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Economica" panose="020B0604020202020204" charset="0"/>
      <p:regular r:id="rId24"/>
      <p:bold r:id="rId25"/>
      <p:italic r:id="rId26"/>
      <p:boldItalic r:id="rId27"/>
    </p:embeddedFont>
    <p:embeddedFont>
      <p:font typeface="PT Sans Narrow" panose="020B0604020202020204" charset="0"/>
      <p:regular r:id="rId28"/>
      <p:bold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2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54483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7548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Before this happened, where a book was was really a guessing game. By implementing workflows and work orders, we can easily track an item is at anytime by looking it up in ALMA. We’ve reduced all of those flags and printouts to one flag which means we’re not killing trees at the rate we used to be.  All of this has lead to less time being spent guessing where a book was, were it needed to go, etc. THis is a win-win for everyone involved.</a:t>
            </a:r>
            <a:endParaRPr/>
          </a:p>
        </p:txBody>
      </p:sp>
    </p:spTree>
    <p:extLst>
      <p:ext uri="{BB962C8B-B14F-4D97-AF65-F5344CB8AC3E}">
        <p14:creationId xmlns:p14="http://schemas.microsoft.com/office/powerpoint/2010/main" val="126479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new workflow has a major impact on smaller TS units with less manpower.  Distinctive Collections consists of East Asia, International Studies and Special Collections.</a:t>
            </a:r>
            <a:endParaRPr/>
          </a:p>
          <a:p>
            <a:pPr marL="0" lvl="0" indent="0">
              <a:spcBef>
                <a:spcPts val="0"/>
              </a:spcBef>
              <a:spcAft>
                <a:spcPts val="0"/>
              </a:spcAft>
              <a:buNone/>
            </a:pPr>
            <a:r>
              <a:rPr lang="en"/>
              <a:t>-For International Studies, Charlene helps receiving the new items of Near East and Southeast Asia materials in compliance with the procurement chart.</a:t>
            </a:r>
            <a:endParaRPr/>
          </a:p>
          <a:p>
            <a:pPr marL="0" lvl="0" indent="0">
              <a:spcBef>
                <a:spcPts val="0"/>
              </a:spcBef>
              <a:spcAft>
                <a:spcPts val="0"/>
              </a:spcAft>
              <a:buNone/>
            </a:pPr>
            <a:r>
              <a:rPr lang="en"/>
              <a:t>-Asana is a workflow management tool but cannot replace ILS/Library management system, especially for acquisitions data.</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390841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dk1"/>
                </a:solidFill>
              </a:rPr>
              <a:t>-To ensure proper separation, duties are separated by color. Employee(s) carrying out duties in pink boxes may not participate in duties in purple boxes, and vice versa.</a:t>
            </a:r>
            <a:endParaRPr sz="1000">
              <a:solidFill>
                <a:schemeClr val="dk1"/>
              </a:solidFill>
            </a:endParaRPr>
          </a:p>
          <a:p>
            <a:pPr marL="0" lvl="0" indent="0">
              <a:spcBef>
                <a:spcPts val="0"/>
              </a:spcBef>
              <a:spcAft>
                <a:spcPts val="0"/>
              </a:spcAft>
              <a:buNone/>
            </a:pPr>
            <a:r>
              <a:rPr lang="en" sz="1000">
                <a:solidFill>
                  <a:schemeClr val="dk1"/>
                </a:solidFill>
              </a:rPr>
              <a:t>-One student assistant works for me and I review his work.</a:t>
            </a:r>
            <a:endParaRPr sz="1000">
              <a:solidFill>
                <a:schemeClr val="dk1"/>
              </a:solidFill>
            </a:endParaRPr>
          </a:p>
          <a:p>
            <a:pPr marL="0" lvl="0" indent="0">
              <a:spcBef>
                <a:spcPts val="0"/>
              </a:spcBef>
              <a:spcAft>
                <a:spcPts val="0"/>
              </a:spcAft>
              <a:buNone/>
            </a:pPr>
            <a:endParaRPr sz="1000">
              <a:solidFill>
                <a:schemeClr val="dk1"/>
              </a:solidFill>
            </a:endParaRPr>
          </a:p>
        </p:txBody>
      </p:sp>
    </p:spTree>
    <p:extLst>
      <p:ext uri="{BB962C8B-B14F-4D97-AF65-F5344CB8AC3E}">
        <p14:creationId xmlns:p14="http://schemas.microsoft.com/office/powerpoint/2010/main" val="402623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task is created for me in Asana and an email notification is sent to me for action.</a:t>
            </a:r>
            <a:endParaRPr/>
          </a:p>
          <a:p>
            <a:pPr marL="0" lvl="0" indent="0">
              <a:spcBef>
                <a:spcPts val="0"/>
              </a:spcBef>
              <a:spcAft>
                <a:spcPts val="0"/>
              </a:spcAft>
              <a:buNone/>
            </a:pPr>
            <a:endParaRPr/>
          </a:p>
        </p:txBody>
      </p:sp>
    </p:spTree>
    <p:extLst>
      <p:ext uri="{BB962C8B-B14F-4D97-AF65-F5344CB8AC3E}">
        <p14:creationId xmlns:p14="http://schemas.microsoft.com/office/powerpoint/2010/main" val="130698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-My student can monitor the requests in Alma for POL creation.</a:t>
            </a:r>
            <a:endParaRPr/>
          </a:p>
          <a:p>
            <a:pPr marL="0" lvl="0" indent="0">
              <a:spcBef>
                <a:spcPts val="0"/>
              </a:spcBef>
              <a:spcAft>
                <a:spcPts val="0"/>
              </a:spcAft>
              <a:buNone/>
            </a:pPr>
            <a:endParaRPr/>
          </a:p>
        </p:txBody>
      </p:sp>
    </p:spTree>
    <p:extLst>
      <p:ext uri="{BB962C8B-B14F-4D97-AF65-F5344CB8AC3E}">
        <p14:creationId xmlns:p14="http://schemas.microsoft.com/office/powerpoint/2010/main" val="234988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-Due to non-circulated collections, SC staff did not track any item leaving shelving location before fall 2017.</a:t>
            </a:r>
            <a:endParaRPr/>
          </a:p>
          <a:p>
            <a:pPr marL="0" lvl="0" indent="0">
              <a:spcBef>
                <a:spcPts val="0"/>
              </a:spcBef>
              <a:spcAft>
                <a:spcPts val="0"/>
              </a:spcAft>
              <a:buNone/>
            </a:pPr>
            <a:r>
              <a:rPr lang="en"/>
              <a:t>-During Alma migration in 2013, SC did not really implement work orders in Alma.  Some paged items are in still not processed before fall 2017.</a:t>
            </a:r>
            <a:endParaRPr/>
          </a:p>
          <a:p>
            <a:pPr marL="0" lvl="0" indent="0">
              <a:spcBef>
                <a:spcPts val="0"/>
              </a:spcBef>
              <a:spcAft>
                <a:spcPts val="0"/>
              </a:spcAft>
              <a:buNone/>
            </a:pPr>
            <a:endParaRPr/>
          </a:p>
        </p:txBody>
      </p:sp>
    </p:spTree>
    <p:extLst>
      <p:ext uri="{BB962C8B-B14F-4D97-AF65-F5344CB8AC3E}">
        <p14:creationId xmlns:p14="http://schemas.microsoft.com/office/powerpoint/2010/main" val="307147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 implementing new acquisitions procedures, SC needs its own </a:t>
            </a:r>
            <a:r>
              <a:rPr lang="en" u="sng"/>
              <a:t>workflow step status</a:t>
            </a:r>
            <a:r>
              <a:rPr lang="en"/>
              <a:t> such as SC cataloging, acquisitions and accessioning for receiving new item in the receiving workbench.</a:t>
            </a:r>
            <a:endParaRPr/>
          </a:p>
          <a:p>
            <a:pPr marL="0" lvl="0" indent="0">
              <a:spcBef>
                <a:spcPts val="0"/>
              </a:spcBef>
              <a:spcAft>
                <a:spcPts val="0"/>
              </a:spcAft>
              <a:buNone/>
            </a:pPr>
            <a:r>
              <a:rPr lang="en"/>
              <a:t>-For in-process status, new SC work orders were created and tested. Now, each item can be tracked for each workflow step or in-between two persons.</a:t>
            </a:r>
            <a:endParaRPr/>
          </a:p>
          <a:p>
            <a:pPr marL="0" lvl="0" indent="0">
              <a:spcBef>
                <a:spcPts val="0"/>
              </a:spcBef>
              <a:spcAft>
                <a:spcPts val="0"/>
              </a:spcAft>
              <a:buNone/>
            </a:pPr>
            <a:r>
              <a:rPr lang="en"/>
              <a:t>-You can sort by its status. </a:t>
            </a:r>
            <a:endParaRPr/>
          </a:p>
          <a:p>
            <a:pPr marL="0" lvl="0" indent="0">
              <a:spcBef>
                <a:spcPts val="0"/>
              </a:spcBef>
              <a:spcAft>
                <a:spcPts val="0"/>
              </a:spcAft>
              <a:buNone/>
            </a:pPr>
            <a:endParaRPr/>
          </a:p>
        </p:txBody>
      </p:sp>
    </p:spTree>
    <p:extLst>
      <p:ext uri="{BB962C8B-B14F-4D97-AF65-F5344CB8AC3E}">
        <p14:creationId xmlns:p14="http://schemas.microsoft.com/office/powerpoint/2010/main" val="357822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-See all items tracked and not processed yet</a:t>
            </a:r>
            <a:endParaRPr/>
          </a:p>
          <a:p>
            <a:pPr marL="0" lvl="0" indent="0">
              <a:spcBef>
                <a:spcPts val="0"/>
              </a:spcBef>
              <a:spcAft>
                <a:spcPts val="0"/>
              </a:spcAft>
              <a:buNone/>
            </a:pPr>
            <a:r>
              <a:rPr lang="en"/>
              <a:t>-See the amount of items tracked under each status/curator</a:t>
            </a:r>
            <a:endParaRPr/>
          </a:p>
          <a:p>
            <a:pPr marL="0" lvl="0" indent="0">
              <a:spcBef>
                <a:spcPts val="0"/>
              </a:spcBef>
              <a:spcAft>
                <a:spcPts val="0"/>
              </a:spcAft>
              <a:buNone/>
            </a:pPr>
            <a:r>
              <a:rPr lang="en"/>
              <a:t>-Make items more discoverable and process more transparent </a:t>
            </a:r>
            <a:endParaRPr/>
          </a:p>
          <a:p>
            <a:pPr marL="0" lvl="0" indent="0">
              <a:spcBef>
                <a:spcPts val="0"/>
              </a:spcBef>
              <a:spcAft>
                <a:spcPts val="0"/>
              </a:spcAft>
              <a:buNone/>
            </a:pPr>
            <a:endParaRPr/>
          </a:p>
          <a:p>
            <a:pPr marL="0" lvl="0" indent="0">
              <a:spcBef>
                <a:spcPts val="0"/>
              </a:spcBef>
              <a:spcAft>
                <a:spcPts val="0"/>
              </a:spcAft>
              <a:buNone/>
            </a:pPr>
            <a:r>
              <a:rPr lang="en"/>
              <a:t> </a:t>
            </a:r>
            <a:endParaRPr/>
          </a:p>
        </p:txBody>
      </p:sp>
    </p:spTree>
    <p:extLst>
      <p:ext uri="{BB962C8B-B14F-4D97-AF65-F5344CB8AC3E}">
        <p14:creationId xmlns:p14="http://schemas.microsoft.com/office/powerpoint/2010/main" val="195326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Whitney -- We know that this is working because we can track it in Alma. We keep ongoing reports that list what is still in transit. We can also go back to each item and see when something was checked into different parts of the process. At the beginning, we had some things in transit for over 6 months. Now we tracking things for less than a month or two. We know if an item sits for along period of time and since we know what curator each item is for, we know where to find the item before it’s placed on the shelf. The curators are happy, the catalogers are happy, and we hope our users are happy knowing that materials are available to them at a quicker rate. So where do we go now?</a:t>
            </a:r>
            <a:endParaRPr/>
          </a:p>
        </p:txBody>
      </p:sp>
    </p:spTree>
    <p:extLst>
      <p:ext uri="{BB962C8B-B14F-4D97-AF65-F5344CB8AC3E}">
        <p14:creationId xmlns:p14="http://schemas.microsoft.com/office/powerpoint/2010/main" val="168821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Whitney-- we are using this on newly purchased and gift materials but we also want to apply this to our backlog.</a:t>
            </a:r>
            <a:endParaRPr/>
          </a:p>
        </p:txBody>
      </p:sp>
    </p:spTree>
    <p:extLst>
      <p:ext uri="{BB962C8B-B14F-4D97-AF65-F5344CB8AC3E}">
        <p14:creationId xmlns:p14="http://schemas.microsoft.com/office/powerpoint/2010/main" val="128140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Shape 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Whitney - do introductions; Charlene is the Coordinator for Technical Services for DC and is responsible for managing all technical services over three units in one division. She is the liaison between DC and central technical services, including my department CAMS, ARCS, and preservation. I am the Special Collections Cataloging Librarian and am responsible for the original cataloging for all materials in SC. We joined forces two summers ago to reconcile the divide between different TS workflows in SC and that is why we are giving this presentation today.</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3204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Whitney - the most important reason we did all this is due to the fact UW Special Collections has a rather large backlog. Our hope is that with the new workflows and processing flags, we will be able to begin a backlog reduction pilot project in the coming months. Our goal is the steps above: each print item will receive a complete processing flag, barcode, and brief bib in Alma. The item record will include a location code so, if an item is requested by a user, our retrieval students can get it from the stacks. After use, we will put the item in the cataloging queue where it will receive full cataloging, a call number, and finally a new home home in our book stacks.</a:t>
            </a:r>
            <a:endParaRPr/>
          </a:p>
        </p:txBody>
      </p:sp>
    </p:spTree>
    <p:extLst>
      <p:ext uri="{BB962C8B-B14F-4D97-AF65-F5344CB8AC3E}">
        <p14:creationId xmlns:p14="http://schemas.microsoft.com/office/powerpoint/2010/main" val="3221220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300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we will be speaking about today is the process of getting from multiple workflows to a single one and everything that we dealt with along the way. </a:t>
            </a:r>
            <a:endParaRPr/>
          </a:p>
        </p:txBody>
      </p:sp>
    </p:spTree>
    <p:extLst>
      <p:ext uri="{BB962C8B-B14F-4D97-AF65-F5344CB8AC3E}">
        <p14:creationId xmlns:p14="http://schemas.microsoft.com/office/powerpoint/2010/main" val="149475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you can see, before we started, each curator had very different workflows and each had a different processor (or not) to help. The first thing to point out is that print materials have separate workflows from the archival. The first bullet point has the different print processes. As you can see, some were more complicated than the others. So our first step was to figure out which curator had the most streamlined and efficient. Each workflow had its positives and negatives but we dicded that the first curator listed here would work best. </a:t>
            </a:r>
            <a:endParaRPr/>
          </a:p>
        </p:txBody>
      </p:sp>
    </p:spTree>
    <p:extLst>
      <p:ext uri="{BB962C8B-B14F-4D97-AF65-F5344CB8AC3E}">
        <p14:creationId xmlns:p14="http://schemas.microsoft.com/office/powerpoint/2010/main" val="75801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-Technical processing: one for printed and one for archival collections</a:t>
            </a:r>
            <a:endParaRPr/>
          </a:p>
          <a:p>
            <a:pPr marL="0" lvl="0" indent="0">
              <a:spcBef>
                <a:spcPts val="0"/>
              </a:spcBef>
              <a:spcAft>
                <a:spcPts val="0"/>
              </a:spcAft>
              <a:buNone/>
            </a:pPr>
            <a:r>
              <a:rPr lang="en"/>
              <a:t>-For acquisitions, one workflow is for both gifts and purchased items for print and archives.</a:t>
            </a:r>
            <a:endParaRPr/>
          </a:p>
          <a:p>
            <a:pPr marL="0" lvl="0" indent="0">
              <a:spcBef>
                <a:spcPts val="0"/>
              </a:spcBef>
              <a:spcAft>
                <a:spcPts val="0"/>
              </a:spcAft>
              <a:buNone/>
            </a:pPr>
            <a:r>
              <a:rPr lang="en"/>
              <a:t>-SC did not follow certain UW written policies for technical processing</a:t>
            </a:r>
            <a:endParaRPr/>
          </a:p>
          <a:p>
            <a:pPr marL="0" lvl="0" indent="0">
              <a:spcBef>
                <a:spcPts val="0"/>
              </a:spcBef>
              <a:spcAft>
                <a:spcPts val="0"/>
              </a:spcAft>
              <a:buNone/>
            </a:pPr>
            <a:r>
              <a:rPr lang="en"/>
              <a:t>- We’ll be discussing this later in the presentation but we wanted to have an efficient workflow for when we began processing materials from our rather large backlog.</a:t>
            </a:r>
            <a:endParaRPr/>
          </a:p>
        </p:txBody>
      </p:sp>
    </p:spTree>
    <p:extLst>
      <p:ext uri="{BB962C8B-B14F-4D97-AF65-F5344CB8AC3E}">
        <p14:creationId xmlns:p14="http://schemas.microsoft.com/office/powerpoint/2010/main" val="325719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112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I am not going to lie and say that this has gone off without a hitch. We’ve encountered a lot of blockers on this. First off, we had to get our curators on board. As you can see, they had a lot of issues. First off, we had to talk to them about using Alma in the first place and explaining how this was going to benefit them. We had to show them multiple times taht this was not adding more time to an already complicated workflow and that using Alma was going to benefit them in the long wrong. A big concern was that by including technology, they would lose that personal relationship with book sellers/vendors. The biggest concern was that this new workflow would mean that SC materials would be received at a place outside of curator control, i.e. at central TS and that some unknown damage would incur to the item. We also dealt with the fact that none of the separate workflows had any written policies. Our acquisitions workflow was not up to state guidelines and curators, unknowningly, were creating ethical violations. The curators themselves were not accepting of change and did not understand why these changes were important. We also had some t</a:t>
            </a:r>
            <a:endParaRPr/>
          </a:p>
        </p:txBody>
      </p:sp>
    </p:spTree>
    <p:extLst>
      <p:ext uri="{BB962C8B-B14F-4D97-AF65-F5344CB8AC3E}">
        <p14:creationId xmlns:p14="http://schemas.microsoft.com/office/powerpoint/2010/main" val="113477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 every item sent to a cataloger, there would be a minimum of 3 items tucked in the book itself: a donor flag, printouts from OCLC listing holdings, and any other notes on a separate piece of paper that the curator felt important. These were lost consistently and often the catalogers were not given everything the curator felt the cataloger needed. What Charlene and i did was condense the printouts into one flag.</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20354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This is our processing flag. It includes everything the curator wanted the cataloger to know and gave the cataloger only one paper flag tucked into a book. After these were implemented, we have not received any complaints about these being lost. The front of the flag includes a checklist of whether or not we own the item, whether these is a record in OCLC, and where the item will end up. These is even an area for curators to leave notes about the importance of the item, whether that is donor info, etc. </a:t>
            </a:r>
            <a:endParaRPr/>
          </a:p>
          <a:p>
            <a:pPr marL="0" marR="0" lvl="0" indent="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323444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Shape 1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Shape 5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5" name="Shape 55"/>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25" name="Shape 25"/>
          <p:cNvPicPr preferRelativeResize="0"/>
          <p:nvPr/>
        </p:nvPicPr>
        <p:blipFill rotWithShape="1">
          <a:blip r:embed="rId2">
            <a:alphaModFix/>
          </a:blip>
          <a:srcRect t="59044"/>
          <a:stretch/>
        </p:blipFill>
        <p:spPr>
          <a:xfrm>
            <a:off x="0" y="4036925"/>
            <a:ext cx="9144000" cy="1021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8" name="Shape 28"/>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6" name="Shape 36"/>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Shape 3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4" name="Shape 4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5" name="Shape 4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6" name="Shape 46"/>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finance.uw.edu/sites/default/files/toolkit/Procurement%20Process%20Map.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bucciw@uw.edu"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mailto:cc83@uw.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5400"/>
              <a:buFont typeface="PT Sans Narrow"/>
              <a:buNone/>
            </a:pPr>
            <a:r>
              <a:rPr lang="en"/>
              <a:t>Streamlining the Silos </a:t>
            </a:r>
            <a:endParaRPr sz="5400" b="1" i="0" u="none" strike="noStrike" cap="none">
              <a:solidFill>
                <a:schemeClr val="accent1"/>
              </a:solidFill>
              <a:latin typeface="PT Sans Narrow"/>
              <a:ea typeface="PT Sans Narrow"/>
              <a:cs typeface="PT Sans Narrow"/>
              <a:sym typeface="PT Sans Narrow"/>
            </a:endParaRPr>
          </a:p>
        </p:txBody>
      </p:sp>
      <p:sp>
        <p:nvSpPr>
          <p:cNvPr id="64" name="Shape 64"/>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accent1"/>
              </a:buClr>
              <a:buSzPts val="5400"/>
              <a:buFont typeface="PT Sans Narrow"/>
              <a:buNone/>
            </a:pPr>
            <a:r>
              <a:rPr lang="en" sz="1800" b="1">
                <a:solidFill>
                  <a:srgbClr val="999999"/>
                </a:solidFill>
                <a:latin typeface="PT Sans Narrow"/>
                <a:ea typeface="PT Sans Narrow"/>
                <a:cs typeface="PT Sans Narrow"/>
                <a:sym typeface="PT Sans Narrow"/>
              </a:rPr>
              <a:t>Collaboration with Curators and Using Alma to Conquer Multiple Workflows</a:t>
            </a:r>
            <a:endParaRPr sz="18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Benefits</a:t>
            </a:r>
            <a:endParaRPr/>
          </a:p>
        </p:txBody>
      </p:sp>
      <p:sp>
        <p:nvSpPr>
          <p:cNvPr id="121" name="Shape 1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Ability to track the status of each item</a:t>
            </a:r>
            <a:endParaRPr/>
          </a:p>
          <a:p>
            <a:pPr marL="457200" lvl="0" indent="-342900" rtl="0">
              <a:spcBef>
                <a:spcPts val="0"/>
              </a:spcBef>
              <a:spcAft>
                <a:spcPts val="0"/>
              </a:spcAft>
              <a:buSzPts val="1800"/>
              <a:buChar char="●"/>
            </a:pPr>
            <a:r>
              <a:rPr lang="en"/>
              <a:t>One processing flag to replace multiple flag and printouts </a:t>
            </a:r>
            <a:endParaRPr/>
          </a:p>
          <a:p>
            <a:pPr marL="457200" lvl="0" indent="-342900">
              <a:spcBef>
                <a:spcPts val="0"/>
              </a:spcBef>
              <a:spcAft>
                <a:spcPts val="0"/>
              </a:spcAft>
              <a:buSzPts val="1800"/>
              <a:buChar char="●"/>
            </a:pPr>
            <a:r>
              <a:rPr lang="en"/>
              <a:t>Reduce missing items</a:t>
            </a:r>
            <a:endParaRPr/>
          </a:p>
          <a:p>
            <a:pPr marL="457200" lvl="0" indent="-342900" rtl="0">
              <a:spcBef>
                <a:spcPts val="0"/>
              </a:spcBef>
              <a:spcAft>
                <a:spcPts val="0"/>
              </a:spcAft>
              <a:buSzPts val="1800"/>
              <a:buChar char="●"/>
            </a:pPr>
            <a:r>
              <a:rPr lang="en"/>
              <a:t>Increase productivity and efficiency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Implemented New Acquisitions Workflow</a:t>
            </a:r>
            <a:endParaRPr/>
          </a:p>
        </p:txBody>
      </p:sp>
      <p:sp>
        <p:nvSpPr>
          <p:cNvPr id="127" name="Shape 127"/>
          <p:cNvSpPr txBox="1">
            <a:spLocks noGrp="1"/>
          </p:cNvSpPr>
          <p:nvPr>
            <p:ph type="body" idx="1"/>
          </p:nvPr>
        </p:nvSpPr>
        <p:spPr>
          <a:xfrm>
            <a:off x="311700" y="1225225"/>
            <a:ext cx="8520600" cy="3575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Comply with UW and national procurement practices--</a:t>
            </a:r>
            <a:r>
              <a:rPr lang="en" sz="1400" u="sng">
                <a:solidFill>
                  <a:schemeClr val="hlink"/>
                </a:solidFill>
                <a:hlinkClick r:id="rId3"/>
              </a:rPr>
              <a:t>separation of duties</a:t>
            </a:r>
            <a:r>
              <a:rPr lang="en" sz="1400"/>
              <a:t>: for auditing</a:t>
            </a:r>
            <a:endParaRPr sz="1400"/>
          </a:p>
          <a:p>
            <a:pPr marL="457200" lvl="0" indent="-317500" rtl="0">
              <a:spcBef>
                <a:spcPts val="0"/>
              </a:spcBef>
              <a:spcAft>
                <a:spcPts val="0"/>
              </a:spcAft>
              <a:buSzPts val="1400"/>
              <a:buChar char="●"/>
            </a:pPr>
            <a:r>
              <a:rPr lang="en" sz="1400"/>
              <a:t>Collaboration with the Acquisitions and Financial Services managers  </a:t>
            </a:r>
            <a:endParaRPr sz="1400"/>
          </a:p>
          <a:p>
            <a:pPr marL="457200" lvl="0" indent="-317500" rtl="0">
              <a:spcBef>
                <a:spcPts val="0"/>
              </a:spcBef>
              <a:spcAft>
                <a:spcPts val="0"/>
              </a:spcAft>
              <a:buSzPts val="1400"/>
              <a:buChar char="●"/>
            </a:pPr>
            <a:r>
              <a:rPr lang="en" sz="1400"/>
              <a:t>Goal and challenges: to separate fiscal roles with limited manpower</a:t>
            </a:r>
            <a:endParaRPr sz="1400"/>
          </a:p>
          <a:p>
            <a:pPr marL="457200" lvl="0" indent="-317500" rtl="0">
              <a:spcBef>
                <a:spcPts val="0"/>
              </a:spcBef>
              <a:spcAft>
                <a:spcPts val="0"/>
              </a:spcAft>
              <a:buSzPts val="1400"/>
              <a:buChar char="●"/>
            </a:pPr>
            <a:r>
              <a:rPr lang="en" sz="1400"/>
              <a:t>Enormous meetings to communicate and decide the procurement chart and division of labor</a:t>
            </a:r>
            <a:endParaRPr sz="1400"/>
          </a:p>
          <a:p>
            <a:pPr marL="457200" lvl="0" indent="-317500" rtl="0">
              <a:spcBef>
                <a:spcPts val="0"/>
              </a:spcBef>
              <a:spcAft>
                <a:spcPts val="0"/>
              </a:spcAft>
              <a:buSzPts val="1400"/>
              <a:buChar char="●"/>
            </a:pPr>
            <a:r>
              <a:rPr lang="en" sz="1400"/>
              <a:t>Decision: Special Collections needs an acquisitions liaison to implement the new workflow and communicate with the Acquisitions Department</a:t>
            </a:r>
            <a:endParaRPr sz="1400"/>
          </a:p>
          <a:p>
            <a:pPr marL="457200" lvl="0" indent="-317500" rtl="0">
              <a:spcBef>
                <a:spcPts val="0"/>
              </a:spcBef>
              <a:spcAft>
                <a:spcPts val="0"/>
              </a:spcAft>
              <a:buSzPts val="1400"/>
              <a:buChar char="●"/>
            </a:pPr>
            <a:r>
              <a:rPr lang="en" sz="1400"/>
              <a:t>Receive SC new items by the SC Acquisitions liaison and Near East &amp; SEA items for IS</a:t>
            </a:r>
            <a:endParaRPr sz="1400"/>
          </a:p>
          <a:p>
            <a:pPr marL="457200" lvl="0" indent="-317500" rtl="0">
              <a:spcBef>
                <a:spcPts val="0"/>
              </a:spcBef>
              <a:spcAft>
                <a:spcPts val="0"/>
              </a:spcAft>
              <a:buSzPts val="1400"/>
              <a:buChar char="●"/>
            </a:pPr>
            <a:r>
              <a:rPr lang="en" sz="1400"/>
              <a:t>Follow-up for archival collections</a:t>
            </a:r>
            <a:endParaRPr sz="1400"/>
          </a:p>
          <a:p>
            <a:pPr marL="914400" lvl="1" indent="-317500" rtl="0">
              <a:spcBef>
                <a:spcPts val="0"/>
              </a:spcBef>
              <a:spcAft>
                <a:spcPts val="0"/>
              </a:spcAft>
              <a:buSzPts val="1400"/>
              <a:buChar char="○"/>
            </a:pPr>
            <a:r>
              <a:rPr lang="en"/>
              <a:t>Use Asana for workflow management</a:t>
            </a:r>
            <a:endParaRPr/>
          </a:p>
          <a:p>
            <a:pPr marL="914400" lvl="1" indent="-317500" rtl="0">
              <a:spcBef>
                <a:spcPts val="0"/>
              </a:spcBef>
              <a:spcAft>
                <a:spcPts val="0"/>
              </a:spcAft>
              <a:buSzPts val="1400"/>
              <a:buChar char="○"/>
            </a:pPr>
            <a:r>
              <a:rPr lang="en"/>
              <a:t>To link workflows between Asana and Alma for acquisitions data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68825" y="162825"/>
            <a:ext cx="8520600" cy="606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Procurement Chart: a partial view</a:t>
            </a:r>
            <a:endParaRPr sz="3000"/>
          </a:p>
        </p:txBody>
      </p:sp>
      <p:pic>
        <p:nvPicPr>
          <p:cNvPr id="133" name="Shape 133"/>
          <p:cNvPicPr preferRelativeResize="0"/>
          <p:nvPr/>
        </p:nvPicPr>
        <p:blipFill>
          <a:blip r:embed="rId3">
            <a:alphaModFix/>
          </a:blip>
          <a:stretch>
            <a:fillRect/>
          </a:stretch>
        </p:blipFill>
        <p:spPr>
          <a:xfrm>
            <a:off x="101350" y="891900"/>
            <a:ext cx="8943875" cy="322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55125"/>
            <a:ext cx="8520600" cy="704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Asana to Alma: </a:t>
            </a:r>
            <a:r>
              <a:rPr lang="en" sz="3000"/>
              <a:t>email notification for purchase orders</a:t>
            </a:r>
            <a:endParaRPr sz="3000"/>
          </a:p>
        </p:txBody>
      </p:sp>
      <p:pic>
        <p:nvPicPr>
          <p:cNvPr id="139" name="Shape 139"/>
          <p:cNvPicPr preferRelativeResize="0"/>
          <p:nvPr/>
        </p:nvPicPr>
        <p:blipFill>
          <a:blip r:embed="rId3">
            <a:alphaModFix/>
          </a:blip>
          <a:stretch>
            <a:fillRect/>
          </a:stretch>
        </p:blipFill>
        <p:spPr>
          <a:xfrm>
            <a:off x="509575" y="759225"/>
            <a:ext cx="7481225" cy="4340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99450" y="111825"/>
            <a:ext cx="8520600" cy="443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Monitor Acquisitions requests in Alma</a:t>
            </a:r>
            <a:endParaRPr sz="3000"/>
          </a:p>
        </p:txBody>
      </p:sp>
      <p:pic>
        <p:nvPicPr>
          <p:cNvPr id="145" name="Shape 145"/>
          <p:cNvPicPr preferRelativeResize="0"/>
          <p:nvPr/>
        </p:nvPicPr>
        <p:blipFill>
          <a:blip r:embed="rId3">
            <a:alphaModFix/>
          </a:blip>
          <a:stretch>
            <a:fillRect/>
          </a:stretch>
        </p:blipFill>
        <p:spPr>
          <a:xfrm>
            <a:off x="98075" y="616425"/>
            <a:ext cx="8964275" cy="4352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Using Alma Work Orders to Track Item Status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48425" y="101600"/>
            <a:ext cx="8520600" cy="504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Alma work orders to track status</a:t>
            </a:r>
            <a:endParaRPr sz="3000"/>
          </a:p>
        </p:txBody>
      </p:sp>
      <p:pic>
        <p:nvPicPr>
          <p:cNvPr id="156" name="Shape 156"/>
          <p:cNvPicPr preferRelativeResize="0"/>
          <p:nvPr/>
        </p:nvPicPr>
        <p:blipFill>
          <a:blip r:embed="rId3">
            <a:alphaModFix/>
          </a:blip>
          <a:stretch>
            <a:fillRect/>
          </a:stretch>
        </p:blipFill>
        <p:spPr>
          <a:xfrm>
            <a:off x="194513" y="819800"/>
            <a:ext cx="8754974" cy="4082850"/>
          </a:xfrm>
          <a:prstGeom prst="rect">
            <a:avLst/>
          </a:prstGeom>
          <a:noFill/>
          <a:ln>
            <a:noFill/>
          </a:ln>
        </p:spPr>
      </p:pic>
      <p:sp>
        <p:nvSpPr>
          <p:cNvPr id="157" name="Shape 157"/>
          <p:cNvSpPr/>
          <p:nvPr/>
        </p:nvSpPr>
        <p:spPr>
          <a:xfrm>
            <a:off x="5174125" y="819800"/>
            <a:ext cx="489900" cy="735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6375" y="44900"/>
            <a:ext cx="8520600" cy="438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Special Collections Workflow Step Status</a:t>
            </a:r>
            <a:endParaRPr sz="2400"/>
          </a:p>
        </p:txBody>
      </p:sp>
      <p:pic>
        <p:nvPicPr>
          <p:cNvPr id="163" name="Shape 163"/>
          <p:cNvPicPr preferRelativeResize="0"/>
          <p:nvPr/>
        </p:nvPicPr>
        <p:blipFill>
          <a:blip r:embed="rId3">
            <a:alphaModFix/>
          </a:blip>
          <a:stretch>
            <a:fillRect/>
          </a:stretch>
        </p:blipFill>
        <p:spPr>
          <a:xfrm>
            <a:off x="1583250" y="422600"/>
            <a:ext cx="7106184" cy="4578025"/>
          </a:xfrm>
          <a:prstGeom prst="rect">
            <a:avLst/>
          </a:prstGeom>
          <a:noFill/>
          <a:ln>
            <a:noFill/>
          </a:ln>
        </p:spPr>
      </p:pic>
      <p:sp>
        <p:nvSpPr>
          <p:cNvPr id="164" name="Shape 164"/>
          <p:cNvSpPr/>
          <p:nvPr/>
        </p:nvSpPr>
        <p:spPr>
          <a:xfrm>
            <a:off x="489850" y="4116850"/>
            <a:ext cx="979800" cy="489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Assessment</a:t>
            </a:r>
            <a:endParaRPr/>
          </a:p>
        </p:txBody>
      </p:sp>
      <p:sp>
        <p:nvSpPr>
          <p:cNvPr id="170" name="Shape 17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How do we know this is working?</a:t>
            </a:r>
            <a:endParaRPr/>
          </a:p>
          <a:p>
            <a:pPr marL="914400" lvl="1" indent="-317500">
              <a:spcBef>
                <a:spcPts val="0"/>
              </a:spcBef>
              <a:spcAft>
                <a:spcPts val="0"/>
              </a:spcAft>
              <a:buSzPts val="1400"/>
              <a:buChar char="○"/>
            </a:pPr>
            <a:r>
              <a:rPr lang="en"/>
              <a:t>People have stopped complaining!</a:t>
            </a:r>
            <a:endParaRPr/>
          </a:p>
          <a:p>
            <a:pPr marL="1371600" lvl="2" indent="-317500">
              <a:spcBef>
                <a:spcPts val="0"/>
              </a:spcBef>
              <a:spcAft>
                <a:spcPts val="0"/>
              </a:spcAft>
              <a:buSzPts val="1400"/>
              <a:buChar char="■"/>
            </a:pPr>
            <a:r>
              <a:rPr lang="en"/>
              <a:t>Increased efficiency </a:t>
            </a:r>
            <a:endParaRPr/>
          </a:p>
          <a:p>
            <a:pPr marL="1371600" lvl="2" indent="-317500">
              <a:spcBef>
                <a:spcPts val="0"/>
              </a:spcBef>
              <a:spcAft>
                <a:spcPts val="0"/>
              </a:spcAft>
              <a:buSzPts val="1400"/>
              <a:buChar char="■"/>
            </a:pPr>
            <a:r>
              <a:rPr lang="en"/>
              <a:t>Increased productivity</a:t>
            </a:r>
            <a:endParaRPr/>
          </a:p>
          <a:p>
            <a:pPr marL="1371600" lvl="2" indent="-317500" rtl="0">
              <a:spcBef>
                <a:spcPts val="0"/>
              </a:spcBef>
              <a:spcAft>
                <a:spcPts val="0"/>
              </a:spcAft>
              <a:buSzPts val="1400"/>
              <a:buChar char="■"/>
            </a:pPr>
            <a:r>
              <a:rPr lang="en"/>
              <a:t>Happy catalogers</a:t>
            </a:r>
            <a:endParaRPr/>
          </a:p>
          <a:p>
            <a:pPr marL="914400" lvl="1" indent="-317500" rtl="0">
              <a:spcBef>
                <a:spcPts val="0"/>
              </a:spcBef>
              <a:spcAft>
                <a:spcPts val="0"/>
              </a:spcAft>
              <a:buSzPts val="1400"/>
              <a:buChar char="○"/>
            </a:pPr>
            <a:r>
              <a:rPr lang="en"/>
              <a:t>We can track the amount of time each item spends at each step of the workflow</a:t>
            </a:r>
            <a:endParaRPr/>
          </a:p>
          <a:p>
            <a:pPr marL="457200" lvl="0" indent="-342900">
              <a:spcBef>
                <a:spcPts val="0"/>
              </a:spcBef>
              <a:spcAft>
                <a:spcPts val="0"/>
              </a:spcAft>
              <a:buSzPts val="1800"/>
              <a:buChar char="●"/>
            </a:pPr>
            <a:r>
              <a:rPr lang="en"/>
              <a:t>Re-evaluation every 6 months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Applying the new process to our backlog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4200"/>
              <a:buFont typeface="PT Sans Narrow"/>
              <a:buNone/>
            </a:pPr>
            <a:r>
              <a:rPr lang="en" sz="4200" b="1" i="0" u="none" strike="noStrike" cap="none">
                <a:solidFill>
                  <a:schemeClr val="accent1"/>
                </a:solidFill>
                <a:latin typeface="PT Sans Narrow"/>
                <a:ea typeface="PT Sans Narrow"/>
                <a:cs typeface="PT Sans Narrow"/>
                <a:sym typeface="PT Sans Narrow"/>
              </a:rPr>
              <a:t>Who </a:t>
            </a:r>
            <a:r>
              <a:rPr lang="en"/>
              <a:t>are we</a:t>
            </a:r>
            <a:r>
              <a:rPr lang="en" sz="4200" b="1" i="0" u="none" strike="noStrike" cap="none">
                <a:solidFill>
                  <a:schemeClr val="accent1"/>
                </a:solidFill>
                <a:latin typeface="PT Sans Narrow"/>
                <a:ea typeface="PT Sans Narrow"/>
                <a:cs typeface="PT Sans Narrow"/>
                <a:sym typeface="PT Sans Narrow"/>
              </a:rPr>
              <a:t>?</a:t>
            </a:r>
            <a:endParaRPr sz="4200" b="1" i="0" u="none" strike="noStrike" cap="none">
              <a:solidFill>
                <a:schemeClr val="accent1"/>
              </a:solidFill>
              <a:latin typeface="PT Sans Narrow"/>
              <a:ea typeface="PT Sans Narrow"/>
              <a:cs typeface="PT Sans Narrow"/>
              <a:sym typeface="PT Sans Narrow"/>
            </a:endParaRPr>
          </a:p>
        </p:txBody>
      </p:sp>
      <p:sp>
        <p:nvSpPr>
          <p:cNvPr id="70" name="Shape 70"/>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100"/>
              <a:buFont typeface="Open Sans"/>
              <a:buNone/>
            </a:pPr>
            <a:endParaRPr sz="210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100"/>
              <a:buFont typeface="Open Sans"/>
              <a:buNone/>
            </a:pPr>
            <a:r>
              <a:rPr lang="en" sz="2100">
                <a:solidFill>
                  <a:schemeClr val="dk2"/>
                </a:solidFill>
                <a:latin typeface="Open Sans"/>
                <a:ea typeface="Open Sans"/>
                <a:cs typeface="Open Sans"/>
                <a:sym typeface="Open Sans"/>
              </a:rPr>
              <a:t>Charlene Chou</a:t>
            </a:r>
            <a:endParaRPr sz="210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100"/>
              <a:buFont typeface="Open Sans"/>
              <a:buNone/>
            </a:pPr>
            <a:r>
              <a:rPr lang="en" sz="1400">
                <a:solidFill>
                  <a:schemeClr val="dk2"/>
                </a:solidFill>
                <a:latin typeface="Open Sans"/>
                <a:ea typeface="Open Sans"/>
                <a:cs typeface="Open Sans"/>
                <a:sym typeface="Open Sans"/>
              </a:rPr>
              <a:t>Coordinator for Technical Services, Distinctive Collections</a:t>
            </a:r>
            <a:endParaRPr sz="140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100"/>
              <a:buFont typeface="Open Sans"/>
              <a:buNone/>
            </a:pPr>
            <a:r>
              <a:rPr lang="en" sz="2100">
                <a:solidFill>
                  <a:schemeClr val="dk2"/>
                </a:solidFill>
                <a:latin typeface="Open Sans"/>
                <a:ea typeface="Open Sans"/>
                <a:cs typeface="Open Sans"/>
                <a:sym typeface="Open Sans"/>
              </a:rPr>
              <a:t> </a:t>
            </a:r>
            <a:endParaRPr sz="210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100"/>
              <a:buFont typeface="Open Sans"/>
              <a:buNone/>
            </a:pPr>
            <a:r>
              <a:rPr lang="en" sz="2100">
                <a:solidFill>
                  <a:schemeClr val="dk2"/>
                </a:solidFill>
                <a:latin typeface="Open Sans"/>
                <a:ea typeface="Open Sans"/>
                <a:cs typeface="Open Sans"/>
                <a:sym typeface="Open Sans"/>
              </a:rPr>
              <a:t>Whitney Buccicone</a:t>
            </a:r>
            <a:endParaRPr sz="210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100"/>
              <a:buFont typeface="Open Sans"/>
              <a:buNone/>
            </a:pPr>
            <a:r>
              <a:rPr lang="en" sz="1400">
                <a:solidFill>
                  <a:schemeClr val="dk2"/>
                </a:solidFill>
                <a:latin typeface="Open Sans"/>
                <a:ea typeface="Open Sans"/>
                <a:cs typeface="Open Sans"/>
                <a:sym typeface="Open Sans"/>
              </a:rPr>
              <a:t>Special Collections Cataloging Librarian</a:t>
            </a:r>
            <a:endParaRPr sz="1400">
              <a:solidFill>
                <a:schemeClr val="dk2"/>
              </a:solidFill>
              <a:latin typeface="Open Sans"/>
              <a:ea typeface="Open Sans"/>
              <a:cs typeface="Open Sans"/>
              <a:sym typeface="Open Sans"/>
            </a:endParaRPr>
          </a:p>
        </p:txBody>
      </p:sp>
      <p:sp>
        <p:nvSpPr>
          <p:cNvPr id="71" name="Shape 7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a:p>
            <a:pPr marL="0" marR="0" lvl="0" indent="0" algn="r" rtl="0">
              <a:lnSpc>
                <a:spcPct val="115000"/>
              </a:lnSpc>
              <a:spcBef>
                <a:spcPts val="1600"/>
              </a:spcBef>
              <a:spcAft>
                <a:spcPts val="0"/>
              </a:spcAft>
              <a:buClr>
                <a:schemeClr val="lt1"/>
              </a:buClr>
              <a:buSzPts val="1800"/>
              <a:buFont typeface="Open Sans"/>
              <a:buNone/>
            </a:pPr>
            <a:r>
              <a:rPr lang="en" sz="1800" b="0" i="0" u="none" strike="noStrike" cap="none">
                <a:solidFill>
                  <a:schemeClr val="lt1"/>
                </a:solidFill>
                <a:latin typeface="Open Sans"/>
                <a:ea typeface="Open Sans"/>
                <a:cs typeface="Open Sans"/>
                <a:sym typeface="Open Sans"/>
              </a:rPr>
              <a:t>Suzzallo Library</a:t>
            </a:r>
            <a:endParaRPr sz="1800" b="0" i="0" u="none" strike="noStrike" cap="none">
              <a:solidFill>
                <a:schemeClr val="lt1"/>
              </a:solidFill>
              <a:latin typeface="Open Sans"/>
              <a:ea typeface="Open Sans"/>
              <a:cs typeface="Open Sans"/>
              <a:sym typeface="Open Sans"/>
            </a:endParaRPr>
          </a:p>
          <a:p>
            <a:pPr marL="0" marR="0" lvl="0" indent="0" algn="r" rtl="0">
              <a:lnSpc>
                <a:spcPct val="115000"/>
              </a:lnSpc>
              <a:spcBef>
                <a:spcPts val="1600"/>
              </a:spcBef>
              <a:spcAft>
                <a:spcPts val="0"/>
              </a:spcAft>
              <a:buClr>
                <a:schemeClr val="lt1"/>
              </a:buClr>
              <a:buSzPts val="1800"/>
              <a:buFont typeface="Open Sans"/>
              <a:buNone/>
            </a:pPr>
            <a:r>
              <a:rPr lang="en" sz="1800" b="0" i="0" u="none" strike="noStrike" cap="none">
                <a:solidFill>
                  <a:schemeClr val="lt1"/>
                </a:solidFill>
                <a:latin typeface="Open Sans"/>
                <a:ea typeface="Open Sans"/>
                <a:cs typeface="Open Sans"/>
                <a:sym typeface="Open Sans"/>
              </a:rPr>
              <a:t>Seattle, Washington</a:t>
            </a: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1600"/>
              </a:spcAft>
              <a:buClr>
                <a:schemeClr val="lt1"/>
              </a:buClr>
              <a:buSzPts val="1800"/>
              <a:buFont typeface="Open Sans"/>
              <a:buNone/>
            </a:pPr>
            <a:endParaRPr sz="1800" b="0" i="0" u="none" strike="noStrike" cap="none">
              <a:solidFill>
                <a:schemeClr val="lt1"/>
              </a:solidFill>
              <a:latin typeface="Open Sans"/>
              <a:ea typeface="Open Sans"/>
              <a:cs typeface="Open Sans"/>
              <a:sym typeface="Open Sans"/>
            </a:endParaRPr>
          </a:p>
        </p:txBody>
      </p:sp>
      <p:pic>
        <p:nvPicPr>
          <p:cNvPr id="72" name="Shape 72"/>
          <p:cNvPicPr preferRelativeResize="0"/>
          <p:nvPr/>
        </p:nvPicPr>
        <p:blipFill rotWithShape="1">
          <a:blip r:embed="rId3">
            <a:alphaModFix/>
          </a:blip>
          <a:srcRect t="3919" b="3195"/>
          <a:stretch/>
        </p:blipFill>
        <p:spPr>
          <a:xfrm>
            <a:off x="4780750" y="840350"/>
            <a:ext cx="4182675" cy="26894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Backlog @ UW Special Collections</a:t>
            </a:r>
            <a:endParaRPr/>
          </a:p>
        </p:txBody>
      </p:sp>
      <p:sp>
        <p:nvSpPr>
          <p:cNvPr id="181" name="Shape 181"/>
          <p:cNvSpPr txBox="1">
            <a:spLocks noGrp="1"/>
          </p:cNvSpPr>
          <p:nvPr>
            <p:ph type="body" idx="1"/>
          </p:nvPr>
        </p:nvSpPr>
        <p:spPr>
          <a:xfrm>
            <a:off x="311700" y="1399400"/>
            <a:ext cx="3093300" cy="27849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a:t>Current estimate:</a:t>
            </a:r>
            <a:endParaRPr/>
          </a:p>
          <a:p>
            <a:pPr marL="914400" lvl="1" indent="-304800" rtl="0">
              <a:spcBef>
                <a:spcPts val="0"/>
              </a:spcBef>
              <a:spcAft>
                <a:spcPts val="0"/>
              </a:spcAft>
              <a:buSzPts val="1200"/>
              <a:buChar char="○"/>
            </a:pPr>
            <a:r>
              <a:rPr lang="en"/>
              <a:t>60,000 print materials</a:t>
            </a:r>
            <a:endParaRPr/>
          </a:p>
          <a:p>
            <a:pPr marL="914400" lvl="1" indent="-304800" rtl="0">
              <a:spcBef>
                <a:spcPts val="0"/>
              </a:spcBef>
              <a:spcAft>
                <a:spcPts val="0"/>
              </a:spcAft>
              <a:buSzPts val="1200"/>
              <a:buChar char="○"/>
            </a:pPr>
            <a:r>
              <a:rPr lang="en"/>
              <a:t>6,000 archival materials</a:t>
            </a:r>
            <a:endParaRPr/>
          </a:p>
          <a:p>
            <a:pPr marL="914400" lvl="1" indent="-304800">
              <a:spcBef>
                <a:spcPts val="0"/>
              </a:spcBef>
              <a:spcAft>
                <a:spcPts val="0"/>
              </a:spcAft>
              <a:buSzPts val="1200"/>
              <a:buChar char="○"/>
            </a:pPr>
            <a:r>
              <a:rPr lang="en"/>
              <a:t>30,000 digital images</a:t>
            </a:r>
            <a:endParaRPr/>
          </a:p>
          <a:p>
            <a:pPr marL="457200" lvl="0" indent="-304800">
              <a:spcBef>
                <a:spcPts val="0"/>
              </a:spcBef>
              <a:spcAft>
                <a:spcPts val="0"/>
              </a:spcAft>
              <a:buSzPts val="1200"/>
              <a:buChar char="●"/>
            </a:pPr>
            <a:r>
              <a:rPr lang="en"/>
              <a:t>Plan for print materials:</a:t>
            </a:r>
            <a:endParaRPr/>
          </a:p>
          <a:p>
            <a:pPr marL="914400" lvl="1" indent="-304800">
              <a:spcBef>
                <a:spcPts val="0"/>
              </a:spcBef>
              <a:spcAft>
                <a:spcPts val="0"/>
              </a:spcAft>
              <a:buSzPts val="1200"/>
              <a:buChar char="○"/>
            </a:pPr>
            <a:r>
              <a:rPr lang="en"/>
              <a:t>Fill out new flag</a:t>
            </a:r>
            <a:endParaRPr/>
          </a:p>
          <a:p>
            <a:pPr marL="914400" lvl="1" indent="-304800">
              <a:spcBef>
                <a:spcPts val="0"/>
              </a:spcBef>
              <a:spcAft>
                <a:spcPts val="0"/>
              </a:spcAft>
              <a:buSzPts val="1200"/>
              <a:buChar char="○"/>
            </a:pPr>
            <a:r>
              <a:rPr lang="en"/>
              <a:t>Create brief bib for each</a:t>
            </a:r>
            <a:endParaRPr/>
          </a:p>
          <a:p>
            <a:pPr marL="914400" lvl="1" indent="-304800" rtl="0">
              <a:spcBef>
                <a:spcPts val="0"/>
              </a:spcBef>
              <a:spcAft>
                <a:spcPts val="0"/>
              </a:spcAft>
              <a:buSzPts val="1200"/>
              <a:buChar char="○"/>
            </a:pPr>
            <a:r>
              <a:rPr lang="en"/>
              <a:t>Every item gets barcode</a:t>
            </a:r>
            <a:endParaRPr/>
          </a:p>
          <a:p>
            <a:pPr marL="914400" lvl="1" indent="-304800" rtl="0">
              <a:spcBef>
                <a:spcPts val="0"/>
              </a:spcBef>
              <a:spcAft>
                <a:spcPts val="0"/>
              </a:spcAft>
              <a:buSzPts val="1200"/>
              <a:buChar char="○"/>
            </a:pPr>
            <a:r>
              <a:rPr lang="en"/>
              <a:t>Set location code SC_Backlog</a:t>
            </a:r>
            <a:endParaRPr/>
          </a:p>
          <a:p>
            <a:pPr marL="914400" lvl="1" indent="-304800" rtl="0">
              <a:spcBef>
                <a:spcPts val="0"/>
              </a:spcBef>
              <a:spcAft>
                <a:spcPts val="0"/>
              </a:spcAft>
              <a:buSzPts val="1200"/>
              <a:buChar char="○"/>
            </a:pPr>
            <a:r>
              <a:rPr lang="en"/>
              <a:t>Available in the catalog by title</a:t>
            </a:r>
            <a:endParaRPr/>
          </a:p>
          <a:p>
            <a:pPr marL="1371600" lvl="2" indent="-304800" rtl="0">
              <a:spcBef>
                <a:spcPts val="0"/>
              </a:spcBef>
              <a:spcAft>
                <a:spcPts val="0"/>
              </a:spcAft>
              <a:buSzPts val="1200"/>
              <a:buChar char="■"/>
            </a:pPr>
            <a:r>
              <a:rPr lang="en"/>
              <a:t>Can be requested by user</a:t>
            </a:r>
            <a:endParaRPr/>
          </a:p>
          <a:p>
            <a:pPr marL="1371600" lvl="2" indent="-304800">
              <a:spcBef>
                <a:spcPts val="0"/>
              </a:spcBef>
              <a:spcAft>
                <a:spcPts val="0"/>
              </a:spcAft>
              <a:buSzPts val="1200"/>
              <a:buChar char="■"/>
            </a:pPr>
            <a:r>
              <a:rPr lang="en"/>
              <a:t>Moved into cataloging queue after use by user</a:t>
            </a:r>
            <a:endParaRPr/>
          </a:p>
        </p:txBody>
      </p:sp>
      <p:pic>
        <p:nvPicPr>
          <p:cNvPr id="182" name="Shape 182"/>
          <p:cNvPicPr preferRelativeResize="0"/>
          <p:nvPr/>
        </p:nvPicPr>
        <p:blipFill>
          <a:blip r:embed="rId3">
            <a:alphaModFix/>
          </a:blip>
          <a:stretch>
            <a:fillRect/>
          </a:stretch>
        </p:blipFill>
        <p:spPr>
          <a:xfrm>
            <a:off x="4571600" y="152400"/>
            <a:ext cx="3629025"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4200"/>
              <a:buFont typeface="PT Sans Narrow"/>
              <a:buNone/>
            </a:pPr>
            <a:r>
              <a:rPr lang="en" sz="4200" b="1" i="0" u="none" strike="noStrike" cap="none">
                <a:solidFill>
                  <a:schemeClr val="accent1"/>
                </a:solidFill>
                <a:latin typeface="PT Sans Narrow"/>
                <a:ea typeface="PT Sans Narrow"/>
                <a:cs typeface="PT Sans Narrow"/>
                <a:sym typeface="PT Sans Narrow"/>
              </a:rPr>
              <a:t>Thank you!</a:t>
            </a:r>
            <a:endParaRPr sz="4200" b="1" i="0" u="none" strike="noStrike" cap="none">
              <a:solidFill>
                <a:schemeClr val="accent1"/>
              </a:solidFill>
              <a:latin typeface="PT Sans Narrow"/>
              <a:ea typeface="PT Sans Narrow"/>
              <a:cs typeface="PT Sans Narrow"/>
              <a:sym typeface="PT Sans Narrow"/>
            </a:endParaRPr>
          </a:p>
        </p:txBody>
      </p:sp>
      <p:sp>
        <p:nvSpPr>
          <p:cNvPr id="188" name="Shape 18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800"/>
              <a:buFont typeface="Open Sans"/>
              <a:buNone/>
            </a:pPr>
            <a:r>
              <a:rPr lang="en" sz="1800" b="0" i="0" u="none" strike="noStrike" cap="none">
                <a:solidFill>
                  <a:schemeClr val="lt1"/>
                </a:solidFill>
                <a:latin typeface="Open Sans"/>
                <a:ea typeface="Open Sans"/>
                <a:cs typeface="Open Sans"/>
                <a:sym typeface="Open Sans"/>
              </a:rPr>
              <a:t>Questions</a:t>
            </a:r>
            <a:r>
              <a:rPr lang="en"/>
              <a:t> or</a:t>
            </a:r>
            <a:r>
              <a:rPr lang="en" sz="1800" b="0" i="0" u="none" strike="noStrike" cap="none">
                <a:solidFill>
                  <a:schemeClr val="lt1"/>
                </a:solidFill>
                <a:latin typeface="Open Sans"/>
                <a:ea typeface="Open Sans"/>
                <a:cs typeface="Open Sans"/>
                <a:sym typeface="Open Sans"/>
              </a:rPr>
              <a:t> </a:t>
            </a:r>
            <a:r>
              <a:rPr lang="en"/>
              <a:t>c</a:t>
            </a:r>
            <a:r>
              <a:rPr lang="en" sz="1800" b="0" i="0" u="none" strike="noStrike" cap="none">
                <a:solidFill>
                  <a:schemeClr val="lt1"/>
                </a:solidFill>
                <a:latin typeface="Open Sans"/>
                <a:ea typeface="Open Sans"/>
                <a:cs typeface="Open Sans"/>
                <a:sym typeface="Open Sans"/>
              </a:rPr>
              <a:t>omments</a:t>
            </a:r>
            <a:r>
              <a:rPr lang="en"/>
              <a:t>?</a:t>
            </a:r>
            <a:endParaRPr sz="1800" b="0" i="0" u="none" strike="noStrike" cap="none">
              <a:solidFill>
                <a:schemeClr val="lt1"/>
              </a:solidFill>
              <a:latin typeface="Open Sans"/>
              <a:ea typeface="Open Sans"/>
              <a:cs typeface="Open Sans"/>
              <a:sym typeface="Open Sans"/>
            </a:endParaRPr>
          </a:p>
          <a:p>
            <a:pPr marL="0" marR="0" lvl="0" indent="0" algn="l" rtl="0">
              <a:lnSpc>
                <a:spcPct val="115000"/>
              </a:lnSpc>
              <a:spcBef>
                <a:spcPts val="1600"/>
              </a:spcBef>
              <a:spcAft>
                <a:spcPts val="0"/>
              </a:spcAft>
              <a:buClr>
                <a:schemeClr val="lt1"/>
              </a:buClr>
              <a:buSzPts val="1800"/>
              <a:buFont typeface="Open Sans"/>
              <a:buNone/>
            </a:pPr>
            <a:r>
              <a:rPr lang="en" sz="1800" b="0" i="0" u="none" strike="noStrike" cap="none">
                <a:solidFill>
                  <a:schemeClr val="lt1"/>
                </a:solidFill>
                <a:latin typeface="Open Sans"/>
                <a:ea typeface="Open Sans"/>
                <a:cs typeface="Open Sans"/>
                <a:sym typeface="Open Sans"/>
              </a:rPr>
              <a:t>E-mail </a:t>
            </a:r>
            <a:r>
              <a:rPr lang="en"/>
              <a:t>us:</a:t>
            </a:r>
            <a:endParaRPr/>
          </a:p>
          <a:p>
            <a:pPr marL="0" marR="0" lvl="0" indent="0" algn="l" rtl="0">
              <a:lnSpc>
                <a:spcPct val="115000"/>
              </a:lnSpc>
              <a:spcBef>
                <a:spcPts val="1600"/>
              </a:spcBef>
              <a:spcAft>
                <a:spcPts val="0"/>
              </a:spcAft>
              <a:buClr>
                <a:schemeClr val="lt1"/>
              </a:buClr>
              <a:buSzPts val="1800"/>
              <a:buFont typeface="Open Sans"/>
              <a:buNone/>
            </a:pPr>
            <a:r>
              <a:rPr lang="en" sz="1800" b="0" i="0" u="sng" strike="noStrike" cap="none">
                <a:solidFill>
                  <a:schemeClr val="accent3"/>
                </a:solidFill>
                <a:latin typeface="Open Sans"/>
                <a:ea typeface="Open Sans"/>
                <a:cs typeface="Open Sans"/>
                <a:sym typeface="Open Sans"/>
                <a:hlinkClick r:id="rId3"/>
              </a:rPr>
              <a:t>bucciw@uw.edu</a:t>
            </a:r>
            <a:endParaRPr sz="1800" b="0" i="0" u="none" strike="noStrike" cap="none">
              <a:solidFill>
                <a:schemeClr val="accent3"/>
              </a:solidFill>
              <a:latin typeface="Open Sans"/>
              <a:ea typeface="Open Sans"/>
              <a:cs typeface="Open Sans"/>
              <a:sym typeface="Open Sans"/>
            </a:endParaRPr>
          </a:p>
          <a:p>
            <a:pPr marL="0" marR="0" lvl="0" indent="0" algn="l" rtl="0">
              <a:lnSpc>
                <a:spcPct val="115000"/>
              </a:lnSpc>
              <a:spcBef>
                <a:spcPts val="1600"/>
              </a:spcBef>
              <a:spcAft>
                <a:spcPts val="1600"/>
              </a:spcAft>
              <a:buClr>
                <a:schemeClr val="lt1"/>
              </a:buClr>
              <a:buSzPts val="1800"/>
              <a:buFont typeface="Open Sans"/>
              <a:buNone/>
            </a:pPr>
            <a:r>
              <a:rPr lang="en" u="sng">
                <a:solidFill>
                  <a:schemeClr val="accent3"/>
                </a:solidFill>
                <a:hlinkClick r:id="rId4"/>
              </a:rPr>
              <a:t>cc83@uw.edu</a:t>
            </a:r>
            <a:r>
              <a:rPr lang="en">
                <a:solidFill>
                  <a:schemeClr val="accent3"/>
                </a:solidFill>
              </a:rPr>
              <a:t> </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Goals of this presentation:</a:t>
            </a:r>
            <a:endParaRPr/>
          </a:p>
        </p:txBody>
      </p:sp>
      <p:sp>
        <p:nvSpPr>
          <p:cNvPr id="78" name="Shape 7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Discuss steps taken to reach collaboration across multiple departments to create one uniform workflow for special collections print materials </a:t>
            </a:r>
            <a:endParaRPr/>
          </a:p>
          <a:p>
            <a:pPr marL="457200" lvl="0" indent="-342900">
              <a:spcBef>
                <a:spcPts val="0"/>
              </a:spcBef>
              <a:spcAft>
                <a:spcPts val="0"/>
              </a:spcAft>
              <a:buSzPts val="1800"/>
              <a:buChar char="●"/>
            </a:pPr>
            <a:r>
              <a:rPr lang="en"/>
              <a:t>Steps taken from first draft to final</a:t>
            </a:r>
            <a:endParaRPr/>
          </a:p>
          <a:p>
            <a:pPr marL="457200" lvl="0" indent="-342900">
              <a:spcBef>
                <a:spcPts val="0"/>
              </a:spcBef>
              <a:spcAft>
                <a:spcPts val="0"/>
              </a:spcAft>
              <a:buSzPts val="1800"/>
              <a:buChar char="●"/>
            </a:pPr>
            <a:r>
              <a:rPr lang="en"/>
              <a:t>Timeline - how long did this take us</a:t>
            </a:r>
            <a:endParaRPr/>
          </a:p>
          <a:p>
            <a:pPr marL="457200" lvl="0" indent="-342900" rtl="0">
              <a:spcBef>
                <a:spcPts val="0"/>
              </a:spcBef>
              <a:spcAft>
                <a:spcPts val="0"/>
              </a:spcAft>
              <a:buSzPts val="1800"/>
              <a:buChar char="●"/>
            </a:pPr>
            <a:r>
              <a:rPr lang="en"/>
              <a:t>Forms, work orders, etc.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Original workflows</a:t>
            </a:r>
            <a:endParaRPr/>
          </a:p>
        </p:txBody>
      </p:sp>
      <p:sp>
        <p:nvSpPr>
          <p:cNvPr id="84" name="Shape 8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Different curator, different workflow</a:t>
            </a:r>
            <a:endParaRPr/>
          </a:p>
          <a:p>
            <a:pPr marL="914400" lvl="1" indent="-317500" rtl="0">
              <a:spcBef>
                <a:spcPts val="0"/>
              </a:spcBef>
              <a:spcAft>
                <a:spcPts val="0"/>
              </a:spcAft>
              <a:buSzPts val="1400"/>
              <a:buChar char="○"/>
            </a:pPr>
            <a:r>
              <a:rPr lang="en"/>
              <a:t>Curator 1: Curator → Student processor → Cataloger → Student processor →  Shelf</a:t>
            </a:r>
            <a:endParaRPr/>
          </a:p>
          <a:p>
            <a:pPr marL="914400" lvl="1" indent="-317500" rtl="0">
              <a:spcBef>
                <a:spcPts val="0"/>
              </a:spcBef>
              <a:spcAft>
                <a:spcPts val="0"/>
              </a:spcAft>
              <a:buSzPts val="1400"/>
              <a:buChar char="○"/>
            </a:pPr>
            <a:r>
              <a:rPr lang="en"/>
              <a:t>Curator 2: Curator →  Processor →  Curator →  Cataloger →  Curator →  Cataloger →  Curator → Processor → Curator →  Shelf</a:t>
            </a:r>
            <a:endParaRPr/>
          </a:p>
          <a:p>
            <a:pPr marL="914400" lvl="1" indent="-317500" rtl="0">
              <a:spcBef>
                <a:spcPts val="0"/>
              </a:spcBef>
              <a:spcAft>
                <a:spcPts val="0"/>
              </a:spcAft>
              <a:buSzPts val="1400"/>
              <a:buChar char="○"/>
            </a:pPr>
            <a:r>
              <a:rPr lang="en"/>
              <a:t>Curator 3: Curator → Staff processor → Cataloger → Staff processor →  Shelf</a:t>
            </a:r>
            <a:endParaRPr/>
          </a:p>
          <a:p>
            <a:pPr marL="914400" lvl="1" indent="-317500">
              <a:spcBef>
                <a:spcPts val="0"/>
              </a:spcBef>
              <a:spcAft>
                <a:spcPts val="0"/>
              </a:spcAft>
              <a:buSzPts val="1400"/>
              <a:buChar char="○"/>
            </a:pPr>
            <a:r>
              <a:rPr lang="en"/>
              <a:t>Curator 4: Curator → Cataloger →  Curator </a:t>
            </a:r>
            <a:endParaRPr/>
          </a:p>
          <a:p>
            <a:pPr marL="457200" lvl="0" indent="-342900" rtl="0">
              <a:spcBef>
                <a:spcPts val="0"/>
              </a:spcBef>
              <a:spcAft>
                <a:spcPts val="0"/>
              </a:spcAft>
              <a:buSzPts val="1800"/>
              <a:buChar char="●"/>
            </a:pPr>
            <a:r>
              <a:rPr lang="en"/>
              <a:t>Different material, different workflow</a:t>
            </a:r>
            <a:endParaRPr/>
          </a:p>
          <a:p>
            <a:pPr marL="914400" lvl="1" indent="-317500">
              <a:spcBef>
                <a:spcPts val="0"/>
              </a:spcBef>
              <a:spcAft>
                <a:spcPts val="0"/>
              </a:spcAft>
              <a:buSzPts val="1400"/>
              <a:buChar char="○"/>
            </a:pPr>
            <a:r>
              <a:rPr lang="en"/>
              <a:t>Print vs. archival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71150"/>
            <a:ext cx="8520600" cy="7716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0"/>
              </a:spcAft>
              <a:buClr>
                <a:schemeClr val="dk1"/>
              </a:buClr>
              <a:buSzPts val="1100"/>
              <a:buFont typeface="Arial"/>
              <a:buNone/>
            </a:pPr>
            <a:endParaRPr sz="3600"/>
          </a:p>
          <a:p>
            <a:pPr marL="0" lvl="0" indent="0" rtl="0">
              <a:lnSpc>
                <a:spcPct val="115000"/>
              </a:lnSpc>
              <a:spcBef>
                <a:spcPts val="1600"/>
              </a:spcBef>
              <a:spcAft>
                <a:spcPts val="1600"/>
              </a:spcAft>
              <a:buClr>
                <a:schemeClr val="dk1"/>
              </a:buClr>
              <a:buSzPts val="1100"/>
              <a:buFont typeface="Arial"/>
              <a:buNone/>
            </a:pPr>
            <a:r>
              <a:rPr lang="en" sz="3600"/>
              <a:t>Goals for new workflow</a:t>
            </a:r>
            <a:endParaRPr sz="3600"/>
          </a:p>
        </p:txBody>
      </p:sp>
      <p:sp>
        <p:nvSpPr>
          <p:cNvPr id="90" name="Shape 90"/>
          <p:cNvSpPr txBox="1">
            <a:spLocks noGrp="1"/>
          </p:cNvSpPr>
          <p:nvPr>
            <p:ph type="body" idx="1"/>
          </p:nvPr>
        </p:nvSpPr>
        <p:spPr>
          <a:xfrm>
            <a:off x="311700" y="1034825"/>
            <a:ext cx="8520600" cy="35445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One workflow for printed material, one for archival material</a:t>
            </a:r>
            <a:endParaRPr/>
          </a:p>
          <a:p>
            <a:pPr marL="457200" lvl="0" indent="-342900" rtl="0">
              <a:spcBef>
                <a:spcPts val="0"/>
              </a:spcBef>
              <a:spcAft>
                <a:spcPts val="0"/>
              </a:spcAft>
              <a:buSzPts val="1800"/>
              <a:buChar char="●"/>
            </a:pPr>
            <a:r>
              <a:rPr lang="en"/>
              <a:t>In compliance with state regulations for acquisitions</a:t>
            </a:r>
            <a:endParaRPr/>
          </a:p>
          <a:p>
            <a:pPr marL="914400" lvl="1" indent="-317500" rtl="0">
              <a:spcBef>
                <a:spcPts val="0"/>
              </a:spcBef>
              <a:spcAft>
                <a:spcPts val="0"/>
              </a:spcAft>
              <a:buSzPts val="1400"/>
              <a:buChar char="○"/>
            </a:pPr>
            <a:r>
              <a:rPr lang="en"/>
              <a:t>One workflow for both print (published) &amp; manuscripts/archives: gifts &amp; purchased items</a:t>
            </a:r>
            <a:endParaRPr/>
          </a:p>
          <a:p>
            <a:pPr marL="914400" lvl="1" indent="-317500" rtl="0">
              <a:spcBef>
                <a:spcPts val="0"/>
              </a:spcBef>
              <a:spcAft>
                <a:spcPts val="0"/>
              </a:spcAft>
              <a:buSzPts val="1400"/>
              <a:buChar char="○"/>
            </a:pPr>
            <a:r>
              <a:rPr lang="en"/>
              <a:t>Cross department collaboration: Special Collections and International Studies</a:t>
            </a:r>
            <a:endParaRPr/>
          </a:p>
          <a:p>
            <a:pPr marL="457200" lvl="0" indent="-342900" rtl="0">
              <a:spcBef>
                <a:spcPts val="0"/>
              </a:spcBef>
              <a:spcAft>
                <a:spcPts val="0"/>
              </a:spcAft>
              <a:buSzPts val="1800"/>
              <a:buChar char="●"/>
            </a:pPr>
            <a:r>
              <a:rPr lang="en"/>
              <a:t>In sync with UW policies (acquisition, cataloging, and preservation)</a:t>
            </a:r>
            <a:endParaRPr/>
          </a:p>
          <a:p>
            <a:pPr marL="457200" lvl="0" indent="-342900" rtl="0">
              <a:spcBef>
                <a:spcPts val="0"/>
              </a:spcBef>
              <a:spcAft>
                <a:spcPts val="0"/>
              </a:spcAft>
              <a:buSzPts val="1800"/>
              <a:buChar char="●"/>
            </a:pPr>
            <a:r>
              <a:rPr lang="en"/>
              <a:t>Cross system communication</a:t>
            </a:r>
            <a:endParaRPr/>
          </a:p>
          <a:p>
            <a:pPr marL="914400" lvl="1" indent="-317500" rtl="0">
              <a:spcBef>
                <a:spcPts val="0"/>
              </a:spcBef>
              <a:spcAft>
                <a:spcPts val="0"/>
              </a:spcAft>
              <a:buSzPts val="1400"/>
              <a:buChar char="○"/>
            </a:pPr>
            <a:r>
              <a:rPr lang="en"/>
              <a:t>ALMA and Asana</a:t>
            </a:r>
            <a:endParaRPr/>
          </a:p>
          <a:p>
            <a:pPr marL="457200" lvl="0" indent="-342900">
              <a:spcBef>
                <a:spcPts val="0"/>
              </a:spcBef>
              <a:spcAft>
                <a:spcPts val="0"/>
              </a:spcAft>
              <a:buSzPts val="1800"/>
              <a:buChar char="●"/>
            </a:pPr>
            <a:r>
              <a:rPr lang="en"/>
              <a:t>Set the stage for backlog project</a:t>
            </a:r>
            <a:endParaRPr/>
          </a:p>
          <a:p>
            <a:pPr marL="0" lvl="0" indent="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Step by tedious step</a:t>
            </a:r>
            <a:endParaRPr/>
          </a:p>
        </p:txBody>
      </p:sp>
      <p:sp>
        <p:nvSpPr>
          <p:cNvPr id="96" name="Shape 96"/>
          <p:cNvSpPr txBox="1">
            <a:spLocks noGrp="1"/>
          </p:cNvSpPr>
          <p:nvPr>
            <p:ph type="body" idx="1"/>
          </p:nvPr>
        </p:nvSpPr>
        <p:spPr>
          <a:xfrm>
            <a:off x="311700" y="1225225"/>
            <a:ext cx="8520600" cy="2803800"/>
          </a:xfrm>
          <a:prstGeom prst="rect">
            <a:avLst/>
          </a:prstGeom>
        </p:spPr>
        <p:txBody>
          <a:bodyPr spcFirstLastPara="1" wrap="square" lIns="91425" tIns="91425" rIns="91425" bIns="91425" anchor="t" anchorCtr="0">
            <a:noAutofit/>
          </a:bodyPr>
          <a:lstStyle/>
          <a:p>
            <a:pPr marL="457200" lvl="0" indent="-304800">
              <a:spcBef>
                <a:spcPts val="0"/>
              </a:spcBef>
              <a:spcAft>
                <a:spcPts val="0"/>
              </a:spcAft>
              <a:buSzPts val="1200"/>
              <a:buChar char="●"/>
            </a:pPr>
            <a:r>
              <a:rPr lang="en" sz="1200"/>
              <a:t>Create one flag - reduce print-outs</a:t>
            </a:r>
            <a:endParaRPr sz="1200"/>
          </a:p>
          <a:p>
            <a:pPr marL="457200" lvl="0" indent="-304800" rtl="0">
              <a:spcBef>
                <a:spcPts val="0"/>
              </a:spcBef>
              <a:spcAft>
                <a:spcPts val="0"/>
              </a:spcAft>
              <a:buSzPts val="1200"/>
              <a:buChar char="●"/>
            </a:pPr>
            <a:r>
              <a:rPr lang="en" sz="1200"/>
              <a:t>Comply with acquisition guidelines</a:t>
            </a:r>
            <a:endParaRPr sz="1200"/>
          </a:p>
          <a:p>
            <a:pPr marL="914400" lvl="1" indent="-304800">
              <a:spcBef>
                <a:spcPts val="0"/>
              </a:spcBef>
              <a:spcAft>
                <a:spcPts val="0"/>
              </a:spcAft>
              <a:buSzPts val="1200"/>
              <a:buChar char="○"/>
            </a:pPr>
            <a:r>
              <a:rPr lang="en" sz="1200"/>
              <a:t>Collaboration with Financial Services and Acquisitions departments</a:t>
            </a:r>
            <a:endParaRPr sz="1200"/>
          </a:p>
          <a:p>
            <a:pPr marL="457200" lvl="0" indent="-304800">
              <a:spcBef>
                <a:spcPts val="0"/>
              </a:spcBef>
              <a:spcAft>
                <a:spcPts val="0"/>
              </a:spcAft>
              <a:buSzPts val="1200"/>
              <a:buChar char="●"/>
            </a:pPr>
            <a:r>
              <a:rPr lang="en" sz="1200"/>
              <a:t>Get curatorial buy-in</a:t>
            </a:r>
            <a:endParaRPr sz="1200"/>
          </a:p>
          <a:p>
            <a:pPr marL="457200" lvl="0" indent="-304800">
              <a:spcBef>
                <a:spcPts val="0"/>
              </a:spcBef>
              <a:spcAft>
                <a:spcPts val="0"/>
              </a:spcAft>
              <a:buSzPts val="1200"/>
              <a:buChar char="●"/>
            </a:pPr>
            <a:r>
              <a:rPr lang="en" sz="1200"/>
              <a:t>Alma work orders</a:t>
            </a:r>
            <a:endParaRPr sz="1200"/>
          </a:p>
          <a:p>
            <a:pPr marL="914400" lvl="1" indent="-304800" rtl="0">
              <a:spcBef>
                <a:spcPts val="0"/>
              </a:spcBef>
              <a:spcAft>
                <a:spcPts val="0"/>
              </a:spcAft>
              <a:buSzPts val="1200"/>
              <a:buChar char="○"/>
            </a:pPr>
            <a:r>
              <a:rPr lang="en" sz="1200"/>
              <a:t>With help from other departments </a:t>
            </a:r>
            <a:endParaRPr sz="1200"/>
          </a:p>
          <a:p>
            <a:pPr marL="457200" lvl="0" indent="-304800" rtl="0">
              <a:spcBef>
                <a:spcPts val="0"/>
              </a:spcBef>
              <a:spcAft>
                <a:spcPts val="0"/>
              </a:spcAft>
              <a:buSzPts val="1200"/>
              <a:buChar char="●"/>
            </a:pPr>
            <a:r>
              <a:rPr lang="en" sz="1200"/>
              <a:t>Share written documentation for implementation</a:t>
            </a:r>
            <a:endParaRPr sz="1200"/>
          </a:p>
          <a:p>
            <a:pPr marL="457200" lvl="0" indent="-304800" rtl="0">
              <a:spcBef>
                <a:spcPts val="0"/>
              </a:spcBef>
              <a:spcAft>
                <a:spcPts val="0"/>
              </a:spcAft>
              <a:buSzPts val="1200"/>
              <a:buChar char="●"/>
            </a:pPr>
            <a:r>
              <a:rPr lang="en" sz="1200"/>
              <a:t>Pilot project</a:t>
            </a:r>
            <a:endParaRPr sz="1200"/>
          </a:p>
          <a:p>
            <a:pPr marL="914400" lvl="1" indent="-304800" rtl="0">
              <a:spcBef>
                <a:spcPts val="0"/>
              </a:spcBef>
              <a:spcAft>
                <a:spcPts val="0"/>
              </a:spcAft>
              <a:buSzPts val="1200"/>
              <a:buChar char="○"/>
            </a:pPr>
            <a:r>
              <a:rPr lang="en" sz="1200"/>
              <a:t>Start small</a:t>
            </a:r>
            <a:endParaRPr sz="1200"/>
          </a:p>
          <a:p>
            <a:pPr marL="914400" lvl="1" indent="-304800" rtl="0">
              <a:spcBef>
                <a:spcPts val="0"/>
              </a:spcBef>
              <a:spcAft>
                <a:spcPts val="0"/>
              </a:spcAft>
              <a:buSzPts val="1200"/>
              <a:buChar char="○"/>
            </a:pPr>
            <a:r>
              <a:rPr lang="en" sz="1200"/>
              <a:t>Collect data</a:t>
            </a:r>
            <a:endParaRPr sz="1200"/>
          </a:p>
          <a:p>
            <a:pPr marL="914400" lvl="1" indent="-304800" rtl="0">
              <a:spcBef>
                <a:spcPts val="0"/>
              </a:spcBef>
              <a:spcAft>
                <a:spcPts val="0"/>
              </a:spcAft>
              <a:buSzPts val="1200"/>
              <a:buChar char="○"/>
            </a:pPr>
            <a:r>
              <a:rPr lang="en" sz="1200"/>
              <a:t>Scale up</a:t>
            </a:r>
            <a:endParaRPr sz="1200"/>
          </a:p>
          <a:p>
            <a:pPr marL="457200" lvl="0" indent="-304800">
              <a:spcBef>
                <a:spcPts val="0"/>
              </a:spcBef>
              <a:spcAft>
                <a:spcPts val="0"/>
              </a:spcAft>
              <a:buSzPts val="1200"/>
              <a:buChar char="●"/>
            </a:pPr>
            <a:r>
              <a:rPr lang="en" sz="1200"/>
              <a:t>Ongoing evaluation</a:t>
            </a:r>
            <a:endParaRPr sz="1200"/>
          </a:p>
          <a:p>
            <a:pPr marL="0" lvl="0" indent="0">
              <a:spcBef>
                <a:spcPts val="1600"/>
              </a:spcBef>
              <a:spcAft>
                <a:spcPts val="1600"/>
              </a:spcAft>
              <a:buNone/>
            </a:pP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Challenges</a:t>
            </a:r>
            <a:endParaRPr/>
          </a:p>
        </p:txBody>
      </p:sp>
      <p:sp>
        <p:nvSpPr>
          <p:cNvPr id="102" name="Shape 102"/>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t>Curator concerns</a:t>
            </a:r>
            <a:endParaRPr sz="1200"/>
          </a:p>
          <a:p>
            <a:pPr marL="914400" lvl="1" indent="-304800">
              <a:spcBef>
                <a:spcPts val="0"/>
              </a:spcBef>
              <a:spcAft>
                <a:spcPts val="0"/>
              </a:spcAft>
              <a:buSzPts val="1200"/>
              <a:buChar char="○"/>
            </a:pPr>
            <a:r>
              <a:rPr lang="en"/>
              <a:t>Mentality shift to learn Alma work orders</a:t>
            </a:r>
            <a:endParaRPr/>
          </a:p>
          <a:p>
            <a:pPr marL="914400" lvl="1" indent="-304800" rtl="0">
              <a:spcBef>
                <a:spcPts val="0"/>
              </a:spcBef>
              <a:spcAft>
                <a:spcPts val="0"/>
              </a:spcAft>
              <a:buSzPts val="1200"/>
              <a:buChar char="○"/>
            </a:pPr>
            <a:r>
              <a:rPr lang="en"/>
              <a:t>Technologically adverse co-workers</a:t>
            </a:r>
            <a:endParaRPr/>
          </a:p>
          <a:p>
            <a:pPr marL="914400" lvl="1" indent="-304800" rtl="0">
              <a:spcBef>
                <a:spcPts val="0"/>
              </a:spcBef>
              <a:spcAft>
                <a:spcPts val="0"/>
              </a:spcAft>
              <a:buSzPts val="1200"/>
              <a:buChar char="○"/>
            </a:pPr>
            <a:r>
              <a:rPr lang="en"/>
              <a:t>Keeping vendor relationships at personal level</a:t>
            </a:r>
            <a:endParaRPr/>
          </a:p>
          <a:p>
            <a:pPr marL="914400" lvl="1" indent="-304800" rtl="0">
              <a:spcBef>
                <a:spcPts val="0"/>
              </a:spcBef>
              <a:spcAft>
                <a:spcPts val="0"/>
              </a:spcAft>
              <a:buSzPts val="1200"/>
              <a:buChar char="○"/>
            </a:pPr>
            <a:r>
              <a:rPr lang="en"/>
              <a:t>Receiving item(s) within Special Collections </a:t>
            </a:r>
            <a:endParaRPr/>
          </a:p>
          <a:p>
            <a:pPr marL="1371600" lvl="2" indent="-304800" rtl="0">
              <a:spcBef>
                <a:spcPts val="0"/>
              </a:spcBef>
              <a:spcAft>
                <a:spcPts val="0"/>
              </a:spcAft>
              <a:buSzPts val="1200"/>
              <a:buChar char="■"/>
            </a:pPr>
            <a:r>
              <a:rPr lang="en"/>
              <a:t>Not at other location within Libraries</a:t>
            </a:r>
            <a:endParaRPr/>
          </a:p>
          <a:p>
            <a:pPr marL="457200" lvl="0" indent="-304800" rtl="0">
              <a:spcBef>
                <a:spcPts val="0"/>
              </a:spcBef>
              <a:spcAft>
                <a:spcPts val="0"/>
              </a:spcAft>
              <a:buSzPts val="1200"/>
              <a:buChar char="●"/>
            </a:pPr>
            <a:r>
              <a:rPr lang="en" sz="1200"/>
              <a:t>Lack of written procedures to share online</a:t>
            </a:r>
            <a:endParaRPr sz="1200"/>
          </a:p>
          <a:p>
            <a:pPr marL="914400" lvl="1" indent="-304800" rtl="0">
              <a:spcBef>
                <a:spcPts val="0"/>
              </a:spcBef>
              <a:spcAft>
                <a:spcPts val="0"/>
              </a:spcAft>
              <a:buSzPts val="1200"/>
              <a:buChar char="○"/>
            </a:pPr>
            <a:r>
              <a:rPr lang="en"/>
              <a:t>Encouraging transparency, not oral histories</a:t>
            </a:r>
            <a:endParaRPr/>
          </a:p>
          <a:p>
            <a:pPr marL="0" marR="0" lvl="0" indent="0" algn="l" rtl="0">
              <a:lnSpc>
                <a:spcPct val="115000"/>
              </a:lnSpc>
              <a:spcBef>
                <a:spcPts val="1600"/>
              </a:spcBef>
              <a:spcAft>
                <a:spcPts val="0"/>
              </a:spcAft>
              <a:buNone/>
            </a:pPr>
            <a:endParaRPr sz="1200"/>
          </a:p>
          <a:p>
            <a:pPr marL="0" lvl="0" indent="0">
              <a:spcBef>
                <a:spcPts val="1600"/>
              </a:spcBef>
              <a:spcAft>
                <a:spcPts val="1600"/>
              </a:spcAft>
              <a:buNone/>
            </a:pPr>
            <a:endParaRPr sz="1200"/>
          </a:p>
        </p:txBody>
      </p:sp>
      <p:sp>
        <p:nvSpPr>
          <p:cNvPr id="103" name="Shape 103"/>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t>Acquisitions</a:t>
            </a:r>
            <a:endParaRPr sz="1200"/>
          </a:p>
          <a:p>
            <a:pPr marL="914400" lvl="1" indent="-304800" rtl="0">
              <a:spcBef>
                <a:spcPts val="0"/>
              </a:spcBef>
              <a:spcAft>
                <a:spcPts val="0"/>
              </a:spcAft>
              <a:buSzPts val="1200"/>
              <a:buChar char="○"/>
            </a:pPr>
            <a:r>
              <a:rPr lang="en"/>
              <a:t>Not to state guidelines</a:t>
            </a:r>
            <a:endParaRPr/>
          </a:p>
          <a:p>
            <a:pPr marL="914400" lvl="1" indent="-304800" rtl="0">
              <a:spcBef>
                <a:spcPts val="0"/>
              </a:spcBef>
              <a:spcAft>
                <a:spcPts val="0"/>
              </a:spcAft>
              <a:buSzPts val="1200"/>
              <a:buChar char="○"/>
            </a:pPr>
            <a:r>
              <a:rPr lang="en"/>
              <a:t>Ethics violations</a:t>
            </a:r>
            <a:endParaRPr/>
          </a:p>
          <a:p>
            <a:pPr marL="457200" lvl="0" indent="-304800" rtl="0">
              <a:spcBef>
                <a:spcPts val="0"/>
              </a:spcBef>
              <a:spcAft>
                <a:spcPts val="0"/>
              </a:spcAft>
              <a:buSzPts val="1200"/>
              <a:buChar char="●"/>
            </a:pPr>
            <a:r>
              <a:rPr lang="en" sz="1200"/>
              <a:t>Lost materials</a:t>
            </a:r>
            <a:endParaRPr sz="1200"/>
          </a:p>
          <a:p>
            <a:pPr marL="457200" lvl="0" indent="-304800" rtl="0">
              <a:spcBef>
                <a:spcPts val="0"/>
              </a:spcBef>
              <a:spcAft>
                <a:spcPts val="0"/>
              </a:spcAft>
              <a:buSzPts val="1200"/>
              <a:buChar char="●"/>
            </a:pPr>
            <a:r>
              <a:rPr lang="en" sz="1200"/>
              <a:t>Cataloging maintenance (ALMA clean-up)</a:t>
            </a:r>
            <a:endParaRPr sz="1200"/>
          </a:p>
          <a:p>
            <a:pPr marL="457200" lvl="0" indent="-304800" rtl="0">
              <a:spcBef>
                <a:spcPts val="0"/>
              </a:spcBef>
              <a:spcAft>
                <a:spcPts val="0"/>
              </a:spcAft>
              <a:buSzPts val="1200"/>
              <a:buChar char="●"/>
            </a:pPr>
            <a:r>
              <a:rPr lang="en" sz="1200"/>
              <a:t>Post-cataloging/materials processing </a:t>
            </a:r>
            <a:endParaRPr sz="1200"/>
          </a:p>
          <a:p>
            <a:pPr marL="914400" lvl="1" indent="-304800" rtl="0">
              <a:spcBef>
                <a:spcPts val="0"/>
              </a:spcBef>
              <a:spcAft>
                <a:spcPts val="0"/>
              </a:spcAft>
              <a:buSzPts val="1200"/>
              <a:buChar char="○"/>
            </a:pPr>
            <a:r>
              <a:rPr lang="en"/>
              <a:t>Multiple processors, all part-time</a:t>
            </a:r>
            <a:endParaRPr/>
          </a:p>
          <a:p>
            <a:pPr marL="457200" lvl="0" indent="-304800" rtl="0">
              <a:spcBef>
                <a:spcPts val="0"/>
              </a:spcBef>
              <a:spcAft>
                <a:spcPts val="0"/>
              </a:spcAft>
              <a:buSzPts val="1200"/>
              <a:buChar char="●"/>
            </a:pPr>
            <a:r>
              <a:rPr lang="en" sz="1200"/>
              <a:t>Timeline</a:t>
            </a:r>
            <a:endParaRPr sz="1200"/>
          </a:p>
          <a:p>
            <a:pPr marL="914400" lvl="1" indent="-304800" rtl="0">
              <a:spcBef>
                <a:spcPts val="0"/>
              </a:spcBef>
              <a:spcAft>
                <a:spcPts val="0"/>
              </a:spcAft>
              <a:buSzPts val="1200"/>
              <a:buChar char="○"/>
            </a:pPr>
            <a:r>
              <a:rPr lang="en"/>
              <a:t>All told, this took over 1 year to complete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2884076" y="142025"/>
            <a:ext cx="6131128" cy="4598346"/>
          </a:xfrm>
          <a:prstGeom prst="rect">
            <a:avLst/>
          </a:prstGeom>
          <a:noFill/>
          <a:ln>
            <a:noFill/>
          </a:ln>
        </p:spPr>
      </p:pic>
      <p:sp>
        <p:nvSpPr>
          <p:cNvPr id="109" name="Shape 109"/>
          <p:cNvSpPr txBox="1">
            <a:spLocks noGrp="1"/>
          </p:cNvSpPr>
          <p:nvPr>
            <p:ph type="title"/>
          </p:nvPr>
        </p:nvSpPr>
        <p:spPr>
          <a:xfrm>
            <a:off x="490250" y="450150"/>
            <a:ext cx="2307900" cy="3849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Count the number of print-outs!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Shape 114"/>
          <p:cNvSpPr txBox="1"/>
          <p:nvPr/>
        </p:nvSpPr>
        <p:spPr>
          <a:xfrm>
            <a:off x="769725" y="190150"/>
            <a:ext cx="3149400" cy="487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PROCESSING</a:t>
            </a: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ALMA</a:t>
            </a: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Do we own?</a:t>
            </a: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Yes</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Call # ___________</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Location: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No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Brief bib?</a:t>
            </a: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     </a:t>
            </a:r>
            <a:r>
              <a:rPr lang="en" sz="1000" b="0" i="0" u="none" strike="noStrike" cap="none">
                <a:solidFill>
                  <a:srgbClr val="000000"/>
                </a:solidFill>
                <a:latin typeface="Times New Roman"/>
                <a:ea typeface="Times New Roman"/>
                <a:cs typeface="Times New Roman"/>
                <a:sym typeface="Times New Roman"/>
              </a:rPr>
              <a:t>Yes</a:t>
            </a:r>
            <a:r>
              <a:rPr lang="en" sz="1000" b="1" i="0" u="none" strike="noStrike" cap="none">
                <a:solidFill>
                  <a:srgbClr val="000000"/>
                </a:solidFill>
                <a:latin typeface="Times New Roman"/>
                <a:ea typeface="Times New Roman"/>
                <a:cs typeface="Times New Roman"/>
                <a:sym typeface="Times New Roman"/>
              </a:rPr>
              <a:t>   	</a:t>
            </a:r>
            <a:r>
              <a:rPr lang="en" sz="1000" b="0" i="0" u="none" strike="noStrike" cap="none">
                <a:solidFill>
                  <a:srgbClr val="000000"/>
                </a:solidFill>
                <a:latin typeface="Times New Roman"/>
                <a:ea typeface="Times New Roman"/>
                <a:cs typeface="Times New Roman"/>
                <a:sym typeface="Times New Roman"/>
              </a:rPr>
              <a:t>No</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Times New Roman"/>
                <a:ea typeface="Times New Roman"/>
                <a:cs typeface="Times New Roman"/>
                <a:sym typeface="Times New Roman"/>
              </a:rPr>
              <a:t>OCLC/WORLDCAT</a:t>
            </a:r>
            <a:endParaRPr sz="10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Times New Roman"/>
                <a:ea typeface="Times New Roman"/>
                <a:cs typeface="Times New Roman"/>
                <a:sym typeface="Times New Roman"/>
              </a:rPr>
              <a:t>Searched by:</a:t>
            </a:r>
            <a:endParaRPr sz="1000" b="0" i="1"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Title     	         Author</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Publisher          Date</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Other:</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OCLC # __________</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1" i="1" u="none" strike="noStrike" cap="none">
                <a:solidFill>
                  <a:srgbClr val="000000"/>
                </a:solidFill>
                <a:latin typeface="Times New Roman"/>
                <a:ea typeface="Times New Roman"/>
                <a:cs typeface="Times New Roman"/>
                <a:sym typeface="Times New Roman"/>
              </a:rPr>
              <a:t>Cataloging needed:</a:t>
            </a:r>
            <a:endParaRPr sz="1000" b="1" i="1"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 	Copy           	Original</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Final shelving location: __________</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Priority: Y/N</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Needed by:</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Additional notes:</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 </a:t>
            </a:r>
            <a:endParaRPr sz="1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imes New Roman"/>
                <a:ea typeface="Times New Roman"/>
                <a:cs typeface="Times New Roman"/>
                <a:sym typeface="Times New Roman"/>
              </a:rPr>
              <a:t>Curator’s initials:</a:t>
            </a:r>
            <a:endParaRPr sz="1000" b="0" i="0" u="none" strike="noStrike" cap="none">
              <a:solidFill>
                <a:srgbClr val="000000"/>
              </a:solidFill>
              <a:latin typeface="Times New Roman"/>
              <a:ea typeface="Times New Roman"/>
              <a:cs typeface="Times New Roman"/>
              <a:sym typeface="Times New Roman"/>
            </a:endParaRPr>
          </a:p>
        </p:txBody>
      </p:sp>
      <p:sp>
        <p:nvSpPr>
          <p:cNvPr id="115" name="Shape 115"/>
          <p:cNvSpPr txBox="1"/>
          <p:nvPr/>
        </p:nvSpPr>
        <p:spPr>
          <a:xfrm>
            <a:off x="4473400" y="277100"/>
            <a:ext cx="3075300" cy="4563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Times New Roman"/>
                <a:ea typeface="Times New Roman"/>
                <a:cs typeface="Times New Roman"/>
                <a:sym typeface="Times New Roman"/>
              </a:rPr>
              <a:t>CATALOGING FINISHED</a:t>
            </a:r>
            <a:endParaRPr sz="1200" b="1"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Cataloger:</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Date:</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Final shelving location:</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Notes:</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imes New Roman"/>
                <a:ea typeface="Times New Roman"/>
                <a:cs typeface="Times New Roman"/>
                <a:sym typeface="Times New Roman"/>
              </a:rPr>
              <a:t>Barcode:</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On-screen Show (16:9)</PresentationFormat>
  <Paragraphs>201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Economica</vt:lpstr>
      <vt:lpstr>PT Sans Narrow</vt:lpstr>
      <vt:lpstr>Open Sans</vt:lpstr>
      <vt:lpstr>Times New Roman</vt:lpstr>
      <vt:lpstr>Luxe</vt:lpstr>
      <vt:lpstr>Streamlining the Silos </vt:lpstr>
      <vt:lpstr>Who are we?</vt:lpstr>
      <vt:lpstr>Goals of this presentation:</vt:lpstr>
      <vt:lpstr>Original workflows</vt:lpstr>
      <vt:lpstr>          Goals for new workflow</vt:lpstr>
      <vt:lpstr>Step by tedious step</vt:lpstr>
      <vt:lpstr>Challenges</vt:lpstr>
      <vt:lpstr>Count the number of print-outs!</vt:lpstr>
      <vt:lpstr>PowerPoint Presentation</vt:lpstr>
      <vt:lpstr>Benefits</vt:lpstr>
      <vt:lpstr>Implemented New Acquisitions Workflow</vt:lpstr>
      <vt:lpstr>Procurement Chart: a partial view</vt:lpstr>
      <vt:lpstr>Asana to Alma: email notification for purchase orders</vt:lpstr>
      <vt:lpstr>Monitor Acquisitions requests in Alma</vt:lpstr>
      <vt:lpstr>Using Alma Work Orders to Track Item Status</vt:lpstr>
      <vt:lpstr>Alma work orders to track status</vt:lpstr>
      <vt:lpstr>Special Collections Workflow Step Status</vt:lpstr>
      <vt:lpstr>Assessment</vt:lpstr>
      <vt:lpstr>Applying the new process to our backlog</vt:lpstr>
      <vt:lpstr>Backlog @ UW Special Collections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Streamlining the Silos </dc:title>
  <dc:creator>Charlene Chou</dc:creator>
  <cp:lastModifiedBy>Charlene Chou</cp:lastModifiedBy>
  <cp:revision>1</cp:revision>
  <dcterms:modified xsi:type="dcterms:W3CDTF">2018-06-16T00:59:20Z</dcterms:modified>
</cp:coreProperties>
</file>