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11309350" cx="20104100"/>
  <p:notesSz cx="20104100" cy="11309350"/>
  <p:embeddedFontLst>
    <p:embeddedFont>
      <p:font typeface="Caveat"/>
      <p:regular r:id="rId24"/>
      <p:bold r:id="rId25"/>
    </p:embeddedFont>
    <p:embeddedFont>
      <p:font typeface="Caveat SemiBold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8" roundtripDataSignature="AMtx7mhgZNyub8B9K5fa14oht5csYlWD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Caveat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aveatSemiBold-regular.fntdata"/><Relationship Id="rId25" Type="http://schemas.openxmlformats.org/officeDocument/2006/relationships/font" Target="fonts/Caveat-bold.fntdata"/><Relationship Id="rId28" Type="http://customschemas.google.com/relationships/presentationmetadata" Target="metadata"/><Relationship Id="rId27" Type="http://schemas.openxmlformats.org/officeDocument/2006/relationships/font" Target="fonts/CaveatSemiBo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1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17cdaba451_0_29:notes"/>
          <p:cNvSpPr txBox="1"/>
          <p:nvPr>
            <p:ph idx="1" type="body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g117cdaba451_0_29:notes"/>
          <p:cNvSpPr/>
          <p:nvPr>
            <p:ph idx="2" type="sldImg"/>
          </p:nvPr>
        </p:nvSpPr>
        <p:spPr>
          <a:xfrm>
            <a:off x="3351350" y="848200"/>
            <a:ext cx="13403400" cy="424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117ed86e579_0_92:notes"/>
          <p:cNvSpPr txBox="1"/>
          <p:nvPr>
            <p:ph idx="1" type="body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g117ed86e579_0_92:notes"/>
          <p:cNvSpPr/>
          <p:nvPr>
            <p:ph idx="2" type="sldImg"/>
          </p:nvPr>
        </p:nvSpPr>
        <p:spPr>
          <a:xfrm>
            <a:off x="3351350" y="848200"/>
            <a:ext cx="13403400" cy="424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17cdaba451_0_1:notes"/>
          <p:cNvSpPr txBox="1"/>
          <p:nvPr>
            <p:ph idx="1" type="body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g117cdaba451_0_1:notes"/>
          <p:cNvSpPr/>
          <p:nvPr>
            <p:ph idx="2" type="sldImg"/>
          </p:nvPr>
        </p:nvSpPr>
        <p:spPr>
          <a:xfrm>
            <a:off x="3351350" y="848200"/>
            <a:ext cx="13403400" cy="424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113eff22457_0_609:notes"/>
          <p:cNvSpPr txBox="1"/>
          <p:nvPr>
            <p:ph idx="1" type="body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g113eff22457_0_609:notes"/>
          <p:cNvSpPr/>
          <p:nvPr>
            <p:ph idx="2" type="sldImg"/>
          </p:nvPr>
        </p:nvSpPr>
        <p:spPr>
          <a:xfrm>
            <a:off x="3351350" y="848200"/>
            <a:ext cx="13403400" cy="424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117cdaba451_0_151:notes"/>
          <p:cNvSpPr txBox="1"/>
          <p:nvPr>
            <p:ph idx="1" type="body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g117cdaba451_0_151:notes"/>
          <p:cNvSpPr/>
          <p:nvPr>
            <p:ph idx="2" type="sldImg"/>
          </p:nvPr>
        </p:nvSpPr>
        <p:spPr>
          <a:xfrm>
            <a:off x="3351350" y="848200"/>
            <a:ext cx="13403400" cy="424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113eff22457_0_631:notes"/>
          <p:cNvSpPr txBox="1"/>
          <p:nvPr>
            <p:ph idx="1" type="body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g113eff22457_0_631:notes"/>
          <p:cNvSpPr/>
          <p:nvPr>
            <p:ph idx="2" type="sldImg"/>
          </p:nvPr>
        </p:nvSpPr>
        <p:spPr>
          <a:xfrm>
            <a:off x="3351350" y="848200"/>
            <a:ext cx="13403400" cy="424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117ed86e579_0_104:notes"/>
          <p:cNvSpPr txBox="1"/>
          <p:nvPr>
            <p:ph idx="1" type="body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g117ed86e579_0_104:notes"/>
          <p:cNvSpPr/>
          <p:nvPr>
            <p:ph idx="2" type="sldImg"/>
          </p:nvPr>
        </p:nvSpPr>
        <p:spPr>
          <a:xfrm>
            <a:off x="3351350" y="848200"/>
            <a:ext cx="13403400" cy="424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117ed86e579_0_40:notes"/>
          <p:cNvSpPr txBox="1"/>
          <p:nvPr>
            <p:ph idx="1" type="body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g117ed86e579_0_40:notes"/>
          <p:cNvSpPr/>
          <p:nvPr>
            <p:ph idx="2" type="sldImg"/>
          </p:nvPr>
        </p:nvSpPr>
        <p:spPr>
          <a:xfrm>
            <a:off x="3351350" y="848200"/>
            <a:ext cx="13403400" cy="424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117ed86e579_0_59:notes"/>
          <p:cNvSpPr txBox="1"/>
          <p:nvPr>
            <p:ph idx="1" type="body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g117ed86e579_0_59:notes"/>
          <p:cNvSpPr/>
          <p:nvPr>
            <p:ph idx="2" type="sldImg"/>
          </p:nvPr>
        </p:nvSpPr>
        <p:spPr>
          <a:xfrm>
            <a:off x="3351350" y="848200"/>
            <a:ext cx="13403400" cy="424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5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1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175c19494d_0_2:notes"/>
          <p:cNvSpPr txBox="1"/>
          <p:nvPr>
            <p:ph idx="1" type="body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g1175c19494d_0_2:notes"/>
          <p:cNvSpPr/>
          <p:nvPr>
            <p:ph idx="2" type="sldImg"/>
          </p:nvPr>
        </p:nvSpPr>
        <p:spPr>
          <a:xfrm>
            <a:off x="3351350" y="848200"/>
            <a:ext cx="13403400" cy="424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17ed86e579_0_9:notes"/>
          <p:cNvSpPr txBox="1"/>
          <p:nvPr>
            <p:ph idx="1" type="body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g117ed86e579_0_9:notes"/>
          <p:cNvSpPr/>
          <p:nvPr>
            <p:ph idx="2" type="sldImg"/>
          </p:nvPr>
        </p:nvSpPr>
        <p:spPr>
          <a:xfrm>
            <a:off x="3351350" y="848200"/>
            <a:ext cx="13403400" cy="424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17ed86e579_0_22:notes"/>
          <p:cNvSpPr txBox="1"/>
          <p:nvPr>
            <p:ph idx="1" type="body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117ed86e579_0_22:notes"/>
          <p:cNvSpPr/>
          <p:nvPr>
            <p:ph idx="2" type="sldImg"/>
          </p:nvPr>
        </p:nvSpPr>
        <p:spPr>
          <a:xfrm>
            <a:off x="3351350" y="848200"/>
            <a:ext cx="13403400" cy="424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13eff22457_0_16:notes"/>
          <p:cNvSpPr txBox="1"/>
          <p:nvPr>
            <p:ph idx="1" type="body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113eff22457_0_16:notes"/>
          <p:cNvSpPr/>
          <p:nvPr>
            <p:ph idx="2" type="sldImg"/>
          </p:nvPr>
        </p:nvSpPr>
        <p:spPr>
          <a:xfrm>
            <a:off x="3351350" y="848200"/>
            <a:ext cx="13403400" cy="424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13eff22457_0_4:notes"/>
          <p:cNvSpPr txBox="1"/>
          <p:nvPr>
            <p:ph idx="1" type="body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113eff22457_0_4:notes"/>
          <p:cNvSpPr/>
          <p:nvPr>
            <p:ph idx="2" type="sldImg"/>
          </p:nvPr>
        </p:nvSpPr>
        <p:spPr>
          <a:xfrm>
            <a:off x="3351350" y="848200"/>
            <a:ext cx="13403400" cy="424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13eff22457_0_31:notes"/>
          <p:cNvSpPr txBox="1"/>
          <p:nvPr>
            <p:ph idx="1" type="body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113eff22457_0_31:notes"/>
          <p:cNvSpPr/>
          <p:nvPr>
            <p:ph idx="2" type="sldImg"/>
          </p:nvPr>
        </p:nvSpPr>
        <p:spPr>
          <a:xfrm>
            <a:off x="3351350" y="848200"/>
            <a:ext cx="13403400" cy="424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obj">
  <p:cSld name="OBJECT">
    <p:bg>
      <p:bgPr>
        <a:solidFill>
          <a:schemeClr val="lt1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0097816" cy="1130855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5"/>
          <p:cNvSpPr/>
          <p:nvPr/>
        </p:nvSpPr>
        <p:spPr>
          <a:xfrm>
            <a:off x="20097816" y="0"/>
            <a:ext cx="0" cy="11308715"/>
          </a:xfrm>
          <a:custGeom>
            <a:rect b="b" l="l" r="r" t="t"/>
            <a:pathLst>
              <a:path extrusionOk="0" h="11308715" w="120000">
                <a:moveTo>
                  <a:pt x="0" y="11308556"/>
                </a:moveTo>
                <a:lnTo>
                  <a:pt x="0" y="0"/>
                </a:lnTo>
              </a:path>
            </a:pathLst>
          </a:custGeom>
          <a:noFill/>
          <a:ln cap="flat" cmpd="sng" w="12550">
            <a:solidFill>
              <a:srgbClr val="BCBE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5"/>
          <p:cNvSpPr/>
          <p:nvPr/>
        </p:nvSpPr>
        <p:spPr>
          <a:xfrm>
            <a:off x="0" y="0"/>
            <a:ext cx="20104100" cy="11308715"/>
          </a:xfrm>
          <a:custGeom>
            <a:rect b="b" l="l" r="r" t="t"/>
            <a:pathLst>
              <a:path extrusionOk="0" h="11308715" w="20104100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5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5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12" type="sldNum"/>
          </p:nvPr>
        </p:nvSpPr>
        <p:spPr>
          <a:xfrm>
            <a:off x="19477414" y="10754993"/>
            <a:ext cx="361950" cy="298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 marR="0" algn="l">
              <a:lnSpc>
                <a:spcPct val="100000"/>
              </a:lnSpc>
              <a:spcBef>
                <a:spcPts val="0"/>
              </a:spcBef>
              <a:buNone/>
              <a:defRPr b="1" i="0" sz="14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38100" marR="0" algn="l">
              <a:lnSpc>
                <a:spcPct val="100000"/>
              </a:lnSpc>
              <a:spcBef>
                <a:spcPts val="0"/>
              </a:spcBef>
              <a:buNone/>
              <a:defRPr b="1" i="0" sz="14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38100" marR="0" algn="l">
              <a:lnSpc>
                <a:spcPct val="100000"/>
              </a:lnSpc>
              <a:spcBef>
                <a:spcPts val="0"/>
              </a:spcBef>
              <a:buNone/>
              <a:defRPr b="1" i="0" sz="14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38100" marR="0" algn="l">
              <a:lnSpc>
                <a:spcPct val="100000"/>
              </a:lnSpc>
              <a:spcBef>
                <a:spcPts val="0"/>
              </a:spcBef>
              <a:buNone/>
              <a:defRPr b="1" i="0" sz="14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38100" marR="0" algn="l">
              <a:lnSpc>
                <a:spcPct val="100000"/>
              </a:lnSpc>
              <a:spcBef>
                <a:spcPts val="0"/>
              </a:spcBef>
              <a:buNone/>
              <a:defRPr b="1" i="0" sz="14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8100" marR="0" algn="l">
              <a:lnSpc>
                <a:spcPct val="100000"/>
              </a:lnSpc>
              <a:spcBef>
                <a:spcPts val="0"/>
              </a:spcBef>
              <a:buNone/>
              <a:defRPr b="1" i="0" sz="14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8100" marR="0" algn="l">
              <a:lnSpc>
                <a:spcPct val="100000"/>
              </a:lnSpc>
              <a:spcBef>
                <a:spcPts val="0"/>
              </a:spcBef>
              <a:buNone/>
              <a:defRPr b="1" i="0" sz="14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8100" marR="0" algn="l">
              <a:lnSpc>
                <a:spcPct val="100000"/>
              </a:lnSpc>
              <a:spcBef>
                <a:spcPts val="0"/>
              </a:spcBef>
              <a:buNone/>
              <a:defRPr b="1" i="0" sz="14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8100" marR="0" algn="l">
              <a:lnSpc>
                <a:spcPct val="100000"/>
              </a:lnSpc>
              <a:spcBef>
                <a:spcPts val="0"/>
              </a:spcBef>
              <a:buNone/>
              <a:defRPr b="1" i="0" sz="14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picture containing outdoor, blue, high, day&#10;&#10;Description automatically generated" id="18" name="Google Shape;1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97"/>
            <a:ext cx="20104100" cy="11308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/>
          <p:nvPr>
            <p:ph type="title"/>
          </p:nvPr>
        </p:nvSpPr>
        <p:spPr>
          <a:xfrm>
            <a:off x="5048172" y="4781283"/>
            <a:ext cx="10403205" cy="1445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9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6"/>
          <p:cNvSpPr txBox="1"/>
          <p:nvPr>
            <p:ph idx="1" type="body"/>
          </p:nvPr>
        </p:nvSpPr>
        <p:spPr>
          <a:xfrm>
            <a:off x="783087" y="4741077"/>
            <a:ext cx="8571230" cy="30530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9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6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2" type="sldNum"/>
          </p:nvPr>
        </p:nvSpPr>
        <p:spPr>
          <a:xfrm>
            <a:off x="19477414" y="10754993"/>
            <a:ext cx="361950" cy="298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 marR="0" algn="l">
              <a:lnSpc>
                <a:spcPct val="100000"/>
              </a:lnSpc>
              <a:spcBef>
                <a:spcPts val="0"/>
              </a:spcBef>
              <a:buNone/>
              <a:defRPr b="1" i="0" sz="14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38100" marR="0" algn="l">
              <a:lnSpc>
                <a:spcPct val="100000"/>
              </a:lnSpc>
              <a:spcBef>
                <a:spcPts val="0"/>
              </a:spcBef>
              <a:buNone/>
              <a:defRPr b="1" i="0" sz="14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38100" marR="0" algn="l">
              <a:lnSpc>
                <a:spcPct val="100000"/>
              </a:lnSpc>
              <a:spcBef>
                <a:spcPts val="0"/>
              </a:spcBef>
              <a:buNone/>
              <a:defRPr b="1" i="0" sz="14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38100" marR="0" algn="l">
              <a:lnSpc>
                <a:spcPct val="100000"/>
              </a:lnSpc>
              <a:spcBef>
                <a:spcPts val="0"/>
              </a:spcBef>
              <a:buNone/>
              <a:defRPr b="1" i="0" sz="14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38100" marR="0" algn="l">
              <a:lnSpc>
                <a:spcPct val="100000"/>
              </a:lnSpc>
              <a:spcBef>
                <a:spcPts val="0"/>
              </a:spcBef>
              <a:buNone/>
              <a:defRPr b="1" i="0" sz="14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8100" marR="0" algn="l">
              <a:lnSpc>
                <a:spcPct val="100000"/>
              </a:lnSpc>
              <a:spcBef>
                <a:spcPts val="0"/>
              </a:spcBef>
              <a:buNone/>
              <a:defRPr b="1" i="0" sz="14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8100" marR="0" algn="l">
              <a:lnSpc>
                <a:spcPct val="100000"/>
              </a:lnSpc>
              <a:spcBef>
                <a:spcPts val="0"/>
              </a:spcBef>
              <a:buNone/>
              <a:defRPr b="1" i="0" sz="14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8100" marR="0" algn="l">
              <a:lnSpc>
                <a:spcPct val="100000"/>
              </a:lnSpc>
              <a:spcBef>
                <a:spcPts val="0"/>
              </a:spcBef>
              <a:buNone/>
              <a:defRPr b="1" i="0" sz="14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8100" marR="0" algn="l">
              <a:lnSpc>
                <a:spcPct val="100000"/>
              </a:lnSpc>
              <a:spcBef>
                <a:spcPts val="0"/>
              </a:spcBef>
              <a:buNone/>
              <a:defRPr b="1" i="0" sz="14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/>
          <p:nvPr>
            <p:ph type="title"/>
          </p:nvPr>
        </p:nvSpPr>
        <p:spPr>
          <a:xfrm>
            <a:off x="5048172" y="4781283"/>
            <a:ext cx="10403205" cy="1445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9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7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7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2" type="sldNum"/>
          </p:nvPr>
        </p:nvSpPr>
        <p:spPr>
          <a:xfrm>
            <a:off x="19477414" y="10754993"/>
            <a:ext cx="361950" cy="298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 marR="0" algn="l">
              <a:lnSpc>
                <a:spcPct val="100000"/>
              </a:lnSpc>
              <a:spcBef>
                <a:spcPts val="0"/>
              </a:spcBef>
              <a:buNone/>
              <a:defRPr b="1" i="0" sz="14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38100" marR="0" algn="l">
              <a:lnSpc>
                <a:spcPct val="100000"/>
              </a:lnSpc>
              <a:spcBef>
                <a:spcPts val="0"/>
              </a:spcBef>
              <a:buNone/>
              <a:defRPr b="1" i="0" sz="14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38100" marR="0" algn="l">
              <a:lnSpc>
                <a:spcPct val="100000"/>
              </a:lnSpc>
              <a:spcBef>
                <a:spcPts val="0"/>
              </a:spcBef>
              <a:buNone/>
              <a:defRPr b="1" i="0" sz="14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38100" marR="0" algn="l">
              <a:lnSpc>
                <a:spcPct val="100000"/>
              </a:lnSpc>
              <a:spcBef>
                <a:spcPts val="0"/>
              </a:spcBef>
              <a:buNone/>
              <a:defRPr b="1" i="0" sz="14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38100" marR="0" algn="l">
              <a:lnSpc>
                <a:spcPct val="100000"/>
              </a:lnSpc>
              <a:spcBef>
                <a:spcPts val="0"/>
              </a:spcBef>
              <a:buNone/>
              <a:defRPr b="1" i="0" sz="14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8100" marR="0" algn="l">
              <a:lnSpc>
                <a:spcPct val="100000"/>
              </a:lnSpc>
              <a:spcBef>
                <a:spcPts val="0"/>
              </a:spcBef>
              <a:buNone/>
              <a:defRPr b="1" i="0" sz="14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8100" marR="0" algn="l">
              <a:lnSpc>
                <a:spcPct val="100000"/>
              </a:lnSpc>
              <a:spcBef>
                <a:spcPts val="0"/>
              </a:spcBef>
              <a:buNone/>
              <a:defRPr b="1" i="0" sz="14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8100" marR="0" algn="l">
              <a:lnSpc>
                <a:spcPct val="100000"/>
              </a:lnSpc>
              <a:spcBef>
                <a:spcPts val="0"/>
              </a:spcBef>
              <a:buNone/>
              <a:defRPr b="1" i="0" sz="14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8100" marR="0" algn="l">
              <a:lnSpc>
                <a:spcPct val="100000"/>
              </a:lnSpc>
              <a:spcBef>
                <a:spcPts val="0"/>
              </a:spcBef>
              <a:buNone/>
              <a:defRPr b="1" i="0" sz="14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8"/>
          <p:cNvSpPr txBox="1"/>
          <p:nvPr>
            <p:ph type="title"/>
          </p:nvPr>
        </p:nvSpPr>
        <p:spPr>
          <a:xfrm>
            <a:off x="5048172" y="4781283"/>
            <a:ext cx="10403205" cy="1445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9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8"/>
          <p:cNvSpPr txBox="1"/>
          <p:nvPr>
            <p:ph idx="1" type="body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8"/>
          <p:cNvSpPr txBox="1"/>
          <p:nvPr>
            <p:ph idx="2" type="body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8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8"/>
          <p:cNvSpPr txBox="1"/>
          <p:nvPr>
            <p:ph idx="12" type="sldNum"/>
          </p:nvPr>
        </p:nvSpPr>
        <p:spPr>
          <a:xfrm>
            <a:off x="19477414" y="10754993"/>
            <a:ext cx="361950" cy="298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 marR="0" algn="l">
              <a:lnSpc>
                <a:spcPct val="100000"/>
              </a:lnSpc>
              <a:spcBef>
                <a:spcPts val="0"/>
              </a:spcBef>
              <a:buNone/>
              <a:defRPr b="1" i="0" sz="14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38100" marR="0" algn="l">
              <a:lnSpc>
                <a:spcPct val="100000"/>
              </a:lnSpc>
              <a:spcBef>
                <a:spcPts val="0"/>
              </a:spcBef>
              <a:buNone/>
              <a:defRPr b="1" i="0" sz="14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38100" marR="0" algn="l">
              <a:lnSpc>
                <a:spcPct val="100000"/>
              </a:lnSpc>
              <a:spcBef>
                <a:spcPts val="0"/>
              </a:spcBef>
              <a:buNone/>
              <a:defRPr b="1" i="0" sz="14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38100" marR="0" algn="l">
              <a:lnSpc>
                <a:spcPct val="100000"/>
              </a:lnSpc>
              <a:spcBef>
                <a:spcPts val="0"/>
              </a:spcBef>
              <a:buNone/>
              <a:defRPr b="1" i="0" sz="14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38100" marR="0" algn="l">
              <a:lnSpc>
                <a:spcPct val="100000"/>
              </a:lnSpc>
              <a:spcBef>
                <a:spcPts val="0"/>
              </a:spcBef>
              <a:buNone/>
              <a:defRPr b="1" i="0" sz="14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8100" marR="0" algn="l">
              <a:lnSpc>
                <a:spcPct val="100000"/>
              </a:lnSpc>
              <a:spcBef>
                <a:spcPts val="0"/>
              </a:spcBef>
              <a:buNone/>
              <a:defRPr b="1" i="0" sz="14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8100" marR="0" algn="l">
              <a:lnSpc>
                <a:spcPct val="100000"/>
              </a:lnSpc>
              <a:spcBef>
                <a:spcPts val="0"/>
              </a:spcBef>
              <a:buNone/>
              <a:defRPr b="1" i="0" sz="14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8100" marR="0" algn="l">
              <a:lnSpc>
                <a:spcPct val="100000"/>
              </a:lnSpc>
              <a:spcBef>
                <a:spcPts val="0"/>
              </a:spcBef>
              <a:buNone/>
              <a:defRPr b="1" i="0" sz="14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8100" marR="0" algn="l">
              <a:lnSpc>
                <a:spcPct val="100000"/>
              </a:lnSpc>
              <a:spcBef>
                <a:spcPts val="0"/>
              </a:spcBef>
              <a:buNone/>
              <a:defRPr b="1" i="0" sz="14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9"/>
          <p:cNvSpPr txBox="1"/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9"/>
          <p:cNvSpPr txBox="1"/>
          <p:nvPr>
            <p:ph idx="1" type="subTitle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9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9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2" type="sldNum"/>
          </p:nvPr>
        </p:nvSpPr>
        <p:spPr>
          <a:xfrm>
            <a:off x="19477414" y="10754993"/>
            <a:ext cx="361950" cy="298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 marR="0" algn="l">
              <a:lnSpc>
                <a:spcPct val="100000"/>
              </a:lnSpc>
              <a:spcBef>
                <a:spcPts val="0"/>
              </a:spcBef>
              <a:buNone/>
              <a:defRPr b="1" i="0" sz="14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38100" marR="0" algn="l">
              <a:lnSpc>
                <a:spcPct val="100000"/>
              </a:lnSpc>
              <a:spcBef>
                <a:spcPts val="0"/>
              </a:spcBef>
              <a:buNone/>
              <a:defRPr b="1" i="0" sz="14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38100" marR="0" algn="l">
              <a:lnSpc>
                <a:spcPct val="100000"/>
              </a:lnSpc>
              <a:spcBef>
                <a:spcPts val="0"/>
              </a:spcBef>
              <a:buNone/>
              <a:defRPr b="1" i="0" sz="14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38100" marR="0" algn="l">
              <a:lnSpc>
                <a:spcPct val="100000"/>
              </a:lnSpc>
              <a:spcBef>
                <a:spcPts val="0"/>
              </a:spcBef>
              <a:buNone/>
              <a:defRPr b="1" i="0" sz="14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38100" marR="0" algn="l">
              <a:lnSpc>
                <a:spcPct val="100000"/>
              </a:lnSpc>
              <a:spcBef>
                <a:spcPts val="0"/>
              </a:spcBef>
              <a:buNone/>
              <a:defRPr b="1" i="0" sz="14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8100" marR="0" algn="l">
              <a:lnSpc>
                <a:spcPct val="100000"/>
              </a:lnSpc>
              <a:spcBef>
                <a:spcPts val="0"/>
              </a:spcBef>
              <a:buNone/>
              <a:defRPr b="1" i="0" sz="14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8100" marR="0" algn="l">
              <a:lnSpc>
                <a:spcPct val="100000"/>
              </a:lnSpc>
              <a:spcBef>
                <a:spcPts val="0"/>
              </a:spcBef>
              <a:buNone/>
              <a:defRPr b="1" i="0" sz="14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8100" marR="0" algn="l">
              <a:lnSpc>
                <a:spcPct val="100000"/>
              </a:lnSpc>
              <a:spcBef>
                <a:spcPts val="0"/>
              </a:spcBef>
              <a:buNone/>
              <a:defRPr b="1" i="0" sz="14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8100" marR="0" algn="l">
              <a:lnSpc>
                <a:spcPct val="100000"/>
              </a:lnSpc>
              <a:spcBef>
                <a:spcPts val="0"/>
              </a:spcBef>
              <a:buNone/>
              <a:defRPr b="1" i="0" sz="14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 type="blank">
  <p:cSld name="BLANK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113eff22457_0_171"/>
          <p:cNvSpPr txBox="1"/>
          <p:nvPr>
            <p:ph idx="12" type="sldNum"/>
          </p:nvPr>
        </p:nvSpPr>
        <p:spPr>
          <a:xfrm>
            <a:off x="18627640" y="10253320"/>
            <a:ext cx="12063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5048172" y="4781283"/>
            <a:ext cx="10403205" cy="1445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9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783087" y="4741077"/>
            <a:ext cx="8571230" cy="30530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9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4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4"/>
          <p:cNvSpPr txBox="1"/>
          <p:nvPr>
            <p:ph idx="12" type="sldNum"/>
          </p:nvPr>
        </p:nvSpPr>
        <p:spPr>
          <a:xfrm>
            <a:off x="19477414" y="10754993"/>
            <a:ext cx="361950" cy="298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14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14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14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14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14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14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14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14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8100" marR="0" rtl="0" algn="l">
              <a:lnSpc>
                <a:spcPct val="100000"/>
              </a:lnSpc>
              <a:spcBef>
                <a:spcPts val="0"/>
              </a:spcBef>
              <a:buNone/>
              <a:defRPr b="1" i="0" sz="14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2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image" Target="../media/image21.png"/><Relationship Id="rId5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Relationship Id="rId6" Type="http://schemas.openxmlformats.org/officeDocument/2006/relationships/image" Target="../media/image14.png"/><Relationship Id="rId7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Relationship Id="rId4" Type="http://schemas.openxmlformats.org/officeDocument/2006/relationships/image" Target="../media/image13.png"/><Relationship Id="rId5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Relationship Id="rId4" Type="http://schemas.openxmlformats.org/officeDocument/2006/relationships/hyperlink" Target="https://sites.google.com/view/spohptoufdc/home" TargetMode="External"/><Relationship Id="rId5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10.png"/><Relationship Id="rId6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outdoor, blue, high, day&#10;&#10;Description automatically generated" id="49" name="Google Shape;4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97"/>
            <a:ext cx="20104100" cy="11308556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"/>
          <p:cNvSpPr txBox="1"/>
          <p:nvPr/>
        </p:nvSpPr>
        <p:spPr>
          <a:xfrm>
            <a:off x="4361527" y="4745700"/>
            <a:ext cx="13498800" cy="37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50">
                <a:solidFill>
                  <a:srgbClr val="FFFFFF"/>
                </a:solidFill>
              </a:rPr>
              <a:t>Scale Up Digital Collection Building with a Cross-Unit Database  </a:t>
            </a:r>
            <a:endParaRPr sz="8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1"/>
          <p:cNvSpPr txBox="1"/>
          <p:nvPr/>
        </p:nvSpPr>
        <p:spPr>
          <a:xfrm>
            <a:off x="4480354" y="2458764"/>
            <a:ext cx="1393200" cy="2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50">
                <a:solidFill>
                  <a:srgbClr val="FFFFFF"/>
                </a:solidFill>
              </a:rPr>
              <a:t>March</a:t>
            </a:r>
            <a:r>
              <a:rPr i="1" lang="en-US" sz="16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i="1" lang="en-US" sz="1650">
                <a:solidFill>
                  <a:srgbClr val="FFFFFF"/>
                </a:solidFill>
              </a:rPr>
              <a:t>11</a:t>
            </a:r>
            <a:r>
              <a:rPr i="1" lang="en-US" sz="16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"/>
          <p:cNvSpPr txBox="1"/>
          <p:nvPr/>
        </p:nvSpPr>
        <p:spPr>
          <a:xfrm>
            <a:off x="15735512" y="2458764"/>
            <a:ext cx="2305800" cy="2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50">
                <a:solidFill>
                  <a:srgbClr val="FFFFFF"/>
                </a:solidFill>
              </a:rPr>
              <a:t>Xiaoli</a:t>
            </a:r>
            <a:r>
              <a:rPr i="1" lang="en-US" sz="16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i="1" lang="en-US" sz="1650">
                <a:solidFill>
                  <a:srgbClr val="FFFFFF"/>
                </a:solidFill>
              </a:rPr>
              <a:t>Ma</a:t>
            </a:r>
            <a:endParaRPr sz="16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"/>
          <p:cNvSpPr txBox="1"/>
          <p:nvPr/>
        </p:nvSpPr>
        <p:spPr>
          <a:xfrm>
            <a:off x="9036191" y="2458764"/>
            <a:ext cx="651510" cy="266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2022</a:t>
            </a:r>
            <a:endParaRPr sz="16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" name="Google Shape;54;p1"/>
          <p:cNvGrpSpPr/>
          <p:nvPr/>
        </p:nvGrpSpPr>
        <p:grpSpPr>
          <a:xfrm>
            <a:off x="1444982" y="4978492"/>
            <a:ext cx="1771014" cy="1771014"/>
            <a:chOff x="9166852" y="8669893"/>
            <a:chExt cx="1771014" cy="1771014"/>
          </a:xfrm>
        </p:grpSpPr>
        <p:sp>
          <p:nvSpPr>
            <p:cNvPr id="55" name="Google Shape;55;p1"/>
            <p:cNvSpPr/>
            <p:nvPr/>
          </p:nvSpPr>
          <p:spPr>
            <a:xfrm>
              <a:off x="9166852" y="8669893"/>
              <a:ext cx="1771014" cy="1771014"/>
            </a:xfrm>
            <a:custGeom>
              <a:rect b="b" l="l" r="r" t="t"/>
              <a:pathLst>
                <a:path extrusionOk="0" h="1771015" w="1771015">
                  <a:moveTo>
                    <a:pt x="1770396" y="0"/>
                  </a:moveTo>
                  <a:lnTo>
                    <a:pt x="0" y="0"/>
                  </a:lnTo>
                  <a:lnTo>
                    <a:pt x="0" y="1770396"/>
                  </a:lnTo>
                  <a:lnTo>
                    <a:pt x="1770396" y="1770396"/>
                  </a:lnTo>
                  <a:lnTo>
                    <a:pt x="1770396" y="0"/>
                  </a:lnTo>
                  <a:close/>
                </a:path>
              </a:pathLst>
            </a:custGeom>
            <a:solidFill>
              <a:srgbClr val="F26A3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6" name="Google Shape;56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411891" y="9823288"/>
              <a:ext cx="129337" cy="1325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" name="Google Shape;57;p1"/>
            <p:cNvSpPr/>
            <p:nvPr/>
          </p:nvSpPr>
          <p:spPr>
            <a:xfrm>
              <a:off x="9467825" y="8976772"/>
              <a:ext cx="1174115" cy="1163320"/>
            </a:xfrm>
            <a:custGeom>
              <a:rect b="b" l="l" r="r" t="t"/>
              <a:pathLst>
                <a:path extrusionOk="0" h="1163320" w="1174115">
                  <a:moveTo>
                    <a:pt x="83464" y="857123"/>
                  </a:moveTo>
                  <a:lnTo>
                    <a:pt x="70993" y="857478"/>
                  </a:lnTo>
                  <a:lnTo>
                    <a:pt x="69811" y="857529"/>
                  </a:lnTo>
                  <a:lnTo>
                    <a:pt x="68211" y="857529"/>
                  </a:lnTo>
                  <a:lnTo>
                    <a:pt x="57404" y="857123"/>
                  </a:lnTo>
                  <a:lnTo>
                    <a:pt x="57404" y="861745"/>
                  </a:lnTo>
                  <a:lnTo>
                    <a:pt x="61544" y="861872"/>
                  </a:lnTo>
                  <a:lnTo>
                    <a:pt x="64249" y="862228"/>
                  </a:lnTo>
                  <a:lnTo>
                    <a:pt x="67564" y="910844"/>
                  </a:lnTo>
                  <a:lnTo>
                    <a:pt x="66967" y="915746"/>
                  </a:lnTo>
                  <a:lnTo>
                    <a:pt x="64350" y="921435"/>
                  </a:lnTo>
                  <a:lnTo>
                    <a:pt x="62141" y="923759"/>
                  </a:lnTo>
                  <a:lnTo>
                    <a:pt x="55968" y="927315"/>
                  </a:lnTo>
                  <a:lnTo>
                    <a:pt x="51816" y="928204"/>
                  </a:lnTo>
                  <a:lnTo>
                    <a:pt x="42075" y="928204"/>
                  </a:lnTo>
                  <a:lnTo>
                    <a:pt x="38328" y="927544"/>
                  </a:lnTo>
                  <a:lnTo>
                    <a:pt x="35394" y="926198"/>
                  </a:lnTo>
                  <a:lnTo>
                    <a:pt x="32448" y="924890"/>
                  </a:lnTo>
                  <a:lnTo>
                    <a:pt x="25946" y="871791"/>
                  </a:lnTo>
                  <a:lnTo>
                    <a:pt x="26174" y="867117"/>
                  </a:lnTo>
                  <a:lnTo>
                    <a:pt x="26695" y="864755"/>
                  </a:lnTo>
                  <a:lnTo>
                    <a:pt x="26860" y="863803"/>
                  </a:lnTo>
                  <a:lnTo>
                    <a:pt x="27241" y="863168"/>
                  </a:lnTo>
                  <a:lnTo>
                    <a:pt x="28905" y="862101"/>
                  </a:lnTo>
                  <a:lnTo>
                    <a:pt x="31483" y="861745"/>
                  </a:lnTo>
                  <a:lnTo>
                    <a:pt x="35534" y="861745"/>
                  </a:lnTo>
                  <a:lnTo>
                    <a:pt x="35534" y="857529"/>
                  </a:lnTo>
                  <a:lnTo>
                    <a:pt x="35534" y="857123"/>
                  </a:lnTo>
                  <a:lnTo>
                    <a:pt x="25857" y="857389"/>
                  </a:lnTo>
                  <a:lnTo>
                    <a:pt x="18275" y="857529"/>
                  </a:lnTo>
                  <a:lnTo>
                    <a:pt x="0" y="857123"/>
                  </a:lnTo>
                  <a:lnTo>
                    <a:pt x="0" y="861745"/>
                  </a:lnTo>
                  <a:lnTo>
                    <a:pt x="7366" y="862545"/>
                  </a:lnTo>
                  <a:lnTo>
                    <a:pt x="8128" y="863092"/>
                  </a:lnTo>
                  <a:lnTo>
                    <a:pt x="9779" y="916381"/>
                  </a:lnTo>
                  <a:lnTo>
                    <a:pt x="10223" y="919911"/>
                  </a:lnTo>
                  <a:lnTo>
                    <a:pt x="36487" y="937679"/>
                  </a:lnTo>
                  <a:lnTo>
                    <a:pt x="47053" y="937679"/>
                  </a:lnTo>
                  <a:lnTo>
                    <a:pt x="68427" y="928204"/>
                  </a:lnTo>
                  <a:lnTo>
                    <a:pt x="69456" y="927087"/>
                  </a:lnTo>
                  <a:lnTo>
                    <a:pt x="72402" y="921981"/>
                  </a:lnTo>
                  <a:lnTo>
                    <a:pt x="73393" y="918908"/>
                  </a:lnTo>
                  <a:lnTo>
                    <a:pt x="74371" y="911720"/>
                  </a:lnTo>
                  <a:lnTo>
                    <a:pt x="74612" y="908240"/>
                  </a:lnTo>
                  <a:lnTo>
                    <a:pt x="74612" y="887755"/>
                  </a:lnTo>
                  <a:lnTo>
                    <a:pt x="74803" y="880973"/>
                  </a:lnTo>
                  <a:lnTo>
                    <a:pt x="79984" y="861745"/>
                  </a:lnTo>
                  <a:lnTo>
                    <a:pt x="83464" y="861745"/>
                  </a:lnTo>
                  <a:lnTo>
                    <a:pt x="83464" y="857529"/>
                  </a:lnTo>
                  <a:lnTo>
                    <a:pt x="83464" y="857123"/>
                  </a:lnTo>
                  <a:close/>
                </a:path>
                <a:path extrusionOk="0" h="1163320" w="1174115">
                  <a:moveTo>
                    <a:pt x="138887" y="973696"/>
                  </a:moveTo>
                  <a:lnTo>
                    <a:pt x="137680" y="971804"/>
                  </a:lnTo>
                  <a:lnTo>
                    <a:pt x="136804" y="971727"/>
                  </a:lnTo>
                  <a:lnTo>
                    <a:pt x="131559" y="971219"/>
                  </a:lnTo>
                  <a:lnTo>
                    <a:pt x="125260" y="970800"/>
                  </a:lnTo>
                  <a:lnTo>
                    <a:pt x="118757" y="970546"/>
                  </a:lnTo>
                  <a:lnTo>
                    <a:pt x="112090" y="970470"/>
                  </a:lnTo>
                  <a:lnTo>
                    <a:pt x="47599" y="971727"/>
                  </a:lnTo>
                  <a:lnTo>
                    <a:pt x="25" y="970749"/>
                  </a:lnTo>
                  <a:lnTo>
                    <a:pt x="25" y="981951"/>
                  </a:lnTo>
                  <a:lnTo>
                    <a:pt x="8674" y="982497"/>
                  </a:lnTo>
                  <a:lnTo>
                    <a:pt x="13957" y="982980"/>
                  </a:lnTo>
                  <a:lnTo>
                    <a:pt x="22428" y="1001674"/>
                  </a:lnTo>
                  <a:lnTo>
                    <a:pt x="23571" y="1035062"/>
                  </a:lnTo>
                  <a:lnTo>
                    <a:pt x="23685" y="1099515"/>
                  </a:lnTo>
                  <a:lnTo>
                    <a:pt x="21450" y="1141145"/>
                  </a:lnTo>
                  <a:lnTo>
                    <a:pt x="17983" y="1146035"/>
                  </a:lnTo>
                  <a:lnTo>
                    <a:pt x="16357" y="1146644"/>
                  </a:lnTo>
                  <a:lnTo>
                    <a:pt x="10375" y="1147051"/>
                  </a:lnTo>
                  <a:lnTo>
                    <a:pt x="25" y="1147229"/>
                  </a:lnTo>
                  <a:lnTo>
                    <a:pt x="25" y="1158303"/>
                  </a:lnTo>
                  <a:lnTo>
                    <a:pt x="21424" y="1157579"/>
                  </a:lnTo>
                  <a:lnTo>
                    <a:pt x="29616" y="1157401"/>
                  </a:lnTo>
                  <a:lnTo>
                    <a:pt x="39065" y="1157401"/>
                  </a:lnTo>
                  <a:lnTo>
                    <a:pt x="88823" y="1158303"/>
                  </a:lnTo>
                  <a:lnTo>
                    <a:pt x="88823" y="1157338"/>
                  </a:lnTo>
                  <a:lnTo>
                    <a:pt x="88823" y="1147648"/>
                  </a:lnTo>
                  <a:lnTo>
                    <a:pt x="76415" y="1146759"/>
                  </a:lnTo>
                  <a:lnTo>
                    <a:pt x="69392" y="1146022"/>
                  </a:lnTo>
                  <a:lnTo>
                    <a:pt x="61645" y="1099515"/>
                  </a:lnTo>
                  <a:lnTo>
                    <a:pt x="61582" y="1068793"/>
                  </a:lnTo>
                  <a:lnTo>
                    <a:pt x="70205" y="1068679"/>
                  </a:lnTo>
                  <a:lnTo>
                    <a:pt x="72250" y="1068679"/>
                  </a:lnTo>
                  <a:lnTo>
                    <a:pt x="82207" y="1068793"/>
                  </a:lnTo>
                  <a:lnTo>
                    <a:pt x="110540" y="1093165"/>
                  </a:lnTo>
                  <a:lnTo>
                    <a:pt x="122288" y="1093165"/>
                  </a:lnTo>
                  <a:lnTo>
                    <a:pt x="122288" y="1068679"/>
                  </a:lnTo>
                  <a:lnTo>
                    <a:pt x="122288" y="1054976"/>
                  </a:lnTo>
                  <a:lnTo>
                    <a:pt x="122288" y="1035062"/>
                  </a:lnTo>
                  <a:lnTo>
                    <a:pt x="110540" y="1035062"/>
                  </a:lnTo>
                  <a:lnTo>
                    <a:pt x="110363" y="1042987"/>
                  </a:lnTo>
                  <a:lnTo>
                    <a:pt x="109880" y="1048067"/>
                  </a:lnTo>
                  <a:lnTo>
                    <a:pt x="109067" y="1050302"/>
                  </a:lnTo>
                  <a:lnTo>
                    <a:pt x="108546" y="1051991"/>
                  </a:lnTo>
                  <a:lnTo>
                    <a:pt x="107696" y="1053033"/>
                  </a:lnTo>
                  <a:lnTo>
                    <a:pt x="106540" y="1053376"/>
                  </a:lnTo>
                  <a:lnTo>
                    <a:pt x="103505" y="1054455"/>
                  </a:lnTo>
                  <a:lnTo>
                    <a:pt x="96215" y="1054976"/>
                  </a:lnTo>
                  <a:lnTo>
                    <a:pt x="80657" y="1054976"/>
                  </a:lnTo>
                  <a:lnTo>
                    <a:pt x="72961" y="1054671"/>
                  </a:lnTo>
                  <a:lnTo>
                    <a:pt x="61582" y="1054036"/>
                  </a:lnTo>
                  <a:lnTo>
                    <a:pt x="61683" y="1019378"/>
                  </a:lnTo>
                  <a:lnTo>
                    <a:pt x="88341" y="986370"/>
                  </a:lnTo>
                  <a:lnTo>
                    <a:pt x="97713" y="986370"/>
                  </a:lnTo>
                  <a:lnTo>
                    <a:pt x="104546" y="986878"/>
                  </a:lnTo>
                  <a:lnTo>
                    <a:pt x="116230" y="988923"/>
                  </a:lnTo>
                  <a:lnTo>
                    <a:pt x="119951" y="989977"/>
                  </a:lnTo>
                  <a:lnTo>
                    <a:pt x="121564" y="991031"/>
                  </a:lnTo>
                  <a:lnTo>
                    <a:pt x="122097" y="991298"/>
                  </a:lnTo>
                  <a:lnTo>
                    <a:pt x="122491" y="991743"/>
                  </a:lnTo>
                  <a:lnTo>
                    <a:pt x="123126" y="993152"/>
                  </a:lnTo>
                  <a:lnTo>
                    <a:pt x="123380" y="995502"/>
                  </a:lnTo>
                  <a:lnTo>
                    <a:pt x="123710" y="1001674"/>
                  </a:lnTo>
                  <a:lnTo>
                    <a:pt x="124053" y="1007872"/>
                  </a:lnTo>
                  <a:lnTo>
                    <a:pt x="124231" y="1011643"/>
                  </a:lnTo>
                  <a:lnTo>
                    <a:pt x="124231" y="1013777"/>
                  </a:lnTo>
                  <a:lnTo>
                    <a:pt x="135153" y="1013777"/>
                  </a:lnTo>
                  <a:lnTo>
                    <a:pt x="137922" y="978776"/>
                  </a:lnTo>
                  <a:lnTo>
                    <a:pt x="138887" y="973696"/>
                  </a:lnTo>
                  <a:close/>
                </a:path>
                <a:path extrusionOk="0" h="1163320" w="1174115">
                  <a:moveTo>
                    <a:pt x="195237" y="857123"/>
                  </a:moveTo>
                  <a:lnTo>
                    <a:pt x="189395" y="857389"/>
                  </a:lnTo>
                  <a:lnTo>
                    <a:pt x="184619" y="857529"/>
                  </a:lnTo>
                  <a:lnTo>
                    <a:pt x="177088" y="857529"/>
                  </a:lnTo>
                  <a:lnTo>
                    <a:pt x="172897" y="857389"/>
                  </a:lnTo>
                  <a:lnTo>
                    <a:pt x="168325" y="857123"/>
                  </a:lnTo>
                  <a:lnTo>
                    <a:pt x="168325" y="861822"/>
                  </a:lnTo>
                  <a:lnTo>
                    <a:pt x="178777" y="914209"/>
                  </a:lnTo>
                  <a:lnTo>
                    <a:pt x="174625" y="909815"/>
                  </a:lnTo>
                  <a:lnTo>
                    <a:pt x="145046" y="874814"/>
                  </a:lnTo>
                  <a:lnTo>
                    <a:pt x="131419" y="857529"/>
                  </a:lnTo>
                  <a:lnTo>
                    <a:pt x="131102" y="857123"/>
                  </a:lnTo>
                  <a:lnTo>
                    <a:pt x="125920" y="857313"/>
                  </a:lnTo>
                  <a:lnTo>
                    <a:pt x="117779" y="857529"/>
                  </a:lnTo>
                  <a:lnTo>
                    <a:pt x="115531" y="857529"/>
                  </a:lnTo>
                  <a:lnTo>
                    <a:pt x="112026" y="857389"/>
                  </a:lnTo>
                  <a:lnTo>
                    <a:pt x="107276" y="857123"/>
                  </a:lnTo>
                  <a:lnTo>
                    <a:pt x="107276" y="861822"/>
                  </a:lnTo>
                  <a:lnTo>
                    <a:pt x="117538" y="914679"/>
                  </a:lnTo>
                  <a:lnTo>
                    <a:pt x="117424" y="917194"/>
                  </a:lnTo>
                  <a:lnTo>
                    <a:pt x="107276" y="930973"/>
                  </a:lnTo>
                  <a:lnTo>
                    <a:pt x="107276" y="935748"/>
                  </a:lnTo>
                  <a:lnTo>
                    <a:pt x="113512" y="935469"/>
                  </a:lnTo>
                  <a:lnTo>
                    <a:pt x="118478" y="935329"/>
                  </a:lnTo>
                  <a:lnTo>
                    <a:pt x="123101" y="935329"/>
                  </a:lnTo>
                  <a:lnTo>
                    <a:pt x="134264" y="935532"/>
                  </a:lnTo>
                  <a:lnTo>
                    <a:pt x="134264" y="935329"/>
                  </a:lnTo>
                  <a:lnTo>
                    <a:pt x="134264" y="931037"/>
                  </a:lnTo>
                  <a:lnTo>
                    <a:pt x="133375" y="931037"/>
                  </a:lnTo>
                  <a:lnTo>
                    <a:pt x="132029" y="931037"/>
                  </a:lnTo>
                  <a:lnTo>
                    <a:pt x="130238" y="930884"/>
                  </a:lnTo>
                  <a:lnTo>
                    <a:pt x="124079" y="874814"/>
                  </a:lnTo>
                  <a:lnTo>
                    <a:pt x="139776" y="893864"/>
                  </a:lnTo>
                  <a:lnTo>
                    <a:pt x="153581" y="910361"/>
                  </a:lnTo>
                  <a:lnTo>
                    <a:pt x="165493" y="924331"/>
                  </a:lnTo>
                  <a:lnTo>
                    <a:pt x="175526" y="935748"/>
                  </a:lnTo>
                  <a:lnTo>
                    <a:pt x="178790" y="936193"/>
                  </a:lnTo>
                  <a:lnTo>
                    <a:pt x="182143" y="936701"/>
                  </a:lnTo>
                  <a:lnTo>
                    <a:pt x="185166" y="937196"/>
                  </a:lnTo>
                  <a:lnTo>
                    <a:pt x="185902" y="936701"/>
                  </a:lnTo>
                  <a:lnTo>
                    <a:pt x="185572" y="931037"/>
                  </a:lnTo>
                  <a:lnTo>
                    <a:pt x="185407" y="924331"/>
                  </a:lnTo>
                  <a:lnTo>
                    <a:pt x="185254" y="914209"/>
                  </a:lnTo>
                  <a:lnTo>
                    <a:pt x="185369" y="877201"/>
                  </a:lnTo>
                  <a:lnTo>
                    <a:pt x="185547" y="869823"/>
                  </a:lnTo>
                  <a:lnTo>
                    <a:pt x="195237" y="861822"/>
                  </a:lnTo>
                  <a:lnTo>
                    <a:pt x="195237" y="857529"/>
                  </a:lnTo>
                  <a:lnTo>
                    <a:pt x="195237" y="857123"/>
                  </a:lnTo>
                  <a:close/>
                </a:path>
                <a:path extrusionOk="0" h="1163320" w="1174115">
                  <a:moveTo>
                    <a:pt x="256247" y="857123"/>
                  </a:moveTo>
                  <a:lnTo>
                    <a:pt x="250126" y="857389"/>
                  </a:lnTo>
                  <a:lnTo>
                    <a:pt x="243649" y="857529"/>
                  </a:lnTo>
                  <a:lnTo>
                    <a:pt x="230695" y="857529"/>
                  </a:lnTo>
                  <a:lnTo>
                    <a:pt x="225272" y="857389"/>
                  </a:lnTo>
                  <a:lnTo>
                    <a:pt x="220560" y="857123"/>
                  </a:lnTo>
                  <a:lnTo>
                    <a:pt x="220560" y="862088"/>
                  </a:lnTo>
                  <a:lnTo>
                    <a:pt x="230289" y="914933"/>
                  </a:lnTo>
                  <a:lnTo>
                    <a:pt x="230136" y="919073"/>
                  </a:lnTo>
                  <a:lnTo>
                    <a:pt x="220560" y="930770"/>
                  </a:lnTo>
                  <a:lnTo>
                    <a:pt x="220560" y="935748"/>
                  </a:lnTo>
                  <a:lnTo>
                    <a:pt x="225272" y="935469"/>
                  </a:lnTo>
                  <a:lnTo>
                    <a:pt x="230644" y="935329"/>
                  </a:lnTo>
                  <a:lnTo>
                    <a:pt x="243611" y="935329"/>
                  </a:lnTo>
                  <a:lnTo>
                    <a:pt x="250126" y="935469"/>
                  </a:lnTo>
                  <a:lnTo>
                    <a:pt x="256247" y="935748"/>
                  </a:lnTo>
                  <a:lnTo>
                    <a:pt x="256247" y="935329"/>
                  </a:lnTo>
                  <a:lnTo>
                    <a:pt x="256247" y="930770"/>
                  </a:lnTo>
                  <a:lnTo>
                    <a:pt x="252539" y="930681"/>
                  </a:lnTo>
                  <a:lnTo>
                    <a:pt x="250291" y="930567"/>
                  </a:lnTo>
                  <a:lnTo>
                    <a:pt x="247015" y="928408"/>
                  </a:lnTo>
                  <a:lnTo>
                    <a:pt x="246672" y="927354"/>
                  </a:lnTo>
                  <a:lnTo>
                    <a:pt x="246494" y="924852"/>
                  </a:lnTo>
                  <a:lnTo>
                    <a:pt x="246405" y="914933"/>
                  </a:lnTo>
                  <a:lnTo>
                    <a:pt x="246468" y="880198"/>
                  </a:lnTo>
                  <a:lnTo>
                    <a:pt x="247332" y="864057"/>
                  </a:lnTo>
                  <a:lnTo>
                    <a:pt x="247434" y="863688"/>
                  </a:lnTo>
                  <a:lnTo>
                    <a:pt x="256247" y="862088"/>
                  </a:lnTo>
                  <a:lnTo>
                    <a:pt x="256247" y="857529"/>
                  </a:lnTo>
                  <a:lnTo>
                    <a:pt x="256247" y="857123"/>
                  </a:lnTo>
                  <a:close/>
                </a:path>
                <a:path extrusionOk="0" h="1163320" w="1174115">
                  <a:moveTo>
                    <a:pt x="297230" y="1109345"/>
                  </a:moveTo>
                  <a:lnTo>
                    <a:pt x="286169" y="1109345"/>
                  </a:lnTo>
                  <a:lnTo>
                    <a:pt x="284467" y="1118120"/>
                  </a:lnTo>
                  <a:lnTo>
                    <a:pt x="282714" y="1125943"/>
                  </a:lnTo>
                  <a:lnTo>
                    <a:pt x="246418" y="1141691"/>
                  </a:lnTo>
                  <a:lnTo>
                    <a:pt x="236537" y="1141844"/>
                  </a:lnTo>
                  <a:lnTo>
                    <a:pt x="232067" y="1141844"/>
                  </a:lnTo>
                  <a:lnTo>
                    <a:pt x="223672" y="1141514"/>
                  </a:lnTo>
                  <a:lnTo>
                    <a:pt x="211328" y="1140866"/>
                  </a:lnTo>
                  <a:lnTo>
                    <a:pt x="211213" y="1135443"/>
                  </a:lnTo>
                  <a:lnTo>
                    <a:pt x="211023" y="1095463"/>
                  </a:lnTo>
                  <a:lnTo>
                    <a:pt x="210921" y="1080046"/>
                  </a:lnTo>
                  <a:lnTo>
                    <a:pt x="210807" y="1049540"/>
                  </a:lnTo>
                  <a:lnTo>
                    <a:pt x="210908" y="1023404"/>
                  </a:lnTo>
                  <a:lnTo>
                    <a:pt x="210934" y="1020762"/>
                  </a:lnTo>
                  <a:lnTo>
                    <a:pt x="223227" y="982941"/>
                  </a:lnTo>
                  <a:lnTo>
                    <a:pt x="233324" y="982510"/>
                  </a:lnTo>
                  <a:lnTo>
                    <a:pt x="233324" y="971727"/>
                  </a:lnTo>
                  <a:lnTo>
                    <a:pt x="233324" y="970749"/>
                  </a:lnTo>
                  <a:lnTo>
                    <a:pt x="222250" y="971169"/>
                  </a:lnTo>
                  <a:lnTo>
                    <a:pt x="210845" y="971473"/>
                  </a:lnTo>
                  <a:lnTo>
                    <a:pt x="199136" y="971664"/>
                  </a:lnTo>
                  <a:lnTo>
                    <a:pt x="187109" y="971727"/>
                  </a:lnTo>
                  <a:lnTo>
                    <a:pt x="176491" y="971664"/>
                  </a:lnTo>
                  <a:lnTo>
                    <a:pt x="166484" y="971473"/>
                  </a:lnTo>
                  <a:lnTo>
                    <a:pt x="157073" y="971169"/>
                  </a:lnTo>
                  <a:lnTo>
                    <a:pt x="148259" y="970749"/>
                  </a:lnTo>
                  <a:lnTo>
                    <a:pt x="148259" y="982510"/>
                  </a:lnTo>
                  <a:lnTo>
                    <a:pt x="159905" y="982941"/>
                  </a:lnTo>
                  <a:lnTo>
                    <a:pt x="166776" y="983830"/>
                  </a:lnTo>
                  <a:lnTo>
                    <a:pt x="168821" y="985189"/>
                  </a:lnTo>
                  <a:lnTo>
                    <a:pt x="169811" y="985723"/>
                  </a:lnTo>
                  <a:lnTo>
                    <a:pt x="172720" y="1080046"/>
                  </a:lnTo>
                  <a:lnTo>
                    <a:pt x="172605" y="1095463"/>
                  </a:lnTo>
                  <a:lnTo>
                    <a:pt x="171411" y="1139786"/>
                  </a:lnTo>
                  <a:lnTo>
                    <a:pt x="171005" y="1141844"/>
                  </a:lnTo>
                  <a:lnTo>
                    <a:pt x="170891" y="1142555"/>
                  </a:lnTo>
                  <a:lnTo>
                    <a:pt x="170675" y="1143063"/>
                  </a:lnTo>
                  <a:lnTo>
                    <a:pt x="170307" y="1143495"/>
                  </a:lnTo>
                  <a:lnTo>
                    <a:pt x="169773" y="1144219"/>
                  </a:lnTo>
                  <a:lnTo>
                    <a:pt x="168579" y="1145108"/>
                  </a:lnTo>
                  <a:lnTo>
                    <a:pt x="166700" y="1146187"/>
                  </a:lnTo>
                  <a:lnTo>
                    <a:pt x="162534" y="1148676"/>
                  </a:lnTo>
                  <a:lnTo>
                    <a:pt x="159283" y="1150429"/>
                  </a:lnTo>
                  <a:lnTo>
                    <a:pt x="156984" y="1151407"/>
                  </a:lnTo>
                  <a:lnTo>
                    <a:pt x="156984" y="1158303"/>
                  </a:lnTo>
                  <a:lnTo>
                    <a:pt x="180340" y="1157363"/>
                  </a:lnTo>
                  <a:lnTo>
                    <a:pt x="189471" y="1157135"/>
                  </a:lnTo>
                  <a:lnTo>
                    <a:pt x="196888" y="1157058"/>
                  </a:lnTo>
                  <a:lnTo>
                    <a:pt x="202082" y="1157097"/>
                  </a:lnTo>
                  <a:lnTo>
                    <a:pt x="217474" y="1157363"/>
                  </a:lnTo>
                  <a:lnTo>
                    <a:pt x="259168" y="1158303"/>
                  </a:lnTo>
                  <a:lnTo>
                    <a:pt x="270598" y="1158303"/>
                  </a:lnTo>
                  <a:lnTo>
                    <a:pt x="292341" y="1154379"/>
                  </a:lnTo>
                  <a:lnTo>
                    <a:pt x="293370" y="1141844"/>
                  </a:lnTo>
                  <a:lnTo>
                    <a:pt x="293497" y="1140523"/>
                  </a:lnTo>
                  <a:lnTo>
                    <a:pt x="296824" y="1113751"/>
                  </a:lnTo>
                  <a:lnTo>
                    <a:pt x="296824" y="1113320"/>
                  </a:lnTo>
                  <a:lnTo>
                    <a:pt x="296964" y="1111834"/>
                  </a:lnTo>
                  <a:lnTo>
                    <a:pt x="297230" y="1109345"/>
                  </a:lnTo>
                  <a:close/>
                </a:path>
                <a:path extrusionOk="0" h="1163320" w="1174115">
                  <a:moveTo>
                    <a:pt x="363867" y="857123"/>
                  </a:moveTo>
                  <a:lnTo>
                    <a:pt x="351751" y="857529"/>
                  </a:lnTo>
                  <a:lnTo>
                    <a:pt x="337477" y="857123"/>
                  </a:lnTo>
                  <a:lnTo>
                    <a:pt x="337477" y="862088"/>
                  </a:lnTo>
                  <a:lnTo>
                    <a:pt x="346697" y="863790"/>
                  </a:lnTo>
                  <a:lnTo>
                    <a:pt x="346684" y="866241"/>
                  </a:lnTo>
                  <a:lnTo>
                    <a:pt x="327113" y="916838"/>
                  </a:lnTo>
                  <a:lnTo>
                    <a:pt x="312724" y="881646"/>
                  </a:lnTo>
                  <a:lnTo>
                    <a:pt x="312445" y="880821"/>
                  </a:lnTo>
                  <a:lnTo>
                    <a:pt x="310273" y="875499"/>
                  </a:lnTo>
                  <a:lnTo>
                    <a:pt x="307784" y="869530"/>
                  </a:lnTo>
                  <a:lnTo>
                    <a:pt x="306654" y="866241"/>
                  </a:lnTo>
                  <a:lnTo>
                    <a:pt x="306755" y="863790"/>
                  </a:lnTo>
                  <a:lnTo>
                    <a:pt x="315607" y="862088"/>
                  </a:lnTo>
                  <a:lnTo>
                    <a:pt x="315607" y="857529"/>
                  </a:lnTo>
                  <a:lnTo>
                    <a:pt x="315607" y="857123"/>
                  </a:lnTo>
                  <a:lnTo>
                    <a:pt x="295440" y="857529"/>
                  </a:lnTo>
                  <a:lnTo>
                    <a:pt x="293484" y="857529"/>
                  </a:lnTo>
                  <a:lnTo>
                    <a:pt x="279019" y="857123"/>
                  </a:lnTo>
                  <a:lnTo>
                    <a:pt x="279019" y="862088"/>
                  </a:lnTo>
                  <a:lnTo>
                    <a:pt x="282549" y="862177"/>
                  </a:lnTo>
                  <a:lnTo>
                    <a:pt x="284861" y="862507"/>
                  </a:lnTo>
                  <a:lnTo>
                    <a:pt x="308800" y="913752"/>
                  </a:lnTo>
                  <a:lnTo>
                    <a:pt x="317957" y="936167"/>
                  </a:lnTo>
                  <a:lnTo>
                    <a:pt x="326542" y="936167"/>
                  </a:lnTo>
                  <a:lnTo>
                    <a:pt x="347256" y="885202"/>
                  </a:lnTo>
                  <a:lnTo>
                    <a:pt x="351193" y="876020"/>
                  </a:lnTo>
                  <a:lnTo>
                    <a:pt x="354406" y="868311"/>
                  </a:lnTo>
                  <a:lnTo>
                    <a:pt x="356527" y="864057"/>
                  </a:lnTo>
                  <a:lnTo>
                    <a:pt x="358140" y="862812"/>
                  </a:lnTo>
                  <a:lnTo>
                    <a:pt x="360248" y="862431"/>
                  </a:lnTo>
                  <a:lnTo>
                    <a:pt x="363867" y="862088"/>
                  </a:lnTo>
                  <a:lnTo>
                    <a:pt x="363867" y="857529"/>
                  </a:lnTo>
                  <a:lnTo>
                    <a:pt x="363867" y="857123"/>
                  </a:lnTo>
                  <a:close/>
                </a:path>
                <a:path extrusionOk="0" h="1163320" w="1174115">
                  <a:moveTo>
                    <a:pt x="447433" y="916241"/>
                  </a:moveTo>
                  <a:lnTo>
                    <a:pt x="442798" y="916241"/>
                  </a:lnTo>
                  <a:lnTo>
                    <a:pt x="442061" y="921245"/>
                  </a:lnTo>
                  <a:lnTo>
                    <a:pt x="441350" y="924648"/>
                  </a:lnTo>
                  <a:lnTo>
                    <a:pt x="426516" y="928966"/>
                  </a:lnTo>
                  <a:lnTo>
                    <a:pt x="418350" y="928966"/>
                  </a:lnTo>
                  <a:lnTo>
                    <a:pt x="414769" y="928827"/>
                  </a:lnTo>
                  <a:lnTo>
                    <a:pt x="411746" y="928547"/>
                  </a:lnTo>
                  <a:lnTo>
                    <a:pt x="411619" y="898258"/>
                  </a:lnTo>
                  <a:lnTo>
                    <a:pt x="413981" y="897991"/>
                  </a:lnTo>
                  <a:lnTo>
                    <a:pt x="417017" y="897851"/>
                  </a:lnTo>
                  <a:lnTo>
                    <a:pt x="424726" y="897851"/>
                  </a:lnTo>
                  <a:lnTo>
                    <a:pt x="433946" y="907872"/>
                  </a:lnTo>
                  <a:lnTo>
                    <a:pt x="438518" y="907872"/>
                  </a:lnTo>
                  <a:lnTo>
                    <a:pt x="438302" y="897851"/>
                  </a:lnTo>
                  <a:lnTo>
                    <a:pt x="438327" y="892175"/>
                  </a:lnTo>
                  <a:lnTo>
                    <a:pt x="438518" y="883246"/>
                  </a:lnTo>
                  <a:lnTo>
                    <a:pt x="433946" y="883246"/>
                  </a:lnTo>
                  <a:lnTo>
                    <a:pt x="420395" y="892175"/>
                  </a:lnTo>
                  <a:lnTo>
                    <a:pt x="416775" y="892175"/>
                  </a:lnTo>
                  <a:lnTo>
                    <a:pt x="414147" y="892086"/>
                  </a:lnTo>
                  <a:lnTo>
                    <a:pt x="411619" y="891895"/>
                  </a:lnTo>
                  <a:lnTo>
                    <a:pt x="411721" y="871486"/>
                  </a:lnTo>
                  <a:lnTo>
                    <a:pt x="411861" y="868349"/>
                  </a:lnTo>
                  <a:lnTo>
                    <a:pt x="412369" y="864095"/>
                  </a:lnTo>
                  <a:lnTo>
                    <a:pt x="415848" y="863815"/>
                  </a:lnTo>
                  <a:lnTo>
                    <a:pt x="419239" y="863688"/>
                  </a:lnTo>
                  <a:lnTo>
                    <a:pt x="426110" y="863688"/>
                  </a:lnTo>
                  <a:lnTo>
                    <a:pt x="439064" y="874471"/>
                  </a:lnTo>
                  <a:lnTo>
                    <a:pt x="443433" y="874471"/>
                  </a:lnTo>
                  <a:lnTo>
                    <a:pt x="443979" y="866368"/>
                  </a:lnTo>
                  <a:lnTo>
                    <a:pt x="444347" y="863688"/>
                  </a:lnTo>
                  <a:lnTo>
                    <a:pt x="445071" y="858253"/>
                  </a:lnTo>
                  <a:lnTo>
                    <a:pt x="444677" y="857529"/>
                  </a:lnTo>
                  <a:lnTo>
                    <a:pt x="443801" y="857288"/>
                  </a:lnTo>
                  <a:lnTo>
                    <a:pt x="443191" y="857173"/>
                  </a:lnTo>
                  <a:lnTo>
                    <a:pt x="442823" y="857173"/>
                  </a:lnTo>
                  <a:lnTo>
                    <a:pt x="438696" y="857008"/>
                  </a:lnTo>
                  <a:lnTo>
                    <a:pt x="435965" y="856945"/>
                  </a:lnTo>
                  <a:lnTo>
                    <a:pt x="434619" y="856945"/>
                  </a:lnTo>
                  <a:lnTo>
                    <a:pt x="423227" y="857224"/>
                  </a:lnTo>
                  <a:lnTo>
                    <a:pt x="411226" y="857389"/>
                  </a:lnTo>
                  <a:lnTo>
                    <a:pt x="401281" y="857415"/>
                  </a:lnTo>
                  <a:lnTo>
                    <a:pt x="385686" y="857529"/>
                  </a:lnTo>
                  <a:lnTo>
                    <a:pt x="385686" y="861885"/>
                  </a:lnTo>
                  <a:lnTo>
                    <a:pt x="390080" y="862114"/>
                  </a:lnTo>
                  <a:lnTo>
                    <a:pt x="392772" y="862444"/>
                  </a:lnTo>
                  <a:lnTo>
                    <a:pt x="395566" y="910628"/>
                  </a:lnTo>
                  <a:lnTo>
                    <a:pt x="395363" y="916241"/>
                  </a:lnTo>
                  <a:lnTo>
                    <a:pt x="389064" y="932649"/>
                  </a:lnTo>
                  <a:lnTo>
                    <a:pt x="389064" y="935672"/>
                  </a:lnTo>
                  <a:lnTo>
                    <a:pt x="406933" y="935266"/>
                  </a:lnTo>
                  <a:lnTo>
                    <a:pt x="411187" y="935266"/>
                  </a:lnTo>
                  <a:lnTo>
                    <a:pt x="435279" y="935672"/>
                  </a:lnTo>
                  <a:lnTo>
                    <a:pt x="439686" y="935672"/>
                  </a:lnTo>
                  <a:lnTo>
                    <a:pt x="443103" y="935532"/>
                  </a:lnTo>
                  <a:lnTo>
                    <a:pt x="445503" y="935266"/>
                  </a:lnTo>
                  <a:lnTo>
                    <a:pt x="446214" y="934529"/>
                  </a:lnTo>
                  <a:lnTo>
                    <a:pt x="446265" y="928966"/>
                  </a:lnTo>
                  <a:lnTo>
                    <a:pt x="446620" y="923645"/>
                  </a:lnTo>
                  <a:lnTo>
                    <a:pt x="447433" y="916241"/>
                  </a:lnTo>
                  <a:close/>
                </a:path>
                <a:path extrusionOk="0" h="1163320" w="1174115">
                  <a:moveTo>
                    <a:pt x="503351" y="1062672"/>
                  </a:moveTo>
                  <a:lnTo>
                    <a:pt x="498436" y="1024572"/>
                  </a:lnTo>
                  <a:lnTo>
                    <a:pt x="474319" y="990282"/>
                  </a:lnTo>
                  <a:lnTo>
                    <a:pt x="464261" y="982662"/>
                  </a:lnTo>
                  <a:lnTo>
                    <a:pt x="462165" y="981392"/>
                  </a:lnTo>
                  <a:lnTo>
                    <a:pt x="462165" y="1069022"/>
                  </a:lnTo>
                  <a:lnTo>
                    <a:pt x="461784" y="1080452"/>
                  </a:lnTo>
                  <a:lnTo>
                    <a:pt x="450532" y="1122362"/>
                  </a:lnTo>
                  <a:lnTo>
                    <a:pt x="419544" y="1146492"/>
                  </a:lnTo>
                  <a:lnTo>
                    <a:pt x="403555" y="1149032"/>
                  </a:lnTo>
                  <a:lnTo>
                    <a:pt x="394741" y="1147762"/>
                  </a:lnTo>
                  <a:lnTo>
                    <a:pt x="359727" y="1128712"/>
                  </a:lnTo>
                  <a:lnTo>
                    <a:pt x="343509" y="1088072"/>
                  </a:lnTo>
                  <a:lnTo>
                    <a:pt x="341414" y="1060132"/>
                  </a:lnTo>
                  <a:lnTo>
                    <a:pt x="341515" y="1055052"/>
                  </a:lnTo>
                  <a:lnTo>
                    <a:pt x="351180" y="1010602"/>
                  </a:lnTo>
                  <a:lnTo>
                    <a:pt x="382752" y="985202"/>
                  </a:lnTo>
                  <a:lnTo>
                    <a:pt x="422795" y="986472"/>
                  </a:lnTo>
                  <a:lnTo>
                    <a:pt x="453186" y="1018222"/>
                  </a:lnTo>
                  <a:lnTo>
                    <a:pt x="462000" y="1057592"/>
                  </a:lnTo>
                  <a:lnTo>
                    <a:pt x="462165" y="1069022"/>
                  </a:lnTo>
                  <a:lnTo>
                    <a:pt x="462165" y="981392"/>
                  </a:lnTo>
                  <a:lnTo>
                    <a:pt x="415988" y="968692"/>
                  </a:lnTo>
                  <a:lnTo>
                    <a:pt x="392061" y="968692"/>
                  </a:lnTo>
                  <a:lnTo>
                    <a:pt x="350862" y="978852"/>
                  </a:lnTo>
                  <a:lnTo>
                    <a:pt x="316598" y="1008062"/>
                  </a:lnTo>
                  <a:lnTo>
                    <a:pt x="302006" y="1044892"/>
                  </a:lnTo>
                  <a:lnTo>
                    <a:pt x="300202" y="1069022"/>
                  </a:lnTo>
                  <a:lnTo>
                    <a:pt x="300913" y="1082992"/>
                  </a:lnTo>
                  <a:lnTo>
                    <a:pt x="312470" y="1121092"/>
                  </a:lnTo>
                  <a:lnTo>
                    <a:pt x="346417" y="1152842"/>
                  </a:lnTo>
                  <a:lnTo>
                    <a:pt x="383654" y="1163002"/>
                  </a:lnTo>
                  <a:lnTo>
                    <a:pt x="411721" y="1163002"/>
                  </a:lnTo>
                  <a:lnTo>
                    <a:pt x="424510" y="1161732"/>
                  </a:lnTo>
                  <a:lnTo>
                    <a:pt x="436511" y="1159192"/>
                  </a:lnTo>
                  <a:lnTo>
                    <a:pt x="447751" y="1154112"/>
                  </a:lnTo>
                  <a:lnTo>
                    <a:pt x="455434" y="1151572"/>
                  </a:lnTo>
                  <a:lnTo>
                    <a:pt x="459066" y="1149032"/>
                  </a:lnTo>
                  <a:lnTo>
                    <a:pt x="462699" y="1146492"/>
                  </a:lnTo>
                  <a:lnTo>
                    <a:pt x="469531" y="1141412"/>
                  </a:lnTo>
                  <a:lnTo>
                    <a:pt x="494766" y="1107122"/>
                  </a:lnTo>
                  <a:lnTo>
                    <a:pt x="502920" y="1072832"/>
                  </a:lnTo>
                  <a:lnTo>
                    <a:pt x="503351" y="1062672"/>
                  </a:lnTo>
                  <a:close/>
                </a:path>
                <a:path extrusionOk="0" h="1163320" w="1174115">
                  <a:moveTo>
                    <a:pt x="538480" y="869416"/>
                  </a:moveTo>
                  <a:lnTo>
                    <a:pt x="537438" y="866152"/>
                  </a:lnTo>
                  <a:lnTo>
                    <a:pt x="535051" y="863066"/>
                  </a:lnTo>
                  <a:lnTo>
                    <a:pt x="533323" y="860831"/>
                  </a:lnTo>
                  <a:lnTo>
                    <a:pt x="530834" y="859091"/>
                  </a:lnTo>
                  <a:lnTo>
                    <a:pt x="525399" y="857529"/>
                  </a:lnTo>
                  <a:lnTo>
                    <a:pt x="524992" y="857415"/>
                  </a:lnTo>
                  <a:lnTo>
                    <a:pt x="520598" y="856970"/>
                  </a:lnTo>
                  <a:lnTo>
                    <a:pt x="511695" y="856970"/>
                  </a:lnTo>
                  <a:lnTo>
                    <a:pt x="507860" y="857072"/>
                  </a:lnTo>
                  <a:lnTo>
                    <a:pt x="503212" y="857288"/>
                  </a:lnTo>
                  <a:lnTo>
                    <a:pt x="500418" y="857440"/>
                  </a:lnTo>
                  <a:lnTo>
                    <a:pt x="497039" y="857529"/>
                  </a:lnTo>
                  <a:lnTo>
                    <a:pt x="488505" y="857529"/>
                  </a:lnTo>
                  <a:lnTo>
                    <a:pt x="484962" y="857478"/>
                  </a:lnTo>
                  <a:lnTo>
                    <a:pt x="474319" y="857123"/>
                  </a:lnTo>
                  <a:lnTo>
                    <a:pt x="473468" y="857123"/>
                  </a:lnTo>
                  <a:lnTo>
                    <a:pt x="473468" y="861745"/>
                  </a:lnTo>
                  <a:lnTo>
                    <a:pt x="478066" y="862050"/>
                  </a:lnTo>
                  <a:lnTo>
                    <a:pt x="480822" y="862418"/>
                  </a:lnTo>
                  <a:lnTo>
                    <a:pt x="483222" y="872261"/>
                  </a:lnTo>
                  <a:lnTo>
                    <a:pt x="483349" y="877760"/>
                  </a:lnTo>
                  <a:lnTo>
                    <a:pt x="482993" y="921372"/>
                  </a:lnTo>
                  <a:lnTo>
                    <a:pt x="482447" y="928014"/>
                  </a:lnTo>
                  <a:lnTo>
                    <a:pt x="482333" y="928801"/>
                  </a:lnTo>
                  <a:lnTo>
                    <a:pt x="482180" y="929322"/>
                  </a:lnTo>
                  <a:lnTo>
                    <a:pt x="481774" y="929843"/>
                  </a:lnTo>
                  <a:lnTo>
                    <a:pt x="481444" y="930033"/>
                  </a:lnTo>
                  <a:lnTo>
                    <a:pt x="480999" y="930135"/>
                  </a:lnTo>
                  <a:lnTo>
                    <a:pt x="480212" y="930414"/>
                  </a:lnTo>
                  <a:lnTo>
                    <a:pt x="477697" y="930617"/>
                  </a:lnTo>
                  <a:lnTo>
                    <a:pt x="473468" y="930770"/>
                  </a:lnTo>
                  <a:lnTo>
                    <a:pt x="473468" y="935748"/>
                  </a:lnTo>
                  <a:lnTo>
                    <a:pt x="478447" y="935469"/>
                  </a:lnTo>
                  <a:lnTo>
                    <a:pt x="483831" y="935329"/>
                  </a:lnTo>
                  <a:lnTo>
                    <a:pt x="496227" y="935329"/>
                  </a:lnTo>
                  <a:lnTo>
                    <a:pt x="502691" y="935469"/>
                  </a:lnTo>
                  <a:lnTo>
                    <a:pt x="509104" y="935748"/>
                  </a:lnTo>
                  <a:lnTo>
                    <a:pt x="509104" y="935329"/>
                  </a:lnTo>
                  <a:lnTo>
                    <a:pt x="509104" y="930770"/>
                  </a:lnTo>
                  <a:lnTo>
                    <a:pt x="505510" y="930681"/>
                  </a:lnTo>
                  <a:lnTo>
                    <a:pt x="503339" y="930579"/>
                  </a:lnTo>
                  <a:lnTo>
                    <a:pt x="499198" y="906995"/>
                  </a:lnTo>
                  <a:lnTo>
                    <a:pt x="499287" y="880732"/>
                  </a:lnTo>
                  <a:lnTo>
                    <a:pt x="503351" y="863066"/>
                  </a:lnTo>
                  <a:lnTo>
                    <a:pt x="509181" y="863066"/>
                  </a:lnTo>
                  <a:lnTo>
                    <a:pt x="522147" y="873861"/>
                  </a:lnTo>
                  <a:lnTo>
                    <a:pt x="522147" y="880732"/>
                  </a:lnTo>
                  <a:lnTo>
                    <a:pt x="509536" y="893686"/>
                  </a:lnTo>
                  <a:lnTo>
                    <a:pt x="523265" y="893686"/>
                  </a:lnTo>
                  <a:lnTo>
                    <a:pt x="527138" y="892263"/>
                  </a:lnTo>
                  <a:lnTo>
                    <a:pt x="531456" y="889304"/>
                  </a:lnTo>
                  <a:lnTo>
                    <a:pt x="537070" y="881888"/>
                  </a:lnTo>
                  <a:lnTo>
                    <a:pt x="538480" y="877760"/>
                  </a:lnTo>
                  <a:lnTo>
                    <a:pt x="538480" y="869416"/>
                  </a:lnTo>
                  <a:close/>
                </a:path>
                <a:path extrusionOk="0" h="1163320" w="1174115">
                  <a:moveTo>
                    <a:pt x="550291" y="930770"/>
                  </a:moveTo>
                  <a:lnTo>
                    <a:pt x="526402" y="902360"/>
                  </a:lnTo>
                  <a:lnTo>
                    <a:pt x="525703" y="901306"/>
                  </a:lnTo>
                  <a:lnTo>
                    <a:pt x="523189" y="897623"/>
                  </a:lnTo>
                  <a:lnTo>
                    <a:pt x="522236" y="896099"/>
                  </a:lnTo>
                  <a:lnTo>
                    <a:pt x="521296" y="894422"/>
                  </a:lnTo>
                  <a:lnTo>
                    <a:pt x="522846" y="893851"/>
                  </a:lnTo>
                  <a:lnTo>
                    <a:pt x="508317" y="893851"/>
                  </a:lnTo>
                  <a:lnTo>
                    <a:pt x="503758" y="893851"/>
                  </a:lnTo>
                  <a:lnTo>
                    <a:pt x="503199" y="895553"/>
                  </a:lnTo>
                  <a:lnTo>
                    <a:pt x="504317" y="896378"/>
                  </a:lnTo>
                  <a:lnTo>
                    <a:pt x="505485" y="897623"/>
                  </a:lnTo>
                  <a:lnTo>
                    <a:pt x="527494" y="932535"/>
                  </a:lnTo>
                  <a:lnTo>
                    <a:pt x="528828" y="935748"/>
                  </a:lnTo>
                  <a:lnTo>
                    <a:pt x="531787" y="935609"/>
                  </a:lnTo>
                  <a:lnTo>
                    <a:pt x="534771" y="935532"/>
                  </a:lnTo>
                  <a:lnTo>
                    <a:pt x="540346" y="935532"/>
                  </a:lnTo>
                  <a:lnTo>
                    <a:pt x="550291" y="935748"/>
                  </a:lnTo>
                  <a:lnTo>
                    <a:pt x="550291" y="935532"/>
                  </a:lnTo>
                  <a:lnTo>
                    <a:pt x="550291" y="930770"/>
                  </a:lnTo>
                  <a:close/>
                </a:path>
                <a:path extrusionOk="0" h="1163320" w="1174115">
                  <a:moveTo>
                    <a:pt x="621512" y="254"/>
                  </a:moveTo>
                  <a:lnTo>
                    <a:pt x="372186" y="254"/>
                  </a:lnTo>
                  <a:lnTo>
                    <a:pt x="372186" y="132105"/>
                  </a:lnTo>
                  <a:lnTo>
                    <a:pt x="420801" y="132105"/>
                  </a:lnTo>
                  <a:lnTo>
                    <a:pt x="420801" y="445922"/>
                  </a:lnTo>
                  <a:lnTo>
                    <a:pt x="419239" y="506006"/>
                  </a:lnTo>
                  <a:lnTo>
                    <a:pt x="413372" y="554863"/>
                  </a:lnTo>
                  <a:lnTo>
                    <a:pt x="401396" y="592607"/>
                  </a:lnTo>
                  <a:lnTo>
                    <a:pt x="352069" y="635355"/>
                  </a:lnTo>
                  <a:lnTo>
                    <a:pt x="311150" y="640651"/>
                  </a:lnTo>
                  <a:lnTo>
                    <a:pt x="270230" y="635355"/>
                  </a:lnTo>
                  <a:lnTo>
                    <a:pt x="220903" y="592607"/>
                  </a:lnTo>
                  <a:lnTo>
                    <a:pt x="208940" y="554863"/>
                  </a:lnTo>
                  <a:lnTo>
                    <a:pt x="203073" y="506006"/>
                  </a:lnTo>
                  <a:lnTo>
                    <a:pt x="201498" y="445922"/>
                  </a:lnTo>
                  <a:lnTo>
                    <a:pt x="201498" y="132105"/>
                  </a:lnTo>
                  <a:lnTo>
                    <a:pt x="249745" y="132105"/>
                  </a:lnTo>
                  <a:lnTo>
                    <a:pt x="249745" y="254"/>
                  </a:lnTo>
                  <a:lnTo>
                    <a:pt x="38" y="254"/>
                  </a:lnTo>
                  <a:lnTo>
                    <a:pt x="38" y="132105"/>
                  </a:lnTo>
                  <a:lnTo>
                    <a:pt x="49504" y="132105"/>
                  </a:lnTo>
                  <a:lnTo>
                    <a:pt x="49504" y="490486"/>
                  </a:lnTo>
                  <a:lnTo>
                    <a:pt x="50088" y="546646"/>
                  </a:lnTo>
                  <a:lnTo>
                    <a:pt x="54127" y="598233"/>
                  </a:lnTo>
                  <a:lnTo>
                    <a:pt x="65074" y="645934"/>
                  </a:lnTo>
                  <a:lnTo>
                    <a:pt x="86423" y="690486"/>
                  </a:lnTo>
                  <a:lnTo>
                    <a:pt x="115214" y="726630"/>
                  </a:lnTo>
                  <a:lnTo>
                    <a:pt x="152082" y="756221"/>
                  </a:lnTo>
                  <a:lnTo>
                    <a:pt x="197027" y="778395"/>
                  </a:lnTo>
                  <a:lnTo>
                    <a:pt x="250050" y="792340"/>
                  </a:lnTo>
                  <a:lnTo>
                    <a:pt x="311150" y="797166"/>
                  </a:lnTo>
                  <a:lnTo>
                    <a:pt x="365137" y="794156"/>
                  </a:lnTo>
                  <a:lnTo>
                    <a:pt x="412038" y="785101"/>
                  </a:lnTo>
                  <a:lnTo>
                    <a:pt x="452170" y="769962"/>
                  </a:lnTo>
                  <a:lnTo>
                    <a:pt x="485876" y="748690"/>
                  </a:lnTo>
                  <a:lnTo>
                    <a:pt x="513486" y="721271"/>
                  </a:lnTo>
                  <a:lnTo>
                    <a:pt x="535330" y="687654"/>
                  </a:lnTo>
                  <a:lnTo>
                    <a:pt x="551738" y="647801"/>
                  </a:lnTo>
                  <a:lnTo>
                    <a:pt x="563054" y="601687"/>
                  </a:lnTo>
                  <a:lnTo>
                    <a:pt x="569595" y="549262"/>
                  </a:lnTo>
                  <a:lnTo>
                    <a:pt x="571703" y="490486"/>
                  </a:lnTo>
                  <a:lnTo>
                    <a:pt x="571703" y="132105"/>
                  </a:lnTo>
                  <a:lnTo>
                    <a:pt x="621512" y="132105"/>
                  </a:lnTo>
                  <a:lnTo>
                    <a:pt x="621512" y="254"/>
                  </a:lnTo>
                  <a:close/>
                </a:path>
                <a:path extrusionOk="0" h="1163320" w="1174115">
                  <a:moveTo>
                    <a:pt x="632561" y="907034"/>
                  </a:moveTo>
                  <a:lnTo>
                    <a:pt x="605523" y="888199"/>
                  </a:lnTo>
                  <a:lnTo>
                    <a:pt x="602513" y="887628"/>
                  </a:lnTo>
                  <a:lnTo>
                    <a:pt x="589280" y="871588"/>
                  </a:lnTo>
                  <a:lnTo>
                    <a:pt x="590677" y="868578"/>
                  </a:lnTo>
                  <a:lnTo>
                    <a:pt x="596265" y="863447"/>
                  </a:lnTo>
                  <a:lnTo>
                    <a:pt x="600214" y="862164"/>
                  </a:lnTo>
                  <a:lnTo>
                    <a:pt x="608863" y="862164"/>
                  </a:lnTo>
                  <a:lnTo>
                    <a:pt x="621563" y="877646"/>
                  </a:lnTo>
                  <a:lnTo>
                    <a:pt x="626275" y="877646"/>
                  </a:lnTo>
                  <a:lnTo>
                    <a:pt x="627926" y="861288"/>
                  </a:lnTo>
                  <a:lnTo>
                    <a:pt x="627481" y="859942"/>
                  </a:lnTo>
                  <a:lnTo>
                    <a:pt x="624738" y="858608"/>
                  </a:lnTo>
                  <a:lnTo>
                    <a:pt x="621512" y="857580"/>
                  </a:lnTo>
                  <a:lnTo>
                    <a:pt x="614057" y="856157"/>
                  </a:lnTo>
                  <a:lnTo>
                    <a:pt x="610196" y="855802"/>
                  </a:lnTo>
                  <a:lnTo>
                    <a:pt x="602411" y="855802"/>
                  </a:lnTo>
                  <a:lnTo>
                    <a:pt x="575652" y="876884"/>
                  </a:lnTo>
                  <a:lnTo>
                    <a:pt x="575652" y="884085"/>
                  </a:lnTo>
                  <a:lnTo>
                    <a:pt x="602691" y="903427"/>
                  </a:lnTo>
                  <a:lnTo>
                    <a:pt x="607415" y="904519"/>
                  </a:lnTo>
                  <a:lnTo>
                    <a:pt x="618045" y="914336"/>
                  </a:lnTo>
                  <a:lnTo>
                    <a:pt x="618045" y="919518"/>
                  </a:lnTo>
                  <a:lnTo>
                    <a:pt x="604113" y="931316"/>
                  </a:lnTo>
                  <a:lnTo>
                    <a:pt x="596480" y="931316"/>
                  </a:lnTo>
                  <a:lnTo>
                    <a:pt x="581253" y="915149"/>
                  </a:lnTo>
                  <a:lnTo>
                    <a:pt x="581304" y="912431"/>
                  </a:lnTo>
                  <a:lnTo>
                    <a:pt x="576618" y="912431"/>
                  </a:lnTo>
                  <a:lnTo>
                    <a:pt x="576580" y="921169"/>
                  </a:lnTo>
                  <a:lnTo>
                    <a:pt x="575983" y="927684"/>
                  </a:lnTo>
                  <a:lnTo>
                    <a:pt x="574814" y="931938"/>
                  </a:lnTo>
                  <a:lnTo>
                    <a:pt x="579132" y="934034"/>
                  </a:lnTo>
                  <a:lnTo>
                    <a:pt x="583082" y="935532"/>
                  </a:lnTo>
                  <a:lnTo>
                    <a:pt x="590257" y="937247"/>
                  </a:lnTo>
                  <a:lnTo>
                    <a:pt x="594372" y="937679"/>
                  </a:lnTo>
                  <a:lnTo>
                    <a:pt x="605256" y="937679"/>
                  </a:lnTo>
                  <a:lnTo>
                    <a:pt x="632561" y="914565"/>
                  </a:lnTo>
                  <a:lnTo>
                    <a:pt x="632561" y="907034"/>
                  </a:lnTo>
                  <a:close/>
                </a:path>
                <a:path extrusionOk="0" h="1163320" w="1174115">
                  <a:moveTo>
                    <a:pt x="686587" y="1147762"/>
                  </a:moveTo>
                  <a:lnTo>
                    <a:pt x="682383" y="1146492"/>
                  </a:lnTo>
                  <a:lnTo>
                    <a:pt x="679564" y="1146492"/>
                  </a:lnTo>
                  <a:lnTo>
                    <a:pt x="676706" y="1145222"/>
                  </a:lnTo>
                  <a:lnTo>
                    <a:pt x="675246" y="1143952"/>
                  </a:lnTo>
                  <a:lnTo>
                    <a:pt x="672198" y="1141412"/>
                  </a:lnTo>
                  <a:lnTo>
                    <a:pt x="668083" y="1136332"/>
                  </a:lnTo>
                  <a:lnTo>
                    <a:pt x="661377" y="1127442"/>
                  </a:lnTo>
                  <a:lnTo>
                    <a:pt x="660933" y="1126172"/>
                  </a:lnTo>
                  <a:lnTo>
                    <a:pt x="652399" y="1113472"/>
                  </a:lnTo>
                  <a:lnTo>
                    <a:pt x="631634" y="1082992"/>
                  </a:lnTo>
                  <a:lnTo>
                    <a:pt x="631088" y="1081722"/>
                  </a:lnTo>
                  <a:lnTo>
                    <a:pt x="630580" y="1081722"/>
                  </a:lnTo>
                  <a:lnTo>
                    <a:pt x="629602" y="1079182"/>
                  </a:lnTo>
                  <a:lnTo>
                    <a:pt x="627926" y="1076642"/>
                  </a:lnTo>
                  <a:lnTo>
                    <a:pt x="622211" y="1069022"/>
                  </a:lnTo>
                  <a:lnTo>
                    <a:pt x="619645" y="1063942"/>
                  </a:lnTo>
                  <a:lnTo>
                    <a:pt x="617423" y="1060132"/>
                  </a:lnTo>
                  <a:lnTo>
                    <a:pt x="627214" y="1056322"/>
                  </a:lnTo>
                  <a:lnTo>
                    <a:pt x="635647" y="1051242"/>
                  </a:lnTo>
                  <a:lnTo>
                    <a:pt x="657885" y="1018222"/>
                  </a:lnTo>
                  <a:lnTo>
                    <a:pt x="658507" y="1000442"/>
                  </a:lnTo>
                  <a:lnTo>
                    <a:pt x="656056" y="992822"/>
                  </a:lnTo>
                  <a:lnTo>
                    <a:pt x="627430" y="972502"/>
                  </a:lnTo>
                  <a:lnTo>
                    <a:pt x="620217" y="972502"/>
                  </a:lnTo>
                  <a:lnTo>
                    <a:pt x="611682" y="971232"/>
                  </a:lnTo>
                  <a:lnTo>
                    <a:pt x="582295" y="971232"/>
                  </a:lnTo>
                  <a:lnTo>
                    <a:pt x="574357" y="972502"/>
                  </a:lnTo>
                  <a:lnTo>
                    <a:pt x="512533" y="972502"/>
                  </a:lnTo>
                  <a:lnTo>
                    <a:pt x="505383" y="971232"/>
                  </a:lnTo>
                  <a:lnTo>
                    <a:pt x="503313" y="971232"/>
                  </a:lnTo>
                  <a:lnTo>
                    <a:pt x="503313" y="982662"/>
                  </a:lnTo>
                  <a:lnTo>
                    <a:pt x="514299" y="982662"/>
                  </a:lnTo>
                  <a:lnTo>
                    <a:pt x="520852" y="983932"/>
                  </a:lnTo>
                  <a:lnTo>
                    <a:pt x="522973" y="985202"/>
                  </a:lnTo>
                  <a:lnTo>
                    <a:pt x="523862" y="985202"/>
                  </a:lnTo>
                  <a:lnTo>
                    <a:pt x="524522" y="986472"/>
                  </a:lnTo>
                  <a:lnTo>
                    <a:pt x="525856" y="990282"/>
                  </a:lnTo>
                  <a:lnTo>
                    <a:pt x="526389" y="996632"/>
                  </a:lnTo>
                  <a:lnTo>
                    <a:pt x="526630" y="1010602"/>
                  </a:lnTo>
                  <a:lnTo>
                    <a:pt x="527062" y="1028382"/>
                  </a:lnTo>
                  <a:lnTo>
                    <a:pt x="527177" y="1088072"/>
                  </a:lnTo>
                  <a:lnTo>
                    <a:pt x="526084" y="1126172"/>
                  </a:lnTo>
                  <a:lnTo>
                    <a:pt x="524802" y="1140142"/>
                  </a:lnTo>
                  <a:lnTo>
                    <a:pt x="524548" y="1142682"/>
                  </a:lnTo>
                  <a:lnTo>
                    <a:pt x="524154" y="1143952"/>
                  </a:lnTo>
                  <a:lnTo>
                    <a:pt x="523176" y="1145222"/>
                  </a:lnTo>
                  <a:lnTo>
                    <a:pt x="521335" y="1145222"/>
                  </a:lnTo>
                  <a:lnTo>
                    <a:pt x="519468" y="1146492"/>
                  </a:lnTo>
                  <a:lnTo>
                    <a:pt x="513461" y="1146492"/>
                  </a:lnTo>
                  <a:lnTo>
                    <a:pt x="503313" y="1147762"/>
                  </a:lnTo>
                  <a:lnTo>
                    <a:pt x="503313" y="1159192"/>
                  </a:lnTo>
                  <a:lnTo>
                    <a:pt x="512419" y="1157922"/>
                  </a:lnTo>
                  <a:lnTo>
                    <a:pt x="576859" y="1157922"/>
                  </a:lnTo>
                  <a:lnTo>
                    <a:pt x="588340" y="1159192"/>
                  </a:lnTo>
                  <a:lnTo>
                    <a:pt x="588340" y="1157922"/>
                  </a:lnTo>
                  <a:lnTo>
                    <a:pt x="588340" y="1147762"/>
                  </a:lnTo>
                  <a:lnTo>
                    <a:pt x="579767" y="1146492"/>
                  </a:lnTo>
                  <a:lnTo>
                    <a:pt x="571017" y="1146492"/>
                  </a:lnTo>
                  <a:lnTo>
                    <a:pt x="569722" y="1145222"/>
                  </a:lnTo>
                  <a:lnTo>
                    <a:pt x="568109" y="1143952"/>
                  </a:lnTo>
                  <a:lnTo>
                    <a:pt x="567537" y="1143952"/>
                  </a:lnTo>
                  <a:lnTo>
                    <a:pt x="567169" y="1142682"/>
                  </a:lnTo>
                  <a:lnTo>
                    <a:pt x="564845" y="1100772"/>
                  </a:lnTo>
                  <a:lnTo>
                    <a:pt x="564502" y="1072832"/>
                  </a:lnTo>
                  <a:lnTo>
                    <a:pt x="564591" y="1044892"/>
                  </a:lnTo>
                  <a:lnTo>
                    <a:pt x="565492" y="1000442"/>
                  </a:lnTo>
                  <a:lnTo>
                    <a:pt x="566115" y="986472"/>
                  </a:lnTo>
                  <a:lnTo>
                    <a:pt x="595223" y="986472"/>
                  </a:lnTo>
                  <a:lnTo>
                    <a:pt x="619506" y="1011872"/>
                  </a:lnTo>
                  <a:lnTo>
                    <a:pt x="619506" y="1028382"/>
                  </a:lnTo>
                  <a:lnTo>
                    <a:pt x="594588" y="1057592"/>
                  </a:lnTo>
                  <a:lnTo>
                    <a:pt x="575741" y="1058862"/>
                  </a:lnTo>
                  <a:lnTo>
                    <a:pt x="574281" y="1062672"/>
                  </a:lnTo>
                  <a:lnTo>
                    <a:pt x="576948" y="1065212"/>
                  </a:lnTo>
                  <a:lnTo>
                    <a:pt x="579729" y="1067752"/>
                  </a:lnTo>
                  <a:lnTo>
                    <a:pt x="582599" y="1071562"/>
                  </a:lnTo>
                  <a:lnTo>
                    <a:pt x="587121" y="1077912"/>
                  </a:lnTo>
                  <a:lnTo>
                    <a:pt x="592099" y="1085532"/>
                  </a:lnTo>
                  <a:lnTo>
                    <a:pt x="597560" y="1094422"/>
                  </a:lnTo>
                  <a:lnTo>
                    <a:pt x="603491" y="1104582"/>
                  </a:lnTo>
                  <a:lnTo>
                    <a:pt x="632167" y="1151572"/>
                  </a:lnTo>
                  <a:lnTo>
                    <a:pt x="633882" y="1154112"/>
                  </a:lnTo>
                  <a:lnTo>
                    <a:pt x="634949" y="1156652"/>
                  </a:lnTo>
                  <a:lnTo>
                    <a:pt x="635393" y="1159192"/>
                  </a:lnTo>
                  <a:lnTo>
                    <a:pt x="642454" y="1159192"/>
                  </a:lnTo>
                  <a:lnTo>
                    <a:pt x="649554" y="1157922"/>
                  </a:lnTo>
                  <a:lnTo>
                    <a:pt x="668794" y="1157922"/>
                  </a:lnTo>
                  <a:lnTo>
                    <a:pt x="676973" y="1159192"/>
                  </a:lnTo>
                  <a:lnTo>
                    <a:pt x="686587" y="1159192"/>
                  </a:lnTo>
                  <a:lnTo>
                    <a:pt x="686587" y="1157922"/>
                  </a:lnTo>
                  <a:lnTo>
                    <a:pt x="686587" y="1147762"/>
                  </a:lnTo>
                  <a:close/>
                </a:path>
                <a:path extrusionOk="0" h="1163320" w="1174115">
                  <a:moveTo>
                    <a:pt x="696150" y="857123"/>
                  </a:moveTo>
                  <a:lnTo>
                    <a:pt x="690041" y="857389"/>
                  </a:lnTo>
                  <a:lnTo>
                    <a:pt x="683564" y="857529"/>
                  </a:lnTo>
                  <a:lnTo>
                    <a:pt x="670598" y="857529"/>
                  </a:lnTo>
                  <a:lnTo>
                    <a:pt x="665187" y="857389"/>
                  </a:lnTo>
                  <a:lnTo>
                    <a:pt x="660463" y="857123"/>
                  </a:lnTo>
                  <a:lnTo>
                    <a:pt x="660463" y="862088"/>
                  </a:lnTo>
                  <a:lnTo>
                    <a:pt x="670204" y="914933"/>
                  </a:lnTo>
                  <a:lnTo>
                    <a:pt x="670052" y="919073"/>
                  </a:lnTo>
                  <a:lnTo>
                    <a:pt x="660463" y="930770"/>
                  </a:lnTo>
                  <a:lnTo>
                    <a:pt x="660463" y="935748"/>
                  </a:lnTo>
                  <a:lnTo>
                    <a:pt x="665187" y="935469"/>
                  </a:lnTo>
                  <a:lnTo>
                    <a:pt x="670547" y="935329"/>
                  </a:lnTo>
                  <a:lnTo>
                    <a:pt x="683526" y="935329"/>
                  </a:lnTo>
                  <a:lnTo>
                    <a:pt x="690041" y="935469"/>
                  </a:lnTo>
                  <a:lnTo>
                    <a:pt x="696150" y="935748"/>
                  </a:lnTo>
                  <a:lnTo>
                    <a:pt x="696150" y="935329"/>
                  </a:lnTo>
                  <a:lnTo>
                    <a:pt x="696150" y="930770"/>
                  </a:lnTo>
                  <a:lnTo>
                    <a:pt x="692442" y="930681"/>
                  </a:lnTo>
                  <a:lnTo>
                    <a:pt x="690194" y="930567"/>
                  </a:lnTo>
                  <a:lnTo>
                    <a:pt x="686930" y="928408"/>
                  </a:lnTo>
                  <a:lnTo>
                    <a:pt x="686587" y="927354"/>
                  </a:lnTo>
                  <a:lnTo>
                    <a:pt x="686396" y="924852"/>
                  </a:lnTo>
                  <a:lnTo>
                    <a:pt x="686320" y="914933"/>
                  </a:lnTo>
                  <a:lnTo>
                    <a:pt x="686371" y="880198"/>
                  </a:lnTo>
                  <a:lnTo>
                    <a:pt x="686536" y="870521"/>
                  </a:lnTo>
                  <a:lnTo>
                    <a:pt x="686600" y="868514"/>
                  </a:lnTo>
                  <a:lnTo>
                    <a:pt x="686676" y="867714"/>
                  </a:lnTo>
                  <a:lnTo>
                    <a:pt x="686777" y="865911"/>
                  </a:lnTo>
                  <a:lnTo>
                    <a:pt x="686968" y="864692"/>
                  </a:lnTo>
                  <a:lnTo>
                    <a:pt x="687222" y="864057"/>
                  </a:lnTo>
                  <a:lnTo>
                    <a:pt x="687349" y="863688"/>
                  </a:lnTo>
                  <a:lnTo>
                    <a:pt x="696150" y="862088"/>
                  </a:lnTo>
                  <a:lnTo>
                    <a:pt x="696150" y="857529"/>
                  </a:lnTo>
                  <a:lnTo>
                    <a:pt x="696150" y="857123"/>
                  </a:lnTo>
                  <a:close/>
                </a:path>
                <a:path extrusionOk="0" h="1163320" w="1174115">
                  <a:moveTo>
                    <a:pt x="783145" y="970749"/>
                  </a:moveTo>
                  <a:lnTo>
                    <a:pt x="772045" y="971169"/>
                  </a:lnTo>
                  <a:lnTo>
                    <a:pt x="760603" y="971473"/>
                  </a:lnTo>
                  <a:lnTo>
                    <a:pt x="748830" y="971664"/>
                  </a:lnTo>
                  <a:lnTo>
                    <a:pt x="736727" y="971727"/>
                  </a:lnTo>
                  <a:lnTo>
                    <a:pt x="726097" y="971664"/>
                  </a:lnTo>
                  <a:lnTo>
                    <a:pt x="716089" y="971473"/>
                  </a:lnTo>
                  <a:lnTo>
                    <a:pt x="706704" y="971169"/>
                  </a:lnTo>
                  <a:lnTo>
                    <a:pt x="697953" y="970749"/>
                  </a:lnTo>
                  <a:lnTo>
                    <a:pt x="697953" y="982510"/>
                  </a:lnTo>
                  <a:lnTo>
                    <a:pt x="721156" y="1014209"/>
                  </a:lnTo>
                  <a:lnTo>
                    <a:pt x="721258" y="1106589"/>
                  </a:lnTo>
                  <a:lnTo>
                    <a:pt x="721042" y="1113891"/>
                  </a:lnTo>
                  <a:lnTo>
                    <a:pt x="697953" y="1146543"/>
                  </a:lnTo>
                  <a:lnTo>
                    <a:pt x="697953" y="1158303"/>
                  </a:lnTo>
                  <a:lnTo>
                    <a:pt x="706691" y="1157884"/>
                  </a:lnTo>
                  <a:lnTo>
                    <a:pt x="716026" y="1157579"/>
                  </a:lnTo>
                  <a:lnTo>
                    <a:pt x="725944" y="1157401"/>
                  </a:lnTo>
                  <a:lnTo>
                    <a:pt x="744664" y="1157389"/>
                  </a:lnTo>
                  <a:lnTo>
                    <a:pt x="748677" y="1157401"/>
                  </a:lnTo>
                  <a:lnTo>
                    <a:pt x="760539" y="1157579"/>
                  </a:lnTo>
                  <a:lnTo>
                    <a:pt x="772020" y="1157884"/>
                  </a:lnTo>
                  <a:lnTo>
                    <a:pt x="783145" y="1158303"/>
                  </a:lnTo>
                  <a:lnTo>
                    <a:pt x="783145" y="1157338"/>
                  </a:lnTo>
                  <a:lnTo>
                    <a:pt x="783145" y="1146543"/>
                  </a:lnTo>
                  <a:lnTo>
                    <a:pt x="774319" y="1146365"/>
                  </a:lnTo>
                  <a:lnTo>
                    <a:pt x="768972" y="1146073"/>
                  </a:lnTo>
                  <a:lnTo>
                    <a:pt x="761174" y="1140917"/>
                  </a:lnTo>
                  <a:lnTo>
                    <a:pt x="760361" y="1138402"/>
                  </a:lnTo>
                  <a:lnTo>
                    <a:pt x="759904" y="1132420"/>
                  </a:lnTo>
                  <a:lnTo>
                    <a:pt x="759879" y="1121473"/>
                  </a:lnTo>
                  <a:lnTo>
                    <a:pt x="759510" y="1099604"/>
                  </a:lnTo>
                  <a:lnTo>
                    <a:pt x="759637" y="1034440"/>
                  </a:lnTo>
                  <a:lnTo>
                    <a:pt x="760133" y="1002626"/>
                  </a:lnTo>
                  <a:lnTo>
                    <a:pt x="760272" y="998245"/>
                  </a:lnTo>
                  <a:lnTo>
                    <a:pt x="760450" y="995921"/>
                  </a:lnTo>
                  <a:lnTo>
                    <a:pt x="760730" y="991628"/>
                  </a:lnTo>
                  <a:lnTo>
                    <a:pt x="761187" y="988720"/>
                  </a:lnTo>
                  <a:lnTo>
                    <a:pt x="761809" y="987196"/>
                  </a:lnTo>
                  <a:lnTo>
                    <a:pt x="762076" y="986307"/>
                  </a:lnTo>
                  <a:lnTo>
                    <a:pt x="783145" y="982510"/>
                  </a:lnTo>
                  <a:lnTo>
                    <a:pt x="783145" y="971727"/>
                  </a:lnTo>
                  <a:lnTo>
                    <a:pt x="783145" y="970749"/>
                  </a:lnTo>
                  <a:close/>
                </a:path>
                <a:path extrusionOk="0" h="1163320" w="1174115">
                  <a:moveTo>
                    <a:pt x="790765" y="857656"/>
                  </a:moveTo>
                  <a:lnTo>
                    <a:pt x="790219" y="857123"/>
                  </a:lnTo>
                  <a:lnTo>
                    <a:pt x="788466" y="857300"/>
                  </a:lnTo>
                  <a:lnTo>
                    <a:pt x="786726" y="857415"/>
                  </a:lnTo>
                  <a:lnTo>
                    <a:pt x="781824" y="857605"/>
                  </a:lnTo>
                  <a:lnTo>
                    <a:pt x="775525" y="857656"/>
                  </a:lnTo>
                  <a:lnTo>
                    <a:pt x="734263" y="857656"/>
                  </a:lnTo>
                  <a:lnTo>
                    <a:pt x="728065" y="857605"/>
                  </a:lnTo>
                  <a:lnTo>
                    <a:pt x="722858" y="857415"/>
                  </a:lnTo>
                  <a:lnTo>
                    <a:pt x="720991" y="857300"/>
                  </a:lnTo>
                  <a:lnTo>
                    <a:pt x="719239" y="857123"/>
                  </a:lnTo>
                  <a:lnTo>
                    <a:pt x="718731" y="857669"/>
                  </a:lnTo>
                  <a:lnTo>
                    <a:pt x="719035" y="859967"/>
                  </a:lnTo>
                  <a:lnTo>
                    <a:pt x="719213" y="861974"/>
                  </a:lnTo>
                  <a:lnTo>
                    <a:pt x="719315" y="864374"/>
                  </a:lnTo>
                  <a:lnTo>
                    <a:pt x="719556" y="875995"/>
                  </a:lnTo>
                  <a:lnTo>
                    <a:pt x="724192" y="875995"/>
                  </a:lnTo>
                  <a:lnTo>
                    <a:pt x="725716" y="865225"/>
                  </a:lnTo>
                  <a:lnTo>
                    <a:pt x="725893" y="865035"/>
                  </a:lnTo>
                  <a:lnTo>
                    <a:pt x="726605" y="864882"/>
                  </a:lnTo>
                  <a:lnTo>
                    <a:pt x="730923" y="864514"/>
                  </a:lnTo>
                  <a:lnTo>
                    <a:pt x="734504" y="864374"/>
                  </a:lnTo>
                  <a:lnTo>
                    <a:pt x="746607" y="864374"/>
                  </a:lnTo>
                  <a:lnTo>
                    <a:pt x="746734" y="921512"/>
                  </a:lnTo>
                  <a:lnTo>
                    <a:pt x="746518" y="926376"/>
                  </a:lnTo>
                  <a:lnTo>
                    <a:pt x="736358" y="931113"/>
                  </a:lnTo>
                  <a:lnTo>
                    <a:pt x="736358" y="935748"/>
                  </a:lnTo>
                  <a:lnTo>
                    <a:pt x="743292" y="935418"/>
                  </a:lnTo>
                  <a:lnTo>
                    <a:pt x="749414" y="935266"/>
                  </a:lnTo>
                  <a:lnTo>
                    <a:pt x="759739" y="935266"/>
                  </a:lnTo>
                  <a:lnTo>
                    <a:pt x="765886" y="935418"/>
                  </a:lnTo>
                  <a:lnTo>
                    <a:pt x="773163" y="935748"/>
                  </a:lnTo>
                  <a:lnTo>
                    <a:pt x="773163" y="935266"/>
                  </a:lnTo>
                  <a:lnTo>
                    <a:pt x="773163" y="931113"/>
                  </a:lnTo>
                  <a:lnTo>
                    <a:pt x="768642" y="930960"/>
                  </a:lnTo>
                  <a:lnTo>
                    <a:pt x="765949" y="930656"/>
                  </a:lnTo>
                  <a:lnTo>
                    <a:pt x="764222" y="929716"/>
                  </a:lnTo>
                  <a:lnTo>
                    <a:pt x="763663" y="929005"/>
                  </a:lnTo>
                  <a:lnTo>
                    <a:pt x="762990" y="926350"/>
                  </a:lnTo>
                  <a:lnTo>
                    <a:pt x="762774" y="921512"/>
                  </a:lnTo>
                  <a:lnTo>
                    <a:pt x="762901" y="864882"/>
                  </a:lnTo>
                  <a:lnTo>
                    <a:pt x="762939" y="864374"/>
                  </a:lnTo>
                  <a:lnTo>
                    <a:pt x="775296" y="864374"/>
                  </a:lnTo>
                  <a:lnTo>
                    <a:pt x="778992" y="864527"/>
                  </a:lnTo>
                  <a:lnTo>
                    <a:pt x="782053" y="864819"/>
                  </a:lnTo>
                  <a:lnTo>
                    <a:pt x="783031" y="864895"/>
                  </a:lnTo>
                  <a:lnTo>
                    <a:pt x="785329" y="875995"/>
                  </a:lnTo>
                  <a:lnTo>
                    <a:pt x="789965" y="875995"/>
                  </a:lnTo>
                  <a:lnTo>
                    <a:pt x="790079" y="867625"/>
                  </a:lnTo>
                  <a:lnTo>
                    <a:pt x="790143" y="864374"/>
                  </a:lnTo>
                  <a:lnTo>
                    <a:pt x="790257" y="861974"/>
                  </a:lnTo>
                  <a:lnTo>
                    <a:pt x="790460" y="859967"/>
                  </a:lnTo>
                  <a:lnTo>
                    <a:pt x="790765" y="857656"/>
                  </a:lnTo>
                  <a:close/>
                </a:path>
                <a:path extrusionOk="0" h="1163320" w="1174115">
                  <a:moveTo>
                    <a:pt x="885164" y="857123"/>
                  </a:moveTo>
                  <a:lnTo>
                    <a:pt x="876300" y="857123"/>
                  </a:lnTo>
                  <a:lnTo>
                    <a:pt x="875766" y="858202"/>
                  </a:lnTo>
                  <a:lnTo>
                    <a:pt x="874471" y="860539"/>
                  </a:lnTo>
                  <a:lnTo>
                    <a:pt x="872248" y="864425"/>
                  </a:lnTo>
                  <a:lnTo>
                    <a:pt x="862965" y="880859"/>
                  </a:lnTo>
                  <a:lnTo>
                    <a:pt x="861758" y="882929"/>
                  </a:lnTo>
                  <a:lnTo>
                    <a:pt x="854697" y="894372"/>
                  </a:lnTo>
                  <a:lnTo>
                    <a:pt x="853795" y="892441"/>
                  </a:lnTo>
                  <a:lnTo>
                    <a:pt x="851154" y="887234"/>
                  </a:lnTo>
                  <a:lnTo>
                    <a:pt x="846772" y="878763"/>
                  </a:lnTo>
                  <a:lnTo>
                    <a:pt x="844080" y="873480"/>
                  </a:lnTo>
                  <a:lnTo>
                    <a:pt x="841349" y="868832"/>
                  </a:lnTo>
                  <a:lnTo>
                    <a:pt x="829310" y="855802"/>
                  </a:lnTo>
                  <a:lnTo>
                    <a:pt x="827176" y="856373"/>
                  </a:lnTo>
                  <a:lnTo>
                    <a:pt x="825106" y="856869"/>
                  </a:lnTo>
                  <a:lnTo>
                    <a:pt x="823074" y="857313"/>
                  </a:lnTo>
                  <a:lnTo>
                    <a:pt x="811174" y="859675"/>
                  </a:lnTo>
                  <a:lnTo>
                    <a:pt x="811174" y="863892"/>
                  </a:lnTo>
                  <a:lnTo>
                    <a:pt x="813981" y="863892"/>
                  </a:lnTo>
                  <a:lnTo>
                    <a:pt x="815632" y="864006"/>
                  </a:lnTo>
                  <a:lnTo>
                    <a:pt x="840511" y="899147"/>
                  </a:lnTo>
                  <a:lnTo>
                    <a:pt x="842619" y="903554"/>
                  </a:lnTo>
                  <a:lnTo>
                    <a:pt x="842606" y="919734"/>
                  </a:lnTo>
                  <a:lnTo>
                    <a:pt x="832751" y="930770"/>
                  </a:lnTo>
                  <a:lnTo>
                    <a:pt x="832751" y="935748"/>
                  </a:lnTo>
                  <a:lnTo>
                    <a:pt x="838504" y="935469"/>
                  </a:lnTo>
                  <a:lnTo>
                    <a:pt x="844207" y="935329"/>
                  </a:lnTo>
                  <a:lnTo>
                    <a:pt x="855586" y="935329"/>
                  </a:lnTo>
                  <a:lnTo>
                    <a:pt x="862037" y="935469"/>
                  </a:lnTo>
                  <a:lnTo>
                    <a:pt x="869200" y="935748"/>
                  </a:lnTo>
                  <a:lnTo>
                    <a:pt x="869200" y="935329"/>
                  </a:lnTo>
                  <a:lnTo>
                    <a:pt x="869200" y="930770"/>
                  </a:lnTo>
                  <a:lnTo>
                    <a:pt x="865035" y="930681"/>
                  </a:lnTo>
                  <a:lnTo>
                    <a:pt x="862533" y="930541"/>
                  </a:lnTo>
                  <a:lnTo>
                    <a:pt x="858951" y="923213"/>
                  </a:lnTo>
                  <a:lnTo>
                    <a:pt x="858977" y="901852"/>
                  </a:lnTo>
                  <a:lnTo>
                    <a:pt x="882078" y="863892"/>
                  </a:lnTo>
                  <a:lnTo>
                    <a:pt x="885139" y="859675"/>
                  </a:lnTo>
                  <a:lnTo>
                    <a:pt x="885164" y="857123"/>
                  </a:lnTo>
                  <a:close/>
                </a:path>
                <a:path extrusionOk="0" h="1163320" w="1174115">
                  <a:moveTo>
                    <a:pt x="997051" y="1053579"/>
                  </a:moveTo>
                  <a:lnTo>
                    <a:pt x="988263" y="1009764"/>
                  </a:lnTo>
                  <a:lnTo>
                    <a:pt x="965822" y="984999"/>
                  </a:lnTo>
                  <a:lnTo>
                    <a:pt x="961847" y="982599"/>
                  </a:lnTo>
                  <a:lnTo>
                    <a:pt x="956322" y="979639"/>
                  </a:lnTo>
                  <a:lnTo>
                    <a:pt x="956017" y="979512"/>
                  </a:lnTo>
                  <a:lnTo>
                    <a:pt x="956017" y="1063459"/>
                  </a:lnTo>
                  <a:lnTo>
                    <a:pt x="955878" y="1068133"/>
                  </a:lnTo>
                  <a:lnTo>
                    <a:pt x="944638" y="1110564"/>
                  </a:lnTo>
                  <a:lnTo>
                    <a:pt x="915619" y="1138148"/>
                  </a:lnTo>
                  <a:lnTo>
                    <a:pt x="877201" y="1143774"/>
                  </a:lnTo>
                  <a:lnTo>
                    <a:pt x="869607" y="1143774"/>
                  </a:lnTo>
                  <a:lnTo>
                    <a:pt x="852017" y="1097902"/>
                  </a:lnTo>
                  <a:lnTo>
                    <a:pt x="852119" y="1030351"/>
                  </a:lnTo>
                  <a:lnTo>
                    <a:pt x="853363" y="986802"/>
                  </a:lnTo>
                  <a:lnTo>
                    <a:pt x="869251" y="984999"/>
                  </a:lnTo>
                  <a:lnTo>
                    <a:pt x="876122" y="984999"/>
                  </a:lnTo>
                  <a:lnTo>
                    <a:pt x="917143" y="989825"/>
                  </a:lnTo>
                  <a:lnTo>
                    <a:pt x="947115" y="1016965"/>
                  </a:lnTo>
                  <a:lnTo>
                    <a:pt x="956017" y="1063459"/>
                  </a:lnTo>
                  <a:lnTo>
                    <a:pt x="956017" y="979512"/>
                  </a:lnTo>
                  <a:lnTo>
                    <a:pt x="925639" y="971727"/>
                  </a:lnTo>
                  <a:lnTo>
                    <a:pt x="920381" y="971194"/>
                  </a:lnTo>
                  <a:lnTo>
                    <a:pt x="910297" y="970648"/>
                  </a:lnTo>
                  <a:lnTo>
                    <a:pt x="899033" y="970470"/>
                  </a:lnTo>
                  <a:lnTo>
                    <a:pt x="887018" y="970584"/>
                  </a:lnTo>
                  <a:lnTo>
                    <a:pt x="844537" y="971677"/>
                  </a:lnTo>
                  <a:lnTo>
                    <a:pt x="839292" y="971727"/>
                  </a:lnTo>
                  <a:lnTo>
                    <a:pt x="790702" y="970749"/>
                  </a:lnTo>
                  <a:lnTo>
                    <a:pt x="790702" y="981532"/>
                  </a:lnTo>
                  <a:lnTo>
                    <a:pt x="800404" y="982789"/>
                  </a:lnTo>
                  <a:lnTo>
                    <a:pt x="806005" y="983602"/>
                  </a:lnTo>
                  <a:lnTo>
                    <a:pt x="813968" y="1027633"/>
                  </a:lnTo>
                  <a:lnTo>
                    <a:pt x="814260" y="1104226"/>
                  </a:lnTo>
                  <a:lnTo>
                    <a:pt x="814019" y="1117333"/>
                  </a:lnTo>
                  <a:lnTo>
                    <a:pt x="801776" y="1150683"/>
                  </a:lnTo>
                  <a:lnTo>
                    <a:pt x="800531" y="1151394"/>
                  </a:lnTo>
                  <a:lnTo>
                    <a:pt x="799833" y="1151851"/>
                  </a:lnTo>
                  <a:lnTo>
                    <a:pt x="799833" y="1158303"/>
                  </a:lnTo>
                  <a:lnTo>
                    <a:pt x="840384" y="1157338"/>
                  </a:lnTo>
                  <a:lnTo>
                    <a:pt x="880173" y="1158303"/>
                  </a:lnTo>
                  <a:lnTo>
                    <a:pt x="926376" y="1152334"/>
                  </a:lnTo>
                  <a:lnTo>
                    <a:pt x="961910" y="1132827"/>
                  </a:lnTo>
                  <a:lnTo>
                    <a:pt x="987691" y="1099172"/>
                  </a:lnTo>
                  <a:lnTo>
                    <a:pt x="996480" y="1065911"/>
                  </a:lnTo>
                  <a:lnTo>
                    <a:pt x="997051" y="1053579"/>
                  </a:lnTo>
                  <a:close/>
                </a:path>
                <a:path extrusionOk="0" h="1163320" w="1174115">
                  <a:moveTo>
                    <a:pt x="1173695" y="0"/>
                  </a:moveTo>
                  <a:lnTo>
                    <a:pt x="634695" y="0"/>
                  </a:lnTo>
                  <a:lnTo>
                    <a:pt x="634695" y="132080"/>
                  </a:lnTo>
                  <a:lnTo>
                    <a:pt x="685165" y="132080"/>
                  </a:lnTo>
                  <a:lnTo>
                    <a:pt x="685165" y="205740"/>
                  </a:lnTo>
                  <a:lnTo>
                    <a:pt x="685165" y="320040"/>
                  </a:lnTo>
                  <a:lnTo>
                    <a:pt x="685165" y="453390"/>
                  </a:lnTo>
                  <a:lnTo>
                    <a:pt x="685165" y="655320"/>
                  </a:lnTo>
                  <a:lnTo>
                    <a:pt x="634860" y="655320"/>
                  </a:lnTo>
                  <a:lnTo>
                    <a:pt x="634860" y="788670"/>
                  </a:lnTo>
                  <a:lnTo>
                    <a:pt x="883653" y="788670"/>
                  </a:lnTo>
                  <a:lnTo>
                    <a:pt x="883653" y="655320"/>
                  </a:lnTo>
                  <a:lnTo>
                    <a:pt x="834986" y="655320"/>
                  </a:lnTo>
                  <a:lnTo>
                    <a:pt x="834986" y="453390"/>
                  </a:lnTo>
                  <a:lnTo>
                    <a:pt x="1020864" y="453390"/>
                  </a:lnTo>
                  <a:lnTo>
                    <a:pt x="1020864" y="320040"/>
                  </a:lnTo>
                  <a:lnTo>
                    <a:pt x="834986" y="320040"/>
                  </a:lnTo>
                  <a:lnTo>
                    <a:pt x="834986" y="205740"/>
                  </a:lnTo>
                  <a:lnTo>
                    <a:pt x="834986" y="132080"/>
                  </a:lnTo>
                  <a:lnTo>
                    <a:pt x="1039088" y="132080"/>
                  </a:lnTo>
                  <a:lnTo>
                    <a:pt x="1039088" y="205740"/>
                  </a:lnTo>
                  <a:lnTo>
                    <a:pt x="1173695" y="205740"/>
                  </a:lnTo>
                  <a:lnTo>
                    <a:pt x="1173695" y="132080"/>
                  </a:lnTo>
                  <a:lnTo>
                    <a:pt x="1173695" y="0"/>
                  </a:lnTo>
                  <a:close/>
                </a:path>
                <a:path extrusionOk="0" h="1163320" w="1174115">
                  <a:moveTo>
                    <a:pt x="1173734" y="1147229"/>
                  </a:moveTo>
                  <a:lnTo>
                    <a:pt x="1169174" y="1146746"/>
                  </a:lnTo>
                  <a:lnTo>
                    <a:pt x="1167828" y="1146568"/>
                  </a:lnTo>
                  <a:lnTo>
                    <a:pt x="1163637" y="1146289"/>
                  </a:lnTo>
                  <a:lnTo>
                    <a:pt x="1149337" y="1128204"/>
                  </a:lnTo>
                  <a:lnTo>
                    <a:pt x="1141044" y="1109840"/>
                  </a:lnTo>
                  <a:lnTo>
                    <a:pt x="1137399" y="1101305"/>
                  </a:lnTo>
                  <a:lnTo>
                    <a:pt x="1130947" y="1086231"/>
                  </a:lnTo>
                  <a:lnTo>
                    <a:pt x="1101115" y="1016469"/>
                  </a:lnTo>
                  <a:lnTo>
                    <a:pt x="1088631" y="987298"/>
                  </a:lnTo>
                  <a:lnTo>
                    <a:pt x="1088631" y="1085824"/>
                  </a:lnTo>
                  <a:lnTo>
                    <a:pt x="1082306" y="1086002"/>
                  </a:lnTo>
                  <a:lnTo>
                    <a:pt x="1075588" y="1086129"/>
                  </a:lnTo>
                  <a:lnTo>
                    <a:pt x="1060970" y="1086231"/>
                  </a:lnTo>
                  <a:lnTo>
                    <a:pt x="1045819" y="1086129"/>
                  </a:lnTo>
                  <a:lnTo>
                    <a:pt x="1032357" y="1085824"/>
                  </a:lnTo>
                  <a:lnTo>
                    <a:pt x="1059929" y="1016469"/>
                  </a:lnTo>
                  <a:lnTo>
                    <a:pt x="1088631" y="1085824"/>
                  </a:lnTo>
                  <a:lnTo>
                    <a:pt x="1088631" y="987298"/>
                  </a:lnTo>
                  <a:lnTo>
                    <a:pt x="1081201" y="969924"/>
                  </a:lnTo>
                  <a:lnTo>
                    <a:pt x="1062113" y="969924"/>
                  </a:lnTo>
                  <a:lnTo>
                    <a:pt x="1050302" y="1000366"/>
                  </a:lnTo>
                  <a:lnTo>
                    <a:pt x="1010729" y="1098105"/>
                  </a:lnTo>
                  <a:lnTo>
                    <a:pt x="993787" y="1138148"/>
                  </a:lnTo>
                  <a:lnTo>
                    <a:pt x="973302" y="1147229"/>
                  </a:lnTo>
                  <a:lnTo>
                    <a:pt x="973302" y="1158303"/>
                  </a:lnTo>
                  <a:lnTo>
                    <a:pt x="1003985" y="1157338"/>
                  </a:lnTo>
                  <a:lnTo>
                    <a:pt x="1034872" y="1158303"/>
                  </a:lnTo>
                  <a:lnTo>
                    <a:pt x="1034872" y="1157338"/>
                  </a:lnTo>
                  <a:lnTo>
                    <a:pt x="1034872" y="1147229"/>
                  </a:lnTo>
                  <a:lnTo>
                    <a:pt x="1024242" y="1146873"/>
                  </a:lnTo>
                  <a:lnTo>
                    <a:pt x="1017854" y="1146073"/>
                  </a:lnTo>
                  <a:lnTo>
                    <a:pt x="1015492" y="1144676"/>
                  </a:lnTo>
                  <a:lnTo>
                    <a:pt x="1014298" y="1143939"/>
                  </a:lnTo>
                  <a:lnTo>
                    <a:pt x="1013599" y="1142441"/>
                  </a:lnTo>
                  <a:lnTo>
                    <a:pt x="1013599" y="1137272"/>
                  </a:lnTo>
                  <a:lnTo>
                    <a:pt x="1015822" y="1129626"/>
                  </a:lnTo>
                  <a:lnTo>
                    <a:pt x="1020267" y="1117333"/>
                  </a:lnTo>
                  <a:lnTo>
                    <a:pt x="1026134" y="1101305"/>
                  </a:lnTo>
                  <a:lnTo>
                    <a:pt x="1095298" y="1101305"/>
                  </a:lnTo>
                  <a:lnTo>
                    <a:pt x="1106779" y="1130681"/>
                  </a:lnTo>
                  <a:lnTo>
                    <a:pt x="1108824" y="1135748"/>
                  </a:lnTo>
                  <a:lnTo>
                    <a:pt x="1109764" y="1139126"/>
                  </a:lnTo>
                  <a:lnTo>
                    <a:pt x="1109776" y="1143533"/>
                  </a:lnTo>
                  <a:lnTo>
                    <a:pt x="1109167" y="1144676"/>
                  </a:lnTo>
                  <a:lnTo>
                    <a:pt x="1106385" y="1146187"/>
                  </a:lnTo>
                  <a:lnTo>
                    <a:pt x="1100289" y="1146797"/>
                  </a:lnTo>
                  <a:lnTo>
                    <a:pt x="1089494" y="1147229"/>
                  </a:lnTo>
                  <a:lnTo>
                    <a:pt x="1089494" y="1158303"/>
                  </a:lnTo>
                  <a:lnTo>
                    <a:pt x="1136497" y="1157338"/>
                  </a:lnTo>
                  <a:lnTo>
                    <a:pt x="1173734" y="1158303"/>
                  </a:lnTo>
                  <a:lnTo>
                    <a:pt x="1173734" y="1157338"/>
                  </a:lnTo>
                  <a:lnTo>
                    <a:pt x="1173734" y="1147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58" name="Google Shape;58;p1"/>
          <p:cNvCxnSpPr/>
          <p:nvPr/>
        </p:nvCxnSpPr>
        <p:spPr>
          <a:xfrm>
            <a:off x="6013450" y="2597194"/>
            <a:ext cx="2743200" cy="0"/>
          </a:xfrm>
          <a:prstGeom prst="straightConnector1">
            <a:avLst/>
          </a:prstGeom>
          <a:noFill/>
          <a:ln cap="flat" cmpd="sng" w="9525">
            <a:solidFill>
              <a:srgbClr val="F26A36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17cdaba451_0_29"/>
          <p:cNvSpPr txBox="1"/>
          <p:nvPr/>
        </p:nvSpPr>
        <p:spPr>
          <a:xfrm>
            <a:off x="898281" y="1103500"/>
            <a:ext cx="8326200" cy="4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575">
            <a:spAutoFit/>
          </a:bodyPr>
          <a:lstStyle/>
          <a:p>
            <a:pPr indent="0" lvl="0" marL="12700" marR="5080" rtl="0" algn="l">
              <a:lnSpc>
                <a:spcPct val="118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50">
                <a:solidFill>
                  <a:srgbClr val="00468B"/>
                </a:solidFill>
              </a:rPr>
              <a:t>Unaware--Workflow</a:t>
            </a:r>
            <a:endParaRPr sz="3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" name="Google Shape;259;g117cdaba451_0_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0104099" cy="5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g117cdaba451_0_29"/>
          <p:cNvSpPr txBox="1"/>
          <p:nvPr>
            <p:ph idx="12" type="sldNum"/>
          </p:nvPr>
        </p:nvSpPr>
        <p:spPr>
          <a:xfrm>
            <a:off x="19477414" y="10754993"/>
            <a:ext cx="3621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52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1" name="Google Shape;261;g117cdaba451_0_29"/>
          <p:cNvSpPr txBox="1"/>
          <p:nvPr/>
        </p:nvSpPr>
        <p:spPr>
          <a:xfrm>
            <a:off x="365192" y="10821273"/>
            <a:ext cx="42984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182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 O C U M E N T	T I T L E	|	</a:t>
            </a:r>
            <a:r>
              <a:rPr b="1" lang="en-US" sz="14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 E C T I O N	T I T L E</a:t>
            </a:r>
            <a:endParaRPr sz="1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Samual Proctor Oral History Program conducts interviews. " id="262" name="Google Shape;262;g117cdaba451_0_29" title="Samual Proctor Oral History Program conducts interviews. "/>
          <p:cNvSpPr/>
          <p:nvPr/>
        </p:nvSpPr>
        <p:spPr>
          <a:xfrm>
            <a:off x="1216244" y="4040424"/>
            <a:ext cx="2209500" cy="1511100"/>
          </a:xfrm>
          <a:prstGeom prst="rect">
            <a:avLst/>
          </a:prstGeom>
          <a:noFill/>
          <a:ln cap="flat" cmpd="sng" w="3810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01025" lIns="201025" spcFirstLastPara="1" rIns="201025" wrap="square" tIns="201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/>
              <a:t> Interview</a:t>
            </a:r>
            <a:endParaRPr sz="3100"/>
          </a:p>
        </p:txBody>
      </p:sp>
      <p:sp>
        <p:nvSpPr>
          <p:cNvPr descr="UFDC staff ingest the metadata and media files to UFDC." id="263" name="Google Shape;263;g117cdaba451_0_29" title="UFDC staff ingest the metadata and media files to UFDC.  "/>
          <p:cNvSpPr/>
          <p:nvPr/>
        </p:nvSpPr>
        <p:spPr>
          <a:xfrm>
            <a:off x="10442716" y="4040424"/>
            <a:ext cx="2209500" cy="1511100"/>
          </a:xfrm>
          <a:prstGeom prst="rect">
            <a:avLst/>
          </a:prstGeom>
          <a:noFill/>
          <a:ln cap="flat" cmpd="sng" w="3810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01025" lIns="201025" spcFirstLastPara="1" rIns="201025" wrap="square" tIns="2010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/>
              <a:t> </a:t>
            </a:r>
            <a:r>
              <a:rPr lang="en-US" sz="2200"/>
              <a:t>Ingest metadata and upload media files</a:t>
            </a:r>
            <a:endParaRPr sz="2200"/>
          </a:p>
        </p:txBody>
      </p:sp>
      <p:sp>
        <p:nvSpPr>
          <p:cNvPr id="264" name="Google Shape;264;g117cdaba451_0_29"/>
          <p:cNvSpPr/>
          <p:nvPr/>
        </p:nvSpPr>
        <p:spPr>
          <a:xfrm rot="-2698288">
            <a:off x="3913025" y="2915504"/>
            <a:ext cx="1704269" cy="37208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201025" lIns="201025" spcFirstLastPara="1" rIns="201025" wrap="square" tIns="201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g117cdaba451_0_29"/>
          <p:cNvSpPr/>
          <p:nvPr/>
        </p:nvSpPr>
        <p:spPr>
          <a:xfrm>
            <a:off x="13048066" y="4462889"/>
            <a:ext cx="1703700" cy="372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201025" lIns="201025" spcFirstLastPara="1" rIns="201025" wrap="square" tIns="201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6" name="Google Shape;266;g117cdaba451_0_29"/>
          <p:cNvGrpSpPr/>
          <p:nvPr/>
        </p:nvGrpSpPr>
        <p:grpSpPr>
          <a:xfrm>
            <a:off x="10442789" y="3534830"/>
            <a:ext cx="591718" cy="440117"/>
            <a:chOff x="1186007" y="1645225"/>
            <a:chExt cx="477000" cy="348304"/>
          </a:xfrm>
        </p:grpSpPr>
        <p:sp>
          <p:nvSpPr>
            <p:cNvPr id="267" name="Google Shape;267;g117cdaba451_0_29"/>
            <p:cNvSpPr/>
            <p:nvPr/>
          </p:nvSpPr>
          <p:spPr>
            <a:xfrm rot="-5394401">
              <a:off x="1175957" y="1819529"/>
              <a:ext cx="184200" cy="163800"/>
            </a:xfrm>
            <a:prstGeom prst="flowChartDelay">
              <a:avLst/>
            </a:prstGeom>
            <a:solidFill>
              <a:srgbClr val="E06666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25" lIns="201025" spcFirstLastPara="1" rIns="201025" wrap="square" tIns="201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g117cdaba451_0_29"/>
            <p:cNvSpPr/>
            <p:nvPr/>
          </p:nvSpPr>
          <p:spPr>
            <a:xfrm rot="-5394401">
              <a:off x="1336232" y="1819529"/>
              <a:ext cx="184200" cy="163800"/>
            </a:xfrm>
            <a:prstGeom prst="flowChartDelay">
              <a:avLst/>
            </a:prstGeom>
            <a:solidFill>
              <a:srgbClr val="E06666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25" lIns="201025" spcFirstLastPara="1" rIns="201025" wrap="square" tIns="201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69" name="Google Shape;269;g117cdaba451_0_29"/>
            <p:cNvGrpSpPr/>
            <p:nvPr/>
          </p:nvGrpSpPr>
          <p:grpSpPr>
            <a:xfrm>
              <a:off x="1193650" y="1645225"/>
              <a:ext cx="469357" cy="348304"/>
              <a:chOff x="1193650" y="1645225"/>
              <a:chExt cx="469357" cy="348304"/>
            </a:xfrm>
          </p:grpSpPr>
          <p:sp>
            <p:nvSpPr>
              <p:cNvPr id="270" name="Google Shape;270;g117cdaba451_0_29"/>
              <p:cNvSpPr/>
              <p:nvPr/>
            </p:nvSpPr>
            <p:spPr>
              <a:xfrm>
                <a:off x="1193650" y="1645225"/>
                <a:ext cx="148800" cy="164100"/>
              </a:xfrm>
              <a:prstGeom prst="ellipse">
                <a:avLst/>
              </a:prstGeom>
              <a:solidFill>
                <a:srgbClr val="E06666"/>
              </a:solidFill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01025" lIns="201025" spcFirstLastPara="1" rIns="201025" wrap="square" tIns="2010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" name="Google Shape;271;g117cdaba451_0_29"/>
              <p:cNvSpPr/>
              <p:nvPr/>
            </p:nvSpPr>
            <p:spPr>
              <a:xfrm>
                <a:off x="1350100" y="1645225"/>
                <a:ext cx="148800" cy="164100"/>
              </a:xfrm>
              <a:prstGeom prst="ellipse">
                <a:avLst/>
              </a:prstGeom>
              <a:solidFill>
                <a:srgbClr val="E06666"/>
              </a:solidFill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01025" lIns="201025" spcFirstLastPara="1" rIns="201025" wrap="square" tIns="2010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" name="Google Shape;272;g117cdaba451_0_29"/>
              <p:cNvSpPr/>
              <p:nvPr/>
            </p:nvSpPr>
            <p:spPr>
              <a:xfrm>
                <a:off x="1506550" y="1645225"/>
                <a:ext cx="148800" cy="164100"/>
              </a:xfrm>
              <a:prstGeom prst="ellipse">
                <a:avLst/>
              </a:prstGeom>
              <a:solidFill>
                <a:srgbClr val="E06666"/>
              </a:solidFill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01025" lIns="201025" spcFirstLastPara="1" rIns="201025" wrap="square" tIns="2010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3" name="Google Shape;273;g117cdaba451_0_29"/>
              <p:cNvSpPr/>
              <p:nvPr/>
            </p:nvSpPr>
            <p:spPr>
              <a:xfrm rot="-5394401">
                <a:off x="1488857" y="1819529"/>
                <a:ext cx="184200" cy="163800"/>
              </a:xfrm>
              <a:prstGeom prst="flowChartDelay">
                <a:avLst/>
              </a:prstGeom>
              <a:solidFill>
                <a:srgbClr val="E06666"/>
              </a:solidFill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01025" lIns="201025" spcFirstLastPara="1" rIns="201025" wrap="square" tIns="2010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74" name="Google Shape;274;g117cdaba451_0_29"/>
          <p:cNvSpPr txBox="1"/>
          <p:nvPr/>
        </p:nvSpPr>
        <p:spPr>
          <a:xfrm>
            <a:off x="2070102" y="8718435"/>
            <a:ext cx="1635000" cy="8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201025" lIns="201025" spcFirstLastPara="1" rIns="201025" wrap="square" tIns="2010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SPOHP</a:t>
            </a:r>
            <a:endParaRPr sz="3100"/>
          </a:p>
        </p:txBody>
      </p:sp>
      <p:grpSp>
        <p:nvGrpSpPr>
          <p:cNvPr id="275" name="Google Shape;275;g117cdaba451_0_29"/>
          <p:cNvGrpSpPr/>
          <p:nvPr/>
        </p:nvGrpSpPr>
        <p:grpSpPr>
          <a:xfrm>
            <a:off x="1452119" y="8938296"/>
            <a:ext cx="591719" cy="440117"/>
            <a:chOff x="1186007" y="1645225"/>
            <a:chExt cx="477000" cy="348304"/>
          </a:xfrm>
        </p:grpSpPr>
        <p:sp>
          <p:nvSpPr>
            <p:cNvPr id="276" name="Google Shape;276;g117cdaba451_0_29"/>
            <p:cNvSpPr/>
            <p:nvPr/>
          </p:nvSpPr>
          <p:spPr>
            <a:xfrm rot="-5394401">
              <a:off x="1175957" y="1819529"/>
              <a:ext cx="184200" cy="163800"/>
            </a:xfrm>
            <a:prstGeom prst="flowChartDelay">
              <a:avLst/>
            </a:prstGeom>
            <a:solidFill>
              <a:srgbClr val="FFD966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25" lIns="201025" spcFirstLastPara="1" rIns="201025" wrap="square" tIns="201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g117cdaba451_0_29"/>
            <p:cNvSpPr/>
            <p:nvPr/>
          </p:nvSpPr>
          <p:spPr>
            <a:xfrm rot="-5394401">
              <a:off x="1336232" y="1819529"/>
              <a:ext cx="184200" cy="163800"/>
            </a:xfrm>
            <a:prstGeom prst="flowChartDelay">
              <a:avLst/>
            </a:prstGeom>
            <a:solidFill>
              <a:srgbClr val="FFD966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25" lIns="201025" spcFirstLastPara="1" rIns="201025" wrap="square" tIns="201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78" name="Google Shape;278;g117cdaba451_0_29"/>
            <p:cNvGrpSpPr/>
            <p:nvPr/>
          </p:nvGrpSpPr>
          <p:grpSpPr>
            <a:xfrm>
              <a:off x="1193650" y="1645225"/>
              <a:ext cx="469357" cy="348304"/>
              <a:chOff x="1193650" y="1645225"/>
              <a:chExt cx="469357" cy="348304"/>
            </a:xfrm>
          </p:grpSpPr>
          <p:sp>
            <p:nvSpPr>
              <p:cNvPr id="279" name="Google Shape;279;g117cdaba451_0_29"/>
              <p:cNvSpPr/>
              <p:nvPr/>
            </p:nvSpPr>
            <p:spPr>
              <a:xfrm>
                <a:off x="1193650" y="1645225"/>
                <a:ext cx="148800" cy="164100"/>
              </a:xfrm>
              <a:prstGeom prst="ellipse">
                <a:avLst/>
              </a:prstGeom>
              <a:solidFill>
                <a:srgbClr val="FFD966"/>
              </a:solidFill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01025" lIns="201025" spcFirstLastPara="1" rIns="201025" wrap="square" tIns="2010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" name="Google Shape;280;g117cdaba451_0_29"/>
              <p:cNvSpPr/>
              <p:nvPr/>
            </p:nvSpPr>
            <p:spPr>
              <a:xfrm>
                <a:off x="1350100" y="1645225"/>
                <a:ext cx="148800" cy="164100"/>
              </a:xfrm>
              <a:prstGeom prst="ellipse">
                <a:avLst/>
              </a:prstGeom>
              <a:solidFill>
                <a:srgbClr val="FFD966"/>
              </a:solidFill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01025" lIns="201025" spcFirstLastPara="1" rIns="201025" wrap="square" tIns="2010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" name="Google Shape;281;g117cdaba451_0_29"/>
              <p:cNvSpPr/>
              <p:nvPr/>
            </p:nvSpPr>
            <p:spPr>
              <a:xfrm>
                <a:off x="1506550" y="1645225"/>
                <a:ext cx="148800" cy="164100"/>
              </a:xfrm>
              <a:prstGeom prst="ellipse">
                <a:avLst/>
              </a:prstGeom>
              <a:solidFill>
                <a:srgbClr val="FFD966"/>
              </a:solidFill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01025" lIns="201025" spcFirstLastPara="1" rIns="201025" wrap="square" tIns="2010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" name="Google Shape;282;g117cdaba451_0_29"/>
              <p:cNvSpPr/>
              <p:nvPr/>
            </p:nvSpPr>
            <p:spPr>
              <a:xfrm rot="-5394401">
                <a:off x="1488857" y="1819529"/>
                <a:ext cx="184200" cy="163800"/>
              </a:xfrm>
              <a:prstGeom prst="flowChartDelay">
                <a:avLst/>
              </a:prstGeom>
              <a:solidFill>
                <a:srgbClr val="FFD966"/>
              </a:solidFill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01025" lIns="201025" spcFirstLastPara="1" rIns="201025" wrap="square" tIns="2010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83" name="Google Shape;283;g117cdaba451_0_29"/>
          <p:cNvGrpSpPr/>
          <p:nvPr/>
        </p:nvGrpSpPr>
        <p:grpSpPr>
          <a:xfrm>
            <a:off x="1452119" y="9721744"/>
            <a:ext cx="591719" cy="440117"/>
            <a:chOff x="1186007" y="1645225"/>
            <a:chExt cx="477000" cy="348304"/>
          </a:xfrm>
        </p:grpSpPr>
        <p:sp>
          <p:nvSpPr>
            <p:cNvPr id="284" name="Google Shape;284;g117cdaba451_0_29"/>
            <p:cNvSpPr/>
            <p:nvPr/>
          </p:nvSpPr>
          <p:spPr>
            <a:xfrm rot="-5394401">
              <a:off x="1175957" y="1819529"/>
              <a:ext cx="184200" cy="163800"/>
            </a:xfrm>
            <a:prstGeom prst="flowChartDelay">
              <a:avLst/>
            </a:prstGeom>
            <a:solidFill>
              <a:srgbClr val="E06666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25" lIns="201025" spcFirstLastPara="1" rIns="201025" wrap="square" tIns="201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g117cdaba451_0_29"/>
            <p:cNvSpPr/>
            <p:nvPr/>
          </p:nvSpPr>
          <p:spPr>
            <a:xfrm rot="-5394401">
              <a:off x="1336232" y="1819529"/>
              <a:ext cx="184200" cy="163800"/>
            </a:xfrm>
            <a:prstGeom prst="flowChartDelay">
              <a:avLst/>
            </a:prstGeom>
            <a:solidFill>
              <a:srgbClr val="E06666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25" lIns="201025" spcFirstLastPara="1" rIns="201025" wrap="square" tIns="201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86" name="Google Shape;286;g117cdaba451_0_29"/>
            <p:cNvGrpSpPr/>
            <p:nvPr/>
          </p:nvGrpSpPr>
          <p:grpSpPr>
            <a:xfrm>
              <a:off x="1193650" y="1645225"/>
              <a:ext cx="469357" cy="348304"/>
              <a:chOff x="1193650" y="1645225"/>
              <a:chExt cx="469357" cy="348304"/>
            </a:xfrm>
          </p:grpSpPr>
          <p:sp>
            <p:nvSpPr>
              <p:cNvPr id="287" name="Google Shape;287;g117cdaba451_0_29"/>
              <p:cNvSpPr/>
              <p:nvPr/>
            </p:nvSpPr>
            <p:spPr>
              <a:xfrm>
                <a:off x="1193650" y="1645225"/>
                <a:ext cx="148800" cy="164100"/>
              </a:xfrm>
              <a:prstGeom prst="ellipse">
                <a:avLst/>
              </a:prstGeom>
              <a:solidFill>
                <a:srgbClr val="E06666"/>
              </a:solidFill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01025" lIns="201025" spcFirstLastPara="1" rIns="201025" wrap="square" tIns="2010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8" name="Google Shape;288;g117cdaba451_0_29"/>
              <p:cNvSpPr/>
              <p:nvPr/>
            </p:nvSpPr>
            <p:spPr>
              <a:xfrm>
                <a:off x="1350100" y="1645225"/>
                <a:ext cx="148800" cy="164100"/>
              </a:xfrm>
              <a:prstGeom prst="ellipse">
                <a:avLst/>
              </a:prstGeom>
              <a:solidFill>
                <a:srgbClr val="E06666"/>
              </a:solidFill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01025" lIns="201025" spcFirstLastPara="1" rIns="201025" wrap="square" tIns="2010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9" name="Google Shape;289;g117cdaba451_0_29"/>
              <p:cNvSpPr/>
              <p:nvPr/>
            </p:nvSpPr>
            <p:spPr>
              <a:xfrm>
                <a:off x="1506550" y="1645225"/>
                <a:ext cx="148800" cy="164100"/>
              </a:xfrm>
              <a:prstGeom prst="ellipse">
                <a:avLst/>
              </a:prstGeom>
              <a:solidFill>
                <a:srgbClr val="E06666"/>
              </a:solidFill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01025" lIns="201025" spcFirstLastPara="1" rIns="201025" wrap="square" tIns="2010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" name="Google Shape;290;g117cdaba451_0_29"/>
              <p:cNvSpPr/>
              <p:nvPr/>
            </p:nvSpPr>
            <p:spPr>
              <a:xfrm rot="-5394401">
                <a:off x="1488857" y="1819529"/>
                <a:ext cx="184200" cy="163800"/>
              </a:xfrm>
              <a:prstGeom prst="flowChartDelay">
                <a:avLst/>
              </a:prstGeom>
              <a:solidFill>
                <a:srgbClr val="E06666"/>
              </a:solidFill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01025" lIns="201025" spcFirstLastPara="1" rIns="201025" wrap="square" tIns="2010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91" name="Google Shape;291;g117cdaba451_0_29"/>
          <p:cNvSpPr txBox="1"/>
          <p:nvPr/>
        </p:nvSpPr>
        <p:spPr>
          <a:xfrm>
            <a:off x="2070102" y="9501855"/>
            <a:ext cx="1371900" cy="8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201025" lIns="201025" spcFirstLastPara="1" rIns="201025" wrap="square" tIns="2010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DSS</a:t>
            </a:r>
            <a:endParaRPr sz="3100"/>
          </a:p>
        </p:txBody>
      </p:sp>
      <p:sp>
        <p:nvSpPr>
          <p:cNvPr descr="Samuel Oral History Program organizes the media files. " id="292" name="Google Shape;292;g117cdaba451_0_29" title="Samuel Oral History Program organizes the media files. "/>
          <p:cNvSpPr/>
          <p:nvPr/>
        </p:nvSpPr>
        <p:spPr>
          <a:xfrm>
            <a:off x="5778741" y="4040424"/>
            <a:ext cx="2209500" cy="1511100"/>
          </a:xfrm>
          <a:prstGeom prst="rect">
            <a:avLst/>
          </a:prstGeom>
          <a:noFill/>
          <a:ln cap="flat" cmpd="sng" w="3810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01025" lIns="201025" spcFirstLastPara="1" rIns="201025" wrap="square" tIns="2010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/>
              <a:t> </a:t>
            </a:r>
            <a:r>
              <a:rPr lang="en-US" sz="2600"/>
              <a:t>Fill in metadata template</a:t>
            </a:r>
            <a:endParaRPr sz="2600"/>
          </a:p>
        </p:txBody>
      </p:sp>
      <p:sp>
        <p:nvSpPr>
          <p:cNvPr id="293" name="Google Shape;293;g117cdaba451_0_29"/>
          <p:cNvSpPr/>
          <p:nvPr/>
        </p:nvSpPr>
        <p:spPr>
          <a:xfrm rot="4237">
            <a:off x="3787401" y="4666662"/>
            <a:ext cx="1703701" cy="372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201025" lIns="201025" spcFirstLastPara="1" rIns="201025" wrap="square" tIns="201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g117cdaba451_0_29"/>
          <p:cNvSpPr/>
          <p:nvPr/>
        </p:nvSpPr>
        <p:spPr>
          <a:xfrm rot="1873292">
            <a:off x="3913320" y="6871904"/>
            <a:ext cx="1703873" cy="37208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201025" lIns="201025" spcFirstLastPara="1" rIns="201025" wrap="square" tIns="201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descr="Samuel Proctor Oral History Program transcribes the interviews. " id="295" name="Google Shape;295;g117cdaba451_0_29" title="Samuel Proctor Oral History Program transcribes the interviews.  "/>
          <p:cNvSpPr/>
          <p:nvPr/>
        </p:nvSpPr>
        <p:spPr>
          <a:xfrm>
            <a:off x="5778741" y="6661572"/>
            <a:ext cx="2209500" cy="1511100"/>
          </a:xfrm>
          <a:prstGeom prst="rect">
            <a:avLst/>
          </a:prstGeom>
          <a:noFill/>
          <a:ln cap="flat" cmpd="sng" w="3810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01025" lIns="201025" spcFirstLastPara="1" rIns="201025" wrap="square" tIns="2010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/>
              <a:t> </a:t>
            </a:r>
            <a:r>
              <a:rPr lang="en-US" sz="2600"/>
              <a:t>Transcribe interviews</a:t>
            </a:r>
            <a:endParaRPr sz="2600"/>
          </a:p>
        </p:txBody>
      </p:sp>
      <p:sp>
        <p:nvSpPr>
          <p:cNvPr descr="Samuel Proctor Oral History Program's digital files available on UFDC. " id="296" name="Google Shape;296;g117cdaba451_0_29" title="Samuel Proctor Oral History Program's digital files available on UFDC. "/>
          <p:cNvSpPr/>
          <p:nvPr/>
        </p:nvSpPr>
        <p:spPr>
          <a:xfrm>
            <a:off x="15084176" y="3444091"/>
            <a:ext cx="3438774" cy="2683584"/>
          </a:xfrm>
          <a:prstGeom prst="irregularSeal1">
            <a:avLst/>
          </a:prstGeom>
          <a:gradFill>
            <a:gsLst>
              <a:gs pos="0">
                <a:srgbClr val="00D2E9"/>
              </a:gs>
              <a:gs pos="100000">
                <a:srgbClr val="045962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01025" lIns="201025" spcFirstLastPara="1" rIns="201025" wrap="square" tIns="201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EFEFEF"/>
                </a:solidFill>
              </a:rPr>
              <a:t>Available on UFDC</a:t>
            </a:r>
            <a:endParaRPr sz="2600">
              <a:solidFill>
                <a:srgbClr val="EFEFEF"/>
              </a:solidFill>
            </a:endParaRPr>
          </a:p>
        </p:txBody>
      </p:sp>
      <p:grpSp>
        <p:nvGrpSpPr>
          <p:cNvPr id="297" name="Google Shape;297;g117cdaba451_0_29"/>
          <p:cNvGrpSpPr/>
          <p:nvPr/>
        </p:nvGrpSpPr>
        <p:grpSpPr>
          <a:xfrm>
            <a:off x="5778793" y="3835374"/>
            <a:ext cx="591718" cy="440117"/>
            <a:chOff x="1186007" y="1645225"/>
            <a:chExt cx="477000" cy="348304"/>
          </a:xfrm>
        </p:grpSpPr>
        <p:sp>
          <p:nvSpPr>
            <p:cNvPr id="298" name="Google Shape;298;g117cdaba451_0_29"/>
            <p:cNvSpPr/>
            <p:nvPr/>
          </p:nvSpPr>
          <p:spPr>
            <a:xfrm rot="-5394401">
              <a:off x="1175957" y="1819529"/>
              <a:ext cx="184200" cy="163800"/>
            </a:xfrm>
            <a:prstGeom prst="flowChartDelay">
              <a:avLst/>
            </a:prstGeom>
            <a:solidFill>
              <a:srgbClr val="FFD966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25" lIns="201025" spcFirstLastPara="1" rIns="201025" wrap="square" tIns="201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g117cdaba451_0_29"/>
            <p:cNvSpPr/>
            <p:nvPr/>
          </p:nvSpPr>
          <p:spPr>
            <a:xfrm rot="-5394401">
              <a:off x="1336232" y="1819529"/>
              <a:ext cx="184200" cy="163800"/>
            </a:xfrm>
            <a:prstGeom prst="flowChartDelay">
              <a:avLst/>
            </a:prstGeom>
            <a:solidFill>
              <a:srgbClr val="FFD966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25" lIns="201025" spcFirstLastPara="1" rIns="201025" wrap="square" tIns="201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00" name="Google Shape;300;g117cdaba451_0_29"/>
            <p:cNvGrpSpPr/>
            <p:nvPr/>
          </p:nvGrpSpPr>
          <p:grpSpPr>
            <a:xfrm>
              <a:off x="1193650" y="1645225"/>
              <a:ext cx="469357" cy="348304"/>
              <a:chOff x="1193650" y="1645225"/>
              <a:chExt cx="469357" cy="348304"/>
            </a:xfrm>
          </p:grpSpPr>
          <p:sp>
            <p:nvSpPr>
              <p:cNvPr id="301" name="Google Shape;301;g117cdaba451_0_29"/>
              <p:cNvSpPr/>
              <p:nvPr/>
            </p:nvSpPr>
            <p:spPr>
              <a:xfrm>
                <a:off x="1193650" y="1645225"/>
                <a:ext cx="148800" cy="164100"/>
              </a:xfrm>
              <a:prstGeom prst="ellipse">
                <a:avLst/>
              </a:prstGeom>
              <a:solidFill>
                <a:srgbClr val="FFD966"/>
              </a:solidFill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01025" lIns="201025" spcFirstLastPara="1" rIns="201025" wrap="square" tIns="2010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" name="Google Shape;302;g117cdaba451_0_29"/>
              <p:cNvSpPr/>
              <p:nvPr/>
            </p:nvSpPr>
            <p:spPr>
              <a:xfrm>
                <a:off x="1350100" y="1645225"/>
                <a:ext cx="148800" cy="164100"/>
              </a:xfrm>
              <a:prstGeom prst="ellipse">
                <a:avLst/>
              </a:prstGeom>
              <a:solidFill>
                <a:srgbClr val="FFD966"/>
              </a:solidFill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01025" lIns="201025" spcFirstLastPara="1" rIns="201025" wrap="square" tIns="2010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" name="Google Shape;303;g117cdaba451_0_29"/>
              <p:cNvSpPr/>
              <p:nvPr/>
            </p:nvSpPr>
            <p:spPr>
              <a:xfrm>
                <a:off x="1506550" y="1645225"/>
                <a:ext cx="148800" cy="164100"/>
              </a:xfrm>
              <a:prstGeom prst="ellipse">
                <a:avLst/>
              </a:prstGeom>
              <a:solidFill>
                <a:srgbClr val="FFD966"/>
              </a:solidFill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01025" lIns="201025" spcFirstLastPara="1" rIns="201025" wrap="square" tIns="2010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4" name="Google Shape;304;g117cdaba451_0_29"/>
              <p:cNvSpPr/>
              <p:nvPr/>
            </p:nvSpPr>
            <p:spPr>
              <a:xfrm rot="-5394401">
                <a:off x="1488857" y="1819529"/>
                <a:ext cx="184200" cy="163800"/>
              </a:xfrm>
              <a:prstGeom prst="flowChartDelay">
                <a:avLst/>
              </a:prstGeom>
              <a:solidFill>
                <a:srgbClr val="FFD966"/>
              </a:solidFill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01025" lIns="201025" spcFirstLastPara="1" rIns="201025" wrap="square" tIns="2010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05" name="Google Shape;305;g117cdaba451_0_29"/>
          <p:cNvGrpSpPr/>
          <p:nvPr/>
        </p:nvGrpSpPr>
        <p:grpSpPr>
          <a:xfrm>
            <a:off x="5778710" y="1853542"/>
            <a:ext cx="2254716" cy="1681387"/>
            <a:chOff x="2803122" y="869304"/>
            <a:chExt cx="1025523" cy="764684"/>
          </a:xfrm>
        </p:grpSpPr>
        <p:sp>
          <p:nvSpPr>
            <p:cNvPr descr="Samuel Proctor Oral History Program fills in metadata template. " id="306" name="Google Shape;306;g117cdaba451_0_29" title="Samuel Proctor Oral History Program fills in metadata template. "/>
            <p:cNvSpPr/>
            <p:nvPr/>
          </p:nvSpPr>
          <p:spPr>
            <a:xfrm>
              <a:off x="2823646" y="946688"/>
              <a:ext cx="1005000" cy="687300"/>
            </a:xfrm>
            <a:prstGeom prst="rect">
              <a:avLst/>
            </a:prstGeom>
            <a:noFill/>
            <a:ln cap="flat" cmpd="sng" w="38100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25" lIns="201025" spcFirstLastPara="1" rIns="201025" wrap="square" tIns="2010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/>
                <a:t>Organize media files</a:t>
              </a:r>
              <a:r>
                <a:rPr lang="en-US" sz="3100"/>
                <a:t> </a:t>
              </a:r>
              <a:endParaRPr sz="2600"/>
            </a:p>
          </p:txBody>
        </p:sp>
        <p:grpSp>
          <p:nvGrpSpPr>
            <p:cNvPr id="307" name="Google Shape;307;g117cdaba451_0_29"/>
            <p:cNvGrpSpPr/>
            <p:nvPr/>
          </p:nvGrpSpPr>
          <p:grpSpPr>
            <a:xfrm>
              <a:off x="2803122" y="869304"/>
              <a:ext cx="269123" cy="200170"/>
              <a:chOff x="1186007" y="1645225"/>
              <a:chExt cx="477000" cy="348304"/>
            </a:xfrm>
          </p:grpSpPr>
          <p:sp>
            <p:nvSpPr>
              <p:cNvPr id="308" name="Google Shape;308;g117cdaba451_0_29"/>
              <p:cNvSpPr/>
              <p:nvPr/>
            </p:nvSpPr>
            <p:spPr>
              <a:xfrm rot="-5394401">
                <a:off x="1175957" y="1819529"/>
                <a:ext cx="184200" cy="163800"/>
              </a:xfrm>
              <a:prstGeom prst="flowChartDelay">
                <a:avLst/>
              </a:prstGeom>
              <a:solidFill>
                <a:srgbClr val="FFD966"/>
              </a:solidFill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01025" lIns="201025" spcFirstLastPara="1" rIns="201025" wrap="square" tIns="2010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9" name="Google Shape;309;g117cdaba451_0_29"/>
              <p:cNvSpPr/>
              <p:nvPr/>
            </p:nvSpPr>
            <p:spPr>
              <a:xfrm rot="-5394401">
                <a:off x="1336232" y="1819529"/>
                <a:ext cx="184200" cy="163800"/>
              </a:xfrm>
              <a:prstGeom prst="flowChartDelay">
                <a:avLst/>
              </a:prstGeom>
              <a:solidFill>
                <a:srgbClr val="FFD966"/>
              </a:solidFill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01025" lIns="201025" spcFirstLastPara="1" rIns="201025" wrap="square" tIns="2010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10" name="Google Shape;310;g117cdaba451_0_29"/>
              <p:cNvGrpSpPr/>
              <p:nvPr/>
            </p:nvGrpSpPr>
            <p:grpSpPr>
              <a:xfrm>
                <a:off x="1193650" y="1645225"/>
                <a:ext cx="469357" cy="348304"/>
                <a:chOff x="1193650" y="1645225"/>
                <a:chExt cx="469357" cy="348304"/>
              </a:xfrm>
            </p:grpSpPr>
            <p:sp>
              <p:nvSpPr>
                <p:cNvPr id="311" name="Google Shape;311;g117cdaba451_0_29"/>
                <p:cNvSpPr/>
                <p:nvPr/>
              </p:nvSpPr>
              <p:spPr>
                <a:xfrm>
                  <a:off x="1193650" y="1645225"/>
                  <a:ext cx="148800" cy="164100"/>
                </a:xfrm>
                <a:prstGeom prst="ellipse">
                  <a:avLst/>
                </a:prstGeom>
                <a:solidFill>
                  <a:srgbClr val="FFD966"/>
                </a:solidFill>
                <a:ln cap="flat" cmpd="sng" w="19050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201025" lIns="201025" spcFirstLastPara="1" rIns="201025" wrap="square" tIns="2010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2" name="Google Shape;312;g117cdaba451_0_29"/>
                <p:cNvSpPr/>
                <p:nvPr/>
              </p:nvSpPr>
              <p:spPr>
                <a:xfrm>
                  <a:off x="1350100" y="1645225"/>
                  <a:ext cx="148800" cy="164100"/>
                </a:xfrm>
                <a:prstGeom prst="ellipse">
                  <a:avLst/>
                </a:prstGeom>
                <a:solidFill>
                  <a:srgbClr val="FFD966"/>
                </a:solidFill>
                <a:ln cap="flat" cmpd="sng" w="19050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201025" lIns="201025" spcFirstLastPara="1" rIns="201025" wrap="square" tIns="2010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3" name="Google Shape;313;g117cdaba451_0_29"/>
                <p:cNvSpPr/>
                <p:nvPr/>
              </p:nvSpPr>
              <p:spPr>
                <a:xfrm>
                  <a:off x="1506550" y="1645225"/>
                  <a:ext cx="148800" cy="164100"/>
                </a:xfrm>
                <a:prstGeom prst="ellipse">
                  <a:avLst/>
                </a:prstGeom>
                <a:solidFill>
                  <a:srgbClr val="FFD966"/>
                </a:solidFill>
                <a:ln cap="flat" cmpd="sng" w="19050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201025" lIns="201025" spcFirstLastPara="1" rIns="201025" wrap="square" tIns="2010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4" name="Google Shape;314;g117cdaba451_0_29"/>
                <p:cNvSpPr/>
                <p:nvPr/>
              </p:nvSpPr>
              <p:spPr>
                <a:xfrm rot="-5394401">
                  <a:off x="1488857" y="1819529"/>
                  <a:ext cx="184200" cy="163800"/>
                </a:xfrm>
                <a:prstGeom prst="flowChartDelay">
                  <a:avLst/>
                </a:prstGeom>
                <a:solidFill>
                  <a:srgbClr val="FFD966"/>
                </a:solidFill>
                <a:ln cap="flat" cmpd="sng" w="19050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201025" lIns="201025" spcFirstLastPara="1" rIns="201025" wrap="square" tIns="2010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grpSp>
        <p:nvGrpSpPr>
          <p:cNvPr id="315" name="Google Shape;315;g117cdaba451_0_29"/>
          <p:cNvGrpSpPr/>
          <p:nvPr/>
        </p:nvGrpSpPr>
        <p:grpSpPr>
          <a:xfrm>
            <a:off x="5778793" y="6482660"/>
            <a:ext cx="591718" cy="440117"/>
            <a:chOff x="1186007" y="1645225"/>
            <a:chExt cx="477000" cy="348304"/>
          </a:xfrm>
        </p:grpSpPr>
        <p:sp>
          <p:nvSpPr>
            <p:cNvPr id="316" name="Google Shape;316;g117cdaba451_0_29"/>
            <p:cNvSpPr/>
            <p:nvPr/>
          </p:nvSpPr>
          <p:spPr>
            <a:xfrm rot="-5394401">
              <a:off x="1175957" y="1819529"/>
              <a:ext cx="184200" cy="163800"/>
            </a:xfrm>
            <a:prstGeom prst="flowChartDelay">
              <a:avLst/>
            </a:prstGeom>
            <a:solidFill>
              <a:srgbClr val="FFD966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25" lIns="201025" spcFirstLastPara="1" rIns="201025" wrap="square" tIns="201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g117cdaba451_0_29"/>
            <p:cNvSpPr/>
            <p:nvPr/>
          </p:nvSpPr>
          <p:spPr>
            <a:xfrm rot="-5394401">
              <a:off x="1336232" y="1819529"/>
              <a:ext cx="184200" cy="163800"/>
            </a:xfrm>
            <a:prstGeom prst="flowChartDelay">
              <a:avLst/>
            </a:prstGeom>
            <a:solidFill>
              <a:srgbClr val="FFD966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25" lIns="201025" spcFirstLastPara="1" rIns="201025" wrap="square" tIns="201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18" name="Google Shape;318;g117cdaba451_0_29"/>
            <p:cNvGrpSpPr/>
            <p:nvPr/>
          </p:nvGrpSpPr>
          <p:grpSpPr>
            <a:xfrm>
              <a:off x="1193650" y="1645225"/>
              <a:ext cx="469357" cy="348304"/>
              <a:chOff x="1193650" y="1645225"/>
              <a:chExt cx="469357" cy="348304"/>
            </a:xfrm>
          </p:grpSpPr>
          <p:sp>
            <p:nvSpPr>
              <p:cNvPr id="319" name="Google Shape;319;g117cdaba451_0_29"/>
              <p:cNvSpPr/>
              <p:nvPr/>
            </p:nvSpPr>
            <p:spPr>
              <a:xfrm>
                <a:off x="1193650" y="1645225"/>
                <a:ext cx="148800" cy="164100"/>
              </a:xfrm>
              <a:prstGeom prst="ellipse">
                <a:avLst/>
              </a:prstGeom>
              <a:solidFill>
                <a:srgbClr val="FFD966"/>
              </a:solidFill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01025" lIns="201025" spcFirstLastPara="1" rIns="201025" wrap="square" tIns="2010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" name="Google Shape;320;g117cdaba451_0_29"/>
              <p:cNvSpPr/>
              <p:nvPr/>
            </p:nvSpPr>
            <p:spPr>
              <a:xfrm>
                <a:off x="1350100" y="1645225"/>
                <a:ext cx="148800" cy="164100"/>
              </a:xfrm>
              <a:prstGeom prst="ellipse">
                <a:avLst/>
              </a:prstGeom>
              <a:solidFill>
                <a:srgbClr val="FFD966"/>
              </a:solidFill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01025" lIns="201025" spcFirstLastPara="1" rIns="201025" wrap="square" tIns="2010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" name="Google Shape;321;g117cdaba451_0_29"/>
              <p:cNvSpPr/>
              <p:nvPr/>
            </p:nvSpPr>
            <p:spPr>
              <a:xfrm>
                <a:off x="1506550" y="1645225"/>
                <a:ext cx="148800" cy="164100"/>
              </a:xfrm>
              <a:prstGeom prst="ellipse">
                <a:avLst/>
              </a:prstGeom>
              <a:solidFill>
                <a:srgbClr val="FFD966"/>
              </a:solidFill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01025" lIns="201025" spcFirstLastPara="1" rIns="201025" wrap="square" tIns="2010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" name="Google Shape;322;g117cdaba451_0_29"/>
              <p:cNvSpPr/>
              <p:nvPr/>
            </p:nvSpPr>
            <p:spPr>
              <a:xfrm rot="-5394401">
                <a:off x="1488857" y="1819529"/>
                <a:ext cx="184200" cy="163800"/>
              </a:xfrm>
              <a:prstGeom prst="flowChartDelay">
                <a:avLst/>
              </a:prstGeom>
              <a:solidFill>
                <a:srgbClr val="FFD966"/>
              </a:solidFill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01025" lIns="201025" spcFirstLastPara="1" rIns="201025" wrap="square" tIns="2010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23" name="Google Shape;323;g117cdaba451_0_29"/>
          <p:cNvGrpSpPr/>
          <p:nvPr/>
        </p:nvGrpSpPr>
        <p:grpSpPr>
          <a:xfrm>
            <a:off x="1159923" y="3835374"/>
            <a:ext cx="591718" cy="440117"/>
            <a:chOff x="1186007" y="1645225"/>
            <a:chExt cx="477000" cy="348304"/>
          </a:xfrm>
        </p:grpSpPr>
        <p:sp>
          <p:nvSpPr>
            <p:cNvPr id="324" name="Google Shape;324;g117cdaba451_0_29"/>
            <p:cNvSpPr/>
            <p:nvPr/>
          </p:nvSpPr>
          <p:spPr>
            <a:xfrm rot="-5394401">
              <a:off x="1175957" y="1819529"/>
              <a:ext cx="184200" cy="163800"/>
            </a:xfrm>
            <a:prstGeom prst="flowChartDelay">
              <a:avLst/>
            </a:prstGeom>
            <a:solidFill>
              <a:srgbClr val="FFD966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25" lIns="201025" spcFirstLastPara="1" rIns="201025" wrap="square" tIns="201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g117cdaba451_0_29"/>
            <p:cNvSpPr/>
            <p:nvPr/>
          </p:nvSpPr>
          <p:spPr>
            <a:xfrm rot="-5394401">
              <a:off x="1336232" y="1819529"/>
              <a:ext cx="184200" cy="163800"/>
            </a:xfrm>
            <a:prstGeom prst="flowChartDelay">
              <a:avLst/>
            </a:prstGeom>
            <a:solidFill>
              <a:srgbClr val="FFD966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25" lIns="201025" spcFirstLastPara="1" rIns="201025" wrap="square" tIns="201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6" name="Google Shape;326;g117cdaba451_0_29"/>
            <p:cNvGrpSpPr/>
            <p:nvPr/>
          </p:nvGrpSpPr>
          <p:grpSpPr>
            <a:xfrm>
              <a:off x="1193650" y="1645225"/>
              <a:ext cx="469357" cy="348304"/>
              <a:chOff x="1193650" y="1645225"/>
              <a:chExt cx="469357" cy="348304"/>
            </a:xfrm>
          </p:grpSpPr>
          <p:sp>
            <p:nvSpPr>
              <p:cNvPr id="327" name="Google Shape;327;g117cdaba451_0_29"/>
              <p:cNvSpPr/>
              <p:nvPr/>
            </p:nvSpPr>
            <p:spPr>
              <a:xfrm>
                <a:off x="1193650" y="1645225"/>
                <a:ext cx="148800" cy="164100"/>
              </a:xfrm>
              <a:prstGeom prst="ellipse">
                <a:avLst/>
              </a:prstGeom>
              <a:solidFill>
                <a:srgbClr val="FFD966"/>
              </a:solidFill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01025" lIns="201025" spcFirstLastPara="1" rIns="201025" wrap="square" tIns="2010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" name="Google Shape;328;g117cdaba451_0_29"/>
              <p:cNvSpPr/>
              <p:nvPr/>
            </p:nvSpPr>
            <p:spPr>
              <a:xfrm>
                <a:off x="1350100" y="1645225"/>
                <a:ext cx="148800" cy="164100"/>
              </a:xfrm>
              <a:prstGeom prst="ellipse">
                <a:avLst/>
              </a:prstGeom>
              <a:solidFill>
                <a:srgbClr val="FFD966"/>
              </a:solidFill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01025" lIns="201025" spcFirstLastPara="1" rIns="201025" wrap="square" tIns="2010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" name="Google Shape;329;g117cdaba451_0_29"/>
              <p:cNvSpPr/>
              <p:nvPr/>
            </p:nvSpPr>
            <p:spPr>
              <a:xfrm>
                <a:off x="1506550" y="1645225"/>
                <a:ext cx="148800" cy="164100"/>
              </a:xfrm>
              <a:prstGeom prst="ellipse">
                <a:avLst/>
              </a:prstGeom>
              <a:solidFill>
                <a:srgbClr val="FFD966"/>
              </a:solidFill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01025" lIns="201025" spcFirstLastPara="1" rIns="201025" wrap="square" tIns="2010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" name="Google Shape;330;g117cdaba451_0_29"/>
              <p:cNvSpPr/>
              <p:nvPr/>
            </p:nvSpPr>
            <p:spPr>
              <a:xfrm rot="-5394401">
                <a:off x="1488857" y="1819529"/>
                <a:ext cx="184200" cy="163800"/>
              </a:xfrm>
              <a:prstGeom prst="flowChartDelay">
                <a:avLst/>
              </a:prstGeom>
              <a:solidFill>
                <a:srgbClr val="FFD966"/>
              </a:solidFill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01025" lIns="201025" spcFirstLastPara="1" rIns="201025" wrap="square" tIns="2010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31" name="Google Shape;331;g117cdaba451_0_29"/>
          <p:cNvSpPr/>
          <p:nvPr/>
        </p:nvSpPr>
        <p:spPr>
          <a:xfrm>
            <a:off x="5110121" y="8864924"/>
            <a:ext cx="832500" cy="528300"/>
          </a:xfrm>
          <a:prstGeom prst="rect">
            <a:avLst/>
          </a:prstGeom>
          <a:noFill/>
          <a:ln cap="flat" cmpd="sng" w="3810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01025" lIns="201025" spcFirstLastPara="1" rIns="201025" wrap="square" tIns="2010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/>
              <a:t> </a:t>
            </a:r>
            <a:endParaRPr sz="2600"/>
          </a:p>
        </p:txBody>
      </p:sp>
      <p:sp>
        <p:nvSpPr>
          <p:cNvPr id="332" name="Google Shape;332;g117cdaba451_0_29"/>
          <p:cNvSpPr txBox="1"/>
          <p:nvPr/>
        </p:nvSpPr>
        <p:spPr>
          <a:xfrm>
            <a:off x="6088119" y="8689136"/>
            <a:ext cx="2703600" cy="8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201025" lIns="201025" spcFirstLastPara="1" rIns="201025" wrap="square" tIns="2010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Original Steps</a:t>
            </a:r>
            <a:endParaRPr sz="3100"/>
          </a:p>
        </p:txBody>
      </p:sp>
      <p:sp>
        <p:nvSpPr>
          <p:cNvPr id="333" name="Google Shape;333;g117cdaba451_0_29"/>
          <p:cNvSpPr txBox="1"/>
          <p:nvPr/>
        </p:nvSpPr>
        <p:spPr>
          <a:xfrm>
            <a:off x="9088228" y="3737516"/>
            <a:ext cx="1242000" cy="8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201025" lIns="201025" spcFirstLastPara="1" rIns="201025" wrap="square" tIns="2010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batch</a:t>
            </a:r>
            <a:endParaRPr sz="2600"/>
          </a:p>
        </p:txBody>
      </p:sp>
      <p:sp>
        <p:nvSpPr>
          <p:cNvPr id="334" name="Google Shape;334;g117cdaba451_0_29"/>
          <p:cNvSpPr/>
          <p:nvPr/>
        </p:nvSpPr>
        <p:spPr>
          <a:xfrm>
            <a:off x="9055145" y="2822775"/>
            <a:ext cx="149700" cy="1784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01025" lIns="201025" spcFirstLastPara="1" rIns="201025" wrap="square" tIns="201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g117cdaba451_0_29"/>
          <p:cNvSpPr/>
          <p:nvPr/>
        </p:nvSpPr>
        <p:spPr>
          <a:xfrm rot="-5400000">
            <a:off x="8673709" y="2403728"/>
            <a:ext cx="149700" cy="872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01025" lIns="201025" spcFirstLastPara="1" rIns="201025" wrap="square" tIns="201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g117cdaba451_0_29"/>
          <p:cNvSpPr/>
          <p:nvPr/>
        </p:nvSpPr>
        <p:spPr>
          <a:xfrm rot="-5400000">
            <a:off x="8673709" y="4083530"/>
            <a:ext cx="149700" cy="872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01025" lIns="201025" spcFirstLastPara="1" rIns="201025" wrap="square" tIns="201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g117cdaba451_0_29"/>
          <p:cNvSpPr/>
          <p:nvPr/>
        </p:nvSpPr>
        <p:spPr>
          <a:xfrm rot="3954">
            <a:off x="9187508" y="4333487"/>
            <a:ext cx="1043401" cy="372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201025" lIns="201025" spcFirstLastPara="1" rIns="201025" wrap="square" tIns="201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g117cdaba451_0_29"/>
          <p:cNvSpPr/>
          <p:nvPr/>
        </p:nvSpPr>
        <p:spPr>
          <a:xfrm>
            <a:off x="9055145" y="5430291"/>
            <a:ext cx="149700" cy="2250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01025" lIns="201025" spcFirstLastPara="1" rIns="201025" wrap="square" tIns="201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g117cdaba451_0_29"/>
          <p:cNvSpPr/>
          <p:nvPr/>
        </p:nvSpPr>
        <p:spPr>
          <a:xfrm rot="-5400000">
            <a:off x="8673709" y="4920078"/>
            <a:ext cx="149700" cy="872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01025" lIns="201025" spcFirstLastPara="1" rIns="201025" wrap="square" tIns="201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g117cdaba451_0_29"/>
          <p:cNvSpPr/>
          <p:nvPr/>
        </p:nvSpPr>
        <p:spPr>
          <a:xfrm rot="-5400000">
            <a:off x="8673709" y="7170020"/>
            <a:ext cx="149700" cy="872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01025" lIns="201025" spcFirstLastPara="1" rIns="201025" wrap="square" tIns="201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g117cdaba451_0_29"/>
          <p:cNvSpPr/>
          <p:nvPr/>
        </p:nvSpPr>
        <p:spPr>
          <a:xfrm rot="3954">
            <a:off x="9187480" y="5227917"/>
            <a:ext cx="1043401" cy="372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201025" lIns="201025" spcFirstLastPara="1" rIns="201025" wrap="square" tIns="201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g117cdaba451_0_29"/>
          <p:cNvSpPr txBox="1"/>
          <p:nvPr/>
        </p:nvSpPr>
        <p:spPr>
          <a:xfrm>
            <a:off x="9088228" y="5430981"/>
            <a:ext cx="1242000" cy="8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201025" lIns="201025" spcFirstLastPara="1" rIns="201025" wrap="square" tIns="2010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batch</a:t>
            </a:r>
            <a:endParaRPr sz="2600"/>
          </a:p>
        </p:txBody>
      </p:sp>
      <p:sp>
        <p:nvSpPr>
          <p:cNvPr id="343" name="Google Shape;343;g117cdaba451_0_29"/>
          <p:cNvSpPr/>
          <p:nvPr/>
        </p:nvSpPr>
        <p:spPr>
          <a:xfrm>
            <a:off x="8212138" y="2570981"/>
            <a:ext cx="2006700" cy="5163600"/>
          </a:xfrm>
          <a:prstGeom prst="flowChartConnector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g117cdaba451_0_29"/>
          <p:cNvSpPr/>
          <p:nvPr/>
        </p:nvSpPr>
        <p:spPr>
          <a:xfrm>
            <a:off x="3598863" y="2570981"/>
            <a:ext cx="2006700" cy="5163600"/>
          </a:xfrm>
          <a:prstGeom prst="flowChartConnector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45" name="Google Shape;345;g117cdaba451_0_29"/>
          <p:cNvCxnSpPr>
            <a:stCxn id="343" idx="5"/>
            <a:endCxn id="346" idx="1"/>
          </p:cNvCxnSpPr>
          <p:nvPr/>
        </p:nvCxnSpPr>
        <p:spPr>
          <a:xfrm>
            <a:off x="9924963" y="6978390"/>
            <a:ext cx="2135400" cy="96960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7" name="Google Shape;347;g117cdaba451_0_29"/>
          <p:cNvCxnSpPr>
            <a:endCxn id="346" idx="1"/>
          </p:cNvCxnSpPr>
          <p:nvPr/>
        </p:nvCxnSpPr>
        <p:spPr>
          <a:xfrm>
            <a:off x="5521100" y="6065625"/>
            <a:ext cx="6539400" cy="188250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46" name="Google Shape;346;g117cdaba451_0_29"/>
          <p:cNvSpPr txBox="1"/>
          <p:nvPr/>
        </p:nvSpPr>
        <p:spPr>
          <a:xfrm>
            <a:off x="12060500" y="6793725"/>
            <a:ext cx="71070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/>
              <a:t>No tracking</a:t>
            </a:r>
            <a:r>
              <a:rPr lang="en-US" sz="2300"/>
              <a:t>: 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which has been sent to DSS ?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which has been transcribed ?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which has video ?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which has audio ?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/>
              <a:t>No metadata content standard</a:t>
            </a:r>
            <a:endParaRPr b="1" sz="23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117ed86e579_0_92"/>
          <p:cNvSpPr txBox="1"/>
          <p:nvPr>
            <p:ph type="title"/>
          </p:nvPr>
        </p:nvSpPr>
        <p:spPr>
          <a:xfrm>
            <a:off x="929673" y="3142750"/>
            <a:ext cx="9117000" cy="8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50">
                <a:solidFill>
                  <a:srgbClr val="F26A36"/>
                </a:solidFill>
              </a:rPr>
              <a:t>Poor Discoverability</a:t>
            </a:r>
            <a:endParaRPr sz="54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g117ed86e579_0_92"/>
          <p:cNvSpPr/>
          <p:nvPr/>
        </p:nvSpPr>
        <p:spPr>
          <a:xfrm>
            <a:off x="10046814" y="3328597"/>
            <a:ext cx="0" cy="6200140"/>
          </a:xfrm>
          <a:custGeom>
            <a:rect b="b" l="l" r="r" t="t"/>
            <a:pathLst>
              <a:path extrusionOk="0" h="6200140" w="120000">
                <a:moveTo>
                  <a:pt x="0" y="0"/>
                </a:moveTo>
                <a:lnTo>
                  <a:pt x="0" y="6199905"/>
                </a:lnTo>
              </a:path>
            </a:pathLst>
          </a:custGeom>
          <a:noFill/>
          <a:ln cap="flat" cmpd="sng" w="10450">
            <a:solidFill>
              <a:srgbClr val="F26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g117ed86e579_0_92"/>
          <p:cNvSpPr txBox="1"/>
          <p:nvPr/>
        </p:nvSpPr>
        <p:spPr>
          <a:xfrm>
            <a:off x="898268" y="1103490"/>
            <a:ext cx="4626000" cy="4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575">
            <a:spAutoFit/>
          </a:bodyPr>
          <a:lstStyle/>
          <a:p>
            <a:pPr indent="0" lvl="0" marL="12700" marR="5080" rtl="0" algn="l">
              <a:lnSpc>
                <a:spcPct val="118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50">
                <a:solidFill>
                  <a:srgbClr val="00468B"/>
                </a:solidFill>
              </a:rPr>
              <a:t>Problem Statement</a:t>
            </a:r>
            <a:endParaRPr sz="3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5" name="Google Shape;355;g117ed86e579_0_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0104099" cy="5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g117ed86e579_0_92"/>
          <p:cNvSpPr txBox="1"/>
          <p:nvPr>
            <p:ph idx="12" type="sldNum"/>
          </p:nvPr>
        </p:nvSpPr>
        <p:spPr>
          <a:xfrm>
            <a:off x="19477414" y="10754993"/>
            <a:ext cx="3621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52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7" name="Google Shape;357;g117ed86e579_0_92"/>
          <p:cNvSpPr txBox="1"/>
          <p:nvPr/>
        </p:nvSpPr>
        <p:spPr>
          <a:xfrm>
            <a:off x="365192" y="10821273"/>
            <a:ext cx="42984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182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 O C U M E N T	T I T L E	|	</a:t>
            </a:r>
            <a:r>
              <a:rPr b="1" lang="en-US" sz="14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 E C T I O N	T I T L E</a:t>
            </a:r>
            <a:endParaRPr sz="1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g117ed86e579_0_92"/>
          <p:cNvSpPr txBox="1"/>
          <p:nvPr/>
        </p:nvSpPr>
        <p:spPr>
          <a:xfrm>
            <a:off x="10581954" y="4492018"/>
            <a:ext cx="7541400" cy="28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5080" rtl="0" algn="l">
              <a:lnSpc>
                <a:spcPct val="124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50">
                <a:solidFill>
                  <a:srgbClr val="231F20"/>
                </a:solidFill>
              </a:rPr>
              <a:t>The </a:t>
            </a:r>
            <a:r>
              <a:rPr b="1" lang="en-US" sz="3850">
                <a:solidFill>
                  <a:srgbClr val="231F20"/>
                </a:solidFill>
              </a:rPr>
              <a:t>same</a:t>
            </a:r>
            <a:r>
              <a:rPr lang="en-US" sz="3850">
                <a:solidFill>
                  <a:srgbClr val="231F20"/>
                </a:solidFill>
              </a:rPr>
              <a:t> interview was processed and described multiple times, creating duplicate records in UFDC. </a:t>
            </a:r>
            <a:endParaRPr sz="38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g117ed86e579_0_92"/>
          <p:cNvSpPr txBox="1"/>
          <p:nvPr>
            <p:ph type="title"/>
          </p:nvPr>
        </p:nvSpPr>
        <p:spPr>
          <a:xfrm>
            <a:off x="10581948" y="3142750"/>
            <a:ext cx="9117000" cy="8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50">
                <a:solidFill>
                  <a:srgbClr val="F26A36"/>
                </a:solidFill>
              </a:rPr>
              <a:t>Duplication of Efforts</a:t>
            </a:r>
            <a:endParaRPr sz="54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g117ed86e579_0_92"/>
          <p:cNvSpPr txBox="1"/>
          <p:nvPr/>
        </p:nvSpPr>
        <p:spPr>
          <a:xfrm>
            <a:off x="898275" y="4492013"/>
            <a:ext cx="6681900" cy="3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latin typeface="Caveat"/>
                <a:ea typeface="Caveat"/>
                <a:cs typeface="Caveat"/>
                <a:sym typeface="Caveat"/>
              </a:rPr>
              <a:t>“</a:t>
            </a:r>
            <a:r>
              <a:rPr lang="en-US" sz="4400">
                <a:latin typeface="Caveat SemiBold"/>
                <a:ea typeface="Caveat SemiBold"/>
                <a:cs typeface="Caveat SemiBold"/>
                <a:sym typeface="Caveat SemiBold"/>
              </a:rPr>
              <a:t>You have to know what you are looking for, like who did the interview on which date, in order to find the interview in the digital collection ”--from an end user. </a:t>
            </a:r>
            <a:endParaRPr sz="4400">
              <a:latin typeface="Caveat SemiBold"/>
              <a:ea typeface="Caveat SemiBold"/>
              <a:cs typeface="Caveat SemiBold"/>
              <a:sym typeface="Caveat Semi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oogle Shape;365;g117cdaba451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0104099" cy="5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g117cdaba451_0_1"/>
          <p:cNvSpPr txBox="1"/>
          <p:nvPr>
            <p:ph idx="12" type="sldNum"/>
          </p:nvPr>
        </p:nvSpPr>
        <p:spPr>
          <a:xfrm>
            <a:off x="19477414" y="10754993"/>
            <a:ext cx="3621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52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7" name="Google Shape;367;g117cdaba451_0_1"/>
          <p:cNvSpPr txBox="1"/>
          <p:nvPr/>
        </p:nvSpPr>
        <p:spPr>
          <a:xfrm>
            <a:off x="365192" y="10821273"/>
            <a:ext cx="42984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182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 O C U M E N T	T I T L E	|	</a:t>
            </a:r>
            <a:r>
              <a:rPr b="1" lang="en-US" sz="14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 E C T I O N	T I T L E</a:t>
            </a:r>
            <a:endParaRPr sz="1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g117cdaba451_0_1"/>
          <p:cNvSpPr txBox="1"/>
          <p:nvPr/>
        </p:nvSpPr>
        <p:spPr>
          <a:xfrm>
            <a:off x="898281" y="1103500"/>
            <a:ext cx="8326200" cy="4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575">
            <a:spAutoFit/>
          </a:bodyPr>
          <a:lstStyle/>
          <a:p>
            <a:pPr indent="0" lvl="0" marL="12700" marR="5080" rtl="0" algn="l">
              <a:lnSpc>
                <a:spcPct val="118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50">
                <a:solidFill>
                  <a:srgbClr val="00468B"/>
                </a:solidFill>
              </a:rPr>
              <a:t>Managed: a Cross-Unit Database </a:t>
            </a:r>
            <a:endParaRPr sz="3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g117cdaba451_0_1"/>
          <p:cNvSpPr txBox="1"/>
          <p:nvPr/>
        </p:nvSpPr>
        <p:spPr>
          <a:xfrm>
            <a:off x="898275" y="2863138"/>
            <a:ext cx="4809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An inventory list</a:t>
            </a:r>
            <a:endParaRPr sz="2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 shared working environment</a:t>
            </a:r>
            <a:endParaRPr sz="2400"/>
          </a:p>
        </p:txBody>
      </p:sp>
      <p:pic>
        <p:nvPicPr>
          <p:cNvPr id="370" name="Google Shape;370;g117cdaba451_0_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6150" y="752348"/>
            <a:ext cx="9632850" cy="10657202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g117cdaba451_0_1"/>
          <p:cNvSpPr txBox="1"/>
          <p:nvPr/>
        </p:nvSpPr>
        <p:spPr>
          <a:xfrm>
            <a:off x="1014400" y="4672850"/>
            <a:ext cx="46929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76200" marR="76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Upon the launch of the database, over </a:t>
            </a:r>
            <a:r>
              <a:rPr b="1" lang="en-US" sz="2400">
                <a:solidFill>
                  <a:schemeClr val="dk1"/>
                </a:solidFill>
              </a:rPr>
              <a:t>500</a:t>
            </a:r>
            <a:r>
              <a:rPr lang="en-US" sz="2400">
                <a:solidFill>
                  <a:schemeClr val="dk1"/>
                </a:solidFill>
              </a:rPr>
              <a:t> interviews were added to UFDC, about a </a:t>
            </a:r>
            <a:r>
              <a:rPr b="1" lang="en-US" sz="2400">
                <a:solidFill>
                  <a:schemeClr val="dk1"/>
                </a:solidFill>
              </a:rPr>
              <a:t>10% </a:t>
            </a:r>
            <a:r>
              <a:rPr lang="en-US" sz="2400">
                <a:solidFill>
                  <a:schemeClr val="dk1"/>
                </a:solidFill>
              </a:rPr>
              <a:t>increase in total in half a year. </a:t>
            </a:r>
            <a:endParaRPr sz="2400"/>
          </a:p>
        </p:txBody>
      </p:sp>
      <p:pic>
        <p:nvPicPr>
          <p:cNvPr id="372" name="Google Shape;372;g117cdaba451_0_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91350" y="7590750"/>
            <a:ext cx="2275311" cy="2275311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g117cdaba451_0_1"/>
          <p:cNvSpPr txBox="1"/>
          <p:nvPr/>
        </p:nvSpPr>
        <p:spPr>
          <a:xfrm>
            <a:off x="1085325" y="10633800"/>
            <a:ext cx="4434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Special thanks to Noah Wong for the emoji design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113eff22457_0_609"/>
          <p:cNvSpPr txBox="1"/>
          <p:nvPr/>
        </p:nvSpPr>
        <p:spPr>
          <a:xfrm>
            <a:off x="898281" y="1103500"/>
            <a:ext cx="8326200" cy="4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575">
            <a:spAutoFit/>
          </a:bodyPr>
          <a:lstStyle/>
          <a:p>
            <a:pPr indent="0" lvl="0" marL="12700" marR="5080" rtl="0" algn="l">
              <a:lnSpc>
                <a:spcPct val="118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50">
                <a:solidFill>
                  <a:srgbClr val="00468B"/>
                </a:solidFill>
              </a:rPr>
              <a:t>Managed: a Cross-Unit Database</a:t>
            </a:r>
            <a:endParaRPr sz="3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9" name="Google Shape;379;g113eff22457_0_6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0104099" cy="5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g113eff22457_0_609"/>
          <p:cNvSpPr txBox="1"/>
          <p:nvPr>
            <p:ph idx="12" type="sldNum"/>
          </p:nvPr>
        </p:nvSpPr>
        <p:spPr>
          <a:xfrm>
            <a:off x="19477414" y="10754993"/>
            <a:ext cx="3621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52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1" name="Google Shape;381;g113eff22457_0_609"/>
          <p:cNvSpPr txBox="1"/>
          <p:nvPr/>
        </p:nvSpPr>
        <p:spPr>
          <a:xfrm>
            <a:off x="365192" y="10821273"/>
            <a:ext cx="42984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182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 O C U M E N T	T I T L E	|	</a:t>
            </a:r>
            <a:r>
              <a:rPr b="1" lang="en-US" sz="14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 E C T I O N	T I T L E</a:t>
            </a:r>
            <a:endParaRPr sz="1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2" name="Google Shape;382;g113eff22457_0_6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975" y="1794775"/>
            <a:ext cx="17501158" cy="9026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g113eff22457_0_609"/>
          <p:cNvSpPr txBox="1"/>
          <p:nvPr/>
        </p:nvSpPr>
        <p:spPr>
          <a:xfrm>
            <a:off x="11129800" y="4954238"/>
            <a:ext cx="6710700" cy="166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4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1</a:t>
            </a:r>
            <a:r>
              <a:rPr lang="en-US" sz="2400"/>
              <a:t> interview </a:t>
            </a:r>
            <a:r>
              <a:rPr b="1" lang="en-US" sz="2400"/>
              <a:t>1</a:t>
            </a:r>
            <a:r>
              <a:rPr lang="en-US" sz="2400"/>
              <a:t> SPOHP ID, </a:t>
            </a:r>
            <a:r>
              <a:rPr b="1" lang="en-US" sz="2400"/>
              <a:t>1</a:t>
            </a:r>
            <a:r>
              <a:rPr lang="en-US" sz="2400"/>
              <a:t> UFDC record → 1 row in the database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Use the “Folder to UFDC” to group interviews</a:t>
            </a:r>
            <a:endParaRPr sz="2400"/>
          </a:p>
        </p:txBody>
      </p:sp>
      <p:sp>
        <p:nvSpPr>
          <p:cNvPr id="384" name="Google Shape;384;g113eff22457_0_609"/>
          <p:cNvSpPr/>
          <p:nvPr/>
        </p:nvSpPr>
        <p:spPr>
          <a:xfrm>
            <a:off x="5919350" y="2429750"/>
            <a:ext cx="1725600" cy="4869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5" name="Google Shape;385;g113eff22457_0_609"/>
          <p:cNvCxnSpPr>
            <a:stCxn id="384" idx="6"/>
            <a:endCxn id="383" idx="1"/>
          </p:cNvCxnSpPr>
          <p:nvPr/>
        </p:nvCxnSpPr>
        <p:spPr>
          <a:xfrm>
            <a:off x="7644950" y="2673200"/>
            <a:ext cx="3484800" cy="311220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86" name="Google Shape;386;g113eff22457_0_609"/>
          <p:cNvSpPr/>
          <p:nvPr/>
        </p:nvSpPr>
        <p:spPr>
          <a:xfrm>
            <a:off x="9189250" y="1794775"/>
            <a:ext cx="1725600" cy="4869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7" name="Google Shape;387;g113eff22457_0_609"/>
          <p:cNvCxnSpPr>
            <a:stCxn id="386" idx="5"/>
            <a:endCxn id="383" idx="1"/>
          </p:cNvCxnSpPr>
          <p:nvPr/>
        </p:nvCxnSpPr>
        <p:spPr>
          <a:xfrm>
            <a:off x="10662142" y="2210370"/>
            <a:ext cx="467700" cy="357510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117cdaba451_0_151"/>
          <p:cNvSpPr txBox="1"/>
          <p:nvPr/>
        </p:nvSpPr>
        <p:spPr>
          <a:xfrm>
            <a:off x="898281" y="1103500"/>
            <a:ext cx="8326200" cy="4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575">
            <a:spAutoFit/>
          </a:bodyPr>
          <a:lstStyle/>
          <a:p>
            <a:pPr indent="0" lvl="0" marL="12700" marR="5080" rtl="0" algn="l">
              <a:lnSpc>
                <a:spcPct val="118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50">
                <a:solidFill>
                  <a:srgbClr val="00468B"/>
                </a:solidFill>
              </a:rPr>
              <a:t>Managed: a Cross-Unit Database</a:t>
            </a:r>
            <a:endParaRPr sz="3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g117cdaba451_0_1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0104099" cy="5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g117cdaba451_0_151"/>
          <p:cNvSpPr txBox="1"/>
          <p:nvPr>
            <p:ph idx="12" type="sldNum"/>
          </p:nvPr>
        </p:nvSpPr>
        <p:spPr>
          <a:xfrm>
            <a:off x="19477414" y="10754993"/>
            <a:ext cx="3621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52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5" name="Google Shape;395;g117cdaba451_0_151"/>
          <p:cNvSpPr txBox="1"/>
          <p:nvPr/>
        </p:nvSpPr>
        <p:spPr>
          <a:xfrm>
            <a:off x="365192" y="10821273"/>
            <a:ext cx="42984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182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 O C U M E N T	T I T L E	|	</a:t>
            </a:r>
            <a:r>
              <a:rPr b="1" lang="en-US" sz="14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 E C T I O N	T I T L E</a:t>
            </a:r>
            <a:endParaRPr sz="1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6" name="Google Shape;396;g117cdaba451_0_1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975" y="1794775"/>
            <a:ext cx="17501158" cy="902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g117cdaba451_0_1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15800" y="4486850"/>
            <a:ext cx="3963208" cy="5870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398" name="Google Shape;398;g117cdaba451_0_151"/>
          <p:cNvSpPr txBox="1"/>
          <p:nvPr/>
        </p:nvSpPr>
        <p:spPr>
          <a:xfrm>
            <a:off x="10595550" y="4638725"/>
            <a:ext cx="7278000" cy="166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Fields: Collected from all spreadsheets in use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Views: Members can group selected fields together on one view </a:t>
            </a:r>
            <a:endParaRPr sz="2400"/>
          </a:p>
        </p:txBody>
      </p:sp>
      <p:sp>
        <p:nvSpPr>
          <p:cNvPr id="399" name="Google Shape;399;g117cdaba451_0_151"/>
          <p:cNvSpPr/>
          <p:nvPr/>
        </p:nvSpPr>
        <p:spPr>
          <a:xfrm>
            <a:off x="4774550" y="4598000"/>
            <a:ext cx="1725600" cy="56484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0" name="Google Shape;400;g117cdaba451_0_151"/>
          <p:cNvCxnSpPr>
            <a:stCxn id="399" idx="7"/>
            <a:endCxn id="398" idx="1"/>
          </p:cNvCxnSpPr>
          <p:nvPr/>
        </p:nvCxnSpPr>
        <p:spPr>
          <a:xfrm>
            <a:off x="6247442" y="5425189"/>
            <a:ext cx="4348200" cy="4470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01" name="Google Shape;401;g117cdaba451_0_151"/>
          <p:cNvSpPr/>
          <p:nvPr/>
        </p:nvSpPr>
        <p:spPr>
          <a:xfrm>
            <a:off x="581175" y="3387338"/>
            <a:ext cx="1725600" cy="56484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2" name="Google Shape;402;g117cdaba451_0_151"/>
          <p:cNvCxnSpPr>
            <a:stCxn id="401" idx="0"/>
            <a:endCxn id="398" idx="1"/>
          </p:cNvCxnSpPr>
          <p:nvPr/>
        </p:nvCxnSpPr>
        <p:spPr>
          <a:xfrm>
            <a:off x="1443975" y="3387338"/>
            <a:ext cx="9151500" cy="208260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113eff22457_0_631"/>
          <p:cNvSpPr txBox="1"/>
          <p:nvPr/>
        </p:nvSpPr>
        <p:spPr>
          <a:xfrm>
            <a:off x="898281" y="1103500"/>
            <a:ext cx="8326200" cy="4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575">
            <a:spAutoFit/>
          </a:bodyPr>
          <a:lstStyle/>
          <a:p>
            <a:pPr indent="0" lvl="0" marL="12700" marR="5080" rtl="0" algn="l">
              <a:lnSpc>
                <a:spcPct val="118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50">
                <a:solidFill>
                  <a:srgbClr val="00468B"/>
                </a:solidFill>
              </a:rPr>
              <a:t>Managed: a Cross-Unit Database</a:t>
            </a:r>
            <a:endParaRPr sz="3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8" name="Google Shape;408;g113eff22457_0_6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0104099" cy="5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g113eff22457_0_631"/>
          <p:cNvSpPr txBox="1"/>
          <p:nvPr>
            <p:ph idx="12" type="sldNum"/>
          </p:nvPr>
        </p:nvSpPr>
        <p:spPr>
          <a:xfrm>
            <a:off x="19477414" y="10754993"/>
            <a:ext cx="3621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52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0" name="Google Shape;410;g113eff22457_0_631"/>
          <p:cNvSpPr txBox="1"/>
          <p:nvPr/>
        </p:nvSpPr>
        <p:spPr>
          <a:xfrm>
            <a:off x="365192" y="10821273"/>
            <a:ext cx="42984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182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 O C U M E N T	T I T L E	|	</a:t>
            </a:r>
            <a:r>
              <a:rPr b="1" lang="en-US" sz="14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 E C T I O N	T I T L E</a:t>
            </a:r>
            <a:endParaRPr sz="1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g113eff22457_0_631"/>
          <p:cNvSpPr txBox="1"/>
          <p:nvPr/>
        </p:nvSpPr>
        <p:spPr>
          <a:xfrm>
            <a:off x="929679" y="4224343"/>
            <a:ext cx="6672000" cy="56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100">
            <a:spAutoFit/>
          </a:bodyPr>
          <a:lstStyle/>
          <a:p>
            <a:pPr indent="-264794" lvl="0" marL="2768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3850"/>
              <a:buFont typeface="Arial"/>
              <a:buChar char="•"/>
            </a:pPr>
            <a:r>
              <a:rPr lang="en-US" sz="3850">
                <a:solidFill>
                  <a:srgbClr val="231F20"/>
                </a:solidFill>
              </a:rPr>
              <a:t>At a shared location</a:t>
            </a:r>
            <a:endParaRPr sz="38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4794" lvl="0" marL="276860" marR="0" rtl="0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rgbClr val="231F20"/>
              </a:buClr>
              <a:buSzPts val="3850"/>
              <a:buFont typeface="Arial"/>
              <a:buChar char="•"/>
            </a:pPr>
            <a:r>
              <a:rPr lang="en-US" sz="3850">
                <a:solidFill>
                  <a:srgbClr val="231F20"/>
                </a:solidFill>
              </a:rPr>
              <a:t>Easy to learn</a:t>
            </a:r>
            <a:endParaRPr sz="3850">
              <a:solidFill>
                <a:srgbClr val="231F20"/>
              </a:solidFill>
            </a:endParaRPr>
          </a:p>
          <a:p>
            <a:pPr indent="-264794" lvl="0" marL="276860" marR="0" rtl="0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rgbClr val="231F20"/>
              </a:buClr>
              <a:buSzPts val="3850"/>
              <a:buChar char="•"/>
            </a:pPr>
            <a:r>
              <a:rPr lang="en-US" sz="3850">
                <a:solidFill>
                  <a:srgbClr val="231F20"/>
                </a:solidFill>
              </a:rPr>
              <a:t>Easy to customize</a:t>
            </a:r>
            <a:endParaRPr sz="3850">
              <a:solidFill>
                <a:srgbClr val="231F20"/>
              </a:solidFill>
            </a:endParaRPr>
          </a:p>
          <a:p>
            <a:pPr indent="-264794" lvl="0" marL="276860" marR="0" rtl="0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rgbClr val="231F20"/>
              </a:buClr>
              <a:buSzPts val="3850"/>
              <a:buChar char="•"/>
            </a:pPr>
            <a:r>
              <a:rPr lang="en-US" sz="3850">
                <a:solidFill>
                  <a:srgbClr val="231F20"/>
                </a:solidFill>
              </a:rPr>
              <a:t>Easy to search</a:t>
            </a:r>
            <a:endParaRPr sz="3850">
              <a:solidFill>
                <a:srgbClr val="231F20"/>
              </a:solidFill>
            </a:endParaRPr>
          </a:p>
          <a:p>
            <a:pPr indent="-264794" lvl="0" marL="276860" marR="0" rtl="0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rgbClr val="231F20"/>
              </a:buClr>
              <a:buSzPts val="3850"/>
              <a:buChar char="•"/>
            </a:pPr>
            <a:r>
              <a:rPr lang="en-US" sz="3850">
                <a:solidFill>
                  <a:srgbClr val="231F20"/>
                </a:solidFill>
              </a:rPr>
              <a:t>Multiple people can update simultaneously</a:t>
            </a:r>
            <a:endParaRPr sz="3850">
              <a:solidFill>
                <a:srgbClr val="231F20"/>
              </a:solidFill>
            </a:endParaRPr>
          </a:p>
          <a:p>
            <a:pPr indent="-264794" lvl="0" marL="276860" marR="0" rtl="0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rgbClr val="231F20"/>
              </a:buClr>
              <a:buSzPts val="3850"/>
              <a:buChar char="•"/>
            </a:pPr>
            <a:r>
              <a:rPr lang="en-US" sz="3850">
                <a:solidFill>
                  <a:srgbClr val="231F20"/>
                </a:solidFill>
              </a:rPr>
              <a:t>Other project specific requirements</a:t>
            </a:r>
            <a:endParaRPr sz="3850">
              <a:solidFill>
                <a:srgbClr val="231F20"/>
              </a:solidFill>
            </a:endParaRPr>
          </a:p>
        </p:txBody>
      </p:sp>
      <p:sp>
        <p:nvSpPr>
          <p:cNvPr id="412" name="Google Shape;412;g113eff22457_0_631"/>
          <p:cNvSpPr txBox="1"/>
          <p:nvPr>
            <p:ph type="title"/>
          </p:nvPr>
        </p:nvSpPr>
        <p:spPr>
          <a:xfrm>
            <a:off x="929675" y="3142750"/>
            <a:ext cx="6942300" cy="8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50">
                <a:solidFill>
                  <a:srgbClr val="F26A36"/>
                </a:solidFill>
              </a:rPr>
              <a:t>Criteria for Database</a:t>
            </a:r>
            <a:endParaRPr sz="54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g113eff22457_0_631"/>
          <p:cNvSpPr txBox="1"/>
          <p:nvPr>
            <p:ph type="title"/>
          </p:nvPr>
        </p:nvSpPr>
        <p:spPr>
          <a:xfrm>
            <a:off x="10211723" y="6604975"/>
            <a:ext cx="91170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0">
                <a:solidFill>
                  <a:schemeClr val="dk1"/>
                </a:solidFill>
              </a:rPr>
              <a:t>Easy to integrate into the workflow</a:t>
            </a:r>
            <a:endParaRPr sz="35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4" name="Google Shape;414;g113eff22457_0_631"/>
          <p:cNvCxnSpPr/>
          <p:nvPr/>
        </p:nvCxnSpPr>
        <p:spPr>
          <a:xfrm>
            <a:off x="7989675" y="4868375"/>
            <a:ext cx="1958400" cy="18174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5" name="Google Shape;415;g113eff22457_0_631"/>
          <p:cNvCxnSpPr/>
          <p:nvPr/>
        </p:nvCxnSpPr>
        <p:spPr>
          <a:xfrm flipH="1">
            <a:off x="7909975" y="7063300"/>
            <a:ext cx="2064900" cy="18897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16" name="Google Shape;416;g113eff22457_0_6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37175" y="2094238"/>
            <a:ext cx="1472125" cy="147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g113eff22457_0_6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61925" y="1666150"/>
            <a:ext cx="2328300" cy="23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g113eff22457_0_6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037175" y="3994450"/>
            <a:ext cx="3467040" cy="55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g113eff22457_0_6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142850" y="2232950"/>
            <a:ext cx="3185875" cy="119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117ed86e579_0_104"/>
          <p:cNvSpPr txBox="1"/>
          <p:nvPr/>
        </p:nvSpPr>
        <p:spPr>
          <a:xfrm>
            <a:off x="898281" y="1103500"/>
            <a:ext cx="8326200" cy="4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575">
            <a:spAutoFit/>
          </a:bodyPr>
          <a:lstStyle/>
          <a:p>
            <a:pPr indent="0" lvl="0" marL="12700" marR="5080" rtl="0" algn="l">
              <a:lnSpc>
                <a:spcPct val="118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50">
                <a:solidFill>
                  <a:srgbClr val="00468B"/>
                </a:solidFill>
              </a:rPr>
              <a:t>Managed: a Cross-Unit Database</a:t>
            </a:r>
            <a:endParaRPr sz="3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5" name="Google Shape;425;g117ed86e579_0_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0104099" cy="5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g117ed86e579_0_104"/>
          <p:cNvSpPr txBox="1"/>
          <p:nvPr>
            <p:ph idx="12" type="sldNum"/>
          </p:nvPr>
        </p:nvSpPr>
        <p:spPr>
          <a:xfrm>
            <a:off x="19477414" y="10754993"/>
            <a:ext cx="3621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52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7" name="Google Shape;427;g117ed86e579_0_104"/>
          <p:cNvSpPr txBox="1"/>
          <p:nvPr/>
        </p:nvSpPr>
        <p:spPr>
          <a:xfrm>
            <a:off x="365192" y="10821273"/>
            <a:ext cx="42984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182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 O C U M E N T	T I T L E	|	</a:t>
            </a:r>
            <a:r>
              <a:rPr b="1" lang="en-US" sz="14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 E C T I O N	T I T L E</a:t>
            </a:r>
            <a:endParaRPr sz="1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g117ed86e579_0_104"/>
          <p:cNvSpPr txBox="1"/>
          <p:nvPr/>
        </p:nvSpPr>
        <p:spPr>
          <a:xfrm>
            <a:off x="929674" y="4224350"/>
            <a:ext cx="10393200" cy="35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100">
            <a:spAutoFit/>
          </a:bodyPr>
          <a:lstStyle/>
          <a:p>
            <a:pPr indent="-264794" lvl="0" marL="276860" marR="0" rtl="0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rgbClr val="231F20"/>
              </a:buClr>
              <a:buSzPts val="3850"/>
              <a:buChar char="•"/>
            </a:pPr>
            <a:r>
              <a:rPr lang="en-US" sz="3850">
                <a:solidFill>
                  <a:srgbClr val="231F20"/>
                </a:solidFill>
              </a:rPr>
              <a:t>The work is ongoing</a:t>
            </a:r>
            <a:endParaRPr sz="3850">
              <a:solidFill>
                <a:srgbClr val="231F20"/>
              </a:solidFill>
            </a:endParaRPr>
          </a:p>
          <a:p>
            <a:pPr indent="-264794" lvl="0" marL="276860" marR="0" rtl="0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rgbClr val="231F20"/>
              </a:buClr>
              <a:buSzPts val="3850"/>
              <a:buChar char="•"/>
            </a:pPr>
            <a:r>
              <a:rPr lang="en-US" sz="3850">
                <a:solidFill>
                  <a:srgbClr val="231F20"/>
                </a:solidFill>
              </a:rPr>
              <a:t>The process is the same but lengthy  </a:t>
            </a:r>
            <a:endParaRPr sz="3850">
              <a:solidFill>
                <a:srgbClr val="231F20"/>
              </a:solidFill>
            </a:endParaRPr>
          </a:p>
          <a:p>
            <a:pPr indent="-264794" lvl="0" marL="276860" marR="0" rtl="0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rgbClr val="231F20"/>
              </a:buClr>
              <a:buSzPts val="3850"/>
              <a:buChar char="•"/>
            </a:pPr>
            <a:r>
              <a:rPr lang="en-US" sz="3850">
                <a:solidFill>
                  <a:srgbClr val="231F20"/>
                </a:solidFill>
              </a:rPr>
              <a:t>Too many spreadsheets </a:t>
            </a:r>
            <a:endParaRPr sz="3850">
              <a:solidFill>
                <a:srgbClr val="231F20"/>
              </a:solidFill>
            </a:endParaRPr>
          </a:p>
          <a:p>
            <a:pPr indent="-264794" lvl="0" marL="276860" marR="0" rtl="0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rgbClr val="231F20"/>
              </a:buClr>
              <a:buSzPts val="3850"/>
              <a:buChar char="•"/>
            </a:pPr>
            <a:r>
              <a:rPr lang="en-US" sz="3850">
                <a:solidFill>
                  <a:srgbClr val="231F20"/>
                </a:solidFill>
              </a:rPr>
              <a:t>Missing a big picture of the </a:t>
            </a:r>
            <a:r>
              <a:rPr lang="en-US" sz="3850">
                <a:solidFill>
                  <a:srgbClr val="231F20"/>
                </a:solidFill>
              </a:rPr>
              <a:t>continuous</a:t>
            </a:r>
            <a:r>
              <a:rPr lang="en-US" sz="3850">
                <a:solidFill>
                  <a:srgbClr val="231F20"/>
                </a:solidFill>
              </a:rPr>
              <a:t> efforts: what has been done? what needs to be done? </a:t>
            </a:r>
            <a:endParaRPr sz="3850">
              <a:solidFill>
                <a:srgbClr val="231F20"/>
              </a:solidFill>
            </a:endParaRPr>
          </a:p>
        </p:txBody>
      </p:sp>
      <p:sp>
        <p:nvSpPr>
          <p:cNvPr id="429" name="Google Shape;429;g117ed86e579_0_104"/>
          <p:cNvSpPr txBox="1"/>
          <p:nvPr>
            <p:ph type="title"/>
          </p:nvPr>
        </p:nvSpPr>
        <p:spPr>
          <a:xfrm>
            <a:off x="929675" y="3142750"/>
            <a:ext cx="6942300" cy="8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50">
                <a:solidFill>
                  <a:srgbClr val="F26A36"/>
                </a:solidFill>
              </a:rPr>
              <a:t>When to consider? </a:t>
            </a:r>
            <a:endParaRPr sz="545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0" name="Google Shape;430;g117ed86e579_0_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87325" y="4109298"/>
            <a:ext cx="2276856" cy="2276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g117ed86e579_0_10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87324" y="7789544"/>
            <a:ext cx="2276856" cy="2276856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g117ed86e579_0_104"/>
          <p:cNvSpPr txBox="1"/>
          <p:nvPr/>
        </p:nvSpPr>
        <p:spPr>
          <a:xfrm>
            <a:off x="1211550" y="10633800"/>
            <a:ext cx="4434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Special thanks to Noah Wong for the emoji design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117ed86e579_0_40"/>
          <p:cNvSpPr txBox="1"/>
          <p:nvPr/>
        </p:nvSpPr>
        <p:spPr>
          <a:xfrm>
            <a:off x="898281" y="1103500"/>
            <a:ext cx="8326200" cy="4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575">
            <a:spAutoFit/>
          </a:bodyPr>
          <a:lstStyle/>
          <a:p>
            <a:pPr indent="0" lvl="0" marL="12700" marR="5080" rtl="0" algn="l">
              <a:lnSpc>
                <a:spcPct val="118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50">
                <a:solidFill>
                  <a:srgbClr val="00468B"/>
                </a:solidFill>
              </a:rPr>
              <a:t>Managed: a Cross-Unit Database</a:t>
            </a:r>
            <a:endParaRPr sz="3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8" name="Google Shape;438;g117ed86e579_0_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0104099" cy="5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g117ed86e579_0_40"/>
          <p:cNvSpPr txBox="1"/>
          <p:nvPr>
            <p:ph idx="12" type="sldNum"/>
          </p:nvPr>
        </p:nvSpPr>
        <p:spPr>
          <a:xfrm>
            <a:off x="19477414" y="10754993"/>
            <a:ext cx="3621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52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0" name="Google Shape;440;g117ed86e579_0_40"/>
          <p:cNvSpPr txBox="1"/>
          <p:nvPr/>
        </p:nvSpPr>
        <p:spPr>
          <a:xfrm>
            <a:off x="365192" y="10821273"/>
            <a:ext cx="42984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182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 O C U M E N T	T I T L E	|	</a:t>
            </a:r>
            <a:r>
              <a:rPr b="1" lang="en-US" sz="14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 E C T I O N	T I T L E</a:t>
            </a:r>
            <a:endParaRPr sz="1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g117ed86e579_0_40"/>
          <p:cNvSpPr txBox="1"/>
          <p:nvPr/>
        </p:nvSpPr>
        <p:spPr>
          <a:xfrm>
            <a:off x="929675" y="4224350"/>
            <a:ext cx="7977300" cy="41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100">
            <a:spAutoFit/>
          </a:bodyPr>
          <a:lstStyle/>
          <a:p>
            <a:pPr indent="-264794" lvl="0" marL="276860" marR="0" rtl="0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rgbClr val="231F20"/>
              </a:buClr>
              <a:buSzPts val="3850"/>
              <a:buFont typeface="Arial"/>
              <a:buChar char="•"/>
            </a:pPr>
            <a:r>
              <a:rPr lang="en-US" sz="3850">
                <a:solidFill>
                  <a:srgbClr val="231F20"/>
                </a:solidFill>
              </a:rPr>
              <a:t>Organize media files for “Folder To UFDC” </a:t>
            </a:r>
            <a:endParaRPr sz="3850">
              <a:solidFill>
                <a:srgbClr val="231F20"/>
              </a:solidFill>
            </a:endParaRPr>
          </a:p>
          <a:p>
            <a:pPr indent="-264794" lvl="0" marL="276860" marR="0" rtl="0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rgbClr val="231F20"/>
              </a:buClr>
              <a:buSzPts val="3850"/>
              <a:buChar char="•"/>
            </a:pPr>
            <a:r>
              <a:rPr lang="en-US" sz="3850">
                <a:solidFill>
                  <a:srgbClr val="231F20"/>
                </a:solidFill>
              </a:rPr>
              <a:t>Dump the data</a:t>
            </a:r>
            <a:endParaRPr sz="3850">
              <a:solidFill>
                <a:srgbClr val="231F20"/>
              </a:solidFill>
            </a:endParaRPr>
          </a:p>
          <a:p>
            <a:pPr indent="-264794" lvl="0" marL="276860" marR="0" rtl="0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rgbClr val="231F20"/>
              </a:buClr>
              <a:buSzPts val="3850"/>
              <a:buChar char="•"/>
            </a:pPr>
            <a:r>
              <a:rPr lang="en-US" sz="3850">
                <a:solidFill>
                  <a:srgbClr val="231F20"/>
                </a:solidFill>
              </a:rPr>
              <a:t>Track the team work</a:t>
            </a:r>
            <a:endParaRPr sz="3850">
              <a:solidFill>
                <a:srgbClr val="231F20"/>
              </a:solidFill>
            </a:endParaRPr>
          </a:p>
          <a:p>
            <a:pPr indent="-264794" lvl="0" marL="276860" marR="0" rtl="0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rgbClr val="231F20"/>
              </a:buClr>
              <a:buSzPts val="3850"/>
              <a:buChar char="•"/>
            </a:pPr>
            <a:r>
              <a:rPr lang="en-US" sz="3850">
                <a:solidFill>
                  <a:srgbClr val="231F20"/>
                </a:solidFill>
              </a:rPr>
              <a:t>List all the standards and procedures</a:t>
            </a:r>
            <a:endParaRPr sz="3850">
              <a:solidFill>
                <a:srgbClr val="231F20"/>
              </a:solidFill>
            </a:endParaRPr>
          </a:p>
        </p:txBody>
      </p:sp>
      <p:sp>
        <p:nvSpPr>
          <p:cNvPr id="442" name="Google Shape;442;g117ed86e579_0_40"/>
          <p:cNvSpPr txBox="1"/>
          <p:nvPr>
            <p:ph type="title"/>
          </p:nvPr>
        </p:nvSpPr>
        <p:spPr>
          <a:xfrm>
            <a:off x="929675" y="3142750"/>
            <a:ext cx="6942300" cy="8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50">
                <a:solidFill>
                  <a:srgbClr val="F26A36"/>
                </a:solidFill>
              </a:rPr>
              <a:t>Beyond Database</a:t>
            </a:r>
            <a:endParaRPr sz="545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3" name="Google Shape;443;g117ed86e579_0_40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997700" y="1601811"/>
            <a:ext cx="6942300" cy="8936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117ed86e579_0_59"/>
          <p:cNvSpPr txBox="1"/>
          <p:nvPr/>
        </p:nvSpPr>
        <p:spPr>
          <a:xfrm>
            <a:off x="882037" y="4742700"/>
            <a:ext cx="43596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28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</a:rPr>
              <a:t>Questions? </a:t>
            </a:r>
            <a:r>
              <a:rPr b="1" lang="en-US" sz="1900">
                <a:solidFill>
                  <a:srgbClr val="FFFFFF"/>
                </a:solidFill>
              </a:rPr>
              <a:t> </a:t>
            </a:r>
            <a:endParaRPr b="1" sz="1900">
              <a:solidFill>
                <a:srgbClr val="FFFFFF"/>
              </a:solidFill>
            </a:endParaRPr>
          </a:p>
          <a:p>
            <a:pPr indent="0" lvl="0" marL="12700" marR="737235" rtl="0" algn="l">
              <a:lnSpc>
                <a:spcPct val="1523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F26A36"/>
              </a:solidFill>
            </a:endParaRPr>
          </a:p>
          <a:p>
            <a:pPr indent="0" lvl="0" marL="12700" marR="737235" rtl="0" algn="l">
              <a:lnSpc>
                <a:spcPct val="1523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26A36"/>
                </a:solidFill>
              </a:rPr>
              <a:t>xiaolima@ufl.edu</a:t>
            </a:r>
            <a:endParaRPr b="1" sz="1600">
              <a:solidFill>
                <a:srgbClr val="F26A36"/>
              </a:solidFill>
            </a:endParaRPr>
          </a:p>
        </p:txBody>
      </p:sp>
      <p:sp>
        <p:nvSpPr>
          <p:cNvPr id="449" name="Google Shape;449;g117ed86e579_0_59"/>
          <p:cNvSpPr txBox="1"/>
          <p:nvPr/>
        </p:nvSpPr>
        <p:spPr>
          <a:xfrm>
            <a:off x="19566225" y="10754993"/>
            <a:ext cx="2751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522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4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g117ed86e579_0_59"/>
          <p:cNvSpPr/>
          <p:nvPr/>
        </p:nvSpPr>
        <p:spPr>
          <a:xfrm>
            <a:off x="624383" y="5628290"/>
            <a:ext cx="0" cy="1367790"/>
          </a:xfrm>
          <a:custGeom>
            <a:rect b="b" l="l" r="r" t="t"/>
            <a:pathLst>
              <a:path extrusionOk="0" h="1367790" w="120000">
                <a:moveTo>
                  <a:pt x="0" y="1367591"/>
                </a:moveTo>
                <a:lnTo>
                  <a:pt x="0" y="0"/>
                </a:lnTo>
              </a:path>
            </a:pathLst>
          </a:custGeom>
          <a:noFill/>
          <a:ln cap="flat" cmpd="sng" w="38700">
            <a:solidFill>
              <a:srgbClr val="F26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g117ed86e579_0_59"/>
          <p:cNvSpPr/>
          <p:nvPr/>
        </p:nvSpPr>
        <p:spPr>
          <a:xfrm>
            <a:off x="5883289" y="5628290"/>
            <a:ext cx="0" cy="1367790"/>
          </a:xfrm>
          <a:custGeom>
            <a:rect b="b" l="l" r="r" t="t"/>
            <a:pathLst>
              <a:path extrusionOk="0" h="1367790" w="120000">
                <a:moveTo>
                  <a:pt x="0" y="1367591"/>
                </a:moveTo>
                <a:lnTo>
                  <a:pt x="0" y="0"/>
                </a:lnTo>
              </a:path>
            </a:pathLst>
          </a:custGeom>
          <a:noFill/>
          <a:ln cap="flat" cmpd="sng" w="37500">
            <a:solidFill>
              <a:srgbClr val="F26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g117ed86e579_0_59"/>
          <p:cNvSpPr/>
          <p:nvPr/>
        </p:nvSpPr>
        <p:spPr>
          <a:xfrm>
            <a:off x="6314331" y="5628290"/>
            <a:ext cx="0" cy="1367790"/>
          </a:xfrm>
          <a:custGeom>
            <a:rect b="b" l="l" r="r" t="t"/>
            <a:pathLst>
              <a:path extrusionOk="0" h="1367790" w="120000">
                <a:moveTo>
                  <a:pt x="0" y="1367591"/>
                </a:moveTo>
                <a:lnTo>
                  <a:pt x="0" y="0"/>
                </a:lnTo>
              </a:path>
            </a:pathLst>
          </a:custGeom>
          <a:noFill/>
          <a:ln cap="flat" cmpd="sng" w="36300">
            <a:solidFill>
              <a:srgbClr val="F26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g117ed86e579_0_59"/>
          <p:cNvSpPr/>
          <p:nvPr/>
        </p:nvSpPr>
        <p:spPr>
          <a:xfrm>
            <a:off x="7345512" y="5628290"/>
            <a:ext cx="0" cy="1367790"/>
          </a:xfrm>
          <a:custGeom>
            <a:rect b="b" l="l" r="r" t="t"/>
            <a:pathLst>
              <a:path extrusionOk="0" h="1367790" w="120000">
                <a:moveTo>
                  <a:pt x="0" y="1367591"/>
                </a:moveTo>
                <a:lnTo>
                  <a:pt x="0" y="0"/>
                </a:lnTo>
              </a:path>
            </a:pathLst>
          </a:custGeom>
          <a:noFill/>
          <a:ln cap="flat" cmpd="sng" w="33925">
            <a:solidFill>
              <a:srgbClr val="F26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g117ed86e579_0_59"/>
          <p:cNvSpPr/>
          <p:nvPr/>
        </p:nvSpPr>
        <p:spPr>
          <a:xfrm>
            <a:off x="19304337" y="5628290"/>
            <a:ext cx="0" cy="1367790"/>
          </a:xfrm>
          <a:custGeom>
            <a:rect b="b" l="l" r="r" t="t"/>
            <a:pathLst>
              <a:path extrusionOk="0" h="1367790" w="120000">
                <a:moveTo>
                  <a:pt x="0" y="1367591"/>
                </a:moveTo>
                <a:lnTo>
                  <a:pt x="0" y="0"/>
                </a:lnTo>
              </a:path>
            </a:pathLst>
          </a:custGeom>
          <a:noFill/>
          <a:ln cap="flat" cmpd="sng" w="33925">
            <a:solidFill>
              <a:srgbClr val="F26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g117ed86e579_0_59"/>
          <p:cNvSpPr/>
          <p:nvPr/>
        </p:nvSpPr>
        <p:spPr>
          <a:xfrm>
            <a:off x="6900865" y="5628290"/>
            <a:ext cx="0" cy="1367790"/>
          </a:xfrm>
          <a:custGeom>
            <a:rect b="b" l="l" r="r" t="t"/>
            <a:pathLst>
              <a:path extrusionOk="0" h="1367790" w="120000">
                <a:moveTo>
                  <a:pt x="0" y="1367591"/>
                </a:moveTo>
                <a:lnTo>
                  <a:pt x="0" y="0"/>
                </a:lnTo>
              </a:path>
            </a:pathLst>
          </a:custGeom>
          <a:noFill/>
          <a:ln cap="flat" cmpd="sng" w="30350">
            <a:solidFill>
              <a:srgbClr val="F26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g117ed86e579_0_59"/>
          <p:cNvSpPr/>
          <p:nvPr/>
        </p:nvSpPr>
        <p:spPr>
          <a:xfrm>
            <a:off x="12558584" y="5664880"/>
            <a:ext cx="0" cy="1367790"/>
          </a:xfrm>
          <a:custGeom>
            <a:rect b="b" l="l" r="r" t="t"/>
            <a:pathLst>
              <a:path extrusionOk="0" h="1367790" w="120000">
                <a:moveTo>
                  <a:pt x="0" y="1367591"/>
                </a:moveTo>
                <a:lnTo>
                  <a:pt x="0" y="0"/>
                </a:lnTo>
              </a:path>
            </a:pathLst>
          </a:custGeom>
          <a:noFill/>
          <a:ln cap="flat" cmpd="sng" w="18450">
            <a:solidFill>
              <a:srgbClr val="F26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g117ed86e579_0_59"/>
          <p:cNvSpPr/>
          <p:nvPr/>
        </p:nvSpPr>
        <p:spPr>
          <a:xfrm>
            <a:off x="18205244" y="5628290"/>
            <a:ext cx="0" cy="1367790"/>
          </a:xfrm>
          <a:custGeom>
            <a:rect b="b" l="l" r="r" t="t"/>
            <a:pathLst>
              <a:path extrusionOk="0" h="1367790" w="120000">
                <a:moveTo>
                  <a:pt x="0" y="1367591"/>
                </a:moveTo>
                <a:lnTo>
                  <a:pt x="0" y="0"/>
                </a:lnTo>
              </a:path>
            </a:pathLst>
          </a:custGeom>
          <a:noFill/>
          <a:ln cap="flat" cmpd="sng" w="13675">
            <a:solidFill>
              <a:srgbClr val="F26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g117ed86e579_0_59"/>
          <p:cNvSpPr/>
          <p:nvPr/>
        </p:nvSpPr>
        <p:spPr>
          <a:xfrm>
            <a:off x="7755302" y="5628290"/>
            <a:ext cx="0" cy="1367790"/>
          </a:xfrm>
          <a:custGeom>
            <a:rect b="b" l="l" r="r" t="t"/>
            <a:pathLst>
              <a:path extrusionOk="0" h="1367790" w="120000">
                <a:moveTo>
                  <a:pt x="0" y="1367591"/>
                </a:moveTo>
                <a:lnTo>
                  <a:pt x="0" y="0"/>
                </a:lnTo>
              </a:path>
            </a:pathLst>
          </a:custGeom>
          <a:noFill/>
          <a:ln cap="flat" cmpd="sng" w="13675">
            <a:solidFill>
              <a:srgbClr val="F26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g117ed86e579_0_59"/>
          <p:cNvSpPr/>
          <p:nvPr/>
        </p:nvSpPr>
        <p:spPr>
          <a:xfrm>
            <a:off x="18771889" y="5628290"/>
            <a:ext cx="0" cy="1367790"/>
          </a:xfrm>
          <a:custGeom>
            <a:rect b="b" l="l" r="r" t="t"/>
            <a:pathLst>
              <a:path extrusionOk="0" h="1367790" w="120000">
                <a:moveTo>
                  <a:pt x="0" y="1367591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F26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g117ed86e579_0_59"/>
          <p:cNvSpPr/>
          <p:nvPr/>
        </p:nvSpPr>
        <p:spPr>
          <a:xfrm>
            <a:off x="18869996" y="4738307"/>
            <a:ext cx="0" cy="1367789"/>
          </a:xfrm>
          <a:custGeom>
            <a:rect b="b" l="l" r="r" t="t"/>
            <a:pathLst>
              <a:path extrusionOk="0" h="1367789" w="120000">
                <a:moveTo>
                  <a:pt x="0" y="1367581"/>
                </a:moveTo>
                <a:lnTo>
                  <a:pt x="0" y="0"/>
                </a:lnTo>
              </a:path>
            </a:pathLst>
          </a:custGeom>
          <a:noFill/>
          <a:ln cap="flat" cmpd="sng" w="37500">
            <a:solidFill>
              <a:srgbClr val="F26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g117ed86e579_0_59"/>
          <p:cNvSpPr/>
          <p:nvPr/>
        </p:nvSpPr>
        <p:spPr>
          <a:xfrm>
            <a:off x="18286977" y="4541066"/>
            <a:ext cx="0" cy="1367789"/>
          </a:xfrm>
          <a:custGeom>
            <a:rect b="b" l="l" r="r" t="t"/>
            <a:pathLst>
              <a:path extrusionOk="0" h="1367789" w="120000">
                <a:moveTo>
                  <a:pt x="0" y="1367581"/>
                </a:moveTo>
                <a:lnTo>
                  <a:pt x="0" y="0"/>
                </a:lnTo>
              </a:path>
            </a:pathLst>
          </a:custGeom>
          <a:noFill/>
          <a:ln cap="flat" cmpd="sng" w="32725">
            <a:solidFill>
              <a:srgbClr val="F26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g117ed86e579_0_59"/>
          <p:cNvSpPr/>
          <p:nvPr/>
        </p:nvSpPr>
        <p:spPr>
          <a:xfrm>
            <a:off x="12983672" y="5422101"/>
            <a:ext cx="0" cy="1367790"/>
          </a:xfrm>
          <a:custGeom>
            <a:rect b="b" l="l" r="r" t="t"/>
            <a:pathLst>
              <a:path extrusionOk="0" h="1367790" w="120000">
                <a:moveTo>
                  <a:pt x="0" y="1367581"/>
                </a:moveTo>
                <a:lnTo>
                  <a:pt x="0" y="0"/>
                </a:lnTo>
              </a:path>
            </a:pathLst>
          </a:custGeom>
          <a:noFill/>
          <a:ln cap="flat" cmpd="sng" w="32725">
            <a:solidFill>
              <a:srgbClr val="F26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g117ed86e579_0_59"/>
          <p:cNvSpPr/>
          <p:nvPr/>
        </p:nvSpPr>
        <p:spPr>
          <a:xfrm>
            <a:off x="12624669" y="4483837"/>
            <a:ext cx="0" cy="1367789"/>
          </a:xfrm>
          <a:custGeom>
            <a:rect b="b" l="l" r="r" t="t"/>
            <a:pathLst>
              <a:path extrusionOk="0" h="1367789" w="120000">
                <a:moveTo>
                  <a:pt x="0" y="1367581"/>
                </a:moveTo>
                <a:lnTo>
                  <a:pt x="0" y="0"/>
                </a:lnTo>
              </a:path>
            </a:pathLst>
          </a:custGeom>
          <a:noFill/>
          <a:ln cap="flat" cmpd="sng" w="26775">
            <a:solidFill>
              <a:srgbClr val="F26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g117ed86e579_0_59"/>
          <p:cNvSpPr/>
          <p:nvPr/>
        </p:nvSpPr>
        <p:spPr>
          <a:xfrm>
            <a:off x="6916374" y="4541066"/>
            <a:ext cx="0" cy="1367789"/>
          </a:xfrm>
          <a:custGeom>
            <a:rect b="b" l="l" r="r" t="t"/>
            <a:pathLst>
              <a:path extrusionOk="0" h="1367789" w="120000">
                <a:moveTo>
                  <a:pt x="0" y="1367581"/>
                </a:moveTo>
                <a:lnTo>
                  <a:pt x="0" y="0"/>
                </a:lnTo>
              </a:path>
            </a:pathLst>
          </a:custGeom>
          <a:noFill/>
          <a:ln cap="flat" cmpd="sng" w="16050">
            <a:solidFill>
              <a:srgbClr val="F26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g117ed86e579_0_59"/>
          <p:cNvSpPr/>
          <p:nvPr/>
        </p:nvSpPr>
        <p:spPr>
          <a:xfrm>
            <a:off x="7380410" y="4541066"/>
            <a:ext cx="0" cy="1367789"/>
          </a:xfrm>
          <a:custGeom>
            <a:rect b="b" l="l" r="r" t="t"/>
            <a:pathLst>
              <a:path extrusionOk="0" h="1367789" w="120000">
                <a:moveTo>
                  <a:pt x="0" y="1367581"/>
                </a:moveTo>
                <a:lnTo>
                  <a:pt x="0" y="0"/>
                </a:lnTo>
              </a:path>
            </a:pathLst>
          </a:custGeom>
          <a:noFill/>
          <a:ln cap="flat" cmpd="sng" w="12500">
            <a:solidFill>
              <a:srgbClr val="F26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g117ed86e579_0_59"/>
          <p:cNvSpPr/>
          <p:nvPr/>
        </p:nvSpPr>
        <p:spPr>
          <a:xfrm>
            <a:off x="19441053" y="4541066"/>
            <a:ext cx="0" cy="1367789"/>
          </a:xfrm>
          <a:custGeom>
            <a:rect b="b" l="l" r="r" t="t"/>
            <a:pathLst>
              <a:path extrusionOk="0" h="1367789" w="120000">
                <a:moveTo>
                  <a:pt x="0" y="1367581"/>
                </a:moveTo>
                <a:lnTo>
                  <a:pt x="0" y="0"/>
                </a:lnTo>
              </a:path>
            </a:pathLst>
          </a:custGeom>
          <a:noFill/>
          <a:ln cap="flat" cmpd="sng" w="12500">
            <a:solidFill>
              <a:srgbClr val="F26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g117ed86e579_0_59"/>
          <p:cNvSpPr/>
          <p:nvPr/>
        </p:nvSpPr>
        <p:spPr>
          <a:xfrm>
            <a:off x="6366464" y="4541066"/>
            <a:ext cx="0" cy="1367789"/>
          </a:xfrm>
          <a:custGeom>
            <a:rect b="b" l="l" r="r" t="t"/>
            <a:pathLst>
              <a:path extrusionOk="0" h="1367789" w="120000">
                <a:moveTo>
                  <a:pt x="0" y="1367581"/>
                </a:moveTo>
                <a:lnTo>
                  <a:pt x="0" y="0"/>
                </a:lnTo>
              </a:path>
            </a:pathLst>
          </a:custGeom>
          <a:noFill/>
          <a:ln cap="flat" cmpd="sng" w="10125">
            <a:solidFill>
              <a:srgbClr val="F26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g117ed86e579_0_59"/>
          <p:cNvSpPr/>
          <p:nvPr/>
        </p:nvSpPr>
        <p:spPr>
          <a:xfrm>
            <a:off x="240378" y="5628290"/>
            <a:ext cx="0" cy="1367790"/>
          </a:xfrm>
          <a:custGeom>
            <a:rect b="b" l="l" r="r" t="t"/>
            <a:pathLst>
              <a:path extrusionOk="0" h="1367790" w="120000">
                <a:moveTo>
                  <a:pt x="0" y="1367591"/>
                </a:moveTo>
                <a:lnTo>
                  <a:pt x="0" y="0"/>
                </a:lnTo>
              </a:path>
            </a:pathLst>
          </a:custGeom>
          <a:noFill/>
          <a:ln cap="flat" cmpd="sng" w="36300">
            <a:solidFill>
              <a:srgbClr val="F26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g117ed86e579_0_59"/>
          <p:cNvSpPr/>
          <p:nvPr/>
        </p:nvSpPr>
        <p:spPr>
          <a:xfrm>
            <a:off x="240379" y="4541066"/>
            <a:ext cx="0" cy="1367789"/>
          </a:xfrm>
          <a:custGeom>
            <a:rect b="b" l="l" r="r" t="t"/>
            <a:pathLst>
              <a:path extrusionOk="0" h="1367789" w="120000">
                <a:moveTo>
                  <a:pt x="0" y="1367581"/>
                </a:moveTo>
                <a:lnTo>
                  <a:pt x="0" y="0"/>
                </a:lnTo>
              </a:path>
            </a:pathLst>
          </a:custGeom>
          <a:noFill/>
          <a:ln cap="flat" cmpd="sng" w="10125">
            <a:solidFill>
              <a:srgbClr val="F26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g117ed86e579_0_59"/>
          <p:cNvSpPr/>
          <p:nvPr/>
        </p:nvSpPr>
        <p:spPr>
          <a:xfrm>
            <a:off x="5945333" y="4541066"/>
            <a:ext cx="0" cy="1367789"/>
          </a:xfrm>
          <a:custGeom>
            <a:rect b="b" l="l" r="r" t="t"/>
            <a:pathLst>
              <a:path extrusionOk="0" h="1367789" w="120000">
                <a:moveTo>
                  <a:pt x="0" y="1367581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F26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g117ed86e579_0_59"/>
          <p:cNvSpPr/>
          <p:nvPr/>
        </p:nvSpPr>
        <p:spPr>
          <a:xfrm>
            <a:off x="647602" y="4541066"/>
            <a:ext cx="0" cy="1367789"/>
          </a:xfrm>
          <a:custGeom>
            <a:rect b="b" l="l" r="r" t="t"/>
            <a:pathLst>
              <a:path extrusionOk="0" h="1367789" w="120000">
                <a:moveTo>
                  <a:pt x="0" y="1367581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F26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"/>
          <p:cNvSpPr txBox="1"/>
          <p:nvPr/>
        </p:nvSpPr>
        <p:spPr>
          <a:xfrm>
            <a:off x="882037" y="4742700"/>
            <a:ext cx="4359600" cy="13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28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</a:rPr>
              <a:t>Xiaoli Ma</a:t>
            </a:r>
            <a:r>
              <a:rPr b="1" lang="en-US" sz="1900">
                <a:solidFill>
                  <a:srgbClr val="FFFFFF"/>
                </a:solidFill>
              </a:rPr>
              <a:t> </a:t>
            </a:r>
            <a:endParaRPr b="1" sz="1900">
              <a:solidFill>
                <a:srgbClr val="FFFFFF"/>
              </a:solidFill>
            </a:endParaRPr>
          </a:p>
          <a:p>
            <a:pPr indent="0" lvl="0" marL="12700" marR="737235" rtl="0" algn="l">
              <a:lnSpc>
                <a:spcPct val="1523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F26A36"/>
              </a:solidFill>
            </a:endParaRPr>
          </a:p>
          <a:p>
            <a:pPr indent="0" lvl="0" marL="12700" marR="737235" rtl="0" algn="l">
              <a:lnSpc>
                <a:spcPct val="1523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26A36"/>
                </a:solidFill>
              </a:rPr>
              <a:t>Metadata Librarian</a:t>
            </a:r>
            <a:endParaRPr b="1" sz="1600">
              <a:solidFill>
                <a:srgbClr val="F26A36"/>
              </a:solidFill>
            </a:endParaRPr>
          </a:p>
          <a:p>
            <a:pPr indent="0" lvl="0" marL="12700" marR="737235" rtl="0" algn="l">
              <a:lnSpc>
                <a:spcPct val="1523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26A36"/>
                </a:solidFill>
              </a:rPr>
              <a:t>George A. Smathers Libraries</a:t>
            </a:r>
            <a:endParaRPr b="1" sz="1600">
              <a:solidFill>
                <a:srgbClr val="F26A36"/>
              </a:solidFill>
            </a:endParaRPr>
          </a:p>
        </p:txBody>
      </p:sp>
      <p:sp>
        <p:nvSpPr>
          <p:cNvPr id="64" name="Google Shape;64;p5"/>
          <p:cNvSpPr txBox="1"/>
          <p:nvPr/>
        </p:nvSpPr>
        <p:spPr>
          <a:xfrm>
            <a:off x="19566225" y="10754993"/>
            <a:ext cx="274955" cy="298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522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4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5"/>
          <p:cNvSpPr/>
          <p:nvPr/>
        </p:nvSpPr>
        <p:spPr>
          <a:xfrm>
            <a:off x="624383" y="5628290"/>
            <a:ext cx="0" cy="1367790"/>
          </a:xfrm>
          <a:custGeom>
            <a:rect b="b" l="l" r="r" t="t"/>
            <a:pathLst>
              <a:path extrusionOk="0" h="1367790" w="120000">
                <a:moveTo>
                  <a:pt x="0" y="1367591"/>
                </a:moveTo>
                <a:lnTo>
                  <a:pt x="0" y="0"/>
                </a:lnTo>
              </a:path>
            </a:pathLst>
          </a:custGeom>
          <a:noFill/>
          <a:ln cap="flat" cmpd="sng" w="38700">
            <a:solidFill>
              <a:srgbClr val="F26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5"/>
          <p:cNvSpPr/>
          <p:nvPr/>
        </p:nvSpPr>
        <p:spPr>
          <a:xfrm>
            <a:off x="5883289" y="5628290"/>
            <a:ext cx="0" cy="1367790"/>
          </a:xfrm>
          <a:custGeom>
            <a:rect b="b" l="l" r="r" t="t"/>
            <a:pathLst>
              <a:path extrusionOk="0" h="1367790" w="120000">
                <a:moveTo>
                  <a:pt x="0" y="1367591"/>
                </a:moveTo>
                <a:lnTo>
                  <a:pt x="0" y="0"/>
                </a:lnTo>
              </a:path>
            </a:pathLst>
          </a:custGeom>
          <a:noFill/>
          <a:ln cap="flat" cmpd="sng" w="37500">
            <a:solidFill>
              <a:srgbClr val="F26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5"/>
          <p:cNvSpPr/>
          <p:nvPr/>
        </p:nvSpPr>
        <p:spPr>
          <a:xfrm>
            <a:off x="6314331" y="5628290"/>
            <a:ext cx="0" cy="1367790"/>
          </a:xfrm>
          <a:custGeom>
            <a:rect b="b" l="l" r="r" t="t"/>
            <a:pathLst>
              <a:path extrusionOk="0" h="1367790" w="120000">
                <a:moveTo>
                  <a:pt x="0" y="1367591"/>
                </a:moveTo>
                <a:lnTo>
                  <a:pt x="0" y="0"/>
                </a:lnTo>
              </a:path>
            </a:pathLst>
          </a:custGeom>
          <a:noFill/>
          <a:ln cap="flat" cmpd="sng" w="36300">
            <a:solidFill>
              <a:srgbClr val="F26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5"/>
          <p:cNvSpPr/>
          <p:nvPr/>
        </p:nvSpPr>
        <p:spPr>
          <a:xfrm>
            <a:off x="7345512" y="5628290"/>
            <a:ext cx="0" cy="1367790"/>
          </a:xfrm>
          <a:custGeom>
            <a:rect b="b" l="l" r="r" t="t"/>
            <a:pathLst>
              <a:path extrusionOk="0" h="1367790" w="120000">
                <a:moveTo>
                  <a:pt x="0" y="1367591"/>
                </a:moveTo>
                <a:lnTo>
                  <a:pt x="0" y="0"/>
                </a:lnTo>
              </a:path>
            </a:pathLst>
          </a:custGeom>
          <a:noFill/>
          <a:ln cap="flat" cmpd="sng" w="33925">
            <a:solidFill>
              <a:srgbClr val="F26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5"/>
          <p:cNvSpPr/>
          <p:nvPr/>
        </p:nvSpPr>
        <p:spPr>
          <a:xfrm>
            <a:off x="19304337" y="5628290"/>
            <a:ext cx="0" cy="1367790"/>
          </a:xfrm>
          <a:custGeom>
            <a:rect b="b" l="l" r="r" t="t"/>
            <a:pathLst>
              <a:path extrusionOk="0" h="1367790" w="120000">
                <a:moveTo>
                  <a:pt x="0" y="1367591"/>
                </a:moveTo>
                <a:lnTo>
                  <a:pt x="0" y="0"/>
                </a:lnTo>
              </a:path>
            </a:pathLst>
          </a:custGeom>
          <a:noFill/>
          <a:ln cap="flat" cmpd="sng" w="33925">
            <a:solidFill>
              <a:srgbClr val="F26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5"/>
          <p:cNvSpPr/>
          <p:nvPr/>
        </p:nvSpPr>
        <p:spPr>
          <a:xfrm>
            <a:off x="6900865" y="5628290"/>
            <a:ext cx="0" cy="1367790"/>
          </a:xfrm>
          <a:custGeom>
            <a:rect b="b" l="l" r="r" t="t"/>
            <a:pathLst>
              <a:path extrusionOk="0" h="1367790" w="120000">
                <a:moveTo>
                  <a:pt x="0" y="1367591"/>
                </a:moveTo>
                <a:lnTo>
                  <a:pt x="0" y="0"/>
                </a:lnTo>
              </a:path>
            </a:pathLst>
          </a:custGeom>
          <a:noFill/>
          <a:ln cap="flat" cmpd="sng" w="30350">
            <a:solidFill>
              <a:srgbClr val="F26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5"/>
          <p:cNvSpPr/>
          <p:nvPr/>
        </p:nvSpPr>
        <p:spPr>
          <a:xfrm>
            <a:off x="12558584" y="5664880"/>
            <a:ext cx="0" cy="1367790"/>
          </a:xfrm>
          <a:custGeom>
            <a:rect b="b" l="l" r="r" t="t"/>
            <a:pathLst>
              <a:path extrusionOk="0" h="1367790" w="120000">
                <a:moveTo>
                  <a:pt x="0" y="1367591"/>
                </a:moveTo>
                <a:lnTo>
                  <a:pt x="0" y="0"/>
                </a:lnTo>
              </a:path>
            </a:pathLst>
          </a:custGeom>
          <a:noFill/>
          <a:ln cap="flat" cmpd="sng" w="18450">
            <a:solidFill>
              <a:srgbClr val="F26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5"/>
          <p:cNvSpPr/>
          <p:nvPr/>
        </p:nvSpPr>
        <p:spPr>
          <a:xfrm>
            <a:off x="18205244" y="5628290"/>
            <a:ext cx="0" cy="1367790"/>
          </a:xfrm>
          <a:custGeom>
            <a:rect b="b" l="l" r="r" t="t"/>
            <a:pathLst>
              <a:path extrusionOk="0" h="1367790" w="120000">
                <a:moveTo>
                  <a:pt x="0" y="1367591"/>
                </a:moveTo>
                <a:lnTo>
                  <a:pt x="0" y="0"/>
                </a:lnTo>
              </a:path>
            </a:pathLst>
          </a:custGeom>
          <a:noFill/>
          <a:ln cap="flat" cmpd="sng" w="13675">
            <a:solidFill>
              <a:srgbClr val="F26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5"/>
          <p:cNvSpPr/>
          <p:nvPr/>
        </p:nvSpPr>
        <p:spPr>
          <a:xfrm>
            <a:off x="7755302" y="5628290"/>
            <a:ext cx="0" cy="1367790"/>
          </a:xfrm>
          <a:custGeom>
            <a:rect b="b" l="l" r="r" t="t"/>
            <a:pathLst>
              <a:path extrusionOk="0" h="1367790" w="120000">
                <a:moveTo>
                  <a:pt x="0" y="1367591"/>
                </a:moveTo>
                <a:lnTo>
                  <a:pt x="0" y="0"/>
                </a:lnTo>
              </a:path>
            </a:pathLst>
          </a:custGeom>
          <a:noFill/>
          <a:ln cap="flat" cmpd="sng" w="13675">
            <a:solidFill>
              <a:srgbClr val="F26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5"/>
          <p:cNvSpPr/>
          <p:nvPr/>
        </p:nvSpPr>
        <p:spPr>
          <a:xfrm>
            <a:off x="18771889" y="5628290"/>
            <a:ext cx="0" cy="1367790"/>
          </a:xfrm>
          <a:custGeom>
            <a:rect b="b" l="l" r="r" t="t"/>
            <a:pathLst>
              <a:path extrusionOk="0" h="1367790" w="120000">
                <a:moveTo>
                  <a:pt x="0" y="1367591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F26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5"/>
          <p:cNvSpPr/>
          <p:nvPr/>
        </p:nvSpPr>
        <p:spPr>
          <a:xfrm>
            <a:off x="18869996" y="4738307"/>
            <a:ext cx="0" cy="1367789"/>
          </a:xfrm>
          <a:custGeom>
            <a:rect b="b" l="l" r="r" t="t"/>
            <a:pathLst>
              <a:path extrusionOk="0" h="1367789" w="120000">
                <a:moveTo>
                  <a:pt x="0" y="1367581"/>
                </a:moveTo>
                <a:lnTo>
                  <a:pt x="0" y="0"/>
                </a:lnTo>
              </a:path>
            </a:pathLst>
          </a:custGeom>
          <a:noFill/>
          <a:ln cap="flat" cmpd="sng" w="37500">
            <a:solidFill>
              <a:srgbClr val="F26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5"/>
          <p:cNvSpPr/>
          <p:nvPr/>
        </p:nvSpPr>
        <p:spPr>
          <a:xfrm>
            <a:off x="18286977" y="4541066"/>
            <a:ext cx="0" cy="1367789"/>
          </a:xfrm>
          <a:custGeom>
            <a:rect b="b" l="l" r="r" t="t"/>
            <a:pathLst>
              <a:path extrusionOk="0" h="1367789" w="120000">
                <a:moveTo>
                  <a:pt x="0" y="1367581"/>
                </a:moveTo>
                <a:lnTo>
                  <a:pt x="0" y="0"/>
                </a:lnTo>
              </a:path>
            </a:pathLst>
          </a:custGeom>
          <a:noFill/>
          <a:ln cap="flat" cmpd="sng" w="32725">
            <a:solidFill>
              <a:srgbClr val="F26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5"/>
          <p:cNvSpPr/>
          <p:nvPr/>
        </p:nvSpPr>
        <p:spPr>
          <a:xfrm>
            <a:off x="12983672" y="5422101"/>
            <a:ext cx="0" cy="1367790"/>
          </a:xfrm>
          <a:custGeom>
            <a:rect b="b" l="l" r="r" t="t"/>
            <a:pathLst>
              <a:path extrusionOk="0" h="1367790" w="120000">
                <a:moveTo>
                  <a:pt x="0" y="1367581"/>
                </a:moveTo>
                <a:lnTo>
                  <a:pt x="0" y="0"/>
                </a:lnTo>
              </a:path>
            </a:pathLst>
          </a:custGeom>
          <a:noFill/>
          <a:ln cap="flat" cmpd="sng" w="32725">
            <a:solidFill>
              <a:srgbClr val="F26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5"/>
          <p:cNvSpPr/>
          <p:nvPr/>
        </p:nvSpPr>
        <p:spPr>
          <a:xfrm>
            <a:off x="12624669" y="4483837"/>
            <a:ext cx="0" cy="1367789"/>
          </a:xfrm>
          <a:custGeom>
            <a:rect b="b" l="l" r="r" t="t"/>
            <a:pathLst>
              <a:path extrusionOk="0" h="1367789" w="120000">
                <a:moveTo>
                  <a:pt x="0" y="1367581"/>
                </a:moveTo>
                <a:lnTo>
                  <a:pt x="0" y="0"/>
                </a:lnTo>
              </a:path>
            </a:pathLst>
          </a:custGeom>
          <a:noFill/>
          <a:ln cap="flat" cmpd="sng" w="26775">
            <a:solidFill>
              <a:srgbClr val="F26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5"/>
          <p:cNvSpPr/>
          <p:nvPr/>
        </p:nvSpPr>
        <p:spPr>
          <a:xfrm>
            <a:off x="6916374" y="4541066"/>
            <a:ext cx="0" cy="1367789"/>
          </a:xfrm>
          <a:custGeom>
            <a:rect b="b" l="l" r="r" t="t"/>
            <a:pathLst>
              <a:path extrusionOk="0" h="1367789" w="120000">
                <a:moveTo>
                  <a:pt x="0" y="1367581"/>
                </a:moveTo>
                <a:lnTo>
                  <a:pt x="0" y="0"/>
                </a:lnTo>
              </a:path>
            </a:pathLst>
          </a:custGeom>
          <a:noFill/>
          <a:ln cap="flat" cmpd="sng" w="16050">
            <a:solidFill>
              <a:srgbClr val="F26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5"/>
          <p:cNvSpPr/>
          <p:nvPr/>
        </p:nvSpPr>
        <p:spPr>
          <a:xfrm>
            <a:off x="7380410" y="4541066"/>
            <a:ext cx="0" cy="1367789"/>
          </a:xfrm>
          <a:custGeom>
            <a:rect b="b" l="l" r="r" t="t"/>
            <a:pathLst>
              <a:path extrusionOk="0" h="1367789" w="120000">
                <a:moveTo>
                  <a:pt x="0" y="1367581"/>
                </a:moveTo>
                <a:lnTo>
                  <a:pt x="0" y="0"/>
                </a:lnTo>
              </a:path>
            </a:pathLst>
          </a:custGeom>
          <a:noFill/>
          <a:ln cap="flat" cmpd="sng" w="12500">
            <a:solidFill>
              <a:srgbClr val="F26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5"/>
          <p:cNvSpPr/>
          <p:nvPr/>
        </p:nvSpPr>
        <p:spPr>
          <a:xfrm>
            <a:off x="19441053" y="4541066"/>
            <a:ext cx="0" cy="1367789"/>
          </a:xfrm>
          <a:custGeom>
            <a:rect b="b" l="l" r="r" t="t"/>
            <a:pathLst>
              <a:path extrusionOk="0" h="1367789" w="120000">
                <a:moveTo>
                  <a:pt x="0" y="1367581"/>
                </a:moveTo>
                <a:lnTo>
                  <a:pt x="0" y="0"/>
                </a:lnTo>
              </a:path>
            </a:pathLst>
          </a:custGeom>
          <a:noFill/>
          <a:ln cap="flat" cmpd="sng" w="12500">
            <a:solidFill>
              <a:srgbClr val="F26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5"/>
          <p:cNvSpPr/>
          <p:nvPr/>
        </p:nvSpPr>
        <p:spPr>
          <a:xfrm>
            <a:off x="6366464" y="4541066"/>
            <a:ext cx="0" cy="1367789"/>
          </a:xfrm>
          <a:custGeom>
            <a:rect b="b" l="l" r="r" t="t"/>
            <a:pathLst>
              <a:path extrusionOk="0" h="1367789" w="120000">
                <a:moveTo>
                  <a:pt x="0" y="1367581"/>
                </a:moveTo>
                <a:lnTo>
                  <a:pt x="0" y="0"/>
                </a:lnTo>
              </a:path>
            </a:pathLst>
          </a:custGeom>
          <a:noFill/>
          <a:ln cap="flat" cmpd="sng" w="10125">
            <a:solidFill>
              <a:srgbClr val="F26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5"/>
          <p:cNvSpPr/>
          <p:nvPr/>
        </p:nvSpPr>
        <p:spPr>
          <a:xfrm>
            <a:off x="240378" y="5628290"/>
            <a:ext cx="0" cy="1367790"/>
          </a:xfrm>
          <a:custGeom>
            <a:rect b="b" l="l" r="r" t="t"/>
            <a:pathLst>
              <a:path extrusionOk="0" h="1367790" w="120000">
                <a:moveTo>
                  <a:pt x="0" y="1367591"/>
                </a:moveTo>
                <a:lnTo>
                  <a:pt x="0" y="0"/>
                </a:lnTo>
              </a:path>
            </a:pathLst>
          </a:custGeom>
          <a:noFill/>
          <a:ln cap="flat" cmpd="sng" w="36300">
            <a:solidFill>
              <a:srgbClr val="F26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5"/>
          <p:cNvSpPr/>
          <p:nvPr/>
        </p:nvSpPr>
        <p:spPr>
          <a:xfrm>
            <a:off x="240379" y="4541066"/>
            <a:ext cx="0" cy="1367789"/>
          </a:xfrm>
          <a:custGeom>
            <a:rect b="b" l="l" r="r" t="t"/>
            <a:pathLst>
              <a:path extrusionOk="0" h="1367789" w="120000">
                <a:moveTo>
                  <a:pt x="0" y="1367581"/>
                </a:moveTo>
                <a:lnTo>
                  <a:pt x="0" y="0"/>
                </a:lnTo>
              </a:path>
            </a:pathLst>
          </a:custGeom>
          <a:noFill/>
          <a:ln cap="flat" cmpd="sng" w="10125">
            <a:solidFill>
              <a:srgbClr val="F26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5"/>
          <p:cNvSpPr/>
          <p:nvPr/>
        </p:nvSpPr>
        <p:spPr>
          <a:xfrm>
            <a:off x="5945333" y="4541066"/>
            <a:ext cx="0" cy="1367789"/>
          </a:xfrm>
          <a:custGeom>
            <a:rect b="b" l="l" r="r" t="t"/>
            <a:pathLst>
              <a:path extrusionOk="0" h="1367789" w="120000">
                <a:moveTo>
                  <a:pt x="0" y="1367581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F26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5"/>
          <p:cNvSpPr/>
          <p:nvPr/>
        </p:nvSpPr>
        <p:spPr>
          <a:xfrm>
            <a:off x="647602" y="4541066"/>
            <a:ext cx="0" cy="1367789"/>
          </a:xfrm>
          <a:custGeom>
            <a:rect b="b" l="l" r="r" t="t"/>
            <a:pathLst>
              <a:path extrusionOk="0" h="1367789" w="120000">
                <a:moveTo>
                  <a:pt x="0" y="1367581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F26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26225" y="1880225"/>
            <a:ext cx="6600827" cy="58466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 txBox="1"/>
          <p:nvPr/>
        </p:nvSpPr>
        <p:spPr>
          <a:xfrm>
            <a:off x="929679" y="4224343"/>
            <a:ext cx="7541400" cy="38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3600">
                <a:solidFill>
                  <a:schemeClr val="dk1"/>
                </a:solidFill>
              </a:rPr>
              <a:t>The Samuel Proctor Oral History Program of Liberal Arts and Science (SPOHP)</a:t>
            </a:r>
            <a:endParaRPr b="1" sz="3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3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3600">
                <a:solidFill>
                  <a:schemeClr val="dk1"/>
                </a:solidFill>
              </a:rPr>
              <a:t>The Digital Support Services of the George A. Smathers Libraries (DSS) </a:t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93" name="Google Shape;93;p11"/>
          <p:cNvSpPr txBox="1"/>
          <p:nvPr>
            <p:ph type="title"/>
          </p:nvPr>
        </p:nvSpPr>
        <p:spPr>
          <a:xfrm>
            <a:off x="929679" y="3142747"/>
            <a:ext cx="6275700" cy="8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50">
                <a:solidFill>
                  <a:srgbClr val="F26A36"/>
                </a:solidFill>
              </a:rPr>
              <a:t>People</a:t>
            </a:r>
            <a:endParaRPr sz="54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1"/>
          <p:cNvSpPr/>
          <p:nvPr/>
        </p:nvSpPr>
        <p:spPr>
          <a:xfrm>
            <a:off x="10046814" y="3328597"/>
            <a:ext cx="0" cy="6200140"/>
          </a:xfrm>
          <a:custGeom>
            <a:rect b="b" l="l" r="r" t="t"/>
            <a:pathLst>
              <a:path extrusionOk="0" h="6200140" w="120000">
                <a:moveTo>
                  <a:pt x="0" y="0"/>
                </a:moveTo>
                <a:lnTo>
                  <a:pt x="0" y="6199905"/>
                </a:lnTo>
              </a:path>
            </a:pathLst>
          </a:custGeom>
          <a:noFill/>
          <a:ln cap="flat" cmpd="sng" w="10450">
            <a:solidFill>
              <a:srgbClr val="F26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1"/>
          <p:cNvSpPr txBox="1"/>
          <p:nvPr/>
        </p:nvSpPr>
        <p:spPr>
          <a:xfrm>
            <a:off x="898268" y="1103490"/>
            <a:ext cx="4626000" cy="4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575">
            <a:spAutoFit/>
          </a:bodyPr>
          <a:lstStyle/>
          <a:p>
            <a:pPr indent="0" lvl="0" marL="12700" marR="5080" rtl="0" algn="l">
              <a:lnSpc>
                <a:spcPct val="118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50">
                <a:solidFill>
                  <a:srgbClr val="00468B"/>
                </a:solidFill>
              </a:rPr>
              <a:t>Overview</a:t>
            </a:r>
            <a:endParaRPr sz="3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0104099" cy="5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1"/>
          <p:cNvSpPr txBox="1"/>
          <p:nvPr>
            <p:ph idx="12" type="sldNum"/>
          </p:nvPr>
        </p:nvSpPr>
        <p:spPr>
          <a:xfrm>
            <a:off x="19477414" y="10754993"/>
            <a:ext cx="361950" cy="298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52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8" name="Google Shape;98;p11"/>
          <p:cNvSpPr txBox="1"/>
          <p:nvPr/>
        </p:nvSpPr>
        <p:spPr>
          <a:xfrm>
            <a:off x="365192" y="10821273"/>
            <a:ext cx="4298315" cy="2393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182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 O C U M E N T	T I T L E	|	</a:t>
            </a:r>
            <a:r>
              <a:rPr b="1" lang="en-US" sz="14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 E C T I O N	T I T L E</a:t>
            </a:r>
            <a:endParaRPr sz="1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64200" y="3142750"/>
            <a:ext cx="5063775" cy="318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565426" y="7680876"/>
            <a:ext cx="4962550" cy="126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175c19494d_0_2"/>
          <p:cNvSpPr txBox="1"/>
          <p:nvPr>
            <p:ph type="title"/>
          </p:nvPr>
        </p:nvSpPr>
        <p:spPr>
          <a:xfrm>
            <a:off x="929673" y="3142750"/>
            <a:ext cx="9117000" cy="21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50">
                <a:solidFill>
                  <a:srgbClr val="F26A36"/>
                </a:solidFill>
              </a:rPr>
              <a:t>SPOHP digital collection hosted by the University of Florida Digital Collections (UFDC)</a:t>
            </a:r>
            <a:endParaRPr sz="46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1175c19494d_0_2"/>
          <p:cNvSpPr/>
          <p:nvPr/>
        </p:nvSpPr>
        <p:spPr>
          <a:xfrm>
            <a:off x="10046814" y="3328597"/>
            <a:ext cx="0" cy="6200140"/>
          </a:xfrm>
          <a:custGeom>
            <a:rect b="b" l="l" r="r" t="t"/>
            <a:pathLst>
              <a:path extrusionOk="0" h="6200140" w="120000">
                <a:moveTo>
                  <a:pt x="0" y="0"/>
                </a:moveTo>
                <a:lnTo>
                  <a:pt x="0" y="6199905"/>
                </a:lnTo>
              </a:path>
            </a:pathLst>
          </a:custGeom>
          <a:noFill/>
          <a:ln cap="flat" cmpd="sng" w="10450">
            <a:solidFill>
              <a:srgbClr val="F26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g1175c19494d_0_2"/>
          <p:cNvSpPr txBox="1"/>
          <p:nvPr/>
        </p:nvSpPr>
        <p:spPr>
          <a:xfrm>
            <a:off x="898268" y="1103490"/>
            <a:ext cx="4626000" cy="4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575">
            <a:spAutoFit/>
          </a:bodyPr>
          <a:lstStyle/>
          <a:p>
            <a:pPr indent="0" lvl="0" marL="12700" marR="5080" rtl="0" algn="l">
              <a:lnSpc>
                <a:spcPct val="118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50">
                <a:solidFill>
                  <a:srgbClr val="00468B"/>
                </a:solidFill>
              </a:rPr>
              <a:t>Overview</a:t>
            </a:r>
            <a:endParaRPr sz="3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g1175c19494d_0_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0104099" cy="5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1175c19494d_0_2"/>
          <p:cNvSpPr txBox="1"/>
          <p:nvPr>
            <p:ph idx="12" type="sldNum"/>
          </p:nvPr>
        </p:nvSpPr>
        <p:spPr>
          <a:xfrm>
            <a:off x="19477414" y="10754993"/>
            <a:ext cx="3621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52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0" name="Google Shape;110;g1175c19494d_0_2"/>
          <p:cNvSpPr txBox="1"/>
          <p:nvPr/>
        </p:nvSpPr>
        <p:spPr>
          <a:xfrm>
            <a:off x="365192" y="10821273"/>
            <a:ext cx="42984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182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 O C U M E N T	T I T L E	|	</a:t>
            </a:r>
            <a:r>
              <a:rPr b="1" lang="en-US" sz="14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 E C T I O N	T I T L E</a:t>
            </a:r>
            <a:endParaRPr sz="1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g1175c19494d_0_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64200" y="3142750"/>
            <a:ext cx="5063775" cy="318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g1175c19494d_0_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565426" y="7680876"/>
            <a:ext cx="4962550" cy="126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g1175c19494d_0_2"/>
          <p:cNvSpPr txBox="1"/>
          <p:nvPr/>
        </p:nvSpPr>
        <p:spPr>
          <a:xfrm>
            <a:off x="929679" y="6133343"/>
            <a:ext cx="7541400" cy="16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3600">
                <a:solidFill>
                  <a:schemeClr val="dk1"/>
                </a:solidFill>
              </a:rPr>
              <a:t>15 years’ collaboration</a:t>
            </a:r>
            <a:endParaRPr b="1" sz="3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3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3600">
                <a:solidFill>
                  <a:schemeClr val="dk1"/>
                </a:solidFill>
              </a:rPr>
              <a:t>over 4000 </a:t>
            </a:r>
            <a:r>
              <a:rPr b="1" lang="en-US" sz="3600">
                <a:solidFill>
                  <a:schemeClr val="dk1"/>
                </a:solidFill>
              </a:rPr>
              <a:t>available</a:t>
            </a:r>
            <a:r>
              <a:rPr b="1" lang="en-US" sz="3600">
                <a:solidFill>
                  <a:schemeClr val="dk1"/>
                </a:solidFill>
              </a:rPr>
              <a:t> interviews</a:t>
            </a:r>
            <a:endParaRPr sz="3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17ed86e579_0_9"/>
          <p:cNvSpPr txBox="1"/>
          <p:nvPr>
            <p:ph type="title"/>
          </p:nvPr>
        </p:nvSpPr>
        <p:spPr>
          <a:xfrm>
            <a:off x="929673" y="3142750"/>
            <a:ext cx="9117000" cy="7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50">
                <a:solidFill>
                  <a:srgbClr val="F26A36"/>
                </a:solidFill>
              </a:rPr>
              <a:t>Oral History</a:t>
            </a:r>
            <a:endParaRPr sz="46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g117ed86e579_0_9"/>
          <p:cNvSpPr txBox="1"/>
          <p:nvPr/>
        </p:nvSpPr>
        <p:spPr>
          <a:xfrm>
            <a:off x="898268" y="1103490"/>
            <a:ext cx="4626000" cy="4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575">
            <a:spAutoFit/>
          </a:bodyPr>
          <a:lstStyle/>
          <a:p>
            <a:pPr indent="0" lvl="0" marL="12700" marR="5080" rtl="0" algn="l">
              <a:lnSpc>
                <a:spcPct val="118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50">
                <a:solidFill>
                  <a:srgbClr val="00468B"/>
                </a:solidFill>
              </a:rPr>
              <a:t>Overview</a:t>
            </a:r>
            <a:endParaRPr sz="3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g117ed86e579_0_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0104099" cy="5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g117ed86e579_0_9"/>
          <p:cNvSpPr txBox="1"/>
          <p:nvPr>
            <p:ph idx="12" type="sldNum"/>
          </p:nvPr>
        </p:nvSpPr>
        <p:spPr>
          <a:xfrm>
            <a:off x="19477414" y="10754993"/>
            <a:ext cx="3621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52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g117ed86e579_0_9"/>
          <p:cNvSpPr txBox="1"/>
          <p:nvPr/>
        </p:nvSpPr>
        <p:spPr>
          <a:xfrm>
            <a:off x="365192" y="10821273"/>
            <a:ext cx="42984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182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 O C U M E N T	T I T L E	|	</a:t>
            </a:r>
            <a:r>
              <a:rPr b="1" lang="en-US" sz="14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 E C T I O N	T I T L E</a:t>
            </a:r>
            <a:endParaRPr sz="1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g117ed86e579_0_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9675" y="4336100"/>
            <a:ext cx="12154376" cy="3128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24" name="Google Shape;124;g117ed86e579_0_9"/>
          <p:cNvSpPr txBox="1"/>
          <p:nvPr/>
        </p:nvSpPr>
        <p:spPr>
          <a:xfrm>
            <a:off x="929675" y="7541175"/>
            <a:ext cx="11469000" cy="9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</a:rPr>
              <a:t>“Oha Core Principles.” </a:t>
            </a:r>
            <a:r>
              <a:rPr i="1" lang="en-US" sz="1100">
                <a:solidFill>
                  <a:schemeClr val="dk1"/>
                </a:solidFill>
              </a:rPr>
              <a:t>Oral History Association</a:t>
            </a:r>
            <a:r>
              <a:rPr lang="en-US" sz="1100">
                <a:solidFill>
                  <a:schemeClr val="dk1"/>
                </a:solidFill>
              </a:rPr>
              <a:t>, Oral History Association, https://www.oralhistory.org/oha-core-principles/.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17ed86e579_0_22"/>
          <p:cNvSpPr txBox="1"/>
          <p:nvPr>
            <p:ph type="title"/>
          </p:nvPr>
        </p:nvSpPr>
        <p:spPr>
          <a:xfrm>
            <a:off x="929673" y="3142750"/>
            <a:ext cx="9117000" cy="7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50">
                <a:solidFill>
                  <a:srgbClr val="F26A36"/>
                </a:solidFill>
              </a:rPr>
              <a:t>Oral History in Digital Collection</a:t>
            </a:r>
            <a:endParaRPr sz="46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g117ed86e579_0_22"/>
          <p:cNvSpPr txBox="1"/>
          <p:nvPr/>
        </p:nvSpPr>
        <p:spPr>
          <a:xfrm>
            <a:off x="898268" y="1103490"/>
            <a:ext cx="4626000" cy="4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575">
            <a:spAutoFit/>
          </a:bodyPr>
          <a:lstStyle/>
          <a:p>
            <a:pPr indent="0" lvl="0" marL="12700" marR="5080" rtl="0" algn="l">
              <a:lnSpc>
                <a:spcPct val="118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50">
                <a:solidFill>
                  <a:srgbClr val="00468B"/>
                </a:solidFill>
              </a:rPr>
              <a:t>Overview</a:t>
            </a:r>
            <a:endParaRPr sz="3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g117ed86e579_0_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0104099" cy="5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117ed86e579_0_22"/>
          <p:cNvSpPr txBox="1"/>
          <p:nvPr>
            <p:ph idx="12" type="sldNum"/>
          </p:nvPr>
        </p:nvSpPr>
        <p:spPr>
          <a:xfrm>
            <a:off x="19477414" y="10754993"/>
            <a:ext cx="3621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52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3" name="Google Shape;133;g117ed86e579_0_22"/>
          <p:cNvSpPr txBox="1"/>
          <p:nvPr/>
        </p:nvSpPr>
        <p:spPr>
          <a:xfrm>
            <a:off x="365192" y="10821273"/>
            <a:ext cx="42984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182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 O C U M E N T	T I T L E	|	</a:t>
            </a:r>
            <a:r>
              <a:rPr b="1" lang="en-US" sz="14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 E C T I O N	T I T L E</a:t>
            </a:r>
            <a:endParaRPr sz="1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4" name="Google Shape;134;g117ed86e579_0_22"/>
          <p:cNvGrpSpPr/>
          <p:nvPr/>
        </p:nvGrpSpPr>
        <p:grpSpPr>
          <a:xfrm>
            <a:off x="898275" y="4767082"/>
            <a:ext cx="18103925" cy="2029967"/>
            <a:chOff x="929675" y="4246632"/>
            <a:chExt cx="18103925" cy="2029967"/>
          </a:xfrm>
        </p:grpSpPr>
        <p:pic>
          <p:nvPicPr>
            <p:cNvPr id="135" name="Google Shape;135;g117ed86e579_0_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929675" y="4246903"/>
              <a:ext cx="2029425" cy="2029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136;g117ed86e579_0_2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460287" y="4246903"/>
              <a:ext cx="2029425" cy="2029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Google Shape;137;g117ed86e579_0_2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990898" y="4246632"/>
              <a:ext cx="1651656" cy="20299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8" name="Google Shape;138;g117ed86e579_0_22"/>
            <p:cNvSpPr txBox="1"/>
            <p:nvPr/>
          </p:nvSpPr>
          <p:spPr>
            <a:xfrm>
              <a:off x="8208175" y="4788100"/>
              <a:ext cx="743400" cy="11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000"/>
                <a:t>+</a:t>
              </a:r>
              <a:endParaRPr b="1" sz="6000"/>
            </a:p>
          </p:txBody>
        </p:sp>
        <p:sp>
          <p:nvSpPr>
            <p:cNvPr id="139" name="Google Shape;139;g117ed86e579_0_22"/>
            <p:cNvSpPr txBox="1"/>
            <p:nvPr/>
          </p:nvSpPr>
          <p:spPr>
            <a:xfrm>
              <a:off x="9089250" y="4788100"/>
              <a:ext cx="3442200" cy="11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/>
                <a:t>Metadata</a:t>
              </a:r>
              <a:endParaRPr sz="6000"/>
            </a:p>
          </p:txBody>
        </p:sp>
        <p:sp>
          <p:nvSpPr>
            <p:cNvPr id="140" name="Google Shape;140;g117ed86e579_0_22"/>
            <p:cNvSpPr txBox="1"/>
            <p:nvPr/>
          </p:nvSpPr>
          <p:spPr>
            <a:xfrm>
              <a:off x="12669125" y="4788100"/>
              <a:ext cx="743400" cy="11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000"/>
                <a:t>+</a:t>
              </a:r>
              <a:endParaRPr b="1" sz="6000"/>
            </a:p>
          </p:txBody>
        </p:sp>
        <p:sp>
          <p:nvSpPr>
            <p:cNvPr id="141" name="Google Shape;141;g117ed86e579_0_22"/>
            <p:cNvSpPr txBox="1"/>
            <p:nvPr/>
          </p:nvSpPr>
          <p:spPr>
            <a:xfrm>
              <a:off x="13550200" y="4880500"/>
              <a:ext cx="54834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/>
                <a:t>Collection structure</a:t>
              </a:r>
              <a:endParaRPr sz="4800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13eff22457_0_16"/>
          <p:cNvSpPr txBox="1"/>
          <p:nvPr>
            <p:ph type="title"/>
          </p:nvPr>
        </p:nvSpPr>
        <p:spPr>
          <a:xfrm>
            <a:off x="929673" y="3142750"/>
            <a:ext cx="9117000" cy="8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50">
                <a:solidFill>
                  <a:srgbClr val="F26A36"/>
                </a:solidFill>
              </a:rPr>
              <a:t>Poor </a:t>
            </a:r>
            <a:r>
              <a:rPr lang="en-US" sz="5450">
                <a:solidFill>
                  <a:srgbClr val="F26A36"/>
                </a:solidFill>
              </a:rPr>
              <a:t>Discoverability</a:t>
            </a:r>
            <a:endParaRPr sz="54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113eff22457_0_16"/>
          <p:cNvSpPr/>
          <p:nvPr/>
        </p:nvSpPr>
        <p:spPr>
          <a:xfrm>
            <a:off x="10046814" y="3328597"/>
            <a:ext cx="0" cy="6200140"/>
          </a:xfrm>
          <a:custGeom>
            <a:rect b="b" l="l" r="r" t="t"/>
            <a:pathLst>
              <a:path extrusionOk="0" h="6200140" w="120000">
                <a:moveTo>
                  <a:pt x="0" y="0"/>
                </a:moveTo>
                <a:lnTo>
                  <a:pt x="0" y="6199905"/>
                </a:lnTo>
              </a:path>
            </a:pathLst>
          </a:custGeom>
          <a:noFill/>
          <a:ln cap="flat" cmpd="sng" w="10450">
            <a:solidFill>
              <a:srgbClr val="F26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g113eff22457_0_16"/>
          <p:cNvSpPr txBox="1"/>
          <p:nvPr/>
        </p:nvSpPr>
        <p:spPr>
          <a:xfrm>
            <a:off x="898268" y="1103490"/>
            <a:ext cx="4626000" cy="4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575">
            <a:spAutoFit/>
          </a:bodyPr>
          <a:lstStyle/>
          <a:p>
            <a:pPr indent="0" lvl="0" marL="12700" marR="5080" rtl="0" algn="l">
              <a:lnSpc>
                <a:spcPct val="118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50">
                <a:solidFill>
                  <a:srgbClr val="00468B"/>
                </a:solidFill>
              </a:rPr>
              <a:t>Problem Statement</a:t>
            </a:r>
            <a:endParaRPr sz="3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g113eff22457_0_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0104099" cy="5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113eff22457_0_16"/>
          <p:cNvSpPr txBox="1"/>
          <p:nvPr>
            <p:ph idx="12" type="sldNum"/>
          </p:nvPr>
        </p:nvSpPr>
        <p:spPr>
          <a:xfrm>
            <a:off x="19477414" y="10754993"/>
            <a:ext cx="3621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52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1" name="Google Shape;151;g113eff22457_0_16"/>
          <p:cNvSpPr txBox="1"/>
          <p:nvPr/>
        </p:nvSpPr>
        <p:spPr>
          <a:xfrm>
            <a:off x="365192" y="10821273"/>
            <a:ext cx="42984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182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 O C U M E N T	T I T L E	|	</a:t>
            </a:r>
            <a:r>
              <a:rPr b="1" lang="en-US" sz="14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 E C T I O N	T I T L E</a:t>
            </a:r>
            <a:endParaRPr sz="1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g113eff22457_0_16"/>
          <p:cNvSpPr txBox="1"/>
          <p:nvPr/>
        </p:nvSpPr>
        <p:spPr>
          <a:xfrm>
            <a:off x="10581954" y="4492018"/>
            <a:ext cx="7541400" cy="28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5080" rtl="0" algn="l">
              <a:lnSpc>
                <a:spcPct val="124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50">
                <a:solidFill>
                  <a:srgbClr val="231F20"/>
                </a:solidFill>
              </a:rPr>
              <a:t>The </a:t>
            </a:r>
            <a:r>
              <a:rPr b="1" lang="en-US" sz="3850">
                <a:solidFill>
                  <a:srgbClr val="231F20"/>
                </a:solidFill>
              </a:rPr>
              <a:t>same</a:t>
            </a:r>
            <a:r>
              <a:rPr lang="en-US" sz="3850">
                <a:solidFill>
                  <a:srgbClr val="231F20"/>
                </a:solidFill>
              </a:rPr>
              <a:t> interview was processed and described multiple times, creating </a:t>
            </a:r>
            <a:r>
              <a:rPr lang="en-US" sz="3850">
                <a:solidFill>
                  <a:srgbClr val="231F20"/>
                </a:solidFill>
              </a:rPr>
              <a:t>duplicate</a:t>
            </a:r>
            <a:r>
              <a:rPr lang="en-US" sz="3850">
                <a:solidFill>
                  <a:srgbClr val="231F20"/>
                </a:solidFill>
              </a:rPr>
              <a:t> records in UFDC. </a:t>
            </a:r>
            <a:endParaRPr sz="38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g113eff22457_0_16"/>
          <p:cNvSpPr txBox="1"/>
          <p:nvPr>
            <p:ph type="title"/>
          </p:nvPr>
        </p:nvSpPr>
        <p:spPr>
          <a:xfrm>
            <a:off x="10581948" y="3142750"/>
            <a:ext cx="9117000" cy="8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50">
                <a:solidFill>
                  <a:srgbClr val="F26A36"/>
                </a:solidFill>
              </a:rPr>
              <a:t>Duplication</a:t>
            </a:r>
            <a:r>
              <a:rPr lang="en-US" sz="5450">
                <a:solidFill>
                  <a:srgbClr val="F26A36"/>
                </a:solidFill>
              </a:rPr>
              <a:t> of Efforts</a:t>
            </a:r>
            <a:endParaRPr sz="54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g113eff22457_0_16"/>
          <p:cNvSpPr txBox="1"/>
          <p:nvPr/>
        </p:nvSpPr>
        <p:spPr>
          <a:xfrm>
            <a:off x="898275" y="4492013"/>
            <a:ext cx="6681900" cy="3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latin typeface="Caveat"/>
                <a:ea typeface="Caveat"/>
                <a:cs typeface="Caveat"/>
                <a:sym typeface="Caveat"/>
              </a:rPr>
              <a:t>“</a:t>
            </a:r>
            <a:r>
              <a:rPr lang="en-US" sz="4400">
                <a:latin typeface="Caveat SemiBold"/>
                <a:ea typeface="Caveat SemiBold"/>
                <a:cs typeface="Caveat SemiBold"/>
                <a:sym typeface="Caveat SemiBold"/>
              </a:rPr>
              <a:t>You have to know what you are looking for, like who did the interview on which date, in order to find the interview in the digital collection ”--from an end user. </a:t>
            </a:r>
            <a:endParaRPr sz="4400">
              <a:latin typeface="Caveat SemiBold"/>
              <a:ea typeface="Caveat SemiBold"/>
              <a:cs typeface="Caveat SemiBold"/>
              <a:sym typeface="Caveat Semi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13eff22457_0_4"/>
          <p:cNvSpPr txBox="1"/>
          <p:nvPr/>
        </p:nvSpPr>
        <p:spPr>
          <a:xfrm>
            <a:off x="898281" y="1103500"/>
            <a:ext cx="8326200" cy="4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575">
            <a:spAutoFit/>
          </a:bodyPr>
          <a:lstStyle/>
          <a:p>
            <a:pPr indent="0" lvl="0" marL="12700" marR="5080" rtl="0" algn="l">
              <a:lnSpc>
                <a:spcPct val="118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50">
                <a:solidFill>
                  <a:srgbClr val="00468B"/>
                </a:solidFill>
              </a:rPr>
              <a:t>Phases of Workflow Optimization</a:t>
            </a:r>
            <a:endParaRPr sz="3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g113eff22457_0_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0104099" cy="5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113eff22457_0_4"/>
          <p:cNvSpPr txBox="1"/>
          <p:nvPr>
            <p:ph idx="12" type="sldNum"/>
          </p:nvPr>
        </p:nvSpPr>
        <p:spPr>
          <a:xfrm>
            <a:off x="19477414" y="10754993"/>
            <a:ext cx="3621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52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2" name="Google Shape;162;g113eff22457_0_4"/>
          <p:cNvSpPr txBox="1"/>
          <p:nvPr/>
        </p:nvSpPr>
        <p:spPr>
          <a:xfrm>
            <a:off x="365192" y="10821273"/>
            <a:ext cx="42984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182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 O C U M E N T	T I T L E	|	</a:t>
            </a:r>
            <a:r>
              <a:rPr b="1" lang="en-US" sz="14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 E C T I O N	T I T L E</a:t>
            </a:r>
            <a:endParaRPr sz="1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g113eff22457_0_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61655" y="971038"/>
            <a:ext cx="14264320" cy="940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113eff22457_0_4"/>
          <p:cNvSpPr txBox="1"/>
          <p:nvPr/>
        </p:nvSpPr>
        <p:spPr>
          <a:xfrm>
            <a:off x="3191225" y="9819475"/>
            <a:ext cx="4434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Special thanks to Noah Wong for the emoji design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13eff22457_0_31"/>
          <p:cNvSpPr txBox="1"/>
          <p:nvPr/>
        </p:nvSpPr>
        <p:spPr>
          <a:xfrm>
            <a:off x="898281" y="1103500"/>
            <a:ext cx="8326200" cy="4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575">
            <a:spAutoFit/>
          </a:bodyPr>
          <a:lstStyle/>
          <a:p>
            <a:pPr indent="0" lvl="0" marL="12700" marR="5080" rtl="0" algn="l">
              <a:lnSpc>
                <a:spcPct val="118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50">
                <a:solidFill>
                  <a:srgbClr val="00468B"/>
                </a:solidFill>
              </a:rPr>
              <a:t>Unaware--Workflow</a:t>
            </a:r>
            <a:endParaRPr sz="3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g113eff22457_0_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0104099" cy="5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g113eff22457_0_31"/>
          <p:cNvSpPr txBox="1"/>
          <p:nvPr>
            <p:ph idx="12" type="sldNum"/>
          </p:nvPr>
        </p:nvSpPr>
        <p:spPr>
          <a:xfrm>
            <a:off x="19477414" y="10754993"/>
            <a:ext cx="3621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52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2" name="Google Shape;172;g113eff22457_0_31"/>
          <p:cNvSpPr txBox="1"/>
          <p:nvPr/>
        </p:nvSpPr>
        <p:spPr>
          <a:xfrm>
            <a:off x="365192" y="10821273"/>
            <a:ext cx="42984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182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 O C U M E N T	T I T L E	|	</a:t>
            </a:r>
            <a:r>
              <a:rPr b="1" lang="en-US" sz="14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 E C T I O N	T I T L E</a:t>
            </a:r>
            <a:endParaRPr sz="1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Samual Proctor Oral History Program conducts interviews. " id="173" name="Google Shape;173;g113eff22457_0_31" title="Samual Proctor Oral History Program conducts interviews. "/>
          <p:cNvSpPr/>
          <p:nvPr/>
        </p:nvSpPr>
        <p:spPr>
          <a:xfrm>
            <a:off x="1216244" y="4040424"/>
            <a:ext cx="2209500" cy="1511100"/>
          </a:xfrm>
          <a:prstGeom prst="rect">
            <a:avLst/>
          </a:prstGeom>
          <a:noFill/>
          <a:ln cap="flat" cmpd="sng" w="3810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01025" lIns="201025" spcFirstLastPara="1" rIns="201025" wrap="square" tIns="201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/>
              <a:t> Interview</a:t>
            </a:r>
            <a:endParaRPr sz="3100"/>
          </a:p>
        </p:txBody>
      </p:sp>
      <p:sp>
        <p:nvSpPr>
          <p:cNvPr descr="UFDC staff ingest the metadata and media files to UFDC." id="174" name="Google Shape;174;g113eff22457_0_31" title="UFDC staff ingest the metadata and media files to UFDC.  "/>
          <p:cNvSpPr/>
          <p:nvPr/>
        </p:nvSpPr>
        <p:spPr>
          <a:xfrm>
            <a:off x="10442716" y="4040424"/>
            <a:ext cx="2209500" cy="1511100"/>
          </a:xfrm>
          <a:prstGeom prst="rect">
            <a:avLst/>
          </a:prstGeom>
          <a:noFill/>
          <a:ln cap="flat" cmpd="sng" w="3810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01025" lIns="201025" spcFirstLastPara="1" rIns="201025" wrap="square" tIns="2010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/>
              <a:t> </a:t>
            </a:r>
            <a:r>
              <a:rPr lang="en-US" sz="2200"/>
              <a:t>Ingest metadata and upload media files</a:t>
            </a:r>
            <a:endParaRPr sz="2200"/>
          </a:p>
        </p:txBody>
      </p:sp>
      <p:sp>
        <p:nvSpPr>
          <p:cNvPr id="175" name="Google Shape;175;g113eff22457_0_31"/>
          <p:cNvSpPr/>
          <p:nvPr/>
        </p:nvSpPr>
        <p:spPr>
          <a:xfrm rot="-2698288">
            <a:off x="3913025" y="2915504"/>
            <a:ext cx="1704269" cy="37208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201025" lIns="201025" spcFirstLastPara="1" rIns="201025" wrap="square" tIns="201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113eff22457_0_31"/>
          <p:cNvSpPr/>
          <p:nvPr/>
        </p:nvSpPr>
        <p:spPr>
          <a:xfrm>
            <a:off x="13048066" y="4462889"/>
            <a:ext cx="1703700" cy="372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201025" lIns="201025" spcFirstLastPara="1" rIns="201025" wrap="square" tIns="201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7" name="Google Shape;177;g113eff22457_0_31"/>
          <p:cNvGrpSpPr/>
          <p:nvPr/>
        </p:nvGrpSpPr>
        <p:grpSpPr>
          <a:xfrm>
            <a:off x="10442789" y="3534830"/>
            <a:ext cx="591718" cy="440117"/>
            <a:chOff x="1186007" y="1645225"/>
            <a:chExt cx="477000" cy="348304"/>
          </a:xfrm>
        </p:grpSpPr>
        <p:sp>
          <p:nvSpPr>
            <p:cNvPr id="178" name="Google Shape;178;g113eff22457_0_31"/>
            <p:cNvSpPr/>
            <p:nvPr/>
          </p:nvSpPr>
          <p:spPr>
            <a:xfrm rot="-5394401">
              <a:off x="1175957" y="1819529"/>
              <a:ext cx="184200" cy="163800"/>
            </a:xfrm>
            <a:prstGeom prst="flowChartDelay">
              <a:avLst/>
            </a:prstGeom>
            <a:solidFill>
              <a:srgbClr val="E06666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25" lIns="201025" spcFirstLastPara="1" rIns="201025" wrap="square" tIns="201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g113eff22457_0_31"/>
            <p:cNvSpPr/>
            <p:nvPr/>
          </p:nvSpPr>
          <p:spPr>
            <a:xfrm rot="-5394401">
              <a:off x="1336232" y="1819529"/>
              <a:ext cx="184200" cy="163800"/>
            </a:xfrm>
            <a:prstGeom prst="flowChartDelay">
              <a:avLst/>
            </a:prstGeom>
            <a:solidFill>
              <a:srgbClr val="E06666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25" lIns="201025" spcFirstLastPara="1" rIns="201025" wrap="square" tIns="201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80" name="Google Shape;180;g113eff22457_0_31"/>
            <p:cNvGrpSpPr/>
            <p:nvPr/>
          </p:nvGrpSpPr>
          <p:grpSpPr>
            <a:xfrm>
              <a:off x="1193650" y="1645225"/>
              <a:ext cx="469357" cy="348304"/>
              <a:chOff x="1193650" y="1645225"/>
              <a:chExt cx="469357" cy="348304"/>
            </a:xfrm>
          </p:grpSpPr>
          <p:sp>
            <p:nvSpPr>
              <p:cNvPr id="181" name="Google Shape;181;g113eff22457_0_31"/>
              <p:cNvSpPr/>
              <p:nvPr/>
            </p:nvSpPr>
            <p:spPr>
              <a:xfrm>
                <a:off x="1193650" y="1645225"/>
                <a:ext cx="148800" cy="164100"/>
              </a:xfrm>
              <a:prstGeom prst="ellipse">
                <a:avLst/>
              </a:prstGeom>
              <a:solidFill>
                <a:srgbClr val="E06666"/>
              </a:solidFill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01025" lIns="201025" spcFirstLastPara="1" rIns="201025" wrap="square" tIns="2010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g113eff22457_0_31"/>
              <p:cNvSpPr/>
              <p:nvPr/>
            </p:nvSpPr>
            <p:spPr>
              <a:xfrm>
                <a:off x="1350100" y="1645225"/>
                <a:ext cx="148800" cy="164100"/>
              </a:xfrm>
              <a:prstGeom prst="ellipse">
                <a:avLst/>
              </a:prstGeom>
              <a:solidFill>
                <a:srgbClr val="E06666"/>
              </a:solidFill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01025" lIns="201025" spcFirstLastPara="1" rIns="201025" wrap="square" tIns="2010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g113eff22457_0_31"/>
              <p:cNvSpPr/>
              <p:nvPr/>
            </p:nvSpPr>
            <p:spPr>
              <a:xfrm>
                <a:off x="1506550" y="1645225"/>
                <a:ext cx="148800" cy="164100"/>
              </a:xfrm>
              <a:prstGeom prst="ellipse">
                <a:avLst/>
              </a:prstGeom>
              <a:solidFill>
                <a:srgbClr val="E06666"/>
              </a:solidFill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01025" lIns="201025" spcFirstLastPara="1" rIns="201025" wrap="square" tIns="2010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" name="Google Shape;184;g113eff22457_0_31"/>
              <p:cNvSpPr/>
              <p:nvPr/>
            </p:nvSpPr>
            <p:spPr>
              <a:xfrm rot="-5394401">
                <a:off x="1488857" y="1819529"/>
                <a:ext cx="184200" cy="163800"/>
              </a:xfrm>
              <a:prstGeom prst="flowChartDelay">
                <a:avLst/>
              </a:prstGeom>
              <a:solidFill>
                <a:srgbClr val="E06666"/>
              </a:solidFill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01025" lIns="201025" spcFirstLastPara="1" rIns="201025" wrap="square" tIns="2010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85" name="Google Shape;185;g113eff22457_0_31"/>
          <p:cNvSpPr txBox="1"/>
          <p:nvPr/>
        </p:nvSpPr>
        <p:spPr>
          <a:xfrm>
            <a:off x="2070102" y="8718435"/>
            <a:ext cx="1635000" cy="8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201025" lIns="201025" spcFirstLastPara="1" rIns="201025" wrap="square" tIns="2010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SPOHP</a:t>
            </a:r>
            <a:endParaRPr sz="3100"/>
          </a:p>
        </p:txBody>
      </p:sp>
      <p:grpSp>
        <p:nvGrpSpPr>
          <p:cNvPr id="186" name="Google Shape;186;g113eff22457_0_31"/>
          <p:cNvGrpSpPr/>
          <p:nvPr/>
        </p:nvGrpSpPr>
        <p:grpSpPr>
          <a:xfrm>
            <a:off x="1452119" y="8938296"/>
            <a:ext cx="591719" cy="440117"/>
            <a:chOff x="1186007" y="1645225"/>
            <a:chExt cx="477000" cy="348304"/>
          </a:xfrm>
        </p:grpSpPr>
        <p:sp>
          <p:nvSpPr>
            <p:cNvPr id="187" name="Google Shape;187;g113eff22457_0_31"/>
            <p:cNvSpPr/>
            <p:nvPr/>
          </p:nvSpPr>
          <p:spPr>
            <a:xfrm rot="-5394401">
              <a:off x="1175957" y="1819529"/>
              <a:ext cx="184200" cy="163800"/>
            </a:xfrm>
            <a:prstGeom prst="flowChartDelay">
              <a:avLst/>
            </a:prstGeom>
            <a:solidFill>
              <a:srgbClr val="FFD966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25" lIns="201025" spcFirstLastPara="1" rIns="201025" wrap="square" tIns="201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g113eff22457_0_31"/>
            <p:cNvSpPr/>
            <p:nvPr/>
          </p:nvSpPr>
          <p:spPr>
            <a:xfrm rot="-5394401">
              <a:off x="1336232" y="1819529"/>
              <a:ext cx="184200" cy="163800"/>
            </a:xfrm>
            <a:prstGeom prst="flowChartDelay">
              <a:avLst/>
            </a:prstGeom>
            <a:solidFill>
              <a:srgbClr val="FFD966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25" lIns="201025" spcFirstLastPara="1" rIns="201025" wrap="square" tIns="201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89" name="Google Shape;189;g113eff22457_0_31"/>
            <p:cNvGrpSpPr/>
            <p:nvPr/>
          </p:nvGrpSpPr>
          <p:grpSpPr>
            <a:xfrm>
              <a:off x="1193650" y="1645225"/>
              <a:ext cx="469357" cy="348304"/>
              <a:chOff x="1193650" y="1645225"/>
              <a:chExt cx="469357" cy="348304"/>
            </a:xfrm>
          </p:grpSpPr>
          <p:sp>
            <p:nvSpPr>
              <p:cNvPr id="190" name="Google Shape;190;g113eff22457_0_31"/>
              <p:cNvSpPr/>
              <p:nvPr/>
            </p:nvSpPr>
            <p:spPr>
              <a:xfrm>
                <a:off x="1193650" y="1645225"/>
                <a:ext cx="148800" cy="164100"/>
              </a:xfrm>
              <a:prstGeom prst="ellipse">
                <a:avLst/>
              </a:prstGeom>
              <a:solidFill>
                <a:srgbClr val="FFD966"/>
              </a:solidFill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01025" lIns="201025" spcFirstLastPara="1" rIns="201025" wrap="square" tIns="2010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g113eff22457_0_31"/>
              <p:cNvSpPr/>
              <p:nvPr/>
            </p:nvSpPr>
            <p:spPr>
              <a:xfrm>
                <a:off x="1350100" y="1645225"/>
                <a:ext cx="148800" cy="164100"/>
              </a:xfrm>
              <a:prstGeom prst="ellipse">
                <a:avLst/>
              </a:prstGeom>
              <a:solidFill>
                <a:srgbClr val="FFD966"/>
              </a:solidFill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01025" lIns="201025" spcFirstLastPara="1" rIns="201025" wrap="square" tIns="2010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g113eff22457_0_31"/>
              <p:cNvSpPr/>
              <p:nvPr/>
            </p:nvSpPr>
            <p:spPr>
              <a:xfrm>
                <a:off x="1506550" y="1645225"/>
                <a:ext cx="148800" cy="164100"/>
              </a:xfrm>
              <a:prstGeom prst="ellipse">
                <a:avLst/>
              </a:prstGeom>
              <a:solidFill>
                <a:srgbClr val="FFD966"/>
              </a:solidFill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01025" lIns="201025" spcFirstLastPara="1" rIns="201025" wrap="square" tIns="2010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g113eff22457_0_31"/>
              <p:cNvSpPr/>
              <p:nvPr/>
            </p:nvSpPr>
            <p:spPr>
              <a:xfrm rot="-5394401">
                <a:off x="1488857" y="1819529"/>
                <a:ext cx="184200" cy="163800"/>
              </a:xfrm>
              <a:prstGeom prst="flowChartDelay">
                <a:avLst/>
              </a:prstGeom>
              <a:solidFill>
                <a:srgbClr val="FFD966"/>
              </a:solidFill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01025" lIns="201025" spcFirstLastPara="1" rIns="201025" wrap="square" tIns="2010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94" name="Google Shape;194;g113eff22457_0_31"/>
          <p:cNvGrpSpPr/>
          <p:nvPr/>
        </p:nvGrpSpPr>
        <p:grpSpPr>
          <a:xfrm>
            <a:off x="1452119" y="9721744"/>
            <a:ext cx="591719" cy="440117"/>
            <a:chOff x="1186007" y="1645225"/>
            <a:chExt cx="477000" cy="348304"/>
          </a:xfrm>
        </p:grpSpPr>
        <p:sp>
          <p:nvSpPr>
            <p:cNvPr id="195" name="Google Shape;195;g113eff22457_0_31"/>
            <p:cNvSpPr/>
            <p:nvPr/>
          </p:nvSpPr>
          <p:spPr>
            <a:xfrm rot="-5394401">
              <a:off x="1175957" y="1819529"/>
              <a:ext cx="184200" cy="163800"/>
            </a:xfrm>
            <a:prstGeom prst="flowChartDelay">
              <a:avLst/>
            </a:prstGeom>
            <a:solidFill>
              <a:srgbClr val="E06666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25" lIns="201025" spcFirstLastPara="1" rIns="201025" wrap="square" tIns="201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g113eff22457_0_31"/>
            <p:cNvSpPr/>
            <p:nvPr/>
          </p:nvSpPr>
          <p:spPr>
            <a:xfrm rot="-5394401">
              <a:off x="1336232" y="1819529"/>
              <a:ext cx="184200" cy="163800"/>
            </a:xfrm>
            <a:prstGeom prst="flowChartDelay">
              <a:avLst/>
            </a:prstGeom>
            <a:solidFill>
              <a:srgbClr val="E06666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25" lIns="201025" spcFirstLastPara="1" rIns="201025" wrap="square" tIns="201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97" name="Google Shape;197;g113eff22457_0_31"/>
            <p:cNvGrpSpPr/>
            <p:nvPr/>
          </p:nvGrpSpPr>
          <p:grpSpPr>
            <a:xfrm>
              <a:off x="1193650" y="1645225"/>
              <a:ext cx="469357" cy="348304"/>
              <a:chOff x="1193650" y="1645225"/>
              <a:chExt cx="469357" cy="348304"/>
            </a:xfrm>
          </p:grpSpPr>
          <p:sp>
            <p:nvSpPr>
              <p:cNvPr id="198" name="Google Shape;198;g113eff22457_0_31"/>
              <p:cNvSpPr/>
              <p:nvPr/>
            </p:nvSpPr>
            <p:spPr>
              <a:xfrm>
                <a:off x="1193650" y="1645225"/>
                <a:ext cx="148800" cy="164100"/>
              </a:xfrm>
              <a:prstGeom prst="ellipse">
                <a:avLst/>
              </a:prstGeom>
              <a:solidFill>
                <a:srgbClr val="E06666"/>
              </a:solidFill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01025" lIns="201025" spcFirstLastPara="1" rIns="201025" wrap="square" tIns="2010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" name="Google Shape;199;g113eff22457_0_31"/>
              <p:cNvSpPr/>
              <p:nvPr/>
            </p:nvSpPr>
            <p:spPr>
              <a:xfrm>
                <a:off x="1350100" y="1645225"/>
                <a:ext cx="148800" cy="164100"/>
              </a:xfrm>
              <a:prstGeom prst="ellipse">
                <a:avLst/>
              </a:prstGeom>
              <a:solidFill>
                <a:srgbClr val="E06666"/>
              </a:solidFill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01025" lIns="201025" spcFirstLastPara="1" rIns="201025" wrap="square" tIns="2010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g113eff22457_0_31"/>
              <p:cNvSpPr/>
              <p:nvPr/>
            </p:nvSpPr>
            <p:spPr>
              <a:xfrm>
                <a:off x="1506550" y="1645225"/>
                <a:ext cx="148800" cy="164100"/>
              </a:xfrm>
              <a:prstGeom prst="ellipse">
                <a:avLst/>
              </a:prstGeom>
              <a:solidFill>
                <a:srgbClr val="E06666"/>
              </a:solidFill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01025" lIns="201025" spcFirstLastPara="1" rIns="201025" wrap="square" tIns="2010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g113eff22457_0_31"/>
              <p:cNvSpPr/>
              <p:nvPr/>
            </p:nvSpPr>
            <p:spPr>
              <a:xfrm rot="-5394401">
                <a:off x="1488857" y="1819529"/>
                <a:ext cx="184200" cy="163800"/>
              </a:xfrm>
              <a:prstGeom prst="flowChartDelay">
                <a:avLst/>
              </a:prstGeom>
              <a:solidFill>
                <a:srgbClr val="E06666"/>
              </a:solidFill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01025" lIns="201025" spcFirstLastPara="1" rIns="201025" wrap="square" tIns="2010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02" name="Google Shape;202;g113eff22457_0_31"/>
          <p:cNvSpPr txBox="1"/>
          <p:nvPr/>
        </p:nvSpPr>
        <p:spPr>
          <a:xfrm>
            <a:off x="2070102" y="9501855"/>
            <a:ext cx="1371900" cy="8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201025" lIns="201025" spcFirstLastPara="1" rIns="201025" wrap="square" tIns="2010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DSS</a:t>
            </a:r>
            <a:endParaRPr sz="3100"/>
          </a:p>
        </p:txBody>
      </p:sp>
      <p:sp>
        <p:nvSpPr>
          <p:cNvPr descr="Samuel Oral History Program organizes the media files. " id="203" name="Google Shape;203;g113eff22457_0_31" title="Samuel Oral History Program organizes the media files. "/>
          <p:cNvSpPr/>
          <p:nvPr/>
        </p:nvSpPr>
        <p:spPr>
          <a:xfrm>
            <a:off x="5778741" y="4040424"/>
            <a:ext cx="2209500" cy="1511100"/>
          </a:xfrm>
          <a:prstGeom prst="rect">
            <a:avLst/>
          </a:prstGeom>
          <a:noFill/>
          <a:ln cap="flat" cmpd="sng" w="3810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01025" lIns="201025" spcFirstLastPara="1" rIns="201025" wrap="square" tIns="2010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/>
              <a:t> </a:t>
            </a:r>
            <a:r>
              <a:rPr lang="en-US" sz="2600"/>
              <a:t>Fill in metadata template</a:t>
            </a:r>
            <a:endParaRPr sz="2600"/>
          </a:p>
        </p:txBody>
      </p:sp>
      <p:sp>
        <p:nvSpPr>
          <p:cNvPr id="204" name="Google Shape;204;g113eff22457_0_31"/>
          <p:cNvSpPr/>
          <p:nvPr/>
        </p:nvSpPr>
        <p:spPr>
          <a:xfrm rot="4237">
            <a:off x="3787401" y="4666662"/>
            <a:ext cx="1703701" cy="372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201025" lIns="201025" spcFirstLastPara="1" rIns="201025" wrap="square" tIns="201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g113eff22457_0_31"/>
          <p:cNvSpPr/>
          <p:nvPr/>
        </p:nvSpPr>
        <p:spPr>
          <a:xfrm rot="1873292">
            <a:off x="3913320" y="6871904"/>
            <a:ext cx="1703873" cy="37208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201025" lIns="201025" spcFirstLastPara="1" rIns="201025" wrap="square" tIns="201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descr="Samuel Proctor Oral History Program transcribes the interviews. " id="206" name="Google Shape;206;g113eff22457_0_31" title="Samuel Proctor Oral History Program transcribes the interviews.  "/>
          <p:cNvSpPr/>
          <p:nvPr/>
        </p:nvSpPr>
        <p:spPr>
          <a:xfrm>
            <a:off x="5778741" y="6661572"/>
            <a:ext cx="2209500" cy="1511100"/>
          </a:xfrm>
          <a:prstGeom prst="rect">
            <a:avLst/>
          </a:prstGeom>
          <a:noFill/>
          <a:ln cap="flat" cmpd="sng" w="3810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01025" lIns="201025" spcFirstLastPara="1" rIns="201025" wrap="square" tIns="2010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/>
              <a:t> </a:t>
            </a:r>
            <a:r>
              <a:rPr lang="en-US" sz="2600"/>
              <a:t>Transcribe interviews</a:t>
            </a:r>
            <a:endParaRPr sz="2600"/>
          </a:p>
        </p:txBody>
      </p:sp>
      <p:sp>
        <p:nvSpPr>
          <p:cNvPr descr="Samuel Proctor Oral History Program's digital files available on UFDC. " id="207" name="Google Shape;207;g113eff22457_0_31" title="Samuel Proctor Oral History Program's digital files available on UFDC. "/>
          <p:cNvSpPr/>
          <p:nvPr/>
        </p:nvSpPr>
        <p:spPr>
          <a:xfrm>
            <a:off x="15084176" y="3444091"/>
            <a:ext cx="3438774" cy="2683584"/>
          </a:xfrm>
          <a:prstGeom prst="irregularSeal1">
            <a:avLst/>
          </a:prstGeom>
          <a:gradFill>
            <a:gsLst>
              <a:gs pos="0">
                <a:srgbClr val="00D2E9"/>
              </a:gs>
              <a:gs pos="100000">
                <a:srgbClr val="045962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01025" lIns="201025" spcFirstLastPara="1" rIns="201025" wrap="square" tIns="201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EFEFEF"/>
                </a:solidFill>
              </a:rPr>
              <a:t>Available on UFDC</a:t>
            </a:r>
            <a:endParaRPr sz="2600">
              <a:solidFill>
                <a:srgbClr val="EFEFEF"/>
              </a:solidFill>
            </a:endParaRPr>
          </a:p>
        </p:txBody>
      </p:sp>
      <p:grpSp>
        <p:nvGrpSpPr>
          <p:cNvPr id="208" name="Google Shape;208;g113eff22457_0_31"/>
          <p:cNvGrpSpPr/>
          <p:nvPr/>
        </p:nvGrpSpPr>
        <p:grpSpPr>
          <a:xfrm>
            <a:off x="5778793" y="3835374"/>
            <a:ext cx="591718" cy="440117"/>
            <a:chOff x="1186007" y="1645225"/>
            <a:chExt cx="477000" cy="348304"/>
          </a:xfrm>
        </p:grpSpPr>
        <p:sp>
          <p:nvSpPr>
            <p:cNvPr id="209" name="Google Shape;209;g113eff22457_0_31"/>
            <p:cNvSpPr/>
            <p:nvPr/>
          </p:nvSpPr>
          <p:spPr>
            <a:xfrm rot="-5394401">
              <a:off x="1175957" y="1819529"/>
              <a:ext cx="184200" cy="163800"/>
            </a:xfrm>
            <a:prstGeom prst="flowChartDelay">
              <a:avLst/>
            </a:prstGeom>
            <a:solidFill>
              <a:srgbClr val="FFD966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25" lIns="201025" spcFirstLastPara="1" rIns="201025" wrap="square" tIns="201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g113eff22457_0_31"/>
            <p:cNvSpPr/>
            <p:nvPr/>
          </p:nvSpPr>
          <p:spPr>
            <a:xfrm rot="-5394401">
              <a:off x="1336232" y="1819529"/>
              <a:ext cx="184200" cy="163800"/>
            </a:xfrm>
            <a:prstGeom prst="flowChartDelay">
              <a:avLst/>
            </a:prstGeom>
            <a:solidFill>
              <a:srgbClr val="FFD966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25" lIns="201025" spcFirstLastPara="1" rIns="201025" wrap="square" tIns="201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11" name="Google Shape;211;g113eff22457_0_31"/>
            <p:cNvGrpSpPr/>
            <p:nvPr/>
          </p:nvGrpSpPr>
          <p:grpSpPr>
            <a:xfrm>
              <a:off x="1193650" y="1645225"/>
              <a:ext cx="469357" cy="348304"/>
              <a:chOff x="1193650" y="1645225"/>
              <a:chExt cx="469357" cy="348304"/>
            </a:xfrm>
          </p:grpSpPr>
          <p:sp>
            <p:nvSpPr>
              <p:cNvPr id="212" name="Google Shape;212;g113eff22457_0_31"/>
              <p:cNvSpPr/>
              <p:nvPr/>
            </p:nvSpPr>
            <p:spPr>
              <a:xfrm>
                <a:off x="1193650" y="1645225"/>
                <a:ext cx="148800" cy="164100"/>
              </a:xfrm>
              <a:prstGeom prst="ellipse">
                <a:avLst/>
              </a:prstGeom>
              <a:solidFill>
                <a:srgbClr val="FFD966"/>
              </a:solidFill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01025" lIns="201025" spcFirstLastPara="1" rIns="201025" wrap="square" tIns="2010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g113eff22457_0_31"/>
              <p:cNvSpPr/>
              <p:nvPr/>
            </p:nvSpPr>
            <p:spPr>
              <a:xfrm>
                <a:off x="1350100" y="1645225"/>
                <a:ext cx="148800" cy="164100"/>
              </a:xfrm>
              <a:prstGeom prst="ellipse">
                <a:avLst/>
              </a:prstGeom>
              <a:solidFill>
                <a:srgbClr val="FFD966"/>
              </a:solidFill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01025" lIns="201025" spcFirstLastPara="1" rIns="201025" wrap="square" tIns="2010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" name="Google Shape;214;g113eff22457_0_31"/>
              <p:cNvSpPr/>
              <p:nvPr/>
            </p:nvSpPr>
            <p:spPr>
              <a:xfrm>
                <a:off x="1506550" y="1645225"/>
                <a:ext cx="148800" cy="164100"/>
              </a:xfrm>
              <a:prstGeom prst="ellipse">
                <a:avLst/>
              </a:prstGeom>
              <a:solidFill>
                <a:srgbClr val="FFD966"/>
              </a:solidFill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01025" lIns="201025" spcFirstLastPara="1" rIns="201025" wrap="square" tIns="2010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" name="Google Shape;215;g113eff22457_0_31"/>
              <p:cNvSpPr/>
              <p:nvPr/>
            </p:nvSpPr>
            <p:spPr>
              <a:xfrm rot="-5394401">
                <a:off x="1488857" y="1819529"/>
                <a:ext cx="184200" cy="163800"/>
              </a:xfrm>
              <a:prstGeom prst="flowChartDelay">
                <a:avLst/>
              </a:prstGeom>
              <a:solidFill>
                <a:srgbClr val="FFD966"/>
              </a:solidFill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01025" lIns="201025" spcFirstLastPara="1" rIns="201025" wrap="square" tIns="2010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16" name="Google Shape;216;g113eff22457_0_31"/>
          <p:cNvGrpSpPr/>
          <p:nvPr/>
        </p:nvGrpSpPr>
        <p:grpSpPr>
          <a:xfrm>
            <a:off x="5778710" y="1853542"/>
            <a:ext cx="2254716" cy="1681387"/>
            <a:chOff x="2803122" y="869304"/>
            <a:chExt cx="1025523" cy="764684"/>
          </a:xfrm>
        </p:grpSpPr>
        <p:sp>
          <p:nvSpPr>
            <p:cNvPr descr="Samuel Proctor Oral History Program fills in metadata template. " id="217" name="Google Shape;217;g113eff22457_0_31" title="Samuel Proctor Oral History Program fills in metadata template. "/>
            <p:cNvSpPr/>
            <p:nvPr/>
          </p:nvSpPr>
          <p:spPr>
            <a:xfrm>
              <a:off x="2823646" y="946688"/>
              <a:ext cx="1005000" cy="687300"/>
            </a:xfrm>
            <a:prstGeom prst="rect">
              <a:avLst/>
            </a:prstGeom>
            <a:noFill/>
            <a:ln cap="flat" cmpd="sng" w="38100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25" lIns="201025" spcFirstLastPara="1" rIns="201025" wrap="square" tIns="2010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/>
                <a:t>Organize media files</a:t>
              </a:r>
              <a:r>
                <a:rPr lang="en-US" sz="3100"/>
                <a:t> </a:t>
              </a:r>
              <a:endParaRPr sz="2600"/>
            </a:p>
          </p:txBody>
        </p:sp>
        <p:grpSp>
          <p:nvGrpSpPr>
            <p:cNvPr id="218" name="Google Shape;218;g113eff22457_0_31"/>
            <p:cNvGrpSpPr/>
            <p:nvPr/>
          </p:nvGrpSpPr>
          <p:grpSpPr>
            <a:xfrm>
              <a:off x="2803122" y="869304"/>
              <a:ext cx="269123" cy="200170"/>
              <a:chOff x="1186007" y="1645225"/>
              <a:chExt cx="477000" cy="348304"/>
            </a:xfrm>
          </p:grpSpPr>
          <p:sp>
            <p:nvSpPr>
              <p:cNvPr id="219" name="Google Shape;219;g113eff22457_0_31"/>
              <p:cNvSpPr/>
              <p:nvPr/>
            </p:nvSpPr>
            <p:spPr>
              <a:xfrm rot="-5394401">
                <a:off x="1175957" y="1819529"/>
                <a:ext cx="184200" cy="163800"/>
              </a:xfrm>
              <a:prstGeom prst="flowChartDelay">
                <a:avLst/>
              </a:prstGeom>
              <a:solidFill>
                <a:srgbClr val="FFD966"/>
              </a:solidFill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01025" lIns="201025" spcFirstLastPara="1" rIns="201025" wrap="square" tIns="2010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" name="Google Shape;220;g113eff22457_0_31"/>
              <p:cNvSpPr/>
              <p:nvPr/>
            </p:nvSpPr>
            <p:spPr>
              <a:xfrm rot="-5394401">
                <a:off x="1336232" y="1819529"/>
                <a:ext cx="184200" cy="163800"/>
              </a:xfrm>
              <a:prstGeom prst="flowChartDelay">
                <a:avLst/>
              </a:prstGeom>
              <a:solidFill>
                <a:srgbClr val="FFD966"/>
              </a:solidFill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01025" lIns="201025" spcFirstLastPara="1" rIns="201025" wrap="square" tIns="2010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21" name="Google Shape;221;g113eff22457_0_31"/>
              <p:cNvGrpSpPr/>
              <p:nvPr/>
            </p:nvGrpSpPr>
            <p:grpSpPr>
              <a:xfrm>
                <a:off x="1193650" y="1645225"/>
                <a:ext cx="469357" cy="348304"/>
                <a:chOff x="1193650" y="1645225"/>
                <a:chExt cx="469357" cy="348304"/>
              </a:xfrm>
            </p:grpSpPr>
            <p:sp>
              <p:nvSpPr>
                <p:cNvPr id="222" name="Google Shape;222;g113eff22457_0_31"/>
                <p:cNvSpPr/>
                <p:nvPr/>
              </p:nvSpPr>
              <p:spPr>
                <a:xfrm>
                  <a:off x="1193650" y="1645225"/>
                  <a:ext cx="148800" cy="164100"/>
                </a:xfrm>
                <a:prstGeom prst="ellipse">
                  <a:avLst/>
                </a:prstGeom>
                <a:solidFill>
                  <a:srgbClr val="FFD966"/>
                </a:solidFill>
                <a:ln cap="flat" cmpd="sng" w="19050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201025" lIns="201025" spcFirstLastPara="1" rIns="201025" wrap="square" tIns="2010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3" name="Google Shape;223;g113eff22457_0_31"/>
                <p:cNvSpPr/>
                <p:nvPr/>
              </p:nvSpPr>
              <p:spPr>
                <a:xfrm>
                  <a:off x="1350100" y="1645225"/>
                  <a:ext cx="148800" cy="164100"/>
                </a:xfrm>
                <a:prstGeom prst="ellipse">
                  <a:avLst/>
                </a:prstGeom>
                <a:solidFill>
                  <a:srgbClr val="FFD966"/>
                </a:solidFill>
                <a:ln cap="flat" cmpd="sng" w="19050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201025" lIns="201025" spcFirstLastPara="1" rIns="201025" wrap="square" tIns="2010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4" name="Google Shape;224;g113eff22457_0_31"/>
                <p:cNvSpPr/>
                <p:nvPr/>
              </p:nvSpPr>
              <p:spPr>
                <a:xfrm>
                  <a:off x="1506550" y="1645225"/>
                  <a:ext cx="148800" cy="164100"/>
                </a:xfrm>
                <a:prstGeom prst="ellipse">
                  <a:avLst/>
                </a:prstGeom>
                <a:solidFill>
                  <a:srgbClr val="FFD966"/>
                </a:solidFill>
                <a:ln cap="flat" cmpd="sng" w="19050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201025" lIns="201025" spcFirstLastPara="1" rIns="201025" wrap="square" tIns="2010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5" name="Google Shape;225;g113eff22457_0_31"/>
                <p:cNvSpPr/>
                <p:nvPr/>
              </p:nvSpPr>
              <p:spPr>
                <a:xfrm rot="-5394401">
                  <a:off x="1488857" y="1819529"/>
                  <a:ext cx="184200" cy="163800"/>
                </a:xfrm>
                <a:prstGeom prst="flowChartDelay">
                  <a:avLst/>
                </a:prstGeom>
                <a:solidFill>
                  <a:srgbClr val="FFD966"/>
                </a:solidFill>
                <a:ln cap="flat" cmpd="sng" w="19050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201025" lIns="201025" spcFirstLastPara="1" rIns="201025" wrap="square" tIns="2010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grpSp>
        <p:nvGrpSpPr>
          <p:cNvPr id="226" name="Google Shape;226;g113eff22457_0_31"/>
          <p:cNvGrpSpPr/>
          <p:nvPr/>
        </p:nvGrpSpPr>
        <p:grpSpPr>
          <a:xfrm>
            <a:off x="5778793" y="6482660"/>
            <a:ext cx="591718" cy="440117"/>
            <a:chOff x="1186007" y="1645225"/>
            <a:chExt cx="477000" cy="348304"/>
          </a:xfrm>
        </p:grpSpPr>
        <p:sp>
          <p:nvSpPr>
            <p:cNvPr id="227" name="Google Shape;227;g113eff22457_0_31"/>
            <p:cNvSpPr/>
            <p:nvPr/>
          </p:nvSpPr>
          <p:spPr>
            <a:xfrm rot="-5394401">
              <a:off x="1175957" y="1819529"/>
              <a:ext cx="184200" cy="163800"/>
            </a:xfrm>
            <a:prstGeom prst="flowChartDelay">
              <a:avLst/>
            </a:prstGeom>
            <a:solidFill>
              <a:srgbClr val="FFD966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25" lIns="201025" spcFirstLastPara="1" rIns="201025" wrap="square" tIns="201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g113eff22457_0_31"/>
            <p:cNvSpPr/>
            <p:nvPr/>
          </p:nvSpPr>
          <p:spPr>
            <a:xfrm rot="-5394401">
              <a:off x="1336232" y="1819529"/>
              <a:ext cx="184200" cy="163800"/>
            </a:xfrm>
            <a:prstGeom prst="flowChartDelay">
              <a:avLst/>
            </a:prstGeom>
            <a:solidFill>
              <a:srgbClr val="FFD966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25" lIns="201025" spcFirstLastPara="1" rIns="201025" wrap="square" tIns="201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29" name="Google Shape;229;g113eff22457_0_31"/>
            <p:cNvGrpSpPr/>
            <p:nvPr/>
          </p:nvGrpSpPr>
          <p:grpSpPr>
            <a:xfrm>
              <a:off x="1193650" y="1645225"/>
              <a:ext cx="469357" cy="348304"/>
              <a:chOff x="1193650" y="1645225"/>
              <a:chExt cx="469357" cy="348304"/>
            </a:xfrm>
          </p:grpSpPr>
          <p:sp>
            <p:nvSpPr>
              <p:cNvPr id="230" name="Google Shape;230;g113eff22457_0_31"/>
              <p:cNvSpPr/>
              <p:nvPr/>
            </p:nvSpPr>
            <p:spPr>
              <a:xfrm>
                <a:off x="1193650" y="1645225"/>
                <a:ext cx="148800" cy="164100"/>
              </a:xfrm>
              <a:prstGeom prst="ellipse">
                <a:avLst/>
              </a:prstGeom>
              <a:solidFill>
                <a:srgbClr val="FFD966"/>
              </a:solidFill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01025" lIns="201025" spcFirstLastPara="1" rIns="201025" wrap="square" tIns="2010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g113eff22457_0_31"/>
              <p:cNvSpPr/>
              <p:nvPr/>
            </p:nvSpPr>
            <p:spPr>
              <a:xfrm>
                <a:off x="1350100" y="1645225"/>
                <a:ext cx="148800" cy="164100"/>
              </a:xfrm>
              <a:prstGeom prst="ellipse">
                <a:avLst/>
              </a:prstGeom>
              <a:solidFill>
                <a:srgbClr val="FFD966"/>
              </a:solidFill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01025" lIns="201025" spcFirstLastPara="1" rIns="201025" wrap="square" tIns="2010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g113eff22457_0_31"/>
              <p:cNvSpPr/>
              <p:nvPr/>
            </p:nvSpPr>
            <p:spPr>
              <a:xfrm>
                <a:off x="1506550" y="1645225"/>
                <a:ext cx="148800" cy="164100"/>
              </a:xfrm>
              <a:prstGeom prst="ellipse">
                <a:avLst/>
              </a:prstGeom>
              <a:solidFill>
                <a:srgbClr val="FFD966"/>
              </a:solidFill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01025" lIns="201025" spcFirstLastPara="1" rIns="201025" wrap="square" tIns="2010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g113eff22457_0_31"/>
              <p:cNvSpPr/>
              <p:nvPr/>
            </p:nvSpPr>
            <p:spPr>
              <a:xfrm rot="-5394401">
                <a:off x="1488857" y="1819529"/>
                <a:ext cx="184200" cy="163800"/>
              </a:xfrm>
              <a:prstGeom prst="flowChartDelay">
                <a:avLst/>
              </a:prstGeom>
              <a:solidFill>
                <a:srgbClr val="FFD966"/>
              </a:solidFill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01025" lIns="201025" spcFirstLastPara="1" rIns="201025" wrap="square" tIns="2010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34" name="Google Shape;234;g113eff22457_0_31"/>
          <p:cNvGrpSpPr/>
          <p:nvPr/>
        </p:nvGrpSpPr>
        <p:grpSpPr>
          <a:xfrm>
            <a:off x="1159923" y="3835374"/>
            <a:ext cx="591718" cy="440117"/>
            <a:chOff x="1186007" y="1645225"/>
            <a:chExt cx="477000" cy="348304"/>
          </a:xfrm>
        </p:grpSpPr>
        <p:sp>
          <p:nvSpPr>
            <p:cNvPr id="235" name="Google Shape;235;g113eff22457_0_31"/>
            <p:cNvSpPr/>
            <p:nvPr/>
          </p:nvSpPr>
          <p:spPr>
            <a:xfrm rot="-5394401">
              <a:off x="1175957" y="1819529"/>
              <a:ext cx="184200" cy="163800"/>
            </a:xfrm>
            <a:prstGeom prst="flowChartDelay">
              <a:avLst/>
            </a:prstGeom>
            <a:solidFill>
              <a:srgbClr val="FFD966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25" lIns="201025" spcFirstLastPara="1" rIns="201025" wrap="square" tIns="201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g113eff22457_0_31"/>
            <p:cNvSpPr/>
            <p:nvPr/>
          </p:nvSpPr>
          <p:spPr>
            <a:xfrm rot="-5394401">
              <a:off x="1336232" y="1819529"/>
              <a:ext cx="184200" cy="163800"/>
            </a:xfrm>
            <a:prstGeom prst="flowChartDelay">
              <a:avLst/>
            </a:prstGeom>
            <a:solidFill>
              <a:srgbClr val="FFD966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25" lIns="201025" spcFirstLastPara="1" rIns="201025" wrap="square" tIns="201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37" name="Google Shape;237;g113eff22457_0_31"/>
            <p:cNvGrpSpPr/>
            <p:nvPr/>
          </p:nvGrpSpPr>
          <p:grpSpPr>
            <a:xfrm>
              <a:off x="1193650" y="1645225"/>
              <a:ext cx="469357" cy="348304"/>
              <a:chOff x="1193650" y="1645225"/>
              <a:chExt cx="469357" cy="348304"/>
            </a:xfrm>
          </p:grpSpPr>
          <p:sp>
            <p:nvSpPr>
              <p:cNvPr id="238" name="Google Shape;238;g113eff22457_0_31"/>
              <p:cNvSpPr/>
              <p:nvPr/>
            </p:nvSpPr>
            <p:spPr>
              <a:xfrm>
                <a:off x="1193650" y="1645225"/>
                <a:ext cx="148800" cy="164100"/>
              </a:xfrm>
              <a:prstGeom prst="ellipse">
                <a:avLst/>
              </a:prstGeom>
              <a:solidFill>
                <a:srgbClr val="FFD966"/>
              </a:solidFill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01025" lIns="201025" spcFirstLastPara="1" rIns="201025" wrap="square" tIns="2010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" name="Google Shape;239;g113eff22457_0_31"/>
              <p:cNvSpPr/>
              <p:nvPr/>
            </p:nvSpPr>
            <p:spPr>
              <a:xfrm>
                <a:off x="1350100" y="1645225"/>
                <a:ext cx="148800" cy="164100"/>
              </a:xfrm>
              <a:prstGeom prst="ellipse">
                <a:avLst/>
              </a:prstGeom>
              <a:solidFill>
                <a:srgbClr val="FFD966"/>
              </a:solidFill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01025" lIns="201025" spcFirstLastPara="1" rIns="201025" wrap="square" tIns="2010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" name="Google Shape;240;g113eff22457_0_31"/>
              <p:cNvSpPr/>
              <p:nvPr/>
            </p:nvSpPr>
            <p:spPr>
              <a:xfrm>
                <a:off x="1506550" y="1645225"/>
                <a:ext cx="148800" cy="164100"/>
              </a:xfrm>
              <a:prstGeom prst="ellipse">
                <a:avLst/>
              </a:prstGeom>
              <a:solidFill>
                <a:srgbClr val="FFD966"/>
              </a:solidFill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01025" lIns="201025" spcFirstLastPara="1" rIns="201025" wrap="square" tIns="2010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g113eff22457_0_31"/>
              <p:cNvSpPr/>
              <p:nvPr/>
            </p:nvSpPr>
            <p:spPr>
              <a:xfrm rot="-5394401">
                <a:off x="1488857" y="1819529"/>
                <a:ext cx="184200" cy="163800"/>
              </a:xfrm>
              <a:prstGeom prst="flowChartDelay">
                <a:avLst/>
              </a:prstGeom>
              <a:solidFill>
                <a:srgbClr val="FFD966"/>
              </a:solidFill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01025" lIns="201025" spcFirstLastPara="1" rIns="201025" wrap="square" tIns="2010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42" name="Google Shape;242;g113eff22457_0_31"/>
          <p:cNvSpPr/>
          <p:nvPr/>
        </p:nvSpPr>
        <p:spPr>
          <a:xfrm>
            <a:off x="5110121" y="8864924"/>
            <a:ext cx="832500" cy="528300"/>
          </a:xfrm>
          <a:prstGeom prst="rect">
            <a:avLst/>
          </a:prstGeom>
          <a:noFill/>
          <a:ln cap="flat" cmpd="sng" w="3810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01025" lIns="201025" spcFirstLastPara="1" rIns="201025" wrap="square" tIns="2010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/>
              <a:t> </a:t>
            </a:r>
            <a:endParaRPr sz="2600"/>
          </a:p>
        </p:txBody>
      </p:sp>
      <p:sp>
        <p:nvSpPr>
          <p:cNvPr id="243" name="Google Shape;243;g113eff22457_0_31"/>
          <p:cNvSpPr txBox="1"/>
          <p:nvPr/>
        </p:nvSpPr>
        <p:spPr>
          <a:xfrm>
            <a:off x="6088119" y="8689136"/>
            <a:ext cx="2703600" cy="8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201025" lIns="201025" spcFirstLastPara="1" rIns="201025" wrap="square" tIns="2010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Original Steps</a:t>
            </a:r>
            <a:endParaRPr sz="3100"/>
          </a:p>
        </p:txBody>
      </p:sp>
      <p:sp>
        <p:nvSpPr>
          <p:cNvPr id="244" name="Google Shape;244;g113eff22457_0_31"/>
          <p:cNvSpPr txBox="1"/>
          <p:nvPr/>
        </p:nvSpPr>
        <p:spPr>
          <a:xfrm>
            <a:off x="9088228" y="3737516"/>
            <a:ext cx="1242000" cy="8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201025" lIns="201025" spcFirstLastPara="1" rIns="201025" wrap="square" tIns="2010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batch</a:t>
            </a:r>
            <a:endParaRPr sz="2600"/>
          </a:p>
        </p:txBody>
      </p:sp>
      <p:sp>
        <p:nvSpPr>
          <p:cNvPr id="245" name="Google Shape;245;g113eff22457_0_31"/>
          <p:cNvSpPr/>
          <p:nvPr/>
        </p:nvSpPr>
        <p:spPr>
          <a:xfrm>
            <a:off x="9055145" y="2822775"/>
            <a:ext cx="149700" cy="1784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01025" lIns="201025" spcFirstLastPara="1" rIns="201025" wrap="square" tIns="201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g113eff22457_0_31"/>
          <p:cNvSpPr/>
          <p:nvPr/>
        </p:nvSpPr>
        <p:spPr>
          <a:xfrm rot="-5400000">
            <a:off x="8673709" y="2403728"/>
            <a:ext cx="149700" cy="872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01025" lIns="201025" spcFirstLastPara="1" rIns="201025" wrap="square" tIns="201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g113eff22457_0_31"/>
          <p:cNvSpPr/>
          <p:nvPr/>
        </p:nvSpPr>
        <p:spPr>
          <a:xfrm rot="-5400000">
            <a:off x="8673709" y="4083530"/>
            <a:ext cx="149700" cy="872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01025" lIns="201025" spcFirstLastPara="1" rIns="201025" wrap="square" tIns="201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g113eff22457_0_31"/>
          <p:cNvSpPr/>
          <p:nvPr/>
        </p:nvSpPr>
        <p:spPr>
          <a:xfrm rot="3954">
            <a:off x="9187508" y="4333487"/>
            <a:ext cx="1043401" cy="372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201025" lIns="201025" spcFirstLastPara="1" rIns="201025" wrap="square" tIns="201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g113eff22457_0_31"/>
          <p:cNvSpPr/>
          <p:nvPr/>
        </p:nvSpPr>
        <p:spPr>
          <a:xfrm>
            <a:off x="9055145" y="5430291"/>
            <a:ext cx="149700" cy="2250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01025" lIns="201025" spcFirstLastPara="1" rIns="201025" wrap="square" tIns="201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g113eff22457_0_31"/>
          <p:cNvSpPr/>
          <p:nvPr/>
        </p:nvSpPr>
        <p:spPr>
          <a:xfrm rot="-5400000">
            <a:off x="8673709" y="4920078"/>
            <a:ext cx="149700" cy="872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01025" lIns="201025" spcFirstLastPara="1" rIns="201025" wrap="square" tIns="201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g113eff22457_0_31"/>
          <p:cNvSpPr/>
          <p:nvPr/>
        </p:nvSpPr>
        <p:spPr>
          <a:xfrm rot="-5400000">
            <a:off x="8673709" y="7170020"/>
            <a:ext cx="149700" cy="872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01025" lIns="201025" spcFirstLastPara="1" rIns="201025" wrap="square" tIns="201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g113eff22457_0_31"/>
          <p:cNvSpPr/>
          <p:nvPr/>
        </p:nvSpPr>
        <p:spPr>
          <a:xfrm rot="3954">
            <a:off x="9187480" y="5227917"/>
            <a:ext cx="1043401" cy="372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201025" lIns="201025" spcFirstLastPara="1" rIns="201025" wrap="square" tIns="201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g113eff22457_0_31"/>
          <p:cNvSpPr txBox="1"/>
          <p:nvPr/>
        </p:nvSpPr>
        <p:spPr>
          <a:xfrm>
            <a:off x="9088228" y="5430981"/>
            <a:ext cx="1242000" cy="8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201025" lIns="201025" spcFirstLastPara="1" rIns="201025" wrap="square" tIns="2010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batch</a:t>
            </a:r>
            <a:endParaRPr sz="2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2021-09-07T15:14:09Z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2021-08-17T00:00:00Z</vt:filetime>
  </property>
  <property fmtid="{D5CDD505-2E9C-101B-9397-08002B2CF9AE}" pid="3" name="Creator">
    <vt:lpwstr>Adobe InDesign 16.1 (Macintosh)</vt:lpwstr>
  </property>
  <property fmtid="{D5CDD505-2E9C-101B-9397-08002B2CF9AE}" pid="4" name="LastSaved">
    <vt:filetime>2021-09-07T00:00:00Z</vt:filetime>
  </property>
</Properties>
</file>