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7"/>
  </p:notesMasterIdLst>
  <p:sldIdLst>
    <p:sldId id="260" r:id="rId2"/>
    <p:sldId id="256" r:id="rId3"/>
    <p:sldId id="257" r:id="rId4"/>
    <p:sldId id="258" r:id="rId5"/>
    <p:sldId id="259"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72" y="59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 name="Google Shape;2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marR="0" lvl="0"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9pPr>
          </a:lstStyle>
          <a:p>
            <a:endParaRPr/>
          </a:p>
        </p:txBody>
      </p:sp>
      <p:sp>
        <p:nvSpPr>
          <p:cNvPr id="17" name="Google Shape;17;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9pPr>
          </a:lstStyle>
          <a:p>
            <a:endParaRPr/>
          </a:p>
        </p:txBody>
      </p:sp>
      <p:sp>
        <p:nvSpPr>
          <p:cNvPr id="18" name="Google Shape;18;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3_Title Slide">
  <p:cSld name="3_Title Slid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2202903" y="171675"/>
            <a:ext cx="4738200" cy="426600"/>
          </a:xfrm>
          <a:prstGeom prst="rect">
            <a:avLst/>
          </a:prstGeom>
          <a:noFill/>
          <a:ln>
            <a:noFill/>
          </a:ln>
        </p:spPr>
        <p:txBody>
          <a:bodyPr spcFirstLastPara="1" wrap="square" lIns="68575" tIns="34275" rIns="68575" bIns="34275" anchor="b" anchorCtr="0">
            <a:noAutofit/>
          </a:bodyPr>
          <a:lstStyle>
            <a:lvl1pPr marR="0" lvl="0" algn="ctr" rtl="0">
              <a:lnSpc>
                <a:spcPct val="90000"/>
              </a:lnSpc>
              <a:spcBef>
                <a:spcPts val="0"/>
              </a:spcBef>
              <a:spcAft>
                <a:spcPts val="0"/>
              </a:spcAft>
              <a:buClr>
                <a:srgbClr val="FFFFFF"/>
              </a:buClr>
              <a:buSzPts val="2600"/>
              <a:buFont typeface="Arial"/>
              <a:buNone/>
              <a:defRPr sz="2600" b="1"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21" name="Google Shape;21;p3"/>
          <p:cNvSpPr txBox="1">
            <a:spLocks noGrp="1"/>
          </p:cNvSpPr>
          <p:nvPr>
            <p:ph type="body" idx="1"/>
          </p:nvPr>
        </p:nvSpPr>
        <p:spPr>
          <a:xfrm>
            <a:off x="656860" y="911807"/>
            <a:ext cx="7025400" cy="292800"/>
          </a:xfrm>
          <a:prstGeom prst="rect">
            <a:avLst/>
          </a:prstGeom>
          <a:noFill/>
          <a:ln>
            <a:noFill/>
          </a:ln>
        </p:spPr>
        <p:txBody>
          <a:bodyPr spcFirstLastPara="1" wrap="square" lIns="68575" tIns="34275" rIns="68575" bIns="34275" anchor="t" anchorCtr="0">
            <a:noAutofit/>
          </a:bodyPr>
          <a:lstStyle>
            <a:lvl1pPr marL="457200" marR="0" lvl="0" indent="-228600" algn="l" rtl="0">
              <a:lnSpc>
                <a:spcPct val="90000"/>
              </a:lnSpc>
              <a:spcBef>
                <a:spcPts val="800"/>
              </a:spcBef>
              <a:spcAft>
                <a:spcPts val="0"/>
              </a:spcAft>
              <a:buClr>
                <a:srgbClr val="007D43"/>
              </a:buClr>
              <a:buSzPts val="2000"/>
              <a:buFont typeface="Arial"/>
              <a:buNone/>
              <a:defRPr sz="2000" b="0" i="0" u="none" strike="noStrike" cap="none">
                <a:solidFill>
                  <a:srgbClr val="007D43"/>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22" name="Google Shape;22;p3"/>
          <p:cNvSpPr/>
          <p:nvPr/>
        </p:nvSpPr>
        <p:spPr>
          <a:xfrm>
            <a:off x="1423850" y="4274825"/>
            <a:ext cx="7720200" cy="8688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p:nvPr/>
        </p:nvSpPr>
        <p:spPr>
          <a:xfrm>
            <a:off x="0" y="4357688"/>
            <a:ext cx="9144000" cy="785700"/>
          </a:xfrm>
          <a:prstGeom prst="rect">
            <a:avLst/>
          </a:prstGeom>
          <a:gradFill>
            <a:gsLst>
              <a:gs pos="0">
                <a:srgbClr val="00422F"/>
              </a:gs>
              <a:gs pos="100000">
                <a:srgbClr val="007D42"/>
              </a:gs>
            </a:gsLst>
            <a:lin ang="0" scaled="0"/>
          </a:grad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7" name="Google Shape;7;p1"/>
          <p:cNvSpPr txBox="1"/>
          <p:nvPr/>
        </p:nvSpPr>
        <p:spPr>
          <a:xfrm>
            <a:off x="0" y="0"/>
            <a:ext cx="9144000" cy="780000"/>
          </a:xfrm>
          <a:prstGeom prst="rect">
            <a:avLst/>
          </a:prstGeom>
          <a:gradFill>
            <a:gsLst>
              <a:gs pos="0">
                <a:srgbClr val="00422F"/>
              </a:gs>
              <a:gs pos="100000">
                <a:srgbClr val="007D42"/>
              </a:gs>
            </a:gsLst>
            <a:lin ang="0" scaled="0"/>
          </a:grad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pic>
        <p:nvPicPr>
          <p:cNvPr id="8" name="Google Shape;8;p1"/>
          <p:cNvPicPr preferRelativeResize="0"/>
          <p:nvPr/>
        </p:nvPicPr>
        <p:blipFill rotWithShape="1">
          <a:blip r:embed="rId4">
            <a:alphaModFix/>
          </a:blip>
          <a:srcRect/>
          <a:stretch/>
        </p:blipFill>
        <p:spPr>
          <a:xfrm>
            <a:off x="351234" y="226219"/>
            <a:ext cx="1339454" cy="326231"/>
          </a:xfrm>
          <a:prstGeom prst="rect">
            <a:avLst/>
          </a:prstGeom>
          <a:noFill/>
          <a:ln>
            <a:noFill/>
          </a:ln>
        </p:spPr>
      </p:pic>
      <p:grpSp>
        <p:nvGrpSpPr>
          <p:cNvPr id="9" name="Google Shape;9;p1"/>
          <p:cNvGrpSpPr/>
          <p:nvPr/>
        </p:nvGrpSpPr>
        <p:grpSpPr>
          <a:xfrm flipH="1">
            <a:off x="7310356" y="217902"/>
            <a:ext cx="1833598" cy="3530496"/>
            <a:chOff x="3332630" y="290985"/>
            <a:chExt cx="2444471" cy="4706700"/>
          </a:xfrm>
        </p:grpSpPr>
        <p:sp>
          <p:nvSpPr>
            <p:cNvPr id="10" name="Google Shape;10;p1"/>
            <p:cNvSpPr/>
            <p:nvPr/>
          </p:nvSpPr>
          <p:spPr>
            <a:xfrm flipH="1">
              <a:off x="4216957" y="290985"/>
              <a:ext cx="1560144" cy="750107"/>
            </a:xfrm>
            <a:custGeom>
              <a:avLst/>
              <a:gdLst/>
              <a:ahLst/>
              <a:cxnLst/>
              <a:rect l="l" t="t" r="r" b="b"/>
              <a:pathLst>
                <a:path w="3974890" h="1911101" extrusionOk="0">
                  <a:moveTo>
                    <a:pt x="0" y="1911101"/>
                  </a:moveTo>
                  <a:lnTo>
                    <a:pt x="1762390" y="0"/>
                  </a:lnTo>
                  <a:lnTo>
                    <a:pt x="3974890" y="0"/>
                  </a:lnTo>
                  <a:lnTo>
                    <a:pt x="3862230" y="1911101"/>
                  </a:lnTo>
                  <a:lnTo>
                    <a:pt x="0" y="1911101"/>
                  </a:lnTo>
                  <a:close/>
                </a:path>
              </a:pathLst>
            </a:custGeom>
            <a:solidFill>
              <a:srgbClr val="CFB10E"/>
            </a:solid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1" name="Google Shape;11;p1"/>
            <p:cNvSpPr/>
            <p:nvPr/>
          </p:nvSpPr>
          <p:spPr>
            <a:xfrm flipH="1">
              <a:off x="3332630" y="290986"/>
              <a:ext cx="1754021" cy="4706699"/>
            </a:xfrm>
            <a:custGeom>
              <a:avLst/>
              <a:gdLst/>
              <a:ahLst/>
              <a:cxnLst/>
              <a:rect l="l" t="t" r="r" b="b"/>
              <a:pathLst>
                <a:path w="1754021" h="4706699" extrusionOk="0">
                  <a:moveTo>
                    <a:pt x="1754021" y="0"/>
                  </a:moveTo>
                  <a:lnTo>
                    <a:pt x="0" y="0"/>
                  </a:lnTo>
                  <a:lnTo>
                    <a:pt x="1754021" y="4706699"/>
                  </a:lnTo>
                  <a:lnTo>
                    <a:pt x="1754021" y="0"/>
                  </a:lnTo>
                  <a:close/>
                </a:path>
              </a:pathLst>
            </a:custGeom>
            <a:solidFill>
              <a:srgbClr val="FFDB07"/>
            </a:solid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2" name="Google Shape;12;p1"/>
          <p:cNvGrpSpPr/>
          <p:nvPr/>
        </p:nvGrpSpPr>
        <p:grpSpPr>
          <a:xfrm>
            <a:off x="0" y="2436006"/>
            <a:ext cx="1400181" cy="2449102"/>
            <a:chOff x="0" y="3248675"/>
            <a:chExt cx="1867156" cy="3265470"/>
          </a:xfrm>
        </p:grpSpPr>
        <p:sp>
          <p:nvSpPr>
            <p:cNvPr id="13" name="Google Shape;13;p1"/>
            <p:cNvSpPr/>
            <p:nvPr/>
          </p:nvSpPr>
          <p:spPr>
            <a:xfrm>
              <a:off x="486176" y="5810249"/>
              <a:ext cx="1380980" cy="703107"/>
            </a:xfrm>
            <a:custGeom>
              <a:avLst/>
              <a:gdLst/>
              <a:ahLst/>
              <a:cxnLst/>
              <a:rect l="l" t="t" r="r" b="b"/>
              <a:pathLst>
                <a:path w="1829113" h="931268" extrusionOk="0">
                  <a:moveTo>
                    <a:pt x="0" y="0"/>
                  </a:moveTo>
                  <a:lnTo>
                    <a:pt x="1829113" y="0"/>
                  </a:lnTo>
                  <a:lnTo>
                    <a:pt x="970310" y="931268"/>
                  </a:lnTo>
                  <a:lnTo>
                    <a:pt x="0" y="931268"/>
                  </a:lnTo>
                  <a:lnTo>
                    <a:pt x="0" y="0"/>
                  </a:lnTo>
                  <a:close/>
                </a:path>
              </a:pathLst>
            </a:custGeom>
            <a:solidFill>
              <a:srgbClr val="CFB10E"/>
            </a:solid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4" name="Google Shape;14;p1"/>
            <p:cNvSpPr/>
            <p:nvPr/>
          </p:nvSpPr>
          <p:spPr>
            <a:xfrm>
              <a:off x="0" y="3248675"/>
              <a:ext cx="1216926" cy="3265470"/>
            </a:xfrm>
            <a:custGeom>
              <a:avLst/>
              <a:gdLst/>
              <a:ahLst/>
              <a:cxnLst/>
              <a:rect l="l" t="t" r="r" b="b"/>
              <a:pathLst>
                <a:path w="1216926" h="3265470" extrusionOk="0">
                  <a:moveTo>
                    <a:pt x="0" y="0"/>
                  </a:moveTo>
                  <a:lnTo>
                    <a:pt x="1216926" y="3265470"/>
                  </a:lnTo>
                  <a:lnTo>
                    <a:pt x="0" y="3265470"/>
                  </a:lnTo>
                  <a:lnTo>
                    <a:pt x="0" y="0"/>
                  </a:lnTo>
                  <a:close/>
                </a:path>
              </a:pathLst>
            </a:custGeom>
            <a:solidFill>
              <a:srgbClr val="FFDB07"/>
            </a:solid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067A-6F4F-4F9A-9208-F0599043B484}"/>
              </a:ext>
            </a:extLst>
          </p:cNvPr>
          <p:cNvSpPr>
            <a:spLocks noGrp="1"/>
          </p:cNvSpPr>
          <p:nvPr>
            <p:ph type="ctrTitle"/>
          </p:nvPr>
        </p:nvSpPr>
        <p:spPr>
          <a:xfrm>
            <a:off x="311708" y="744575"/>
            <a:ext cx="8520600" cy="1564800"/>
          </a:xfrm>
        </p:spPr>
        <p:txBody>
          <a:bodyPr/>
          <a:lstStyle/>
          <a:p>
            <a:pPr>
              <a:buNone/>
            </a:pPr>
            <a:r>
              <a:rPr lang="en-US" sz="3200" dirty="0"/>
              <a:t>Embracing Equity, Diversity and Inclusion with Local Subject Headings</a:t>
            </a:r>
          </a:p>
        </p:txBody>
      </p:sp>
      <p:sp>
        <p:nvSpPr>
          <p:cNvPr id="3" name="Subtitle 2">
            <a:extLst>
              <a:ext uri="{FF2B5EF4-FFF2-40B4-BE49-F238E27FC236}">
                <a16:creationId xmlns:a16="http://schemas.microsoft.com/office/drawing/2014/main" id="{83FA4534-2654-45BB-B6C4-B025B96B499F}"/>
              </a:ext>
            </a:extLst>
          </p:cNvPr>
          <p:cNvSpPr>
            <a:spLocks noGrp="1"/>
          </p:cNvSpPr>
          <p:nvPr>
            <p:ph type="subTitle" idx="1"/>
          </p:nvPr>
        </p:nvSpPr>
        <p:spPr>
          <a:xfrm>
            <a:off x="311700" y="2834125"/>
            <a:ext cx="8520600" cy="1194950"/>
          </a:xfrm>
        </p:spPr>
        <p:txBody>
          <a:bodyPr/>
          <a:lstStyle/>
          <a:p>
            <a:r>
              <a:rPr lang="en-US" sz="2000" dirty="0"/>
              <a:t>Role of the Professional Librarian in Technical Services I.G.</a:t>
            </a:r>
          </a:p>
          <a:p>
            <a:r>
              <a:rPr lang="en-US" sz="2000" i="1" dirty="0">
                <a:solidFill>
                  <a:srgbClr val="00B050"/>
                </a:solidFill>
              </a:rPr>
              <a:t> at 2021 ALA Annual Virtual - Core Forum</a:t>
            </a:r>
          </a:p>
          <a:p>
            <a:r>
              <a:rPr lang="en-US" sz="2000" dirty="0"/>
              <a:t>Facilitator: Brian Stearns</a:t>
            </a:r>
          </a:p>
        </p:txBody>
      </p:sp>
    </p:spTree>
    <p:extLst>
      <p:ext uri="{BB962C8B-B14F-4D97-AF65-F5344CB8AC3E}">
        <p14:creationId xmlns:p14="http://schemas.microsoft.com/office/powerpoint/2010/main" val="97207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0" y="783775"/>
            <a:ext cx="9144000" cy="35670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dirty="0"/>
              <a:t>Has your institution engaged in any local subject heading changes?</a:t>
            </a:r>
            <a:endParaRPr sz="2400" dirty="0"/>
          </a:p>
          <a:p>
            <a:pPr marL="914400" lvl="1" indent="-381000" algn="l" rtl="0">
              <a:spcBef>
                <a:spcPts val="0"/>
              </a:spcBef>
              <a:spcAft>
                <a:spcPts val="0"/>
              </a:spcAft>
              <a:buSzPts val="2400"/>
              <a:buChar char="○"/>
            </a:pPr>
            <a:r>
              <a:rPr lang="en" sz="2400" dirty="0"/>
              <a:t>How were they identified?</a:t>
            </a:r>
            <a:endParaRPr sz="2400" dirty="0"/>
          </a:p>
          <a:p>
            <a:pPr marL="914400" lvl="1" indent="-381000" algn="l" rtl="0">
              <a:spcBef>
                <a:spcPts val="0"/>
              </a:spcBef>
              <a:spcAft>
                <a:spcPts val="0"/>
              </a:spcAft>
              <a:buSzPts val="2400"/>
              <a:buChar char="○"/>
            </a:pPr>
            <a:r>
              <a:rPr lang="en" sz="2400" dirty="0"/>
              <a:t>Did you publicise these changes afterwards?</a:t>
            </a:r>
            <a:endParaRPr sz="2400" dirty="0"/>
          </a:p>
          <a:p>
            <a:pPr marL="457200" lvl="0" indent="-381000" algn="l" rtl="0">
              <a:spcBef>
                <a:spcPts val="0"/>
              </a:spcBef>
              <a:spcAft>
                <a:spcPts val="0"/>
              </a:spcAft>
              <a:buSzPts val="2400"/>
              <a:buChar char="●"/>
            </a:pPr>
            <a:r>
              <a:rPr lang="en" sz="2400" dirty="0"/>
              <a:t>How you shared your local subject headings with other institutions?</a:t>
            </a:r>
            <a:endParaRPr sz="2400" dirty="0"/>
          </a:p>
          <a:p>
            <a:pPr marL="457200" lvl="0" indent="-381000" algn="l" rtl="0">
              <a:spcBef>
                <a:spcPts val="0"/>
              </a:spcBef>
              <a:spcAft>
                <a:spcPts val="0"/>
              </a:spcAft>
              <a:buSzPts val="2400"/>
              <a:buChar char="●"/>
            </a:pPr>
            <a:r>
              <a:rPr lang="en" sz="2400" dirty="0"/>
              <a:t>How could libraries collectively improve subject headings that are not accepted by L.C. or other controlled vocabularies?</a:t>
            </a:r>
            <a:endParaRPr sz="2400" dirty="0"/>
          </a:p>
        </p:txBody>
      </p:sp>
      <p:sp>
        <p:nvSpPr>
          <p:cNvPr id="28" name="Google Shape;28;p4"/>
          <p:cNvSpPr txBox="1"/>
          <p:nvPr/>
        </p:nvSpPr>
        <p:spPr>
          <a:xfrm>
            <a:off x="1371600" y="4350900"/>
            <a:ext cx="7772400" cy="792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600" dirty="0">
                <a:solidFill>
                  <a:srgbClr val="FFFFFF"/>
                </a:solidFill>
              </a:rPr>
              <a:t>Role of the Professional Librarian in Technical Services I.G., 26 June 2021</a:t>
            </a:r>
            <a:endParaRPr sz="1600" dirty="0">
              <a:solidFill>
                <a:srgbClr val="FFFFFF"/>
              </a:solidFill>
            </a:endParaRPr>
          </a:p>
          <a:p>
            <a:pPr marL="0" lvl="0" indent="0" algn="l" rtl="0">
              <a:spcBef>
                <a:spcPts val="0"/>
              </a:spcBef>
              <a:spcAft>
                <a:spcPts val="0"/>
              </a:spcAft>
              <a:buClr>
                <a:schemeClr val="dk1"/>
              </a:buClr>
              <a:buSzPts val="1100"/>
              <a:buFont typeface="Arial"/>
              <a:buNone/>
            </a:pPr>
            <a:r>
              <a:rPr lang="en" sz="1600" dirty="0">
                <a:solidFill>
                  <a:srgbClr val="FFFFFF"/>
                </a:solidFill>
              </a:rPr>
              <a:t>Facilitator: Brian Stearns</a:t>
            </a:r>
            <a:endParaRPr sz="1600"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6CC19-C8CE-4B76-BC0C-CC3512290BC5}"/>
              </a:ext>
            </a:extLst>
          </p:cNvPr>
          <p:cNvSpPr>
            <a:spLocks noGrp="1"/>
          </p:cNvSpPr>
          <p:nvPr>
            <p:ph type="ctrTitle"/>
          </p:nvPr>
        </p:nvSpPr>
        <p:spPr/>
        <p:txBody>
          <a:bodyPr/>
          <a:lstStyle/>
          <a:p>
            <a:endParaRPr lang="en-US"/>
          </a:p>
        </p:txBody>
      </p:sp>
      <p:sp>
        <p:nvSpPr>
          <p:cNvPr id="3" name="Text Placeholder 2">
            <a:extLst>
              <a:ext uri="{FF2B5EF4-FFF2-40B4-BE49-F238E27FC236}">
                <a16:creationId xmlns:a16="http://schemas.microsoft.com/office/drawing/2014/main" id="{952013D6-A31F-4F5C-9D26-9A8B97D35A4F}"/>
              </a:ext>
            </a:extLst>
          </p:cNvPr>
          <p:cNvSpPr>
            <a:spLocks noGrp="1"/>
          </p:cNvSpPr>
          <p:nvPr>
            <p:ph type="body" idx="1"/>
          </p:nvPr>
        </p:nvSpPr>
        <p:spPr/>
        <p:txBody>
          <a:bodyPr/>
          <a:lstStyle/>
          <a:p>
            <a:endParaRPr lang="en-US" dirty="0"/>
          </a:p>
          <a:p>
            <a:pPr marL="76200" lvl="0" indent="0">
              <a:spcBef>
                <a:spcPts val="0"/>
              </a:spcBef>
              <a:buSzPts val="2400"/>
            </a:pPr>
            <a:r>
              <a:rPr lang="en-US" sz="2400" dirty="0"/>
              <a:t>Has your institution engaged in any local subject heading changes?</a:t>
            </a:r>
          </a:p>
          <a:p>
            <a:pPr lvl="1" indent="-381000">
              <a:spcBef>
                <a:spcPts val="0"/>
              </a:spcBef>
              <a:buSzPts val="2400"/>
              <a:buChar char="○"/>
            </a:pPr>
            <a:r>
              <a:rPr lang="en-US" sz="2400" dirty="0"/>
              <a:t>How were they identified?</a:t>
            </a:r>
          </a:p>
          <a:p>
            <a:pPr lvl="1" indent="-381000">
              <a:spcBef>
                <a:spcPts val="0"/>
              </a:spcBef>
              <a:buSzPts val="2400"/>
              <a:buChar char="○"/>
            </a:pPr>
            <a:endParaRPr lang="en-US" sz="2400" dirty="0"/>
          </a:p>
          <a:p>
            <a:pPr lvl="1" indent="-381000">
              <a:spcBef>
                <a:spcPts val="0"/>
              </a:spcBef>
              <a:buSzPts val="2400"/>
              <a:buChar char="○"/>
            </a:pPr>
            <a:endParaRPr lang="en-US" sz="2400" dirty="0"/>
          </a:p>
          <a:p>
            <a:pPr lvl="1" indent="-381000">
              <a:spcBef>
                <a:spcPts val="0"/>
              </a:spcBef>
              <a:buSzPts val="2400"/>
              <a:buChar char="○"/>
            </a:pPr>
            <a:r>
              <a:rPr lang="en-US" sz="2400" dirty="0"/>
              <a:t>Did you </a:t>
            </a:r>
            <a:r>
              <a:rPr lang="en-US" sz="2400" dirty="0" err="1"/>
              <a:t>publicise</a:t>
            </a:r>
            <a:r>
              <a:rPr lang="en-US" sz="2400" dirty="0"/>
              <a:t> these changes afterwards?</a:t>
            </a:r>
            <a:endParaRPr lang="en-US" dirty="0"/>
          </a:p>
        </p:txBody>
      </p:sp>
    </p:spTree>
    <p:extLst>
      <p:ext uri="{BB962C8B-B14F-4D97-AF65-F5344CB8AC3E}">
        <p14:creationId xmlns:p14="http://schemas.microsoft.com/office/powerpoint/2010/main" val="3469179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6CC19-C8CE-4B76-BC0C-CC3512290BC5}"/>
              </a:ext>
            </a:extLst>
          </p:cNvPr>
          <p:cNvSpPr>
            <a:spLocks noGrp="1"/>
          </p:cNvSpPr>
          <p:nvPr>
            <p:ph type="ctrTitle"/>
          </p:nvPr>
        </p:nvSpPr>
        <p:spPr/>
        <p:txBody>
          <a:bodyPr/>
          <a:lstStyle/>
          <a:p>
            <a:endParaRPr lang="en-US"/>
          </a:p>
        </p:txBody>
      </p:sp>
      <p:sp>
        <p:nvSpPr>
          <p:cNvPr id="3" name="Text Placeholder 2">
            <a:extLst>
              <a:ext uri="{FF2B5EF4-FFF2-40B4-BE49-F238E27FC236}">
                <a16:creationId xmlns:a16="http://schemas.microsoft.com/office/drawing/2014/main" id="{952013D6-A31F-4F5C-9D26-9A8B97D35A4F}"/>
              </a:ext>
            </a:extLst>
          </p:cNvPr>
          <p:cNvSpPr>
            <a:spLocks noGrp="1"/>
          </p:cNvSpPr>
          <p:nvPr>
            <p:ph type="body" idx="1"/>
          </p:nvPr>
        </p:nvSpPr>
        <p:spPr/>
        <p:txBody>
          <a:bodyPr/>
          <a:lstStyle/>
          <a:p>
            <a:endParaRPr lang="en-US" dirty="0"/>
          </a:p>
          <a:p>
            <a:pPr marL="76200" lvl="0" indent="0">
              <a:spcBef>
                <a:spcPts val="0"/>
              </a:spcBef>
              <a:buSzPts val="2400"/>
            </a:pPr>
            <a:r>
              <a:rPr lang="en" sz="2400" dirty="0"/>
              <a:t>How you shared your local subject headings with other institutions?</a:t>
            </a:r>
            <a:endParaRPr lang="en-US" sz="2400" dirty="0"/>
          </a:p>
          <a:p>
            <a:pPr marL="419100" lvl="0" indent="-342900">
              <a:spcBef>
                <a:spcPts val="0"/>
              </a:spcBef>
              <a:buSzPts val="24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410906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6CC19-C8CE-4B76-BC0C-CC3512290BC5}"/>
              </a:ext>
            </a:extLst>
          </p:cNvPr>
          <p:cNvSpPr>
            <a:spLocks noGrp="1"/>
          </p:cNvSpPr>
          <p:nvPr>
            <p:ph type="ctrTitle"/>
          </p:nvPr>
        </p:nvSpPr>
        <p:spPr/>
        <p:txBody>
          <a:bodyPr/>
          <a:lstStyle/>
          <a:p>
            <a:endParaRPr lang="en-US"/>
          </a:p>
        </p:txBody>
      </p:sp>
      <p:sp>
        <p:nvSpPr>
          <p:cNvPr id="3" name="Text Placeholder 2">
            <a:extLst>
              <a:ext uri="{FF2B5EF4-FFF2-40B4-BE49-F238E27FC236}">
                <a16:creationId xmlns:a16="http://schemas.microsoft.com/office/drawing/2014/main" id="{952013D6-A31F-4F5C-9D26-9A8B97D35A4F}"/>
              </a:ext>
            </a:extLst>
          </p:cNvPr>
          <p:cNvSpPr>
            <a:spLocks noGrp="1"/>
          </p:cNvSpPr>
          <p:nvPr>
            <p:ph type="body" idx="1"/>
          </p:nvPr>
        </p:nvSpPr>
        <p:spPr/>
        <p:txBody>
          <a:bodyPr/>
          <a:lstStyle/>
          <a:p>
            <a:endParaRPr lang="en-US" dirty="0"/>
          </a:p>
          <a:p>
            <a:pPr marL="76200" lvl="0" indent="0">
              <a:spcBef>
                <a:spcPts val="0"/>
              </a:spcBef>
              <a:buSzPts val="2400"/>
            </a:pPr>
            <a:r>
              <a:rPr lang="en" sz="2400" dirty="0"/>
              <a:t>How could libraries collectively improve subject headings that are not accepted by L.C. or other controlled vocabularies?</a:t>
            </a:r>
          </a:p>
          <a:p>
            <a:pPr marL="419100" lvl="0" indent="-342900">
              <a:spcBef>
                <a:spcPts val="0"/>
              </a:spcBef>
              <a:buSzPts val="2400"/>
              <a:buFont typeface="Arial" panose="020B0604020202020204" pitchFamily="34" charset="0"/>
              <a:buChar char="•"/>
            </a:pPr>
            <a:endParaRPr lang="en-US" dirty="0">
              <a:solidFill>
                <a:schemeClr val="tx1"/>
              </a:solidFill>
            </a:endParaRPr>
          </a:p>
          <a:p>
            <a:pPr marL="76200" lvl="0" indent="0">
              <a:spcBef>
                <a:spcPts val="0"/>
              </a:spcBef>
              <a:buSzPts val="2400"/>
            </a:pPr>
            <a:endParaRPr lang="en-US" sz="2400" dirty="0"/>
          </a:p>
        </p:txBody>
      </p:sp>
    </p:spTree>
    <p:extLst>
      <p:ext uri="{BB962C8B-B14F-4D97-AF65-F5344CB8AC3E}">
        <p14:creationId xmlns:p14="http://schemas.microsoft.com/office/powerpoint/2010/main" val="1392316174"/>
      </p:ext>
    </p:extLst>
  </p:cSld>
  <p:clrMapOvr>
    <a:masterClrMapping/>
  </p:clrMapOvr>
</p:sld>
</file>

<file path=ppt/theme/theme1.xml><?xml version="1.0" encoding="utf-8"?>
<a:theme xmlns:a="http://schemas.openxmlformats.org/drawingml/2006/main" name="3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164</Words>
  <Application>Microsoft Office PowerPoint</Application>
  <PresentationFormat>On-screen Show (16:9)</PresentationFormat>
  <Paragraphs>21</Paragraphs>
  <Slides>5</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3_Office Theme</vt:lpstr>
      <vt:lpstr>Embracing Equity, Diversity and Inclusion with Local Subject Headings</vt:lpstr>
      <vt:lpstr>Has your institution engaged in any local subject heading changes? How were they identified? Did you publicise these changes afterwards? How you shared your local subject headings with other institutions? How could libraries collectively improve subject headings that are not accepted by L.C. or other controlled vocabularies?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 your institution engaged in any local subject heading changes? How were they identified? Did you publicise these changes afterwards? How you shared your local subject headings with other institutions? How could libraries collectively improve subject headings that are not accepted by L.C. or other controlled vocabularies?</dc:title>
  <dc:creator>Stearns, Brian</dc:creator>
  <cp:lastModifiedBy>Chen, Sherab</cp:lastModifiedBy>
  <cp:revision>4</cp:revision>
  <dcterms:modified xsi:type="dcterms:W3CDTF">2021-06-26T14:33:22Z</dcterms:modified>
</cp:coreProperties>
</file>