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326" r:id="rId1"/>
  </p:sldMasterIdLst>
  <p:notesMasterIdLst>
    <p:notesMasterId r:id="rId24"/>
  </p:notesMasterIdLst>
  <p:handoutMasterIdLst>
    <p:handoutMasterId r:id="rId25"/>
  </p:handoutMasterIdLst>
  <p:sldIdLst>
    <p:sldId id="258" r:id="rId2"/>
    <p:sldId id="314" r:id="rId3"/>
    <p:sldId id="262" r:id="rId4"/>
    <p:sldId id="301" r:id="rId5"/>
    <p:sldId id="263" r:id="rId6"/>
    <p:sldId id="274" r:id="rId7"/>
    <p:sldId id="302" r:id="rId8"/>
    <p:sldId id="307" r:id="rId9"/>
    <p:sldId id="260" r:id="rId10"/>
    <p:sldId id="273" r:id="rId11"/>
    <p:sldId id="296" r:id="rId12"/>
    <p:sldId id="313" r:id="rId13"/>
    <p:sldId id="277" r:id="rId14"/>
    <p:sldId id="309" r:id="rId15"/>
    <p:sldId id="308" r:id="rId16"/>
    <p:sldId id="279" r:id="rId17"/>
    <p:sldId id="310" r:id="rId18"/>
    <p:sldId id="265" r:id="rId19"/>
    <p:sldId id="312" r:id="rId20"/>
    <p:sldId id="291" r:id="rId21"/>
    <p:sldId id="256" r:id="rId22"/>
    <p:sldId id="294" r:id="rId23"/>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a Garrison" initials="LG" lastIdx="0" clrIdx="0">
    <p:extLst>
      <p:ext uri="{19B8F6BF-5375-455C-9EA6-DF929625EA0E}">
        <p15:presenceInfo xmlns:p15="http://schemas.microsoft.com/office/powerpoint/2012/main" userId="afbf68a2315ddb59" providerId="Windows Live"/>
      </p:ext>
    </p:extLst>
  </p:cmAuthor>
  <p:cmAuthor id="2" name="Mel Stanfill" initials="MS" lastIdx="4" clrIdx="1">
    <p:extLst>
      <p:ext uri="{19B8F6BF-5375-455C-9EA6-DF929625EA0E}">
        <p15:presenceInfo xmlns:p15="http://schemas.microsoft.com/office/powerpoint/2012/main" userId="589604d92412ee18" providerId="Windows Live"/>
      </p:ext>
    </p:extLst>
  </p:cmAuthor>
  <p:cmAuthor id="3" name="Linda Garrison" initials="LG [2]" lastIdx="1" clrIdx="2">
    <p:extLst>
      <p:ext uri="{19B8F6BF-5375-455C-9EA6-DF929625EA0E}">
        <p15:presenceInfo xmlns:p15="http://schemas.microsoft.com/office/powerpoint/2012/main" userId="S::garrison@knights.ucf.edu::58d9ff11-7a0e-44f7-890b-10959f264a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83497" autoAdjust="0"/>
  </p:normalViewPr>
  <p:slideViewPr>
    <p:cSldViewPr snapToGrid="0">
      <p:cViewPr varScale="1">
        <p:scale>
          <a:sx n="59" d="100"/>
          <a:sy n="59" d="100"/>
        </p:scale>
        <p:origin x="91" y="336"/>
      </p:cViewPr>
      <p:guideLst/>
    </p:cSldViewPr>
  </p:slideViewPr>
  <p:notesTextViewPr>
    <p:cViewPr>
      <p:scale>
        <a:sx n="1" d="1"/>
        <a:sy n="1" d="1"/>
      </p:scale>
      <p:origin x="0" y="0"/>
    </p:cViewPr>
  </p:notesTextViewPr>
  <p:notesViewPr>
    <p:cSldViewPr snapToGrid="0">
      <p:cViewPr varScale="1">
        <p:scale>
          <a:sx n="51" d="100"/>
          <a:sy n="51" d="100"/>
        </p:scale>
        <p:origin x="151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71054"/>
          </a:xfrm>
          <a:prstGeom prst="rect">
            <a:avLst/>
          </a:prstGeom>
        </p:spPr>
        <p:txBody>
          <a:bodyPr vert="horz" lIns="94227" tIns="47113" rIns="94227" bIns="47113" rtlCol="0"/>
          <a:lstStyle>
            <a:lvl1pPr algn="l">
              <a:defRPr sz="1200"/>
            </a:lvl1pPr>
          </a:lstStyle>
          <a:p>
            <a:endParaRPr lang="en-US"/>
          </a:p>
        </p:txBody>
      </p:sp>
      <p:sp>
        <p:nvSpPr>
          <p:cNvPr id="3" name="Date Placeholder 2"/>
          <p:cNvSpPr>
            <a:spLocks noGrp="1"/>
          </p:cNvSpPr>
          <p:nvPr>
            <p:ph type="dt" sz="quarter" idx="1"/>
          </p:nvPr>
        </p:nvSpPr>
        <p:spPr>
          <a:xfrm>
            <a:off x="4023093" y="0"/>
            <a:ext cx="3077740" cy="471054"/>
          </a:xfrm>
          <a:prstGeom prst="rect">
            <a:avLst/>
          </a:prstGeom>
        </p:spPr>
        <p:txBody>
          <a:bodyPr vert="horz" lIns="94227" tIns="47113" rIns="94227" bIns="47113" rtlCol="0"/>
          <a:lstStyle>
            <a:lvl1pPr algn="r">
              <a:defRPr sz="1200"/>
            </a:lvl1pPr>
          </a:lstStyle>
          <a:p>
            <a:fld id="{F8BD2ECA-07EF-4907-8128-847041C3D6AD}" type="datetimeFigureOut">
              <a:rPr lang="en-US" smtClean="0"/>
              <a:t>2/1/2021</a:t>
            </a:fld>
            <a:endParaRPr lang="en-US"/>
          </a:p>
        </p:txBody>
      </p:sp>
      <p:sp>
        <p:nvSpPr>
          <p:cNvPr id="4" name="Footer Placeholder 3"/>
          <p:cNvSpPr>
            <a:spLocks noGrp="1"/>
          </p:cNvSpPr>
          <p:nvPr>
            <p:ph type="ftr" sz="quarter" idx="2"/>
          </p:nvPr>
        </p:nvSpPr>
        <p:spPr>
          <a:xfrm>
            <a:off x="0" y="8917423"/>
            <a:ext cx="3077740" cy="471053"/>
          </a:xfrm>
          <a:prstGeom prst="rect">
            <a:avLst/>
          </a:prstGeom>
        </p:spPr>
        <p:txBody>
          <a:bodyPr vert="horz" lIns="94227" tIns="47113" rIns="94227" bIns="47113"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8917423"/>
            <a:ext cx="3077740" cy="471053"/>
          </a:xfrm>
          <a:prstGeom prst="rect">
            <a:avLst/>
          </a:prstGeom>
        </p:spPr>
        <p:txBody>
          <a:bodyPr vert="horz" lIns="94227" tIns="47113" rIns="94227" bIns="47113" rtlCol="0" anchor="b"/>
          <a:lstStyle>
            <a:lvl1pPr algn="r">
              <a:defRPr sz="1200"/>
            </a:lvl1pPr>
          </a:lstStyle>
          <a:p>
            <a:fld id="{63E8070E-ED05-44F4-AC39-74418B841486}" type="slidenum">
              <a:rPr lang="en-US" smtClean="0"/>
              <a:t>‹#›</a:t>
            </a:fld>
            <a:endParaRPr lang="en-US"/>
          </a:p>
        </p:txBody>
      </p:sp>
    </p:spTree>
    <p:extLst>
      <p:ext uri="{BB962C8B-B14F-4D97-AF65-F5344CB8AC3E}">
        <p14:creationId xmlns:p14="http://schemas.microsoft.com/office/powerpoint/2010/main" val="4288393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71054"/>
          </a:xfrm>
          <a:prstGeom prst="rect">
            <a:avLst/>
          </a:prstGeom>
        </p:spPr>
        <p:txBody>
          <a:bodyPr vert="horz" lIns="94227" tIns="47113" rIns="94227" bIns="47113" rtlCol="0"/>
          <a:lstStyle>
            <a:lvl1pPr algn="l">
              <a:defRPr sz="1200"/>
            </a:lvl1pPr>
          </a:lstStyle>
          <a:p>
            <a:endParaRPr lang="en-US"/>
          </a:p>
        </p:txBody>
      </p:sp>
      <p:sp>
        <p:nvSpPr>
          <p:cNvPr id="3" name="Date Placeholder 2"/>
          <p:cNvSpPr>
            <a:spLocks noGrp="1"/>
          </p:cNvSpPr>
          <p:nvPr>
            <p:ph type="dt" idx="1"/>
          </p:nvPr>
        </p:nvSpPr>
        <p:spPr>
          <a:xfrm>
            <a:off x="4023093" y="0"/>
            <a:ext cx="3077740" cy="471054"/>
          </a:xfrm>
          <a:prstGeom prst="rect">
            <a:avLst/>
          </a:prstGeom>
        </p:spPr>
        <p:txBody>
          <a:bodyPr vert="horz" lIns="94227" tIns="47113" rIns="94227" bIns="47113" rtlCol="0"/>
          <a:lstStyle>
            <a:lvl1pPr algn="r">
              <a:defRPr sz="1200"/>
            </a:lvl1pPr>
          </a:lstStyle>
          <a:p>
            <a:fld id="{EFCF2751-ABB5-4992-ABEA-CD43E20EBFE4}" type="datetimeFigureOut">
              <a:rPr lang="en-US" smtClean="0"/>
              <a:t>2/1/2021</a:t>
            </a:fld>
            <a:endParaRPr lang="en-US"/>
          </a:p>
        </p:txBody>
      </p:sp>
      <p:sp>
        <p:nvSpPr>
          <p:cNvPr id="4" name="Slide Image Placeholder 3"/>
          <p:cNvSpPr>
            <a:spLocks noGrp="1" noRot="1" noChangeAspect="1"/>
          </p:cNvSpPr>
          <p:nvPr>
            <p:ph type="sldImg" idx="2"/>
          </p:nvPr>
        </p:nvSpPr>
        <p:spPr>
          <a:xfrm>
            <a:off x="735013" y="1174750"/>
            <a:ext cx="5632450" cy="3168650"/>
          </a:xfrm>
          <a:prstGeom prst="rect">
            <a:avLst/>
          </a:prstGeom>
          <a:noFill/>
          <a:ln w="12700">
            <a:solidFill>
              <a:prstClr val="black"/>
            </a:solidFill>
          </a:ln>
        </p:spPr>
        <p:txBody>
          <a:bodyPr vert="horz" lIns="94227" tIns="47113" rIns="94227" bIns="47113"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7" tIns="47113" rIns="94227" bIns="471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40" cy="471053"/>
          </a:xfrm>
          <a:prstGeom prst="rect">
            <a:avLst/>
          </a:prstGeom>
        </p:spPr>
        <p:txBody>
          <a:bodyPr vert="horz" lIns="94227" tIns="47113" rIns="94227" bIns="47113"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3"/>
            <a:ext cx="3077740" cy="471053"/>
          </a:xfrm>
          <a:prstGeom prst="rect">
            <a:avLst/>
          </a:prstGeom>
        </p:spPr>
        <p:txBody>
          <a:bodyPr vert="horz" lIns="94227" tIns="47113" rIns="94227" bIns="47113" rtlCol="0" anchor="b"/>
          <a:lstStyle>
            <a:lvl1pPr algn="r">
              <a:defRPr sz="1200"/>
            </a:lvl1pPr>
          </a:lstStyle>
          <a:p>
            <a:fld id="{BB391684-513D-4A2A-B704-96D7A74AFECE}" type="slidenum">
              <a:rPr lang="en-US" smtClean="0"/>
              <a:t>‹#›</a:t>
            </a:fld>
            <a:endParaRPr lang="en-US"/>
          </a:p>
        </p:txBody>
      </p:sp>
    </p:spTree>
    <p:extLst>
      <p:ext uri="{BB962C8B-B14F-4D97-AF65-F5344CB8AC3E}">
        <p14:creationId xmlns:p14="http://schemas.microsoft.com/office/powerpoint/2010/main" val="4213809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oif.ala.org/oif/?p=9226"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mailto:Garrison@knights.ucf.edu"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glsen.org/article/2017-national-school-climate-survey"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glsen.org/article/2017-national-school-climate-survey"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sexualagenda.wordpress.com/2018/11/28/asexuality-in-the-library-ddc/"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itspronouncedmetrosexual.com/2018/10/the-genderbread-person-v4/"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Hello</a:t>
            </a:r>
            <a:endParaRPr lang="en-US" dirty="0"/>
          </a:p>
          <a:p>
            <a:r>
              <a:rPr lang="en-US" dirty="0"/>
              <a:t>I am Linda Garrison, I want to say thank you for allowing me to present remotely and I am sorry that I cannot be at the conference in person. I am sure I am missing excellent presentations; I will watch them later. My research interest is LGBTQAI+ Classification and Cataloging in the Elementary School Library. </a:t>
            </a:r>
          </a:p>
          <a:p>
            <a:r>
              <a:rPr lang="en-US" dirty="0"/>
              <a:t>I will be skipping discussions about some slides, for the sake of time, but I am leaving them in in case someone wants to view them later. Also, I have not narrated all of the slides – I am happy to provide full narration upon request. </a:t>
            </a:r>
          </a:p>
          <a:p>
            <a:endParaRPr lang="en-US" dirty="0"/>
          </a:p>
        </p:txBody>
      </p:sp>
      <p:sp>
        <p:nvSpPr>
          <p:cNvPr id="4" name="Slide Number Placeholder 3"/>
          <p:cNvSpPr>
            <a:spLocks noGrp="1"/>
          </p:cNvSpPr>
          <p:nvPr>
            <p:ph type="sldNum" sz="quarter" idx="10"/>
          </p:nvPr>
        </p:nvSpPr>
        <p:spPr/>
        <p:txBody>
          <a:bodyPr/>
          <a:lstStyle/>
          <a:p>
            <a:fld id="{BB391684-513D-4A2A-B704-96D7A74AFECE}" type="slidenum">
              <a:rPr lang="en-US" smtClean="0"/>
              <a:t>1</a:t>
            </a:fld>
            <a:endParaRPr lang="en-US"/>
          </a:p>
        </p:txBody>
      </p:sp>
    </p:spTree>
    <p:extLst>
      <p:ext uri="{BB962C8B-B14F-4D97-AF65-F5344CB8AC3E}">
        <p14:creationId xmlns:p14="http://schemas.microsoft.com/office/powerpoint/2010/main" val="2216632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869">
              <a:defRPr/>
            </a:pPr>
            <a:r>
              <a:rPr lang="en-US" dirty="0"/>
              <a:t>A LOT of good work has happened in the last 60 years. And is still happening today. - SKIP </a:t>
            </a:r>
          </a:p>
          <a:p>
            <a:endParaRPr lang="en-US" dirty="0"/>
          </a:p>
        </p:txBody>
      </p:sp>
      <p:sp>
        <p:nvSpPr>
          <p:cNvPr id="4" name="Slide Number Placeholder 3"/>
          <p:cNvSpPr>
            <a:spLocks noGrp="1"/>
          </p:cNvSpPr>
          <p:nvPr>
            <p:ph type="sldNum" sz="quarter" idx="10"/>
          </p:nvPr>
        </p:nvSpPr>
        <p:spPr/>
        <p:txBody>
          <a:bodyPr/>
          <a:lstStyle/>
          <a:p>
            <a:fld id="{BB391684-513D-4A2A-B704-96D7A74AFECE}" type="slidenum">
              <a:rPr lang="en-US" smtClean="0"/>
              <a:t>10</a:t>
            </a:fld>
            <a:endParaRPr lang="en-US"/>
          </a:p>
        </p:txBody>
      </p:sp>
    </p:spTree>
    <p:extLst>
      <p:ext uri="{BB962C8B-B14F-4D97-AF65-F5344CB8AC3E}">
        <p14:creationId xmlns:p14="http://schemas.microsoft.com/office/powerpoint/2010/main" val="3262482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869">
              <a:defRPr/>
            </a:pPr>
            <a:r>
              <a:rPr lang="en-US" dirty="0"/>
              <a:t>And gender theory and cultural studies helps us do this work - SKIP</a:t>
            </a:r>
          </a:p>
          <a:p>
            <a:endParaRPr lang="en-US" dirty="0"/>
          </a:p>
        </p:txBody>
      </p:sp>
      <p:sp>
        <p:nvSpPr>
          <p:cNvPr id="4" name="Slide Number Placeholder 3"/>
          <p:cNvSpPr>
            <a:spLocks noGrp="1"/>
          </p:cNvSpPr>
          <p:nvPr>
            <p:ph type="sldNum" sz="quarter" idx="10"/>
          </p:nvPr>
        </p:nvSpPr>
        <p:spPr/>
        <p:txBody>
          <a:bodyPr/>
          <a:lstStyle/>
          <a:p>
            <a:fld id="{BB391684-513D-4A2A-B704-96D7A74AFECE}" type="slidenum">
              <a:rPr lang="en-US" smtClean="0"/>
              <a:t>11</a:t>
            </a:fld>
            <a:endParaRPr lang="en-US"/>
          </a:p>
        </p:txBody>
      </p:sp>
    </p:spTree>
    <p:extLst>
      <p:ext uri="{BB962C8B-B14F-4D97-AF65-F5344CB8AC3E}">
        <p14:creationId xmlns:p14="http://schemas.microsoft.com/office/powerpoint/2010/main" val="708585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latin typeface="Franklin Gothic Book" panose="020B0503020102020204" pitchFamily="34" charset="0"/>
              </a:rPr>
              <a:t>LIBRARY OF CONGRESS CLASSIFICATION</a:t>
            </a:r>
            <a:br>
              <a:rPr lang="en-US" dirty="0">
                <a:solidFill>
                  <a:srgbClr val="000000"/>
                </a:solidFill>
                <a:latin typeface="Franklin Gothic Book" panose="020B0503020102020204" pitchFamily="34" charset="0"/>
              </a:rPr>
            </a:br>
            <a:r>
              <a:rPr lang="en-US" dirty="0">
                <a:solidFill>
                  <a:srgbClr val="000000"/>
                </a:solidFill>
                <a:latin typeface="Franklin Gothic Book" panose="020B0503020102020204" pitchFamily="34" charset="0"/>
              </a:rPr>
              <a:t>TENTATIVE LIST 02 (February 12, 2021)</a:t>
            </a:r>
          </a:p>
          <a:p>
            <a:r>
              <a:rPr lang="en-US" dirty="0">
                <a:solidFill>
                  <a:srgbClr val="000000"/>
                </a:solidFill>
                <a:latin typeface="Franklin Gothic Book" panose="020B0503020102020204" pitchFamily="34" charset="0"/>
              </a:rPr>
              <a:t>https://classweb.org/tentative/</a:t>
            </a:r>
          </a:p>
          <a:p>
            <a:endParaRPr lang="en-US" dirty="0"/>
          </a:p>
        </p:txBody>
      </p:sp>
      <p:sp>
        <p:nvSpPr>
          <p:cNvPr id="4" name="Slide Number Placeholder 3"/>
          <p:cNvSpPr>
            <a:spLocks noGrp="1"/>
          </p:cNvSpPr>
          <p:nvPr>
            <p:ph type="sldNum" sz="quarter" idx="5"/>
          </p:nvPr>
        </p:nvSpPr>
        <p:spPr/>
        <p:txBody>
          <a:bodyPr/>
          <a:lstStyle/>
          <a:p>
            <a:fld id="{BB391684-513D-4A2A-B704-96D7A74AFECE}" type="slidenum">
              <a:rPr lang="en-US" smtClean="0"/>
              <a:t>12</a:t>
            </a:fld>
            <a:endParaRPr lang="en-US"/>
          </a:p>
        </p:txBody>
      </p:sp>
    </p:spTree>
    <p:extLst>
      <p:ext uri="{BB962C8B-B14F-4D97-AF65-F5344CB8AC3E}">
        <p14:creationId xmlns:p14="http://schemas.microsoft.com/office/powerpoint/2010/main" val="2508718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last slide was a nice segue to subject headings. Let me say here – </a:t>
            </a:r>
            <a:r>
              <a:rPr lang="en-US" b="1" dirty="0"/>
              <a:t>we could not do</a:t>
            </a:r>
            <a:r>
              <a:rPr lang="en-US" dirty="0"/>
              <a:t> our work without the incredible dedication and effort of the professional catalogers; we know you have worked tirelessly to improve our tools and models. I always like to emphasize that I am NOT a professional cataloger, but a school librarian with an interest in LGBT material representation.</a:t>
            </a:r>
          </a:p>
          <a:p>
            <a:r>
              <a:rPr lang="en-US" dirty="0"/>
              <a:t>Most school librarians only copy catalog. I have learned through my research that many librarians are not allowed access to change records, or they simply do not have time. We DEPEND on LC records.</a:t>
            </a:r>
          </a:p>
        </p:txBody>
      </p:sp>
      <p:sp>
        <p:nvSpPr>
          <p:cNvPr id="4" name="Slide Number Placeholder 3"/>
          <p:cNvSpPr>
            <a:spLocks noGrp="1"/>
          </p:cNvSpPr>
          <p:nvPr>
            <p:ph type="sldNum" sz="quarter" idx="10"/>
          </p:nvPr>
        </p:nvSpPr>
        <p:spPr/>
        <p:txBody>
          <a:bodyPr/>
          <a:lstStyle/>
          <a:p>
            <a:fld id="{BB391684-513D-4A2A-B704-96D7A74AFECE}" type="slidenum">
              <a:rPr lang="en-US" smtClean="0"/>
              <a:t>13</a:t>
            </a:fld>
            <a:endParaRPr lang="en-US"/>
          </a:p>
        </p:txBody>
      </p:sp>
    </p:spTree>
    <p:extLst>
      <p:ext uri="{BB962C8B-B14F-4D97-AF65-F5344CB8AC3E}">
        <p14:creationId xmlns:p14="http://schemas.microsoft.com/office/powerpoint/2010/main" val="2915122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869">
              <a:defRPr/>
            </a:pPr>
            <a:r>
              <a:rPr lang="en-US" dirty="0"/>
              <a:t>My research discovered that there are myriad reasons LGBT material is not discoverable, many beyond catalogers’ control. For example, I do have inclusive material in my library, including transgender books, but…</a:t>
            </a:r>
          </a:p>
          <a:p>
            <a:endParaRPr lang="en-US" dirty="0"/>
          </a:p>
        </p:txBody>
      </p:sp>
      <p:sp>
        <p:nvSpPr>
          <p:cNvPr id="4" name="Slide Number Placeholder 3"/>
          <p:cNvSpPr>
            <a:spLocks noGrp="1"/>
          </p:cNvSpPr>
          <p:nvPr>
            <p:ph type="sldNum" sz="quarter" idx="10"/>
          </p:nvPr>
        </p:nvSpPr>
        <p:spPr/>
        <p:txBody>
          <a:bodyPr/>
          <a:lstStyle/>
          <a:p>
            <a:fld id="{BB391684-513D-4A2A-B704-96D7A74AFECE}" type="slidenum">
              <a:rPr lang="en-US" smtClean="0"/>
              <a:t>14</a:t>
            </a:fld>
            <a:endParaRPr lang="en-US"/>
          </a:p>
        </p:txBody>
      </p:sp>
    </p:spTree>
    <p:extLst>
      <p:ext uri="{BB962C8B-B14F-4D97-AF65-F5344CB8AC3E}">
        <p14:creationId xmlns:p14="http://schemas.microsoft.com/office/powerpoint/2010/main" val="1350200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869">
              <a:defRPr/>
            </a:pPr>
            <a:r>
              <a:rPr lang="en-US" dirty="0"/>
              <a:t>Due to self-censorship, students would not have access to these books, both of which are appropriate for elementary age students, because I have hidden LGBT material in the professional collection. </a:t>
            </a:r>
          </a:p>
        </p:txBody>
      </p:sp>
      <p:sp>
        <p:nvSpPr>
          <p:cNvPr id="4" name="Slide Number Placeholder 3"/>
          <p:cNvSpPr>
            <a:spLocks noGrp="1"/>
          </p:cNvSpPr>
          <p:nvPr>
            <p:ph type="sldNum" sz="quarter" idx="10"/>
          </p:nvPr>
        </p:nvSpPr>
        <p:spPr/>
        <p:txBody>
          <a:bodyPr/>
          <a:lstStyle/>
          <a:p>
            <a:fld id="{BB391684-513D-4A2A-B704-96D7A74AFECE}" type="slidenum">
              <a:rPr lang="en-US" smtClean="0"/>
              <a:t>15</a:t>
            </a:fld>
            <a:endParaRPr lang="en-US"/>
          </a:p>
        </p:txBody>
      </p:sp>
    </p:spTree>
    <p:extLst>
      <p:ext uri="{BB962C8B-B14F-4D97-AF65-F5344CB8AC3E}">
        <p14:creationId xmlns:p14="http://schemas.microsoft.com/office/powerpoint/2010/main" val="1727991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SKIP</a:t>
            </a:r>
          </a:p>
          <a:p>
            <a:r>
              <a:rPr lang="en-US" dirty="0"/>
              <a:t>We are still practicing self-censorship, often because of fear of challenges.</a:t>
            </a:r>
          </a:p>
          <a:p>
            <a:r>
              <a:rPr lang="en-US" dirty="0"/>
              <a:t>But also budget – it’s difficult to justify purchasing for 3-10% of population – </a:t>
            </a:r>
          </a:p>
          <a:p>
            <a:pPr defTabSz="942266">
              <a:defRPr/>
            </a:pPr>
            <a:endParaRPr lang="en-US" dirty="0"/>
          </a:p>
          <a:p>
            <a:pPr defTabSz="942266">
              <a:defRPr/>
            </a:pPr>
            <a:endParaRPr lang="en-US" dirty="0"/>
          </a:p>
          <a:p>
            <a:pPr defTabSz="942266">
              <a:defRPr/>
            </a:pPr>
            <a:r>
              <a:rPr lang="en-US" dirty="0"/>
              <a:t>Of the 323 book challenges reported to the ALA Office for Intellectual Freedom for 2016, five of the </a:t>
            </a:r>
            <a:r>
              <a:rPr lang="en-US" dirty="0">
                <a:hlinkClick r:id="rId3"/>
              </a:rPr>
              <a:t>top 10 challenged books for 2016</a:t>
            </a:r>
            <a:r>
              <a:rPr lang="en-US" dirty="0"/>
              <a:t> included titles that LGBT characters including two with transgender children. Adams, Helen. “June Is GLBT Book Month.” </a:t>
            </a:r>
            <a:r>
              <a:rPr lang="en-US" i="1" dirty="0"/>
              <a:t>Knowledge Quest: American Association of School Librarians </a:t>
            </a:r>
            <a:r>
              <a:rPr lang="en-US" dirty="0"/>
              <a:t>1 June 2017</a:t>
            </a:r>
          </a:p>
          <a:p>
            <a:endParaRPr lang="en-US" dirty="0"/>
          </a:p>
        </p:txBody>
      </p:sp>
      <p:sp>
        <p:nvSpPr>
          <p:cNvPr id="4" name="Slide Number Placeholder 3"/>
          <p:cNvSpPr>
            <a:spLocks noGrp="1"/>
          </p:cNvSpPr>
          <p:nvPr>
            <p:ph type="sldNum" sz="quarter" idx="10"/>
          </p:nvPr>
        </p:nvSpPr>
        <p:spPr/>
        <p:txBody>
          <a:bodyPr/>
          <a:lstStyle/>
          <a:p>
            <a:fld id="{BB391684-513D-4A2A-B704-96D7A74AFECE}" type="slidenum">
              <a:rPr lang="en-US" smtClean="0"/>
              <a:t>16</a:t>
            </a:fld>
            <a:endParaRPr lang="en-US"/>
          </a:p>
        </p:txBody>
      </p:sp>
    </p:spTree>
    <p:extLst>
      <p:ext uri="{BB962C8B-B14F-4D97-AF65-F5344CB8AC3E}">
        <p14:creationId xmlns:p14="http://schemas.microsoft.com/office/powerpoint/2010/main" val="3145141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869">
              <a:defRPr/>
            </a:pPr>
            <a:r>
              <a:rPr lang="en-US" dirty="0"/>
              <a:t>Self-censorship is beyond your control. But incomplete records are not.  </a:t>
            </a:r>
            <a:r>
              <a:rPr lang="en-US" i="1" dirty="0"/>
              <a:t>Red: A Crayon’s Story </a:t>
            </a:r>
            <a:r>
              <a:rPr lang="en-US" dirty="0"/>
              <a:t>is a picture book that addresses the complexities of being transgender, but is not returned when I enter the term “transgender” into my OPAC. I need to add </a:t>
            </a:r>
            <a:r>
              <a:rPr lang="en-US" i="1" dirty="0"/>
              <a:t>Transgender</a:t>
            </a:r>
            <a:r>
              <a:rPr lang="en-US" dirty="0"/>
              <a:t> as a subject heading to this imported recorded. As I mentioned before, not all librarians have this ability and must use records as is.</a:t>
            </a:r>
          </a:p>
          <a:p>
            <a:pPr defTabSz="916869">
              <a:defRPr/>
            </a:pPr>
            <a:r>
              <a:rPr lang="en-US" dirty="0"/>
              <a:t>A solution is to have a thorough understanding of the book-in-hand and to not rely only on CIP information. Catalogers can also use language that students would: transgender (not transgenderism), or LGBT. </a:t>
            </a:r>
          </a:p>
        </p:txBody>
      </p:sp>
      <p:sp>
        <p:nvSpPr>
          <p:cNvPr id="4" name="Slide Number Placeholder 3"/>
          <p:cNvSpPr>
            <a:spLocks noGrp="1"/>
          </p:cNvSpPr>
          <p:nvPr>
            <p:ph type="sldNum" sz="quarter" idx="10"/>
          </p:nvPr>
        </p:nvSpPr>
        <p:spPr/>
        <p:txBody>
          <a:bodyPr/>
          <a:lstStyle/>
          <a:p>
            <a:fld id="{BB391684-513D-4A2A-B704-96D7A74AFECE}" type="slidenum">
              <a:rPr lang="en-US" smtClean="0"/>
              <a:t>17</a:t>
            </a:fld>
            <a:endParaRPr lang="en-US"/>
          </a:p>
        </p:txBody>
      </p:sp>
    </p:spTree>
    <p:extLst>
      <p:ext uri="{BB962C8B-B14F-4D97-AF65-F5344CB8AC3E}">
        <p14:creationId xmlns:p14="http://schemas.microsoft.com/office/powerpoint/2010/main" val="4224180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was a very brief overview of my research. I leave you with one of my favorite quotes from educator Rudine Bishop. I am going to add to Bishop’s sentiment and say that where a book is placed on the shelf also teaches children where they belong in a society. </a:t>
            </a:r>
          </a:p>
          <a:p>
            <a:endParaRPr lang="en-US" dirty="0"/>
          </a:p>
        </p:txBody>
      </p:sp>
      <p:sp>
        <p:nvSpPr>
          <p:cNvPr id="4" name="Slide Number Placeholder 3"/>
          <p:cNvSpPr>
            <a:spLocks noGrp="1"/>
          </p:cNvSpPr>
          <p:nvPr>
            <p:ph type="sldNum" sz="quarter" idx="10"/>
          </p:nvPr>
        </p:nvSpPr>
        <p:spPr/>
        <p:txBody>
          <a:bodyPr/>
          <a:lstStyle/>
          <a:p>
            <a:fld id="{BB391684-513D-4A2A-B704-96D7A74AFECE}" type="slidenum">
              <a:rPr lang="en-US" smtClean="0"/>
              <a:t>18</a:t>
            </a:fld>
            <a:endParaRPr lang="en-US"/>
          </a:p>
        </p:txBody>
      </p:sp>
    </p:spTree>
    <p:extLst>
      <p:ext uri="{BB962C8B-B14F-4D97-AF65-F5344CB8AC3E}">
        <p14:creationId xmlns:p14="http://schemas.microsoft.com/office/powerpoint/2010/main" val="34297948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869">
              <a:defRPr/>
            </a:pPr>
            <a:r>
              <a:rPr lang="en-US" dirty="0"/>
              <a:t>SKIP</a:t>
            </a:r>
          </a:p>
          <a:p>
            <a:pPr defTabSz="916869">
              <a:defRPr/>
            </a:pPr>
            <a:r>
              <a:rPr lang="en-US" dirty="0"/>
              <a:t>UNLESS you believe in Bishop’s windows as well as her mirrors, in which she states that children from dominant social groups must see other lives, or they think their lifestyle is the only one that matters. </a:t>
            </a:r>
          </a:p>
          <a:p>
            <a:endParaRPr lang="en-US" dirty="0"/>
          </a:p>
        </p:txBody>
      </p:sp>
      <p:sp>
        <p:nvSpPr>
          <p:cNvPr id="4" name="Slide Number Placeholder 3"/>
          <p:cNvSpPr>
            <a:spLocks noGrp="1"/>
          </p:cNvSpPr>
          <p:nvPr>
            <p:ph type="sldNum" sz="quarter" idx="10"/>
          </p:nvPr>
        </p:nvSpPr>
        <p:spPr/>
        <p:txBody>
          <a:bodyPr/>
          <a:lstStyle/>
          <a:p>
            <a:fld id="{BB391684-513D-4A2A-B704-96D7A74AFECE}" type="slidenum">
              <a:rPr lang="en-US" smtClean="0"/>
              <a:t>19</a:t>
            </a:fld>
            <a:endParaRPr lang="en-US"/>
          </a:p>
        </p:txBody>
      </p:sp>
    </p:spTree>
    <p:extLst>
      <p:ext uri="{BB962C8B-B14F-4D97-AF65-F5344CB8AC3E}">
        <p14:creationId xmlns:p14="http://schemas.microsoft.com/office/powerpoint/2010/main" val="1897941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 will discuss why classifications and subject headings are important in the school setting; very briefly touch on the progress we have made in this area but also point out that there is still work to be done.</a:t>
            </a:r>
          </a:p>
        </p:txBody>
      </p:sp>
      <p:sp>
        <p:nvSpPr>
          <p:cNvPr id="4" name="Slide Number Placeholder 3"/>
          <p:cNvSpPr>
            <a:spLocks noGrp="1"/>
          </p:cNvSpPr>
          <p:nvPr>
            <p:ph type="sldNum" sz="quarter" idx="5"/>
          </p:nvPr>
        </p:nvSpPr>
        <p:spPr/>
        <p:txBody>
          <a:bodyPr/>
          <a:lstStyle/>
          <a:p>
            <a:fld id="{BB391684-513D-4A2A-B704-96D7A74AFECE}" type="slidenum">
              <a:rPr lang="en-US" smtClean="0"/>
              <a:t>2</a:t>
            </a:fld>
            <a:endParaRPr lang="en-US"/>
          </a:p>
        </p:txBody>
      </p:sp>
    </p:spTree>
    <p:extLst>
      <p:ext uri="{BB962C8B-B14F-4D97-AF65-F5344CB8AC3E}">
        <p14:creationId xmlns:p14="http://schemas.microsoft.com/office/powerpoint/2010/main" val="1431212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869">
              <a:defRPr/>
            </a:pPr>
            <a:r>
              <a:rPr lang="en-US" dirty="0"/>
              <a:t>SKIP</a:t>
            </a:r>
          </a:p>
          <a:p>
            <a:pPr defTabSz="916869">
              <a:defRPr/>
            </a:pPr>
            <a:r>
              <a:rPr lang="en-US" dirty="0"/>
              <a:t>My research questions - skip</a:t>
            </a:r>
          </a:p>
          <a:p>
            <a:endParaRPr lang="en-US" dirty="0"/>
          </a:p>
        </p:txBody>
      </p:sp>
      <p:sp>
        <p:nvSpPr>
          <p:cNvPr id="4" name="Slide Number Placeholder 3"/>
          <p:cNvSpPr>
            <a:spLocks noGrp="1"/>
          </p:cNvSpPr>
          <p:nvPr>
            <p:ph type="sldNum" sz="quarter" idx="10"/>
          </p:nvPr>
        </p:nvSpPr>
        <p:spPr/>
        <p:txBody>
          <a:bodyPr/>
          <a:lstStyle/>
          <a:p>
            <a:fld id="{BB391684-513D-4A2A-B704-96D7A74AFECE}" type="slidenum">
              <a:rPr lang="en-US" smtClean="0"/>
              <a:t>20</a:t>
            </a:fld>
            <a:endParaRPr lang="en-US"/>
          </a:p>
        </p:txBody>
      </p:sp>
    </p:spTree>
    <p:extLst>
      <p:ext uri="{BB962C8B-B14F-4D97-AF65-F5344CB8AC3E}">
        <p14:creationId xmlns:p14="http://schemas.microsoft.com/office/powerpoint/2010/main" val="14672835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869">
              <a:defRPr/>
            </a:pPr>
            <a:r>
              <a:rPr lang="en-US" dirty="0"/>
              <a:t>Thank you very much. If you have any questions, or more importantly, comments or suggestions, or you would like a copy of this PowerPoint, please contact me at </a:t>
            </a:r>
            <a:r>
              <a:rPr lang="en-US" u="sng" dirty="0">
                <a:hlinkClick r:id="rId3"/>
              </a:rPr>
              <a:t>Garrison@knights.ucf.edu</a:t>
            </a:r>
            <a:endParaRPr lang="en-US" dirty="0"/>
          </a:p>
          <a:p>
            <a:endParaRPr lang="en-US" dirty="0"/>
          </a:p>
        </p:txBody>
      </p:sp>
      <p:sp>
        <p:nvSpPr>
          <p:cNvPr id="4" name="Slide Number Placeholder 3"/>
          <p:cNvSpPr>
            <a:spLocks noGrp="1"/>
          </p:cNvSpPr>
          <p:nvPr>
            <p:ph type="sldNum" sz="quarter" idx="10"/>
          </p:nvPr>
        </p:nvSpPr>
        <p:spPr/>
        <p:txBody>
          <a:bodyPr/>
          <a:lstStyle/>
          <a:p>
            <a:fld id="{BB391684-513D-4A2A-B704-96D7A74AFECE}" type="slidenum">
              <a:rPr lang="en-US" smtClean="0"/>
              <a:t>21</a:t>
            </a:fld>
            <a:endParaRPr lang="en-US"/>
          </a:p>
        </p:txBody>
      </p:sp>
    </p:spTree>
    <p:extLst>
      <p:ext uri="{BB962C8B-B14F-4D97-AF65-F5344CB8AC3E}">
        <p14:creationId xmlns:p14="http://schemas.microsoft.com/office/powerpoint/2010/main" val="31265580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391684-513D-4A2A-B704-96D7A74AFECE}" type="slidenum">
              <a:rPr lang="en-US" smtClean="0"/>
              <a:t>22</a:t>
            </a:fld>
            <a:endParaRPr lang="en-US"/>
          </a:p>
        </p:txBody>
      </p:sp>
    </p:spTree>
    <p:extLst>
      <p:ext uri="{BB962C8B-B14F-4D97-AF65-F5344CB8AC3E}">
        <p14:creationId xmlns:p14="http://schemas.microsoft.com/office/powerpoint/2010/main" val="3358669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piqued my interest in this research were the daily reports in the news about the extreme amount of discrimination that this community experiences.  The statistics on this slide are heartbreaking – depression, trouble sleeping, feelings of worthlessness. That </a:t>
            </a:r>
            <a:r>
              <a:rPr lang="en-US" b="1" i="1" dirty="0"/>
              <a:t>less than half</a:t>
            </a:r>
            <a:r>
              <a:rPr lang="en-US" b="1" dirty="0"/>
              <a:t> o</a:t>
            </a:r>
            <a:r>
              <a:rPr lang="en-US" b="1" i="1" dirty="0"/>
              <a:t>f students</a:t>
            </a:r>
            <a:r>
              <a:rPr lang="en-US" dirty="0"/>
              <a:t> c</a:t>
            </a:r>
            <a:r>
              <a:rPr lang="en-US" b="1" i="1" dirty="0"/>
              <a:t>ould find LGBT information in the library </a:t>
            </a:r>
            <a:r>
              <a:rPr lang="en-US" b="1" dirty="0"/>
              <a:t>is a clarion call to librarians.</a:t>
            </a:r>
            <a:endParaRPr lang="en-US" dirty="0"/>
          </a:p>
          <a:p>
            <a:endParaRPr lang="en-US" dirty="0"/>
          </a:p>
          <a:p>
            <a:r>
              <a:rPr lang="en-US" dirty="0"/>
              <a:t>GLSEN Survey uses “LGBTQ”</a:t>
            </a:r>
            <a:endParaRPr lang="en-US" i="0" dirty="0"/>
          </a:p>
          <a:p>
            <a:r>
              <a:rPr lang="en-US" i="0" baseline="0" dirty="0"/>
              <a:t>Formerly the Gay, Lesbian &amp; Straight Education Network </a:t>
            </a:r>
          </a:p>
          <a:p>
            <a:r>
              <a:rPr lang="en-US" i="0" dirty="0"/>
              <a:t>3-10% Students, Family, Staff</a:t>
            </a:r>
            <a:r>
              <a:rPr lang="en-US" i="0" baseline="0" dirty="0"/>
              <a:t> identify as members of LGBTQ</a:t>
            </a:r>
            <a:r>
              <a:rPr lang="en-US" i="0" dirty="0"/>
              <a:t> student population identify . </a:t>
            </a:r>
          </a:p>
          <a:p>
            <a:pPr defTabSz="942266"/>
            <a:r>
              <a:rPr lang="en-US" i="0" baseline="0" dirty="0"/>
              <a:t>2017 GLSEN National School Climate Survey – 23k students, 50 states and DC, all 5 territories. Available at </a:t>
            </a:r>
            <a:r>
              <a:rPr lang="en-US" i="0" dirty="0">
                <a:hlinkClick r:id="rId3"/>
              </a:rPr>
              <a:t>https://www.glsen.org/article/2017-national-school-climate-survey</a:t>
            </a:r>
            <a:endParaRPr lang="en-US" i="0" dirty="0"/>
          </a:p>
          <a:p>
            <a:endParaRPr lang="en-US" dirty="0"/>
          </a:p>
        </p:txBody>
      </p:sp>
      <p:sp>
        <p:nvSpPr>
          <p:cNvPr id="4" name="Slide Number Placeholder 3"/>
          <p:cNvSpPr>
            <a:spLocks noGrp="1"/>
          </p:cNvSpPr>
          <p:nvPr>
            <p:ph type="sldNum" sz="quarter" idx="10"/>
          </p:nvPr>
        </p:nvSpPr>
        <p:spPr/>
        <p:txBody>
          <a:bodyPr/>
          <a:lstStyle/>
          <a:p>
            <a:fld id="{BB391684-513D-4A2A-B704-96D7A74AFECE}" type="slidenum">
              <a:rPr lang="en-US" smtClean="0"/>
              <a:t>3</a:t>
            </a:fld>
            <a:endParaRPr lang="en-US"/>
          </a:p>
        </p:txBody>
      </p:sp>
    </p:spTree>
    <p:extLst>
      <p:ext uri="{BB962C8B-B14F-4D97-AF65-F5344CB8AC3E}">
        <p14:creationId xmlns:p14="http://schemas.microsoft.com/office/powerpoint/2010/main" val="3286546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statistics are even worse for transgender students: </a:t>
            </a:r>
          </a:p>
          <a:p>
            <a:r>
              <a:rPr lang="en-US" dirty="0"/>
              <a:t>As an ally, it was  natural for me to ask what is going on in our society and our libraries, and how can we help?</a:t>
            </a:r>
          </a:p>
          <a:p>
            <a:endParaRPr lang="en-US" dirty="0"/>
          </a:p>
          <a:p>
            <a:pPr defTabSz="916869">
              <a:defRPr/>
            </a:pPr>
            <a:r>
              <a:rPr lang="en-US" dirty="0"/>
              <a:t>GLSEN 2017 National</a:t>
            </a:r>
            <a:r>
              <a:rPr lang="en-US" baseline="0" dirty="0"/>
              <a:t> School Climate Survey </a:t>
            </a:r>
            <a:r>
              <a:rPr lang="en-US" dirty="0">
                <a:hlinkClick r:id="rId3"/>
              </a:rPr>
              <a:t>https://www.glsen.org/article/2017-national-school-climate-survey</a:t>
            </a:r>
            <a:endParaRPr lang="en-US" dirty="0"/>
          </a:p>
          <a:p>
            <a:endParaRPr lang="en-US" dirty="0"/>
          </a:p>
        </p:txBody>
      </p:sp>
      <p:sp>
        <p:nvSpPr>
          <p:cNvPr id="4" name="Slide Number Placeholder 3"/>
          <p:cNvSpPr>
            <a:spLocks noGrp="1"/>
          </p:cNvSpPr>
          <p:nvPr>
            <p:ph type="sldNum" sz="quarter" idx="10"/>
          </p:nvPr>
        </p:nvSpPr>
        <p:spPr/>
        <p:txBody>
          <a:bodyPr/>
          <a:lstStyle/>
          <a:p>
            <a:fld id="{BB391684-513D-4A2A-B704-96D7A74AFECE}" type="slidenum">
              <a:rPr lang="en-US" smtClean="0"/>
              <a:t>4</a:t>
            </a:fld>
            <a:endParaRPr lang="en-US"/>
          </a:p>
        </p:txBody>
      </p:sp>
    </p:spTree>
    <p:extLst>
      <p:ext uri="{BB962C8B-B14F-4D97-AF65-F5344CB8AC3E}">
        <p14:creationId xmlns:p14="http://schemas.microsoft.com/office/powerpoint/2010/main" val="473930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Libraries are mandated to provide safe, supportive environments and to provide diverse, inclusive collections that tell everyone’s stories</a:t>
            </a:r>
          </a:p>
          <a:p>
            <a:pPr lvl="0"/>
            <a:r>
              <a:rPr lang="en-US" dirty="0"/>
              <a:t>Research has shown that simply exposing people to images of transgender persons decreases transphobia (Flores et al.).</a:t>
            </a:r>
          </a:p>
          <a:p>
            <a:r>
              <a:rPr lang="en-US" dirty="0"/>
              <a:t> School libraries are well positioned to provide those images and stories, but are we? Research suggests not so much. And when we do, the classifications are not always affirming, and the subject headings that make this material discoverable are sometimes missing.</a:t>
            </a:r>
          </a:p>
          <a:p>
            <a:endParaRPr lang="en-US" dirty="0"/>
          </a:p>
        </p:txBody>
      </p:sp>
      <p:sp>
        <p:nvSpPr>
          <p:cNvPr id="4" name="Slide Number Placeholder 3"/>
          <p:cNvSpPr>
            <a:spLocks noGrp="1"/>
          </p:cNvSpPr>
          <p:nvPr>
            <p:ph type="sldNum" sz="quarter" idx="10"/>
          </p:nvPr>
        </p:nvSpPr>
        <p:spPr/>
        <p:txBody>
          <a:bodyPr/>
          <a:lstStyle/>
          <a:p>
            <a:fld id="{BB391684-513D-4A2A-B704-96D7A74AFECE}" type="slidenum">
              <a:rPr lang="en-US" smtClean="0"/>
              <a:t>5</a:t>
            </a:fld>
            <a:endParaRPr lang="en-US"/>
          </a:p>
        </p:txBody>
      </p:sp>
    </p:spTree>
    <p:extLst>
      <p:ext uri="{BB962C8B-B14F-4D97-AF65-F5344CB8AC3E}">
        <p14:creationId xmlns:p14="http://schemas.microsoft.com/office/powerpoint/2010/main" val="2445812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are subject headings and call numbers so important to young students? Yes, literature must be discoverable, but it goes deeper than that, and we have to ask what does classification, in the broad sense of the word, do? As librarians, we understand that classification allows us to </a:t>
            </a:r>
            <a:r>
              <a:rPr lang="en-US" dirty="0" err="1"/>
              <a:t>to</a:t>
            </a:r>
            <a:r>
              <a:rPr lang="en-US" dirty="0"/>
              <a:t> understand, to co- locate, and to organize; but in a school setting, it is also how students learn about themselves and each other. It’s how they learn normal vs abnormal. Classifications help structure reality; but those classifications are an almost invisible political and ethical power, especially in a school setting where students rarely question their catalogs.</a:t>
            </a:r>
          </a:p>
          <a:p>
            <a:pPr defTabSz="916869">
              <a:defRPr/>
            </a:pPr>
            <a:endParaRPr lang="en-US" dirty="0"/>
          </a:p>
          <a:p>
            <a:pPr defTabSz="916869">
              <a:defRPr/>
            </a:pPr>
            <a:endParaRPr lang="en-US" dirty="0"/>
          </a:p>
          <a:p>
            <a:pPr defTabSz="916869">
              <a:defRPr/>
            </a:pPr>
            <a:r>
              <a:rPr lang="en-US" dirty="0"/>
              <a:t>Adler (normal)</a:t>
            </a:r>
            <a:r>
              <a:rPr lang="en-US" baseline="0" dirty="0"/>
              <a:t> Olson  (structure reality) </a:t>
            </a:r>
            <a:r>
              <a:rPr lang="en-US" dirty="0"/>
              <a:t>Bowker and Star (invisible political and )</a:t>
            </a:r>
          </a:p>
          <a:p>
            <a:pPr defTabSz="916869">
              <a:defRPr/>
            </a:pPr>
            <a:r>
              <a:rPr lang="en-US" dirty="0"/>
              <a:t>1 - classification is applying a system of classificatory principles to a given set of objects; 2 – an object can reside in one and only one category; 3 – all objects</a:t>
            </a:r>
            <a:r>
              <a:rPr lang="en-US" baseline="0" dirty="0"/>
              <a:t> are accounted for within the classification</a:t>
            </a:r>
            <a:endParaRPr lang="en-US" dirty="0"/>
          </a:p>
        </p:txBody>
      </p:sp>
      <p:sp>
        <p:nvSpPr>
          <p:cNvPr id="4" name="Slide Number Placeholder 3"/>
          <p:cNvSpPr>
            <a:spLocks noGrp="1"/>
          </p:cNvSpPr>
          <p:nvPr>
            <p:ph type="sldNum" sz="quarter" idx="10"/>
          </p:nvPr>
        </p:nvSpPr>
        <p:spPr/>
        <p:txBody>
          <a:bodyPr/>
          <a:lstStyle/>
          <a:p>
            <a:fld id="{BB391684-513D-4A2A-B704-96D7A74AFECE}" type="slidenum">
              <a:rPr lang="en-US" smtClean="0"/>
              <a:t>6</a:t>
            </a:fld>
            <a:endParaRPr lang="en-US"/>
          </a:p>
        </p:txBody>
      </p:sp>
    </p:spTree>
    <p:extLst>
      <p:ext uri="{BB962C8B-B14F-4D97-AF65-F5344CB8AC3E}">
        <p14:creationId xmlns:p14="http://schemas.microsoft.com/office/powerpoint/2010/main" val="3256397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869">
              <a:defRPr/>
            </a:pPr>
            <a:r>
              <a:rPr lang="en-US" dirty="0"/>
              <a:t>BUT we have come along long way from this Dewey classification, as we no longer classify LGB under </a:t>
            </a:r>
            <a:r>
              <a:rPr lang="en-US" i="1" dirty="0"/>
              <a:t>Mental</a:t>
            </a:r>
            <a:r>
              <a:rPr lang="en-US" dirty="0"/>
              <a:t> </a:t>
            </a:r>
            <a:r>
              <a:rPr lang="en-US" i="1" dirty="0"/>
              <a:t>Derangements</a:t>
            </a:r>
            <a:r>
              <a:rPr lang="en-US" dirty="0"/>
              <a:t>.</a:t>
            </a:r>
          </a:p>
          <a:p>
            <a:endParaRPr lang="en-US" dirty="0">
              <a:hlinkClick r:id="rId3"/>
            </a:endParaRPr>
          </a:p>
          <a:p>
            <a:endParaRPr lang="en-US" dirty="0">
              <a:hlinkClick r:id="rId3"/>
            </a:endParaRPr>
          </a:p>
          <a:p>
            <a:r>
              <a:rPr lang="en-US" dirty="0">
                <a:hlinkClick r:id="rId3"/>
              </a:rPr>
              <a:t>https://asexualagenda.wordpress.com/2018/11/28/asexuality-in-the-library-ddc/</a:t>
            </a:r>
            <a:endParaRPr lang="en-US" dirty="0"/>
          </a:p>
        </p:txBody>
      </p:sp>
      <p:sp>
        <p:nvSpPr>
          <p:cNvPr id="4" name="Slide Number Placeholder 3"/>
          <p:cNvSpPr>
            <a:spLocks noGrp="1"/>
          </p:cNvSpPr>
          <p:nvPr>
            <p:ph type="sldNum" sz="quarter" idx="10"/>
          </p:nvPr>
        </p:nvSpPr>
        <p:spPr/>
        <p:txBody>
          <a:bodyPr/>
          <a:lstStyle/>
          <a:p>
            <a:fld id="{BB391684-513D-4A2A-B704-96D7A74AFECE}" type="slidenum">
              <a:rPr lang="en-US" smtClean="0"/>
              <a:t>7</a:t>
            </a:fld>
            <a:endParaRPr lang="en-US"/>
          </a:p>
        </p:txBody>
      </p:sp>
    </p:spTree>
    <p:extLst>
      <p:ext uri="{BB962C8B-B14F-4D97-AF65-F5344CB8AC3E}">
        <p14:creationId xmlns:p14="http://schemas.microsoft.com/office/powerpoint/2010/main" val="3646316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869">
              <a:defRPr/>
            </a:pPr>
            <a:r>
              <a:rPr lang="en-US" dirty="0"/>
              <a:t>Unfortunately, all of these terms still fall under the same LCC Subclass: Sexual life: Sexual deviations. And while catalogers may understand that this list is not hierarchical, a student searching the shelves may not. Further, </a:t>
            </a:r>
            <a:r>
              <a:rPr lang="en-US" dirty="0" err="1"/>
              <a:t>Transexualism</a:t>
            </a:r>
            <a:r>
              <a:rPr lang="en-US" dirty="0"/>
              <a:t> is not an issue of sexuality. Prostitution, eunuchs, etc. are beyond the purview of this research, but are problematic in similar ways. </a:t>
            </a:r>
          </a:p>
          <a:p>
            <a:endParaRPr lang="en-US" dirty="0"/>
          </a:p>
        </p:txBody>
      </p:sp>
      <p:sp>
        <p:nvSpPr>
          <p:cNvPr id="4" name="Slide Number Placeholder 3"/>
          <p:cNvSpPr>
            <a:spLocks noGrp="1"/>
          </p:cNvSpPr>
          <p:nvPr>
            <p:ph type="sldNum" sz="quarter" idx="10"/>
          </p:nvPr>
        </p:nvSpPr>
        <p:spPr/>
        <p:txBody>
          <a:bodyPr/>
          <a:lstStyle/>
          <a:p>
            <a:fld id="{BB391684-513D-4A2A-B704-96D7A74AFECE}" type="slidenum">
              <a:rPr lang="en-US" smtClean="0"/>
              <a:t>8</a:t>
            </a:fld>
            <a:endParaRPr lang="en-US"/>
          </a:p>
        </p:txBody>
      </p:sp>
    </p:spTree>
    <p:extLst>
      <p:ext uri="{BB962C8B-B14F-4D97-AF65-F5344CB8AC3E}">
        <p14:creationId xmlns:p14="http://schemas.microsoft.com/office/powerpoint/2010/main" val="4071498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869">
              <a:defRPr/>
            </a:pPr>
            <a:r>
              <a:rPr lang="en-US" dirty="0"/>
              <a:t>I love this image – it articulates the differences in gender expression and identity, sex, and sexuality, </a:t>
            </a:r>
          </a:p>
          <a:p>
            <a:pPr defTabSz="916869">
              <a:defRPr/>
            </a:pPr>
            <a:r>
              <a:rPr lang="en-US" dirty="0"/>
              <a:t>The arrow points to the disconnect between LGBT community and the cataloging community. For the sake of time, I will not discuss it further, except to say that transgender and intersex should not fall under the LCC umbrella classification of Sexual Life. </a:t>
            </a:r>
          </a:p>
          <a:p>
            <a:pPr defTabSz="916869">
              <a:defRPr/>
            </a:pPr>
            <a:endParaRPr lang="en-US" dirty="0"/>
          </a:p>
          <a:p>
            <a:pPr defTabSz="916869">
              <a:defRPr/>
            </a:pPr>
            <a:endParaRPr lang="en-US" dirty="0"/>
          </a:p>
          <a:p>
            <a:pPr defTabSz="916869">
              <a:defRPr/>
            </a:pPr>
            <a:r>
              <a:rPr lang="en-US" dirty="0" err="1"/>
              <a:t>Killerman</a:t>
            </a:r>
            <a:r>
              <a:rPr lang="en-US" dirty="0"/>
              <a:t>, Sam. “The </a:t>
            </a:r>
            <a:r>
              <a:rPr lang="en-US" dirty="0" err="1"/>
              <a:t>Genderbread</a:t>
            </a:r>
            <a:r>
              <a:rPr lang="en-US" dirty="0"/>
              <a:t> Person v4.” It’s Pronounced Metrosexual. </a:t>
            </a:r>
            <a:r>
              <a:rPr lang="en-US" dirty="0">
                <a:hlinkClick r:id="rId3"/>
              </a:rPr>
              <a:t>https://www.itspronouncedmetrosexual.com/2018/10/the-genderbread-person-v4/#</a:t>
            </a:r>
            <a:endParaRPr lang="en-US" dirty="0"/>
          </a:p>
          <a:p>
            <a:pPr defTabSz="916869">
              <a:defRPr/>
            </a:pPr>
            <a:endParaRPr lang="en-US" dirty="0"/>
          </a:p>
          <a:p>
            <a:r>
              <a:rPr lang="en-US" dirty="0"/>
              <a:t>Gender Identity: how you understand and define your gender; “woman”-ness/”Man”-ness (song “I feel like a natural woman”)(roles and expectations: jobs, hobbies)</a:t>
            </a:r>
          </a:p>
          <a:p>
            <a:r>
              <a:rPr lang="en-US" dirty="0"/>
              <a:t>Gender Expression: femininity/masculinity (as society allows you to express it: dress, pants, make-up, heels, hair; actions; demeanor; voice)</a:t>
            </a:r>
          </a:p>
          <a:p>
            <a:r>
              <a:rPr lang="en-US" dirty="0"/>
              <a:t>Sexual Orientation: who you are romantically/sexually attracted to</a:t>
            </a:r>
          </a:p>
          <a:p>
            <a:r>
              <a:rPr lang="en-US" dirty="0"/>
              <a:t>Sex: physical traits, anatomical sex (usually what you are born with, or develop through medical care – body hair, wide hips or shoulders, sexual organs, hormones, chromosomes)</a:t>
            </a:r>
          </a:p>
          <a:p>
            <a:r>
              <a:rPr lang="en-US" dirty="0"/>
              <a:t>ASK: are you all comfortable with these acronyms?</a:t>
            </a:r>
          </a:p>
          <a:p>
            <a:r>
              <a:rPr lang="en-US" dirty="0"/>
              <a:t>+ An umbrella term respectfully encompasses other gender/sexuality categories (two-spirited, pangender (a member of all genders).</a:t>
            </a:r>
          </a:p>
          <a:p>
            <a:r>
              <a:rPr lang="en-US" dirty="0"/>
              <a:t> It can be confusing. I purposely wanted to make the a, I, and + culturally visible in our hyper-sexualized environment.  </a:t>
            </a:r>
          </a:p>
          <a:p>
            <a:endParaRPr lang="en-US" dirty="0"/>
          </a:p>
        </p:txBody>
      </p:sp>
      <p:sp>
        <p:nvSpPr>
          <p:cNvPr id="4" name="Slide Number Placeholder 3"/>
          <p:cNvSpPr>
            <a:spLocks noGrp="1"/>
          </p:cNvSpPr>
          <p:nvPr>
            <p:ph type="sldNum" sz="quarter" idx="10"/>
          </p:nvPr>
        </p:nvSpPr>
        <p:spPr/>
        <p:txBody>
          <a:bodyPr/>
          <a:lstStyle/>
          <a:p>
            <a:fld id="{BB391684-513D-4A2A-B704-96D7A74AFECE}" type="slidenum">
              <a:rPr lang="en-US" smtClean="0"/>
              <a:t>9</a:t>
            </a:fld>
            <a:endParaRPr lang="en-US"/>
          </a:p>
        </p:txBody>
      </p:sp>
    </p:spTree>
    <p:extLst>
      <p:ext uri="{BB962C8B-B14F-4D97-AF65-F5344CB8AC3E}">
        <p14:creationId xmlns:p14="http://schemas.microsoft.com/office/powerpoint/2010/main" val="1726388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96DFF08F-DC6B-4601-B491-B0F83F6DD2DA}" type="datetimeFigureOut">
              <a:rPr lang="en-US" smtClean="0"/>
              <a:t>2/1/2021</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AB73BC-B049-4115-A692-8D63A059BFB8}" type="slidenum">
              <a:rPr lang="en-US" smtClean="0"/>
              <a:t>‹#›</a:t>
            </a:fld>
            <a:endParaRPr lang="en-US" dirty="0"/>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35988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7144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6160086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53550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323211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11993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26488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14829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0005506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6762653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64306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96DFF08F-DC6B-4601-B491-B0F83F6DD2DA}" type="datetimeFigureOut">
              <a:rPr lang="en-US" smtClean="0"/>
              <a:pPr/>
              <a:t>2/1/2021</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34567062"/>
      </p:ext>
    </p:extLst>
  </p:cSld>
  <p:clrMap bg1="lt1" tx1="dk1" bg2="lt2" tx2="dk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1.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1.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1.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1.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1.png"/><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4a"/><Relationship Id="rId1" Type="http://schemas.microsoft.com/office/2007/relationships/media" Target="../media/media16.m4a"/><Relationship Id="rId5" Type="http://schemas.openxmlformats.org/officeDocument/2006/relationships/image" Target="../media/image1.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4a"/><Relationship Id="rId1" Type="http://schemas.microsoft.com/office/2007/relationships/media" Target="../media/media17.m4a"/><Relationship Id="rId5" Type="http://schemas.openxmlformats.org/officeDocument/2006/relationships/image" Target="../media/image1.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4a"/><Relationship Id="rId1" Type="http://schemas.microsoft.com/office/2007/relationships/media" Target="../media/media18.m4a"/><Relationship Id="rId5" Type="http://schemas.openxmlformats.org/officeDocument/2006/relationships/image" Target="../media/image1.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9.m4a"/><Relationship Id="rId1" Type="http://schemas.microsoft.com/office/2007/relationships/media" Target="../media/media19.m4a"/><Relationship Id="rId6" Type="http://schemas.openxmlformats.org/officeDocument/2006/relationships/image" Target="../media/image1.png"/><Relationship Id="rId5" Type="http://schemas.openxmlformats.org/officeDocument/2006/relationships/hyperlink" Target="mailto:Garrison@Knights.UCF.EDU" TargetMode="External"/><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20.m4a"/><Relationship Id="rId1" Type="http://schemas.microsoft.com/office/2007/relationships/media" Target="../media/media20.m4a"/><Relationship Id="rId6" Type="http://schemas.openxmlformats.org/officeDocument/2006/relationships/hyperlink" Target="https://www.itspronouncedmetrosexual.com/2018/10/the-genderbread-person-v4/" TargetMode="External"/><Relationship Id="rId5" Type="http://schemas.openxmlformats.org/officeDocument/2006/relationships/hyperlink" Target="mailto:Garrison@Knights.ucf.edu" TargetMode="External"/><Relationship Id="rId4"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1.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LGBTQAI+ Classification and Cataloging in the Elementary School Library</a:t>
            </a:r>
          </a:p>
        </p:txBody>
      </p:sp>
      <p:sp>
        <p:nvSpPr>
          <p:cNvPr id="3" name="Content Placeholder 2"/>
          <p:cNvSpPr>
            <a:spLocks noGrp="1"/>
          </p:cNvSpPr>
          <p:nvPr>
            <p:ph idx="1"/>
          </p:nvPr>
        </p:nvSpPr>
        <p:spPr>
          <a:xfrm>
            <a:off x="1371600" y="2484780"/>
            <a:ext cx="9601200" cy="3581400"/>
          </a:xfrm>
        </p:spPr>
        <p:txBody>
          <a:bodyPr>
            <a:normAutofit/>
          </a:bodyPr>
          <a:lstStyle/>
          <a:p>
            <a:pPr marL="0" lvl="0" indent="0">
              <a:buNone/>
            </a:pPr>
            <a:r>
              <a:rPr lang="en-US" sz="3200" dirty="0"/>
              <a:t>Linda Garrison</a:t>
            </a:r>
          </a:p>
          <a:p>
            <a:pPr marL="0" lvl="0" indent="0">
              <a:buNone/>
            </a:pPr>
            <a:r>
              <a:rPr lang="en-US" sz="3200" dirty="0"/>
              <a:t>Librarian, Canterbury School of Florida, St. Petersburg</a:t>
            </a:r>
          </a:p>
          <a:p>
            <a:pPr marL="0" lvl="0" indent="0">
              <a:buNone/>
            </a:pPr>
            <a:r>
              <a:rPr lang="en-US" sz="3200" dirty="0"/>
              <a:t>PhD Candidate</a:t>
            </a:r>
          </a:p>
          <a:p>
            <a:pPr marL="0" lvl="0" indent="0">
              <a:buNone/>
            </a:pPr>
            <a:r>
              <a:rPr lang="en-US" sz="3200" dirty="0"/>
              <a:t>Texts and Technology</a:t>
            </a:r>
          </a:p>
          <a:p>
            <a:pPr marL="0" indent="0">
              <a:buNone/>
            </a:pPr>
            <a:r>
              <a:rPr lang="en-US" sz="3200" dirty="0"/>
              <a:t>University of Central Florida</a:t>
            </a:r>
          </a:p>
          <a:p>
            <a:pPr marL="0" lvl="0" indent="0">
              <a:buNone/>
            </a:pPr>
            <a:endParaRPr lang="en-US" sz="3200" dirty="0"/>
          </a:p>
          <a:p>
            <a:endParaRPr lang="en-US" dirty="0"/>
          </a:p>
        </p:txBody>
      </p:sp>
      <p:pic>
        <p:nvPicPr>
          <p:cNvPr id="11" name="Audio 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843419531"/>
      </p:ext>
    </p:extLst>
  </p:cSld>
  <p:clrMapOvr>
    <a:masterClrMapping/>
  </p:clrMapOvr>
  <mc:AlternateContent xmlns:mc="http://schemas.openxmlformats.org/markup-compatibility/2006" xmlns:p14="http://schemas.microsoft.com/office/powerpoint/2010/main">
    <mc:Choice Requires="p14">
      <p:transition spd="slow" p14:dur="2000" advTm="33810"/>
    </mc:Choice>
    <mc:Fallback xmlns="">
      <p:transition spd="slow" advTm="338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Library Activism: Destabilize and Trouble Binary Subject Headings and Classifications</a:t>
            </a:r>
          </a:p>
        </p:txBody>
      </p:sp>
      <p:sp>
        <p:nvSpPr>
          <p:cNvPr id="3" name="Content Placeholder 2"/>
          <p:cNvSpPr>
            <a:spLocks noGrp="1"/>
          </p:cNvSpPr>
          <p:nvPr>
            <p:ph idx="1"/>
          </p:nvPr>
        </p:nvSpPr>
        <p:spPr>
          <a:xfrm>
            <a:off x="1371599" y="2111523"/>
            <a:ext cx="10205049" cy="4625705"/>
          </a:xfrm>
        </p:spPr>
        <p:txBody>
          <a:bodyPr>
            <a:normAutofit/>
          </a:bodyPr>
          <a:lstStyle/>
          <a:p>
            <a:r>
              <a:rPr lang="en-US" sz="3200" dirty="0"/>
              <a:t>Assumed user: white, heterosexual, Christian, male- still vestiges (Bowker and Star)</a:t>
            </a:r>
          </a:p>
          <a:p>
            <a:r>
              <a:rPr lang="en-US" sz="3200" dirty="0"/>
              <a:t>Terminology and classification can </a:t>
            </a:r>
            <a:r>
              <a:rPr lang="en-US" sz="3200" dirty="0" err="1"/>
              <a:t>pathologize</a:t>
            </a:r>
            <a:r>
              <a:rPr lang="en-US" sz="3200" dirty="0"/>
              <a:t> sexuality </a:t>
            </a:r>
          </a:p>
          <a:p>
            <a:r>
              <a:rPr lang="en-US" sz="3200" dirty="0"/>
              <a:t>1960s Activism: Berman, Marshall – worked within system</a:t>
            </a:r>
          </a:p>
          <a:p>
            <a:r>
              <a:rPr lang="en-US" sz="3200" dirty="0"/>
              <a:t>Contemporary activists: Deconstruct Dewey and Cutter</a:t>
            </a:r>
          </a:p>
          <a:p>
            <a:pPr lvl="0"/>
            <a:r>
              <a:rPr lang="en-US" sz="3200" dirty="0"/>
              <a:t>Question warrant/authority</a:t>
            </a:r>
          </a:p>
          <a:p>
            <a:pPr lvl="0"/>
            <a:r>
              <a:rPr lang="en-US" sz="3200" dirty="0"/>
              <a:t>Taxonomies, thesauri, and folksonomies/social tagging created to augment (or replace) LCSH’s</a:t>
            </a:r>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403833941"/>
      </p:ext>
    </p:extLst>
  </p:cSld>
  <p:clrMapOvr>
    <a:masterClrMapping/>
  </p:clrMapOvr>
  <mc:AlternateContent xmlns:mc="http://schemas.openxmlformats.org/markup-compatibility/2006" xmlns:p14="http://schemas.microsoft.com/office/powerpoint/2010/main">
    <mc:Choice Requires="p14">
      <p:transition spd="slow" p14:dur="2000" advTm="5545"/>
    </mc:Choice>
    <mc:Fallback xmlns="">
      <p:transition spd="slow" advTm="55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8687" y="685800"/>
            <a:ext cx="10869283" cy="884208"/>
          </a:xfrm>
        </p:spPr>
        <p:txBody>
          <a:bodyPr>
            <a:normAutofit/>
          </a:bodyPr>
          <a:lstStyle/>
          <a:p>
            <a:r>
              <a:rPr lang="en-US" dirty="0"/>
              <a:t>Gender/Cultural Studies: Destabilize Binaries</a:t>
            </a:r>
          </a:p>
        </p:txBody>
      </p:sp>
      <p:sp>
        <p:nvSpPr>
          <p:cNvPr id="4" name="Content Placeholder 3"/>
          <p:cNvSpPr>
            <a:spLocks noGrp="1"/>
          </p:cNvSpPr>
          <p:nvPr>
            <p:ph sz="half" idx="2"/>
          </p:nvPr>
        </p:nvSpPr>
        <p:spPr>
          <a:xfrm>
            <a:off x="1371600" y="1833200"/>
            <a:ext cx="4443984" cy="4460551"/>
          </a:xfrm>
        </p:spPr>
        <p:txBody>
          <a:bodyPr>
            <a:normAutofit/>
          </a:bodyPr>
          <a:lstStyle/>
          <a:p>
            <a:pPr marL="0" indent="0">
              <a:buNone/>
            </a:pPr>
            <a:r>
              <a:rPr lang="en-US" sz="2600" dirty="0"/>
              <a:t>Feminist Theory</a:t>
            </a:r>
          </a:p>
          <a:p>
            <a:r>
              <a:rPr lang="en-US" sz="2600" dirty="0"/>
              <a:t>Epistemic authority – Code </a:t>
            </a:r>
          </a:p>
          <a:p>
            <a:r>
              <a:rPr lang="en-US" sz="2600" dirty="0"/>
              <a:t>Situated Knowledge/ Objectivity - Haraway</a:t>
            </a:r>
          </a:p>
          <a:p>
            <a:r>
              <a:rPr lang="en-US" sz="2600" dirty="0"/>
              <a:t>Intelligibility of bodies - Butler </a:t>
            </a:r>
          </a:p>
          <a:p>
            <a:r>
              <a:rPr lang="en-US" sz="2600" dirty="0"/>
              <a:t>Who can speak for whom? - Alcoff</a:t>
            </a:r>
          </a:p>
          <a:p>
            <a:endParaRPr lang="en-US" dirty="0"/>
          </a:p>
        </p:txBody>
      </p:sp>
      <p:sp>
        <p:nvSpPr>
          <p:cNvPr id="6" name="Content Placeholder 5"/>
          <p:cNvSpPr>
            <a:spLocks noGrp="1"/>
          </p:cNvSpPr>
          <p:nvPr>
            <p:ph sz="quarter" idx="4"/>
          </p:nvPr>
        </p:nvSpPr>
        <p:spPr>
          <a:xfrm>
            <a:off x="6525014" y="1804369"/>
            <a:ext cx="4443984" cy="5012067"/>
          </a:xfrm>
        </p:spPr>
        <p:txBody>
          <a:bodyPr>
            <a:noAutofit/>
          </a:bodyPr>
          <a:lstStyle/>
          <a:p>
            <a:pPr marL="0" lvl="0" indent="0">
              <a:buNone/>
            </a:pPr>
            <a:r>
              <a:rPr lang="en-US" sz="2600" dirty="0"/>
              <a:t>Queer Theory</a:t>
            </a:r>
          </a:p>
          <a:p>
            <a:pPr lvl="0"/>
            <a:r>
              <a:rPr lang="en-US" sz="2600" dirty="0"/>
              <a:t>Refuses classifications and hierarchical Reasoning</a:t>
            </a:r>
          </a:p>
          <a:p>
            <a:pPr lvl="0"/>
            <a:r>
              <a:rPr lang="en-US" sz="2600" dirty="0"/>
              <a:t>Logic of domination: “Subtle but powerful” use of everyday language – Marinucci</a:t>
            </a:r>
          </a:p>
          <a:p>
            <a:pPr marL="0" lvl="0" indent="0">
              <a:buNone/>
            </a:pPr>
            <a:r>
              <a:rPr lang="en-US" sz="2600" dirty="0"/>
              <a:t>Whiteness Studies: </a:t>
            </a:r>
          </a:p>
          <a:p>
            <a:pPr lvl="0"/>
            <a:r>
              <a:rPr lang="en-US" sz="2600" dirty="0"/>
              <a:t>White skin provides privilege</a:t>
            </a:r>
          </a:p>
          <a:p>
            <a:pPr lvl="0"/>
            <a:r>
              <a:rPr lang="en-US" sz="2600" dirty="0"/>
              <a:t>All others are marked</a:t>
            </a:r>
          </a:p>
          <a:p>
            <a:pPr lvl="0"/>
            <a:endParaRPr lang="en-US" sz="2400" dirty="0"/>
          </a:p>
          <a:p>
            <a:pPr lvl="0"/>
            <a:endParaRPr lang="en-US" sz="2400" dirty="0"/>
          </a:p>
        </p:txBody>
      </p:sp>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757578658"/>
      </p:ext>
    </p:extLst>
  </p:cSld>
  <p:clrMapOvr>
    <a:masterClrMapping/>
  </p:clrMapOvr>
  <mc:AlternateContent xmlns:mc="http://schemas.openxmlformats.org/markup-compatibility/2006" xmlns:p14="http://schemas.microsoft.com/office/powerpoint/2010/main">
    <mc:Choice Requires="p14">
      <p:transition spd="slow" p14:dur="2000" advTm="6825"/>
    </mc:Choice>
    <mc:Fallback xmlns="">
      <p:transition spd="slow" advTm="68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694E4-2D2D-465C-A197-C6045C0578C6}"/>
              </a:ext>
            </a:extLst>
          </p:cNvPr>
          <p:cNvSpPr>
            <a:spLocks noGrp="1"/>
          </p:cNvSpPr>
          <p:nvPr>
            <p:ph type="title"/>
          </p:nvPr>
        </p:nvSpPr>
        <p:spPr>
          <a:xfrm>
            <a:off x="1371600" y="685800"/>
            <a:ext cx="9601200" cy="1038498"/>
          </a:xfrm>
        </p:spPr>
        <p:txBody>
          <a:bodyPr>
            <a:normAutofit/>
          </a:bodyPr>
          <a:lstStyle/>
          <a:p>
            <a:r>
              <a:rPr lang="en-US" sz="4000" i="0" dirty="0">
                <a:solidFill>
                  <a:srgbClr val="000000"/>
                </a:solidFill>
                <a:effectLst/>
                <a:latin typeface="Franklin Gothic Book" panose="020B0503020102020204" pitchFamily="34" charset="0"/>
              </a:rPr>
              <a:t>Making Progress</a:t>
            </a:r>
            <a:endParaRPr lang="en-US" sz="4000" dirty="0">
              <a:latin typeface="Franklin Gothic Book" panose="020B0503020102020204" pitchFamily="34" charset="0"/>
            </a:endParaRPr>
          </a:p>
        </p:txBody>
      </p:sp>
      <p:graphicFrame>
        <p:nvGraphicFramePr>
          <p:cNvPr id="5" name="Content Placeholder 4">
            <a:extLst>
              <a:ext uri="{FF2B5EF4-FFF2-40B4-BE49-F238E27FC236}">
                <a16:creationId xmlns:a16="http://schemas.microsoft.com/office/drawing/2014/main" id="{C5104DEB-DE4C-4FCF-A28F-9DD363921619}"/>
              </a:ext>
            </a:extLst>
          </p:cNvPr>
          <p:cNvGraphicFramePr>
            <a:graphicFrameLocks noGrp="1"/>
          </p:cNvGraphicFramePr>
          <p:nvPr>
            <p:ph sz="half" idx="1"/>
            <p:extLst>
              <p:ext uri="{D42A27DB-BD31-4B8C-83A1-F6EECF244321}">
                <p14:modId xmlns:p14="http://schemas.microsoft.com/office/powerpoint/2010/main" val="3190133444"/>
              </p:ext>
            </p:extLst>
          </p:nvPr>
        </p:nvGraphicFramePr>
        <p:xfrm>
          <a:off x="1371600" y="2008284"/>
          <a:ext cx="8460889" cy="4184341"/>
        </p:xfrm>
        <a:graphic>
          <a:graphicData uri="http://schemas.openxmlformats.org/drawingml/2006/table">
            <a:tbl>
              <a:tblPr/>
              <a:tblGrid>
                <a:gridCol w="2115223">
                  <a:extLst>
                    <a:ext uri="{9D8B030D-6E8A-4147-A177-3AD203B41FA5}">
                      <a16:colId xmlns:a16="http://schemas.microsoft.com/office/drawing/2014/main" val="3866265555"/>
                    </a:ext>
                  </a:extLst>
                </a:gridCol>
                <a:gridCol w="6345666">
                  <a:extLst>
                    <a:ext uri="{9D8B030D-6E8A-4147-A177-3AD203B41FA5}">
                      <a16:colId xmlns:a16="http://schemas.microsoft.com/office/drawing/2014/main" val="3616616143"/>
                    </a:ext>
                  </a:extLst>
                </a:gridCol>
              </a:tblGrid>
              <a:tr h="990982">
                <a:tc>
                  <a:txBody>
                    <a:bodyPr/>
                    <a:lstStyle/>
                    <a:p>
                      <a:r>
                        <a:rPr lang="en-US" sz="2800" dirty="0"/>
                        <a:t> </a:t>
                      </a:r>
                    </a:p>
                  </a:txBody>
                  <a:tcPr marL="0" marR="0" marT="0" marB="0">
                    <a:lnL>
                      <a:noFill/>
                    </a:lnL>
                    <a:lnR>
                      <a:noFill/>
                    </a:lnR>
                    <a:lnT>
                      <a:noFill/>
                    </a:lnT>
                    <a:lnB>
                      <a:noFill/>
                    </a:lnB>
                  </a:tcPr>
                </a:tc>
                <a:tc>
                  <a:txBody>
                    <a:bodyPr/>
                    <a:lstStyle/>
                    <a:p>
                      <a:r>
                        <a:rPr lang="en-US" sz="2800" dirty="0">
                          <a:effectLst/>
                        </a:rPr>
                        <a:t>The Family. Marriage. Woman</a:t>
                      </a:r>
                    </a:p>
                    <a:p>
                      <a:r>
                        <a:rPr lang="en-US" sz="2800" dirty="0">
                          <a:effectLst/>
                        </a:rPr>
                        <a:t>Human sexuality. Sex</a:t>
                      </a:r>
                    </a:p>
                  </a:txBody>
                  <a:tcPr marL="0" marR="0" marT="0" marB="0" anchor="ctr">
                    <a:lnL>
                      <a:noFill/>
                    </a:lnL>
                    <a:lnR>
                      <a:noFill/>
                    </a:lnR>
                    <a:lnT>
                      <a:noFill/>
                    </a:lnT>
                    <a:lnB>
                      <a:noFill/>
                    </a:lnB>
                  </a:tcPr>
                </a:tc>
                <a:extLst>
                  <a:ext uri="{0D108BD9-81ED-4DB2-BD59-A6C34878D82A}">
                    <a16:rowId xmlns:a16="http://schemas.microsoft.com/office/drawing/2014/main" val="2784588237"/>
                  </a:ext>
                </a:extLst>
              </a:tr>
              <a:tr h="495493">
                <a:tc>
                  <a:txBody>
                    <a:bodyPr/>
                    <a:lstStyle/>
                    <a:p>
                      <a:r>
                        <a:rPr lang="en-US" sz="2800" dirty="0"/>
                        <a:t>[HQ76.97-77.2.Z]</a:t>
                      </a:r>
                    </a:p>
                  </a:txBody>
                  <a:tcPr marL="0" marR="0" marT="0" marB="0">
                    <a:lnL>
                      <a:noFill/>
                    </a:lnL>
                    <a:lnR>
                      <a:noFill/>
                    </a:lnR>
                    <a:lnT>
                      <a:noFill/>
                    </a:lnT>
                    <a:lnB>
                      <a:noFill/>
                    </a:lnB>
                  </a:tcPr>
                </a:tc>
                <a:tc>
                  <a:txBody>
                    <a:bodyPr/>
                    <a:lstStyle/>
                    <a:p>
                      <a:r>
                        <a:rPr lang="en-US" sz="2800">
                          <a:effectLst/>
                        </a:rPr>
                        <a:t>Transvestism CANCEL</a:t>
                      </a:r>
                    </a:p>
                  </a:txBody>
                  <a:tcPr marL="0" marR="0" marT="0" marB="0" anchor="ctr">
                    <a:lnL>
                      <a:noFill/>
                    </a:lnL>
                    <a:lnR>
                      <a:noFill/>
                    </a:lnR>
                    <a:lnT>
                      <a:noFill/>
                    </a:lnT>
                    <a:lnB>
                      <a:noFill/>
                    </a:lnB>
                  </a:tcPr>
                </a:tc>
                <a:extLst>
                  <a:ext uri="{0D108BD9-81ED-4DB2-BD59-A6C34878D82A}">
                    <a16:rowId xmlns:a16="http://schemas.microsoft.com/office/drawing/2014/main" val="1712827846"/>
                  </a:ext>
                </a:extLst>
              </a:tr>
              <a:tr h="495493">
                <a:tc gridSpan="2">
                  <a:txBody>
                    <a:bodyPr/>
                    <a:lstStyle/>
                    <a:p>
                      <a:r>
                        <a:rPr lang="en-US" sz="2800"/>
                        <a:t> </a:t>
                      </a:r>
                    </a:p>
                  </a:txBody>
                  <a:tcPr marL="0" marR="0" marT="0"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6119588"/>
                  </a:ext>
                </a:extLst>
              </a:tr>
              <a:tr h="495493">
                <a:tc>
                  <a:txBody>
                    <a:bodyPr/>
                    <a:lstStyle/>
                    <a:p>
                      <a:r>
                        <a:rPr lang="en-US" sz="2800"/>
                        <a:t>[HQ76.97-77.2.Z]</a:t>
                      </a:r>
                    </a:p>
                  </a:txBody>
                  <a:tcPr marL="0" marR="0" marT="0" marB="0">
                    <a:lnL>
                      <a:noFill/>
                    </a:lnL>
                    <a:lnR>
                      <a:noFill/>
                    </a:lnR>
                    <a:lnT>
                      <a:noFill/>
                    </a:lnT>
                    <a:lnB>
                      <a:noFill/>
                    </a:lnB>
                  </a:tcPr>
                </a:tc>
                <a:tc>
                  <a:txBody>
                    <a:bodyPr/>
                    <a:lstStyle/>
                    <a:p>
                      <a:r>
                        <a:rPr lang="en-US" sz="2800">
                          <a:effectLst/>
                        </a:rPr>
                        <a:t>Cross-dressing. Transvestism</a:t>
                      </a:r>
                    </a:p>
                  </a:txBody>
                  <a:tcPr marL="0" marR="0" marT="0" marB="0" anchor="ctr">
                    <a:lnL>
                      <a:noFill/>
                    </a:lnL>
                    <a:lnR>
                      <a:noFill/>
                    </a:lnR>
                    <a:lnT>
                      <a:noFill/>
                    </a:lnT>
                    <a:lnB>
                      <a:noFill/>
                    </a:lnB>
                  </a:tcPr>
                </a:tc>
                <a:extLst>
                  <a:ext uri="{0D108BD9-81ED-4DB2-BD59-A6C34878D82A}">
                    <a16:rowId xmlns:a16="http://schemas.microsoft.com/office/drawing/2014/main" val="1026016214"/>
                  </a:ext>
                </a:extLst>
              </a:tr>
              <a:tr h="495493">
                <a:tc>
                  <a:txBody>
                    <a:bodyPr/>
                    <a:lstStyle/>
                    <a:p>
                      <a:r>
                        <a:rPr lang="en-US" sz="2800"/>
                        <a:t> </a:t>
                      </a:r>
                    </a:p>
                  </a:txBody>
                  <a:tcPr marL="0" marR="0" marT="0" marB="0">
                    <a:lnL>
                      <a:noFill/>
                    </a:lnL>
                    <a:lnR>
                      <a:noFill/>
                    </a:lnR>
                    <a:lnT>
                      <a:noFill/>
                    </a:lnT>
                    <a:lnB>
                      <a:noFill/>
                    </a:lnB>
                  </a:tcPr>
                </a:tc>
                <a:tc>
                  <a:txBody>
                    <a:bodyPr/>
                    <a:lstStyle/>
                    <a:p>
                      <a:r>
                        <a:rPr lang="en-US" sz="2800">
                          <a:effectLst/>
                        </a:rPr>
                        <a:t>Index:</a:t>
                      </a:r>
                    </a:p>
                  </a:txBody>
                  <a:tcPr marL="0" marR="0" marT="0" marB="0" anchor="ctr">
                    <a:lnL>
                      <a:noFill/>
                    </a:lnL>
                    <a:lnR>
                      <a:noFill/>
                    </a:lnR>
                    <a:lnT>
                      <a:noFill/>
                    </a:lnT>
                    <a:lnB>
                      <a:noFill/>
                    </a:lnB>
                  </a:tcPr>
                </a:tc>
                <a:extLst>
                  <a:ext uri="{0D108BD9-81ED-4DB2-BD59-A6C34878D82A}">
                    <a16:rowId xmlns:a16="http://schemas.microsoft.com/office/drawing/2014/main" val="3938035728"/>
                  </a:ext>
                </a:extLst>
              </a:tr>
              <a:tr h="495493">
                <a:tc>
                  <a:txBody>
                    <a:bodyPr/>
                    <a:lstStyle/>
                    <a:p>
                      <a:r>
                        <a:rPr lang="en-US" sz="2800" dirty="0"/>
                        <a:t> </a:t>
                      </a:r>
                    </a:p>
                  </a:txBody>
                  <a:tcPr marL="0" marR="0" marT="0" marB="0">
                    <a:lnL>
                      <a:noFill/>
                    </a:lnL>
                    <a:lnR>
                      <a:noFill/>
                    </a:lnR>
                    <a:lnT>
                      <a:noFill/>
                    </a:lnT>
                    <a:lnB>
                      <a:noFill/>
                    </a:lnB>
                  </a:tcPr>
                </a:tc>
                <a:tc>
                  <a:txBody>
                    <a:bodyPr/>
                    <a:lstStyle/>
                    <a:p>
                      <a:r>
                        <a:rPr lang="en-US" sz="2800" dirty="0">
                          <a:effectLst/>
                        </a:rPr>
                        <a:t>Cross dressing: HQ76.97-77.2.Z</a:t>
                      </a:r>
                    </a:p>
                  </a:txBody>
                  <a:tcPr marL="0" marR="0" marT="0" marB="0" anchor="ctr">
                    <a:lnL>
                      <a:noFill/>
                    </a:lnL>
                    <a:lnR>
                      <a:noFill/>
                    </a:lnR>
                    <a:lnT>
                      <a:noFill/>
                    </a:lnT>
                    <a:lnB>
                      <a:noFill/>
                    </a:lnB>
                  </a:tcPr>
                </a:tc>
                <a:extLst>
                  <a:ext uri="{0D108BD9-81ED-4DB2-BD59-A6C34878D82A}">
                    <a16:rowId xmlns:a16="http://schemas.microsoft.com/office/drawing/2014/main" val="1435331474"/>
                  </a:ext>
                </a:extLst>
              </a:tr>
            </a:tbl>
          </a:graphicData>
        </a:graphic>
      </p:graphicFrame>
    </p:spTree>
    <p:extLst>
      <p:ext uri="{BB962C8B-B14F-4D97-AF65-F5344CB8AC3E}">
        <p14:creationId xmlns:p14="http://schemas.microsoft.com/office/powerpoint/2010/main" val="1058195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10038522" cy="1230966"/>
          </a:xfrm>
        </p:spPr>
        <p:txBody>
          <a:bodyPr>
            <a:normAutofit fontScale="90000"/>
          </a:bodyPr>
          <a:lstStyle/>
          <a:p>
            <a:r>
              <a:rPr lang="en-US" dirty="0"/>
              <a:t>Daily Life of Elementary School Librarians</a:t>
            </a:r>
            <a:br>
              <a:rPr lang="en-US" dirty="0"/>
            </a:br>
            <a:r>
              <a:rPr lang="en-US" dirty="0"/>
              <a:t>	</a:t>
            </a:r>
            <a:r>
              <a:rPr lang="en-US" sz="4000" dirty="0"/>
              <a:t>(Thank you, professional catalogers!)</a:t>
            </a:r>
            <a:br>
              <a:rPr lang="en-US" dirty="0"/>
            </a:br>
            <a:endParaRPr lang="en-US" dirty="0"/>
          </a:p>
        </p:txBody>
      </p:sp>
      <p:sp>
        <p:nvSpPr>
          <p:cNvPr id="3" name="Content Placeholder 2"/>
          <p:cNvSpPr>
            <a:spLocks noGrp="1"/>
          </p:cNvSpPr>
          <p:nvPr>
            <p:ph idx="1"/>
          </p:nvPr>
        </p:nvSpPr>
        <p:spPr>
          <a:xfrm>
            <a:off x="1371600" y="2135424"/>
            <a:ext cx="9601200" cy="4722576"/>
          </a:xfrm>
        </p:spPr>
        <p:txBody>
          <a:bodyPr>
            <a:normAutofit/>
          </a:bodyPr>
          <a:lstStyle/>
          <a:p>
            <a:r>
              <a:rPr lang="en-US" sz="3200" dirty="0"/>
              <a:t>We copy catalog</a:t>
            </a:r>
          </a:p>
          <a:p>
            <a:r>
              <a:rPr lang="en-US" sz="3200" dirty="0"/>
              <a:t>We can </a:t>
            </a:r>
            <a:r>
              <a:rPr lang="en-US" sz="3200" b="1" i="1" dirty="0"/>
              <a:t>sometimes</a:t>
            </a:r>
            <a:r>
              <a:rPr lang="en-US" sz="3200" dirty="0"/>
              <a:t> make local changes – very important!</a:t>
            </a:r>
          </a:p>
          <a:p>
            <a:r>
              <a:rPr lang="en-US" sz="3200" dirty="0"/>
              <a:t>We can teach critical cataloging to our students – if we have time</a:t>
            </a:r>
          </a:p>
          <a:p>
            <a:r>
              <a:rPr lang="en-US" sz="3200" dirty="0"/>
              <a:t>May not be able to afford global updates</a:t>
            </a:r>
          </a:p>
          <a:p>
            <a:r>
              <a:rPr lang="en-US" sz="3200" dirty="0"/>
              <a:t>May not have time for professional development about cataloging and classification</a:t>
            </a:r>
          </a:p>
          <a:p>
            <a:endParaRPr lang="en-US" dirty="0"/>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086095961"/>
      </p:ext>
    </p:extLst>
  </p:cSld>
  <p:clrMapOvr>
    <a:masterClrMapping/>
  </p:clrMapOvr>
  <mc:AlternateContent xmlns:mc="http://schemas.openxmlformats.org/markup-compatibility/2006" xmlns:p14="http://schemas.microsoft.com/office/powerpoint/2010/main">
    <mc:Choice Requires="p14">
      <p:transition spd="slow" p14:dur="2000" advTm="32981"/>
    </mc:Choice>
    <mc:Fallback xmlns="">
      <p:transition spd="slow" advTm="329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OPAC Search: Transgender</a:t>
            </a:r>
          </a:p>
        </p:txBody>
      </p:sp>
      <p:pic>
        <p:nvPicPr>
          <p:cNvPr id="4" name="Content Placeholder 3"/>
          <p:cNvPicPr>
            <a:picLocks noGrp="1" noChangeAspect="1"/>
          </p:cNvPicPr>
          <p:nvPr>
            <p:ph idx="1"/>
          </p:nvPr>
        </p:nvPicPr>
        <p:blipFill rotWithShape="1">
          <a:blip r:embed="rId5"/>
          <a:srcRect t="41043" r="35865" b="17758"/>
          <a:stretch/>
        </p:blipFill>
        <p:spPr>
          <a:xfrm>
            <a:off x="1084583" y="2312894"/>
            <a:ext cx="9814075" cy="3349216"/>
          </a:xfrm>
          <a:prstGeom prst="rect">
            <a:avLst/>
          </a:prstGeom>
        </p:spPr>
      </p:pic>
      <p:pic>
        <p:nvPicPr>
          <p:cNvPr id="10" name="Audio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3200" y="6299200"/>
            <a:ext cx="406400" cy="406400"/>
          </a:xfrm>
          <a:prstGeom prst="rect">
            <a:avLst/>
          </a:prstGeom>
        </p:spPr>
      </p:pic>
      <p:sp>
        <p:nvSpPr>
          <p:cNvPr id="3" name="Rectangle: Rounded Corners 2">
            <a:extLst>
              <a:ext uri="{FF2B5EF4-FFF2-40B4-BE49-F238E27FC236}">
                <a16:creationId xmlns:a16="http://schemas.microsoft.com/office/drawing/2014/main" id="{8D63F681-F73A-4A8C-8FA5-C072188789DF}"/>
              </a:ext>
            </a:extLst>
          </p:cNvPr>
          <p:cNvSpPr/>
          <p:nvPr/>
        </p:nvSpPr>
        <p:spPr>
          <a:xfrm>
            <a:off x="3469341" y="3052482"/>
            <a:ext cx="927847" cy="24204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C56FE91B-C38E-406C-A6FF-2917C9C41CE3}"/>
              </a:ext>
            </a:extLst>
          </p:cNvPr>
          <p:cNvSpPr/>
          <p:nvPr/>
        </p:nvSpPr>
        <p:spPr>
          <a:xfrm>
            <a:off x="1698811" y="3585883"/>
            <a:ext cx="927847" cy="24204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2336102"/>
      </p:ext>
    </p:extLst>
  </p:cSld>
  <p:clrMapOvr>
    <a:masterClrMapping/>
  </p:clrMapOvr>
  <mc:AlternateContent xmlns:mc="http://schemas.openxmlformats.org/markup-compatibility/2006" xmlns:p14="http://schemas.microsoft.com/office/powerpoint/2010/main">
    <mc:Choice Requires="p14">
      <p:transition spd="slow" p14:dur="2000" advTm="4135"/>
    </mc:Choice>
    <mc:Fallback xmlns="">
      <p:transition spd="slow" advTm="41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10130010" cy="1485900"/>
          </a:xfrm>
        </p:spPr>
        <p:txBody>
          <a:bodyPr/>
          <a:lstStyle/>
          <a:p>
            <a:r>
              <a:rPr lang="en-US" dirty="0"/>
              <a:t>“Hiding” the Books in PTC or PRO Section</a:t>
            </a:r>
          </a:p>
        </p:txBody>
      </p:sp>
      <p:pic>
        <p:nvPicPr>
          <p:cNvPr id="4" name="Content Placeholder 3"/>
          <p:cNvPicPr>
            <a:picLocks noGrp="1" noChangeAspect="1"/>
          </p:cNvPicPr>
          <p:nvPr>
            <p:ph idx="1"/>
          </p:nvPr>
        </p:nvPicPr>
        <p:blipFill rotWithShape="1">
          <a:blip r:embed="rId5"/>
          <a:srcRect l="18321" t="46844" b="8435"/>
          <a:stretch/>
        </p:blipFill>
        <p:spPr>
          <a:xfrm>
            <a:off x="1053568" y="2753903"/>
            <a:ext cx="10448042" cy="3039036"/>
          </a:xfrm>
          <a:prstGeom prst="rect">
            <a:avLst/>
          </a:prstGeom>
        </p:spPr>
      </p:pic>
      <p:sp>
        <p:nvSpPr>
          <p:cNvPr id="5" name="Down Arrow 4"/>
          <p:cNvSpPr/>
          <p:nvPr/>
        </p:nvSpPr>
        <p:spPr>
          <a:xfrm rot="3881248">
            <a:off x="3853204" y="1867834"/>
            <a:ext cx="484632" cy="152039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819442" y="1787113"/>
            <a:ext cx="3933022" cy="1384995"/>
          </a:xfrm>
          <a:prstGeom prst="rect">
            <a:avLst/>
          </a:prstGeom>
          <a:solidFill>
            <a:schemeClr val="bg2"/>
          </a:solidFill>
          <a:ln w="76200">
            <a:solidFill>
              <a:srgbClr val="FF0000"/>
            </a:solidFill>
          </a:ln>
        </p:spPr>
        <p:txBody>
          <a:bodyPr wrap="square" rtlCol="0">
            <a:spAutoFit/>
          </a:bodyPr>
          <a:lstStyle/>
          <a:p>
            <a:r>
              <a:rPr lang="en-US" sz="2800" dirty="0"/>
              <a:t>Self Censorship:</a:t>
            </a:r>
          </a:p>
          <a:p>
            <a:r>
              <a:rPr lang="en-US" sz="2800" dirty="0"/>
              <a:t>Call # PRO</a:t>
            </a:r>
          </a:p>
          <a:p>
            <a:r>
              <a:rPr lang="en-US" sz="2800" dirty="0"/>
              <a:t>(Professional Collection)</a:t>
            </a:r>
          </a:p>
        </p:txBody>
      </p:sp>
      <p:sp>
        <p:nvSpPr>
          <p:cNvPr id="7" name="Down Arrow 6"/>
          <p:cNvSpPr/>
          <p:nvPr/>
        </p:nvSpPr>
        <p:spPr>
          <a:xfrm rot="3627590" flipH="1">
            <a:off x="4222120" y="3106769"/>
            <a:ext cx="484742" cy="210308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Audio 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796874348"/>
      </p:ext>
    </p:extLst>
  </p:cSld>
  <p:clrMapOvr>
    <a:masterClrMapping/>
  </p:clrMapOvr>
  <mc:AlternateContent xmlns:mc="http://schemas.openxmlformats.org/markup-compatibility/2006" xmlns:p14="http://schemas.microsoft.com/office/powerpoint/2010/main">
    <mc:Choice Requires="p14">
      <p:transition spd="slow" p14:dur="2000" advTm="6652"/>
    </mc:Choice>
    <mc:Fallback xmlns="">
      <p:transition spd="slow" advTm="66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48694"/>
            <a:ext cx="9601200" cy="1485900"/>
          </a:xfrm>
        </p:spPr>
        <p:txBody>
          <a:bodyPr>
            <a:normAutofit/>
          </a:bodyPr>
          <a:lstStyle/>
          <a:p>
            <a:r>
              <a:rPr lang="en-US" dirty="0"/>
              <a:t>Self Censorship</a:t>
            </a:r>
            <a:br>
              <a:rPr lang="en-US" dirty="0"/>
            </a:br>
            <a:endParaRPr lang="en-US" dirty="0"/>
          </a:p>
        </p:txBody>
      </p:sp>
      <p:sp>
        <p:nvSpPr>
          <p:cNvPr id="3" name="Content Placeholder 2"/>
          <p:cNvSpPr>
            <a:spLocks noGrp="1"/>
          </p:cNvSpPr>
          <p:nvPr>
            <p:ph idx="1"/>
          </p:nvPr>
        </p:nvSpPr>
        <p:spPr>
          <a:xfrm>
            <a:off x="1371600" y="2134594"/>
            <a:ext cx="9601200" cy="4219303"/>
          </a:xfrm>
        </p:spPr>
        <p:txBody>
          <a:bodyPr>
            <a:normAutofit/>
          </a:bodyPr>
          <a:lstStyle/>
          <a:p>
            <a:pPr marL="0" indent="0">
              <a:buNone/>
            </a:pPr>
            <a:r>
              <a:rPr lang="en-US" sz="3200" dirty="0"/>
              <a:t>Despite efforts to improve LGBTQAI+ collections, their classification and cataloging, librarians are still practicing self-censorship:</a:t>
            </a:r>
          </a:p>
          <a:p>
            <a:pPr lvl="0"/>
            <a:r>
              <a:rPr lang="en-US" sz="3200" dirty="0"/>
              <a:t>Fear of challenges</a:t>
            </a:r>
          </a:p>
          <a:p>
            <a:pPr lvl="0"/>
            <a:r>
              <a:rPr lang="en-US" sz="3200" dirty="0"/>
              <a:t>Personal choice</a:t>
            </a:r>
          </a:p>
          <a:p>
            <a:pPr lvl="0"/>
            <a:r>
              <a:rPr lang="en-US" sz="3200" dirty="0"/>
              <a:t>Budget</a:t>
            </a:r>
          </a:p>
          <a:p>
            <a:pPr marL="0" lvl="0" indent="0">
              <a:buNone/>
            </a:pPr>
            <a:endParaRPr lang="en-US" dirty="0"/>
          </a:p>
          <a:p>
            <a:endParaRPr lang="en-US" dirty="0"/>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207961808"/>
      </p:ext>
    </p:extLst>
  </p:cSld>
  <p:clrMapOvr>
    <a:masterClrMapping/>
  </p:clrMapOvr>
  <mc:AlternateContent xmlns:mc="http://schemas.openxmlformats.org/markup-compatibility/2006" xmlns:p14="http://schemas.microsoft.com/office/powerpoint/2010/main">
    <mc:Choice Requires="p14">
      <p:transition spd="slow" p14:dur="2000" advTm="14581"/>
    </mc:Choice>
    <mc:Fallback xmlns="">
      <p:transition spd="slow" advTm="145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Omitting LGBT Subject Headings</a:t>
            </a:r>
          </a:p>
        </p:txBody>
      </p:sp>
      <p:pic>
        <p:nvPicPr>
          <p:cNvPr id="11" name="Content Placeholder 10"/>
          <p:cNvPicPr>
            <a:picLocks noGrp="1" noChangeAspect="1"/>
          </p:cNvPicPr>
          <p:nvPr>
            <p:ph sz="quarter" idx="4"/>
          </p:nvPr>
        </p:nvPicPr>
        <p:blipFill>
          <a:blip r:embed="rId5">
            <a:extLst>
              <a:ext uri="{28A0092B-C50C-407E-A947-70E740481C1C}">
                <a14:useLocalDpi xmlns:a14="http://schemas.microsoft.com/office/drawing/2010/main" val="0"/>
              </a:ext>
            </a:extLst>
          </a:blip>
          <a:stretch>
            <a:fillRect/>
          </a:stretch>
        </p:blipFill>
        <p:spPr>
          <a:xfrm>
            <a:off x="8592527" y="2088068"/>
            <a:ext cx="2869861" cy="3985918"/>
          </a:xfrm>
        </p:spPr>
      </p:pic>
      <p:pic>
        <p:nvPicPr>
          <p:cNvPr id="9" name="Picture 8"/>
          <p:cNvPicPr>
            <a:picLocks noChangeAspect="1"/>
          </p:cNvPicPr>
          <p:nvPr/>
        </p:nvPicPr>
        <p:blipFill rotWithShape="1">
          <a:blip r:embed="rId6"/>
          <a:srcRect l="11087" t="74675" r="65464" b="1135"/>
          <a:stretch/>
        </p:blipFill>
        <p:spPr>
          <a:xfrm>
            <a:off x="376516" y="1951897"/>
            <a:ext cx="7570694" cy="4148983"/>
          </a:xfrm>
          <a:prstGeom prst="rect">
            <a:avLst/>
          </a:prstGeom>
        </p:spPr>
      </p:pic>
      <p:pic>
        <p:nvPicPr>
          <p:cNvPr id="14" name="Audio 1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173146840"/>
      </p:ext>
    </p:extLst>
  </p:cSld>
  <p:clrMapOvr>
    <a:masterClrMapping/>
  </p:clrMapOvr>
  <mc:AlternateContent xmlns:mc="http://schemas.openxmlformats.org/markup-compatibility/2006" xmlns:p14="http://schemas.microsoft.com/office/powerpoint/2010/main">
    <mc:Choice Requires="p14">
      <p:transition spd="slow" p14:dur="2000" advTm="10141"/>
    </mc:Choice>
    <mc:Fallback xmlns="">
      <p:transition spd="slow" advTm="101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Windows and Mirrors</a:t>
            </a:r>
            <a:br>
              <a:rPr lang="en-US" dirty="0"/>
            </a:br>
            <a:endParaRPr lang="en-US" dirty="0"/>
          </a:p>
        </p:txBody>
      </p:sp>
      <p:sp>
        <p:nvSpPr>
          <p:cNvPr id="3" name="Content Placeholder 2"/>
          <p:cNvSpPr>
            <a:spLocks noGrp="1"/>
          </p:cNvSpPr>
          <p:nvPr>
            <p:ph idx="1"/>
          </p:nvPr>
        </p:nvSpPr>
        <p:spPr>
          <a:xfrm>
            <a:off x="1371600" y="1956865"/>
            <a:ext cx="10067026" cy="4719980"/>
          </a:xfrm>
        </p:spPr>
        <p:txBody>
          <a:bodyPr>
            <a:normAutofit fontScale="92500" lnSpcReduction="20000"/>
          </a:bodyPr>
          <a:lstStyle/>
          <a:p>
            <a:pPr marL="0" indent="0">
              <a:lnSpc>
                <a:spcPct val="160000"/>
              </a:lnSpc>
              <a:buNone/>
            </a:pPr>
            <a:r>
              <a:rPr lang="en-US" sz="3500" dirty="0"/>
              <a:t>“When children cannot find themselves reflected in the books they read, or when the images they see are distorted, negative, or laughable, they learn a powerful lesson about how they are devalued in the society of which they are a part.”</a:t>
            </a:r>
          </a:p>
          <a:p>
            <a:pPr marL="0" indent="0">
              <a:buNone/>
            </a:pPr>
            <a:endParaRPr lang="en-US" sz="2400" dirty="0"/>
          </a:p>
          <a:p>
            <a:pPr marL="0" indent="0">
              <a:buNone/>
            </a:pPr>
            <a:r>
              <a:rPr lang="en-US" sz="2400" dirty="0"/>
              <a:t>~ Rudine Sims Bishop, from her 1990 seminal essay “Mirrors, Windows and Sliding Glass Doors”</a:t>
            </a:r>
          </a:p>
          <a:p>
            <a:endParaRPr lang="en-US" dirty="0"/>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528672384"/>
      </p:ext>
    </p:extLst>
  </p:cSld>
  <p:clrMapOvr>
    <a:masterClrMapping/>
  </p:clrMapOvr>
  <mc:AlternateContent xmlns:mc="http://schemas.openxmlformats.org/markup-compatibility/2006" xmlns:p14="http://schemas.microsoft.com/office/powerpoint/2010/main">
    <mc:Choice Requires="p14">
      <p:transition spd="slow" p14:dur="2000" advTm="21053"/>
    </mc:Choice>
    <mc:Fallback xmlns="">
      <p:transition spd="slow" advTm="210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Windows and Mirrors and Sliding Doors, cont. </a:t>
            </a:r>
          </a:p>
        </p:txBody>
      </p:sp>
      <p:sp>
        <p:nvSpPr>
          <p:cNvPr id="3" name="Content Placeholder 2"/>
          <p:cNvSpPr>
            <a:spLocks noGrp="1"/>
          </p:cNvSpPr>
          <p:nvPr>
            <p:ph idx="1"/>
          </p:nvPr>
        </p:nvSpPr>
        <p:spPr>
          <a:xfrm>
            <a:off x="1371600" y="2286000"/>
            <a:ext cx="9601200" cy="4293704"/>
          </a:xfrm>
        </p:spPr>
        <p:txBody>
          <a:bodyPr>
            <a:normAutofit/>
          </a:bodyPr>
          <a:lstStyle/>
          <a:p>
            <a:pPr marL="0" indent="0">
              <a:buNone/>
            </a:pPr>
            <a:r>
              <a:rPr lang="en-US" sz="3200" dirty="0"/>
              <a:t>“Children from dominant social groups … need books that will help them understand the multicultural world they live in, and their place as a member of just one group, … If they see only reflections of themselves, they will grow up with an exaggerated sense of their own importance and value in the world – a dangerous ethnocentrism.” </a:t>
            </a:r>
          </a:p>
          <a:p>
            <a:pPr marL="0" indent="0">
              <a:buNone/>
            </a:pPr>
            <a:r>
              <a:rPr lang="en-US" sz="3200" dirty="0"/>
              <a:t>					~ Rudine Sims Bishop</a:t>
            </a:r>
          </a:p>
          <a:p>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177508338"/>
      </p:ext>
    </p:extLst>
  </p:cSld>
  <p:clrMapOvr>
    <a:masterClrMapping/>
  </p:clrMapOvr>
  <mc:AlternateContent xmlns:mc="http://schemas.openxmlformats.org/markup-compatibility/2006" xmlns:p14="http://schemas.microsoft.com/office/powerpoint/2010/main">
    <mc:Choice Requires="p14">
      <p:transition spd="slow" p14:dur="2000" advTm="11992"/>
    </mc:Choice>
    <mc:Fallback xmlns="">
      <p:transition spd="slow" advTm="119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E4B49-DAAA-44D3-9F1C-086D68B1A747}"/>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B6901590-65CB-44E3-BF23-A47D82EE8E17}"/>
              </a:ext>
            </a:extLst>
          </p:cNvPr>
          <p:cNvSpPr>
            <a:spLocks noGrp="1"/>
          </p:cNvSpPr>
          <p:nvPr>
            <p:ph idx="1"/>
          </p:nvPr>
        </p:nvSpPr>
        <p:spPr/>
        <p:txBody>
          <a:bodyPr/>
          <a:lstStyle/>
          <a:p>
            <a:r>
              <a:rPr lang="en-US" dirty="0"/>
              <a:t>Why are LGBTQAI+ Classification and Subject Headings important in school settings? </a:t>
            </a:r>
          </a:p>
          <a:p>
            <a:r>
              <a:rPr lang="en-US" dirty="0"/>
              <a:t>Where did we come from? Where are we now? Why is there still a disconnect between LGBTQAI+ lives and classifications and subject headings?</a:t>
            </a:r>
          </a:p>
          <a:p>
            <a:r>
              <a:rPr lang="en-US" dirty="0"/>
              <a:t>What can we, as librarians, do to provide safe, supportive library where students feel accepted.</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2048683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Expectations of Research</a:t>
            </a:r>
          </a:p>
        </p:txBody>
      </p:sp>
      <p:sp>
        <p:nvSpPr>
          <p:cNvPr id="3" name="Content Placeholder 2"/>
          <p:cNvSpPr>
            <a:spLocks noGrp="1"/>
          </p:cNvSpPr>
          <p:nvPr>
            <p:ph idx="1"/>
          </p:nvPr>
        </p:nvSpPr>
        <p:spPr>
          <a:xfrm>
            <a:off x="1371600" y="2174096"/>
            <a:ext cx="10245436" cy="4519248"/>
          </a:xfrm>
        </p:spPr>
        <p:txBody>
          <a:bodyPr>
            <a:normAutofit/>
          </a:bodyPr>
          <a:lstStyle/>
          <a:p>
            <a:pPr marL="0" indent="0">
              <a:buNone/>
            </a:pPr>
            <a:r>
              <a:rPr lang="en-US" sz="3000" dirty="0"/>
              <a:t>My research will hopefully encourage elementary school librarians to: </a:t>
            </a:r>
          </a:p>
          <a:p>
            <a:r>
              <a:rPr lang="en-US" sz="3000" dirty="0"/>
              <a:t>think deeply about their cataloging and classification tools and practices</a:t>
            </a:r>
          </a:p>
          <a:p>
            <a:r>
              <a:rPr lang="en-US" sz="3000" dirty="0"/>
              <a:t>Be transparent about biases and choices</a:t>
            </a:r>
          </a:p>
          <a:p>
            <a:r>
              <a:rPr lang="en-US" sz="3000" dirty="0"/>
              <a:t>Make the library a safe, inclusive place for LGBTQAI+ students  </a:t>
            </a:r>
          </a:p>
          <a:p>
            <a:r>
              <a:rPr lang="en-US" sz="3000" dirty="0"/>
              <a:t>Create space for conversation and understanding </a:t>
            </a:r>
          </a:p>
          <a:p>
            <a:endParaRPr lang="en-US" sz="2400" dirty="0"/>
          </a:p>
          <a:p>
            <a:endParaRPr lang="en-US" dirty="0"/>
          </a:p>
        </p:txBody>
      </p:sp>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686695786"/>
      </p:ext>
    </p:extLst>
  </p:cSld>
  <p:clrMapOvr>
    <a:masterClrMapping/>
  </p:clrMapOvr>
  <mc:AlternateContent xmlns:mc="http://schemas.openxmlformats.org/markup-compatibility/2006" xmlns:p14="http://schemas.microsoft.com/office/powerpoint/2010/main">
    <mc:Choice Requires="p14">
      <p:transition spd="slow" p14:dur="2000" advTm="30131"/>
    </mc:Choice>
    <mc:Fallback xmlns="">
      <p:transition spd="slow" advTm="301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Thank You!</a:t>
            </a:r>
          </a:p>
        </p:txBody>
      </p:sp>
      <p:sp>
        <p:nvSpPr>
          <p:cNvPr id="5" name="Text Placeholder 4"/>
          <p:cNvSpPr>
            <a:spLocks noGrp="1"/>
          </p:cNvSpPr>
          <p:nvPr>
            <p:ph type="body" idx="1"/>
          </p:nvPr>
        </p:nvSpPr>
        <p:spPr/>
        <p:txBody>
          <a:bodyPr>
            <a:normAutofit/>
          </a:bodyPr>
          <a:lstStyle/>
          <a:p>
            <a:r>
              <a:rPr lang="en-US" dirty="0"/>
              <a:t>Questions? Comments?</a:t>
            </a:r>
          </a:p>
          <a:p>
            <a:r>
              <a:rPr lang="en-US" dirty="0"/>
              <a:t>Please email me at </a:t>
            </a:r>
            <a:r>
              <a:rPr lang="en-US" dirty="0">
                <a:hlinkClick r:id="rId5"/>
              </a:rPr>
              <a:t>Garrison@Knights.UCF.EDU</a:t>
            </a:r>
            <a:endParaRPr lang="en-US" dirty="0"/>
          </a:p>
          <a:p>
            <a:endParaRPr lang="en-US" dirty="0"/>
          </a:p>
        </p:txBody>
      </p:sp>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09885827"/>
      </p:ext>
    </p:extLst>
  </p:cSld>
  <p:clrMapOvr>
    <a:masterClrMapping/>
  </p:clrMapOvr>
  <mc:AlternateContent xmlns:mc="http://schemas.openxmlformats.org/markup-compatibility/2006" xmlns:p14="http://schemas.microsoft.com/office/powerpoint/2010/main">
    <mc:Choice Requires="p14">
      <p:transition spd="slow" p14:dur="2000" advTm="8789"/>
    </mc:Choice>
    <mc:Fallback xmlns="">
      <p:transition spd="slow" advTm="87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878595"/>
          </a:xfrm>
        </p:spPr>
        <p:txBody>
          <a:bodyPr>
            <a:normAutofit/>
          </a:bodyPr>
          <a:lstStyle/>
          <a:p>
            <a:r>
              <a:rPr lang="en-US" dirty="0"/>
              <a:t>Works Cited</a:t>
            </a:r>
          </a:p>
        </p:txBody>
      </p:sp>
      <p:sp>
        <p:nvSpPr>
          <p:cNvPr id="3" name="Content Placeholder 2"/>
          <p:cNvSpPr>
            <a:spLocks noGrp="1"/>
          </p:cNvSpPr>
          <p:nvPr>
            <p:ph idx="1"/>
          </p:nvPr>
        </p:nvSpPr>
        <p:spPr>
          <a:xfrm>
            <a:off x="1371600" y="1564395"/>
            <a:ext cx="9601200" cy="4607805"/>
          </a:xfrm>
        </p:spPr>
        <p:txBody>
          <a:bodyPr>
            <a:normAutofit fontScale="92500" lnSpcReduction="10000"/>
          </a:bodyPr>
          <a:lstStyle/>
          <a:p>
            <a:pPr marL="0" indent="0">
              <a:buNone/>
            </a:pPr>
            <a:r>
              <a:rPr lang="en-US" sz="2400" dirty="0"/>
              <a:t>Please email </a:t>
            </a:r>
            <a:r>
              <a:rPr lang="en-US" sz="2400" dirty="0">
                <a:hlinkClick r:id="rId5"/>
              </a:rPr>
              <a:t>Garrison@Knights.ucf.edu</a:t>
            </a:r>
            <a:r>
              <a:rPr lang="en-US" sz="2400" dirty="0"/>
              <a:t> for complete list.</a:t>
            </a:r>
          </a:p>
          <a:p>
            <a:pPr marL="0" indent="0">
              <a:buNone/>
            </a:pPr>
            <a:r>
              <a:rPr lang="en-US" sz="2400" dirty="0"/>
              <a:t>Flores, Andrew R., et al. “Transgender Prejudice Reduction and Opinions on Transgender Rights: Results from a Mediation Analysis on Experimental Data.” </a:t>
            </a:r>
            <a:r>
              <a:rPr lang="en-US" sz="2400" i="1" dirty="0"/>
              <a:t>Research &amp; Politics</a:t>
            </a:r>
            <a:r>
              <a:rPr lang="en-US" sz="2400" dirty="0"/>
              <a:t>, vol. 5, no. 1, Jan. 2018</a:t>
            </a:r>
          </a:p>
          <a:p>
            <a:pPr marL="0" indent="0">
              <a:buNone/>
            </a:pPr>
            <a:r>
              <a:rPr lang="en-US" dirty="0"/>
              <a:t>Graff, Lisa. </a:t>
            </a:r>
            <a:r>
              <a:rPr lang="en-US" i="1" dirty="0"/>
              <a:t>The Great Treehouse War.</a:t>
            </a:r>
            <a:r>
              <a:rPr lang="en-US" dirty="0"/>
              <a:t> NY: Philomel Books, 2017.</a:t>
            </a:r>
          </a:p>
          <a:p>
            <a:pPr marL="0" indent="0">
              <a:buNone/>
            </a:pPr>
            <a:r>
              <a:rPr lang="en-US" dirty="0"/>
              <a:t>Hall, Michael. </a:t>
            </a:r>
            <a:r>
              <a:rPr lang="en-US" i="1" dirty="0"/>
              <a:t>Red: A Crayon’s Story.</a:t>
            </a:r>
            <a:r>
              <a:rPr lang="en-US" dirty="0"/>
              <a:t> NY: Greenwillow Books, 2015.</a:t>
            </a:r>
          </a:p>
          <a:p>
            <a:pPr marL="0" indent="0">
              <a:buNone/>
            </a:pPr>
            <a:r>
              <a:rPr lang="en-US" dirty="0" err="1"/>
              <a:t>Herthel</a:t>
            </a:r>
            <a:r>
              <a:rPr lang="en-US" dirty="0"/>
              <a:t>, Jessica. </a:t>
            </a:r>
            <a:r>
              <a:rPr lang="en-US" i="1" dirty="0"/>
              <a:t>I am Jazz</a:t>
            </a:r>
            <a:r>
              <a:rPr lang="en-US" dirty="0"/>
              <a:t>. NY: Dial Books for Young Readers, 2014.</a:t>
            </a:r>
          </a:p>
          <a:p>
            <a:pPr marL="0" indent="0">
              <a:buNone/>
            </a:pPr>
            <a:r>
              <a:rPr lang="en-US" dirty="0" err="1"/>
              <a:t>Killerman</a:t>
            </a:r>
            <a:r>
              <a:rPr lang="en-US" dirty="0"/>
              <a:t>, Sam. “The </a:t>
            </a:r>
            <a:r>
              <a:rPr lang="en-US" dirty="0" err="1"/>
              <a:t>Genderbread</a:t>
            </a:r>
            <a:r>
              <a:rPr lang="en-US" dirty="0"/>
              <a:t> Person v4.” </a:t>
            </a:r>
            <a:r>
              <a:rPr lang="en-US" i="1" dirty="0"/>
              <a:t>It’s Pronounced Metrosexual</a:t>
            </a:r>
            <a:r>
              <a:rPr lang="en-US" dirty="0"/>
              <a:t>. 2018. </a:t>
            </a:r>
            <a:r>
              <a:rPr lang="en-US" u="sng" dirty="0">
                <a:hlinkClick r:id="rId6"/>
              </a:rPr>
              <a:t>https://www.itspronouncedmetrosexual.com/2018/10/the-genderbread-person-v4/</a:t>
            </a:r>
            <a:endParaRPr lang="en-US" dirty="0"/>
          </a:p>
          <a:p>
            <a:pPr marL="0" indent="0">
              <a:buNone/>
            </a:pPr>
            <a:r>
              <a:rPr lang="en-US" dirty="0" err="1"/>
              <a:t>Kosciw</a:t>
            </a:r>
            <a:r>
              <a:rPr lang="en-US" dirty="0"/>
              <a:t>, J. G., </a:t>
            </a:r>
            <a:r>
              <a:rPr lang="en-US" dirty="0" err="1"/>
              <a:t>Greytak</a:t>
            </a:r>
            <a:r>
              <a:rPr lang="en-US" dirty="0"/>
              <a:t>, E. A., </a:t>
            </a:r>
            <a:r>
              <a:rPr lang="en-US" dirty="0" err="1"/>
              <a:t>Zongrone</a:t>
            </a:r>
            <a:r>
              <a:rPr lang="en-US" dirty="0"/>
              <a:t>, A. D., Clark, C. M., &amp; Truong, N. L. (2018). </a:t>
            </a:r>
            <a:r>
              <a:rPr lang="en-US" i="1" dirty="0"/>
              <a:t>The 2017 National School Climate Survey: The experiences of lesbian, gay, bisexual, transgender, and queer youth in our nation’s schools.</a:t>
            </a:r>
            <a:r>
              <a:rPr lang="en-US" dirty="0"/>
              <a:t> New York: GLSEN, 2018.</a:t>
            </a:r>
          </a:p>
          <a:p>
            <a:pPr marL="0" indent="0">
              <a:buNone/>
            </a:pPr>
            <a:r>
              <a:rPr lang="en-US" dirty="0"/>
              <a:t>Lang, Suzanne. </a:t>
            </a:r>
            <a:r>
              <a:rPr lang="en-US" i="1" dirty="0"/>
              <a:t>Families, Families, Families</a:t>
            </a:r>
            <a:r>
              <a:rPr lang="en-US" dirty="0"/>
              <a:t>. NY: Random House, 2015.</a:t>
            </a:r>
          </a:p>
          <a:p>
            <a:pPr marL="0" indent="0">
              <a:buNone/>
            </a:pPr>
            <a:endParaRPr lang="en-US" dirty="0"/>
          </a:p>
        </p:txBody>
      </p:sp>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883426088"/>
      </p:ext>
    </p:extLst>
  </p:cSld>
  <p:clrMapOvr>
    <a:masterClrMapping/>
  </p:clrMapOvr>
  <mc:AlternateContent xmlns:mc="http://schemas.openxmlformats.org/markup-compatibility/2006" xmlns:p14="http://schemas.microsoft.com/office/powerpoint/2010/main">
    <mc:Choice Requires="p14">
      <p:transition spd="slow" p14:dur="2000" advTm="16393"/>
    </mc:Choice>
    <mc:Fallback xmlns="">
      <p:transition spd="slow" advTm="163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8536" y="685800"/>
            <a:ext cx="10193877" cy="1266092"/>
          </a:xfrm>
        </p:spPr>
        <p:txBody>
          <a:bodyPr>
            <a:normAutofit/>
          </a:bodyPr>
          <a:lstStyle/>
          <a:p>
            <a:r>
              <a:rPr lang="en-US" dirty="0"/>
              <a:t>LGBTQ Students/School Environment</a:t>
            </a:r>
          </a:p>
        </p:txBody>
      </p:sp>
      <p:sp>
        <p:nvSpPr>
          <p:cNvPr id="3" name="Content Placeholder 2"/>
          <p:cNvSpPr>
            <a:spLocks noGrp="1"/>
          </p:cNvSpPr>
          <p:nvPr>
            <p:ph idx="1"/>
          </p:nvPr>
        </p:nvSpPr>
        <p:spPr>
          <a:xfrm>
            <a:off x="1405789" y="2076984"/>
            <a:ext cx="10109199" cy="4343401"/>
          </a:xfrm>
        </p:spPr>
        <p:txBody>
          <a:bodyPr>
            <a:normAutofit/>
          </a:bodyPr>
          <a:lstStyle/>
          <a:p>
            <a:pPr lvl="0"/>
            <a:r>
              <a:rPr lang="en-US" sz="3600" dirty="0"/>
              <a:t>77%   Depressed or down over the past week</a:t>
            </a:r>
          </a:p>
          <a:p>
            <a:pPr lvl="0"/>
            <a:r>
              <a:rPr lang="en-US" sz="3600" dirty="0"/>
              <a:t>95%   Trouble sleeping at night</a:t>
            </a:r>
          </a:p>
          <a:p>
            <a:pPr lvl="0"/>
            <a:r>
              <a:rPr lang="en-US" sz="3600" dirty="0"/>
              <a:t>70%   Felt worthless and hopeless in the past week</a:t>
            </a:r>
          </a:p>
          <a:p>
            <a:pPr lvl="0"/>
            <a:r>
              <a:rPr lang="en-US" sz="3600" dirty="0"/>
              <a:t>26%   Always feel safe in their school classrooms</a:t>
            </a:r>
          </a:p>
          <a:p>
            <a:r>
              <a:rPr lang="en-US" sz="3600" dirty="0"/>
              <a:t>42%   </a:t>
            </a:r>
            <a:r>
              <a:rPr lang="en-US" sz="3600" b="1" i="1" dirty="0"/>
              <a:t>Could find information about LGBT-related          issues in the library</a:t>
            </a:r>
          </a:p>
          <a:p>
            <a:endParaRPr lang="en-US" dirty="0"/>
          </a:p>
        </p:txBody>
      </p:sp>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439935435"/>
      </p:ext>
    </p:extLst>
  </p:cSld>
  <p:clrMapOvr>
    <a:masterClrMapping/>
  </p:clrMapOvr>
  <mc:AlternateContent xmlns:mc="http://schemas.openxmlformats.org/markup-compatibility/2006" xmlns:p14="http://schemas.microsoft.com/office/powerpoint/2010/main">
    <mc:Choice Requires="p14">
      <p:transition spd="slow" p14:dur="2000" advTm="16227"/>
    </mc:Choice>
    <mc:Fallback xmlns="">
      <p:transition spd="slow" advTm="162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077" y="470261"/>
            <a:ext cx="11370909" cy="5969728"/>
          </a:xfrm>
          <a:prstGeom prst="rect">
            <a:avLst/>
          </a:prstGeom>
        </p:spPr>
      </p:pic>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566605742"/>
      </p:ext>
    </p:extLst>
  </p:cSld>
  <p:clrMapOvr>
    <a:masterClrMapping/>
  </p:clrMapOvr>
  <mc:AlternateContent xmlns:mc="http://schemas.openxmlformats.org/markup-compatibility/2006" xmlns:p14="http://schemas.microsoft.com/office/powerpoint/2010/main">
    <mc:Choice Requires="p14">
      <p:transition spd="slow" p14:dur="2000" advTm="10373"/>
    </mc:Choice>
    <mc:Fallback xmlns="">
      <p:transition spd="slow" advTm="103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Library’s Role</a:t>
            </a:r>
          </a:p>
        </p:txBody>
      </p:sp>
      <p:sp>
        <p:nvSpPr>
          <p:cNvPr id="3" name="Content Placeholder 2"/>
          <p:cNvSpPr>
            <a:spLocks noGrp="1"/>
          </p:cNvSpPr>
          <p:nvPr>
            <p:ph idx="1"/>
          </p:nvPr>
        </p:nvSpPr>
        <p:spPr>
          <a:xfrm>
            <a:off x="1371600" y="2094889"/>
            <a:ext cx="9601200" cy="4642340"/>
          </a:xfrm>
        </p:spPr>
        <p:txBody>
          <a:bodyPr>
            <a:normAutofit fontScale="85000" lnSpcReduction="20000"/>
          </a:bodyPr>
          <a:lstStyle/>
          <a:p>
            <a:pPr marL="0" indent="0">
              <a:buNone/>
            </a:pPr>
            <a:r>
              <a:rPr lang="en-US" sz="3600" dirty="0"/>
              <a:t>Libraries Mandated by ALA and AASL:</a:t>
            </a:r>
          </a:p>
          <a:p>
            <a:pPr marL="0" indent="0">
              <a:buNone/>
            </a:pPr>
            <a:endParaRPr lang="en-US" sz="3600" dirty="0"/>
          </a:p>
          <a:p>
            <a:r>
              <a:rPr lang="en-US" sz="3600" dirty="0"/>
              <a:t>Provide safe, supportive environments</a:t>
            </a:r>
          </a:p>
          <a:p>
            <a:r>
              <a:rPr lang="en-US" sz="3600" dirty="0"/>
              <a:t>Provide diverse, inclusive collections</a:t>
            </a:r>
          </a:p>
          <a:p>
            <a:endParaRPr lang="en-US" sz="3600" dirty="0"/>
          </a:p>
          <a:p>
            <a:pPr marL="0" indent="0">
              <a:buNone/>
            </a:pPr>
            <a:r>
              <a:rPr lang="en-US" sz="3600" dirty="0"/>
              <a:t>Flores et al study: exposure to transgender persons images reduces transphobia,</a:t>
            </a:r>
          </a:p>
          <a:p>
            <a:pPr marL="0" indent="0">
              <a:buNone/>
            </a:pPr>
            <a:endParaRPr lang="en-US" sz="3600" dirty="0"/>
          </a:p>
          <a:p>
            <a:pPr marL="0" indent="0">
              <a:buNone/>
            </a:pPr>
            <a:r>
              <a:rPr lang="en-US" sz="3600" dirty="0"/>
              <a:t>But are we? Research suggests not.</a:t>
            </a:r>
          </a:p>
          <a:p>
            <a:endParaRPr lang="en-US" sz="2400" dirty="0"/>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932572224"/>
      </p:ext>
    </p:extLst>
  </p:cSld>
  <p:clrMapOvr>
    <a:masterClrMapping/>
  </p:clrMapOvr>
  <mc:AlternateContent xmlns:mc="http://schemas.openxmlformats.org/markup-compatibility/2006" xmlns:p14="http://schemas.microsoft.com/office/powerpoint/2010/main">
    <mc:Choice Requires="p14">
      <p:transition spd="slow" p14:dur="2000" advTm="20155"/>
    </mc:Choice>
    <mc:Fallback xmlns="">
      <p:transition spd="slow" advTm="201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are Subject Headings and Call Numbers Important to Children?</a:t>
            </a:r>
            <a:br>
              <a:rPr lang="en-US" dirty="0"/>
            </a:br>
            <a:endParaRPr lang="en-US" dirty="0"/>
          </a:p>
        </p:txBody>
      </p:sp>
      <p:sp>
        <p:nvSpPr>
          <p:cNvPr id="3" name="Content Placeholder 2"/>
          <p:cNvSpPr>
            <a:spLocks noGrp="1"/>
          </p:cNvSpPr>
          <p:nvPr>
            <p:ph idx="1"/>
          </p:nvPr>
        </p:nvSpPr>
        <p:spPr>
          <a:xfrm>
            <a:off x="1354347" y="2138609"/>
            <a:ext cx="9601200" cy="4519365"/>
          </a:xfrm>
        </p:spPr>
        <p:txBody>
          <a:bodyPr>
            <a:normAutofit/>
          </a:bodyPr>
          <a:lstStyle/>
          <a:p>
            <a:pPr marL="0" indent="0">
              <a:buNone/>
            </a:pPr>
            <a:r>
              <a:rPr lang="en-US" sz="3200" dirty="0"/>
              <a:t>We classify to understand, collocate, and organize; it is how we:</a:t>
            </a:r>
          </a:p>
          <a:p>
            <a:pPr lvl="0"/>
            <a:r>
              <a:rPr lang="en-US" sz="3200" dirty="0"/>
              <a:t>Learn about ourselves and each other</a:t>
            </a:r>
          </a:p>
          <a:p>
            <a:pPr lvl="0"/>
            <a:r>
              <a:rPr lang="en-US" sz="3200" dirty="0"/>
              <a:t>Learn normal/abnormal</a:t>
            </a:r>
          </a:p>
          <a:p>
            <a:pPr lvl="0"/>
            <a:r>
              <a:rPr lang="en-US" sz="3200" dirty="0"/>
              <a:t>Structure reality</a:t>
            </a:r>
          </a:p>
          <a:p>
            <a:pPr marL="0" indent="0">
              <a:buNone/>
            </a:pPr>
            <a:r>
              <a:rPr lang="en-US" sz="3200" dirty="0"/>
              <a:t>Classification: an almost invisible political and ethical power (Bowker and Star)</a:t>
            </a:r>
          </a:p>
          <a:p>
            <a:pPr marL="0" indent="0">
              <a:buNone/>
            </a:pPr>
            <a:endParaRPr lang="en-US" sz="3200" dirty="0"/>
          </a:p>
          <a:p>
            <a:pPr lvl="0"/>
            <a:endParaRPr lang="en-US" sz="3200" dirty="0"/>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4227729448"/>
      </p:ext>
    </p:extLst>
  </p:cSld>
  <p:clrMapOvr>
    <a:masterClrMapping/>
  </p:clrMapOvr>
  <mc:AlternateContent xmlns:mc="http://schemas.openxmlformats.org/markup-compatibility/2006" xmlns:p14="http://schemas.microsoft.com/office/powerpoint/2010/main">
    <mc:Choice Requires="p14">
      <p:transition spd="slow" p14:dur="2000" advTm="29391"/>
    </mc:Choice>
    <mc:Fallback xmlns="">
      <p:transition spd="slow" advTm="293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We’ve Come a Long Way … </a:t>
            </a:r>
          </a:p>
        </p:txBody>
      </p:sp>
      <p:sp>
        <p:nvSpPr>
          <p:cNvPr id="3" name="Content Placeholder 2"/>
          <p:cNvSpPr>
            <a:spLocks noGrp="1"/>
          </p:cNvSpPr>
          <p:nvPr>
            <p:ph idx="1"/>
          </p:nvPr>
        </p:nvSpPr>
        <p:spPr/>
        <p:txBody>
          <a:bodyPr/>
          <a:lstStyle/>
          <a:p>
            <a:pPr marL="0" indent="0">
              <a:buNone/>
            </a:pPr>
            <a:r>
              <a:rPr lang="en-US" sz="2800" dirty="0"/>
              <a:t>DDC 13th edition 1932 </a:t>
            </a:r>
          </a:p>
          <a:p>
            <a:pPr marL="0" indent="0">
              <a:buNone/>
            </a:pPr>
            <a:r>
              <a:rPr lang="en-US" sz="2800" dirty="0"/>
              <a:t>132.754 6 Mental Derangements</a:t>
            </a:r>
          </a:p>
          <a:p>
            <a:pPr marL="0" indent="0">
              <a:buNone/>
            </a:pPr>
            <a:r>
              <a:rPr lang="en-US" sz="2800" dirty="0"/>
              <a:t>	Sexual perversions  </a:t>
            </a:r>
          </a:p>
          <a:p>
            <a:pPr marL="0" indent="0">
              <a:buNone/>
            </a:pPr>
            <a:r>
              <a:rPr lang="en-US" sz="2800" dirty="0"/>
              <a:t>	– </a:t>
            </a:r>
            <a:r>
              <a:rPr lang="en-US" sz="2800" i="1" dirty="0"/>
              <a:t>Homosexuality</a:t>
            </a:r>
          </a:p>
          <a:p>
            <a:pPr marL="0" indent="0">
              <a:buNone/>
            </a:pPr>
            <a:endParaRPr lang="en-US" sz="2800" i="1" dirty="0"/>
          </a:p>
          <a:p>
            <a:pPr marL="0" indent="0">
              <a:buNone/>
            </a:pPr>
            <a:endParaRPr lang="en-US" sz="2800" i="1" dirty="0"/>
          </a:p>
          <a:p>
            <a:endParaRPr lang="en-US" sz="2800" dirty="0"/>
          </a:p>
          <a:p>
            <a:endParaRPr lang="en-US" dirty="0"/>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678355313"/>
      </p:ext>
    </p:extLst>
  </p:cSld>
  <p:clrMapOvr>
    <a:masterClrMapping/>
  </p:clrMapOvr>
  <mc:AlternateContent xmlns:mc="http://schemas.openxmlformats.org/markup-compatibility/2006" xmlns:p14="http://schemas.microsoft.com/office/powerpoint/2010/main">
    <mc:Choice Requires="p14">
      <p:transition spd="slow" p14:dur="2000" advTm="4057"/>
    </mc:Choice>
    <mc:Fallback xmlns="">
      <p:transition spd="slow" advTm="40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145183"/>
            <a:ext cx="9875520" cy="1356360"/>
          </a:xfrm>
        </p:spPr>
        <p:txBody>
          <a:bodyPr>
            <a:normAutofit fontScale="90000"/>
          </a:bodyPr>
          <a:lstStyle/>
          <a:p>
            <a:r>
              <a:rPr lang="en-US" dirty="0"/>
              <a:t>Subclass HQ</a:t>
            </a:r>
            <a:br>
              <a:rPr lang="en-US" dirty="0"/>
            </a:br>
            <a:r>
              <a:rPr lang="en-US" dirty="0"/>
              <a:t>	</a:t>
            </a:r>
            <a:r>
              <a:rPr lang="en-US" sz="3100" dirty="0"/>
              <a:t>HQ1-2044  The Family. Marriage. Women </a:t>
            </a:r>
            <a:br>
              <a:rPr lang="en-US" sz="3100" dirty="0"/>
            </a:br>
            <a:r>
              <a:rPr lang="en-US" sz="3100" dirty="0"/>
              <a:t>		HQ12-449 Sexual life </a:t>
            </a:r>
            <a:br>
              <a:rPr lang="en-US" dirty="0"/>
            </a:br>
            <a:br>
              <a:rPr lang="en-US" dirty="0"/>
            </a:br>
            <a:endParaRPr lang="en-US" dirty="0"/>
          </a:p>
        </p:txBody>
      </p:sp>
      <p:sp>
        <p:nvSpPr>
          <p:cNvPr id="3" name="Content Placeholder 2"/>
          <p:cNvSpPr>
            <a:spLocks noGrp="1"/>
          </p:cNvSpPr>
          <p:nvPr>
            <p:ph sz="half" idx="1"/>
          </p:nvPr>
        </p:nvSpPr>
        <p:spPr>
          <a:xfrm>
            <a:off x="1371600" y="2572441"/>
            <a:ext cx="4447786" cy="4423273"/>
          </a:xfrm>
        </p:spPr>
        <p:txBody>
          <a:bodyPr>
            <a:normAutofit/>
          </a:bodyPr>
          <a:lstStyle/>
          <a:p>
            <a:pPr marL="0" indent="0">
              <a:buNone/>
            </a:pPr>
            <a:r>
              <a:rPr lang="en-US" dirty="0"/>
              <a:t>HQ19-30.7 Sexual behavior and attitudes. Sexuality </a:t>
            </a:r>
          </a:p>
          <a:p>
            <a:pPr marL="0" indent="0">
              <a:buNone/>
            </a:pPr>
            <a:r>
              <a:rPr lang="en-US" dirty="0"/>
              <a:t>HQ31-64 Sex instruction and sexual ethics </a:t>
            </a:r>
          </a:p>
          <a:p>
            <a:pPr marL="0" indent="0">
              <a:buNone/>
            </a:pPr>
            <a:r>
              <a:rPr lang="en-US" dirty="0"/>
              <a:t>HQ71-72 Sexual deviations </a:t>
            </a:r>
          </a:p>
          <a:p>
            <a:pPr marL="0" indent="0">
              <a:buNone/>
            </a:pPr>
            <a:r>
              <a:rPr lang="en-US" dirty="0"/>
              <a:t>HQ74-74.2 Bisexuality </a:t>
            </a:r>
          </a:p>
          <a:p>
            <a:pPr marL="0" indent="0">
              <a:buNone/>
            </a:pPr>
            <a:r>
              <a:rPr lang="en-US" dirty="0"/>
              <a:t>HQ75-76.8 Homosexuality. Lesbianism </a:t>
            </a:r>
          </a:p>
          <a:p>
            <a:pPr marL="0" indent="0">
              <a:buNone/>
            </a:pPr>
            <a:r>
              <a:rPr lang="en-US" dirty="0"/>
              <a:t>HQ77-77.2 </a:t>
            </a:r>
            <a:r>
              <a:rPr lang="en-US" dirty="0" err="1"/>
              <a:t>Transvestism</a:t>
            </a:r>
            <a:r>
              <a:rPr lang="en-US" dirty="0"/>
              <a:t> </a:t>
            </a:r>
          </a:p>
          <a:p>
            <a:endParaRPr lang="en-US" dirty="0"/>
          </a:p>
        </p:txBody>
      </p:sp>
      <p:sp>
        <p:nvSpPr>
          <p:cNvPr id="4" name="Content Placeholder 3"/>
          <p:cNvSpPr>
            <a:spLocks noGrp="1"/>
          </p:cNvSpPr>
          <p:nvPr>
            <p:ph sz="half" idx="2"/>
          </p:nvPr>
        </p:nvSpPr>
        <p:spPr>
          <a:xfrm>
            <a:off x="6525403" y="2583454"/>
            <a:ext cx="4447786" cy="4423273"/>
          </a:xfrm>
        </p:spPr>
        <p:txBody>
          <a:bodyPr>
            <a:normAutofit/>
          </a:bodyPr>
          <a:lstStyle/>
          <a:p>
            <a:pPr marL="0" indent="0">
              <a:buNone/>
            </a:pPr>
            <a:r>
              <a:rPr lang="en-US" dirty="0"/>
              <a:t>HQ77.7-77.95 </a:t>
            </a:r>
            <a:r>
              <a:rPr lang="en-US" dirty="0" err="1"/>
              <a:t>Transexualism</a:t>
            </a:r>
            <a:endParaRPr lang="en-US" dirty="0"/>
          </a:p>
          <a:p>
            <a:pPr marL="0" indent="0">
              <a:buNone/>
            </a:pPr>
            <a:r>
              <a:rPr lang="en-US" dirty="0"/>
              <a:t>HQ79 Sadism. Masochism. Fetishism, etc. </a:t>
            </a:r>
          </a:p>
          <a:p>
            <a:pPr marL="0" indent="0">
              <a:buNone/>
            </a:pPr>
            <a:r>
              <a:rPr lang="en-US" dirty="0"/>
              <a:t>HQ101-440.7 Prostitution </a:t>
            </a:r>
          </a:p>
          <a:p>
            <a:pPr marL="0" indent="0">
              <a:buNone/>
            </a:pPr>
            <a:r>
              <a:rPr lang="en-US" dirty="0"/>
              <a:t>HQ447 Masturbation</a:t>
            </a:r>
          </a:p>
          <a:p>
            <a:pPr marL="0" indent="0">
              <a:buNone/>
            </a:pPr>
            <a:r>
              <a:rPr lang="en-US" dirty="0"/>
              <a:t>HQ449 Emasculation. Eunuchs, etc.</a:t>
            </a:r>
          </a:p>
          <a:p>
            <a:pPr marL="0" indent="0">
              <a:buNone/>
            </a:pPr>
            <a:r>
              <a:rPr lang="en-US" dirty="0"/>
              <a:t>HQ450-472 Erotica</a:t>
            </a:r>
          </a:p>
          <a:p>
            <a:endParaRPr lang="en-US" dirty="0"/>
          </a:p>
        </p:txBody>
      </p:sp>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154850629"/>
      </p:ext>
    </p:extLst>
  </p:cSld>
  <p:clrMapOvr>
    <a:masterClrMapping/>
  </p:clrMapOvr>
  <mc:AlternateContent xmlns:mc="http://schemas.openxmlformats.org/markup-compatibility/2006" xmlns:p14="http://schemas.microsoft.com/office/powerpoint/2010/main">
    <mc:Choice Requires="p14">
      <p:transition spd="slow" p14:dur="2000" advTm="7598"/>
    </mc:Choice>
    <mc:Fallback xmlns="">
      <p:transition spd="slow" advTm="75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LGBTQAI+ Acronym</a:t>
            </a:r>
          </a:p>
        </p:txBody>
      </p:sp>
      <p:sp>
        <p:nvSpPr>
          <p:cNvPr id="3" name="Content Placeholder 2"/>
          <p:cNvSpPr>
            <a:spLocks noGrp="1"/>
          </p:cNvSpPr>
          <p:nvPr>
            <p:ph idx="1"/>
          </p:nvPr>
        </p:nvSpPr>
        <p:spPr>
          <a:xfrm>
            <a:off x="1388853" y="2146315"/>
            <a:ext cx="9601200" cy="4360987"/>
          </a:xfrm>
        </p:spPr>
        <p:txBody>
          <a:bodyPr>
            <a:noAutofit/>
          </a:bodyPr>
          <a:lstStyle/>
          <a:p>
            <a:r>
              <a:rPr lang="en-US" sz="2800" dirty="0"/>
              <a:t>Lesbian</a:t>
            </a:r>
          </a:p>
          <a:p>
            <a:r>
              <a:rPr lang="en-US" sz="2800" dirty="0"/>
              <a:t>Gay</a:t>
            </a:r>
          </a:p>
          <a:p>
            <a:r>
              <a:rPr lang="en-US" sz="2800" dirty="0"/>
              <a:t>Bisexual</a:t>
            </a:r>
          </a:p>
          <a:p>
            <a:r>
              <a:rPr lang="en-US" sz="2800" dirty="0"/>
              <a:t>Transgender</a:t>
            </a:r>
          </a:p>
          <a:p>
            <a:r>
              <a:rPr lang="en-US" sz="2800" dirty="0"/>
              <a:t>Queer/Questioning</a:t>
            </a:r>
          </a:p>
          <a:p>
            <a:r>
              <a:rPr lang="en-US" sz="2800" dirty="0"/>
              <a:t>Asexual</a:t>
            </a:r>
          </a:p>
          <a:p>
            <a:r>
              <a:rPr lang="en-US" sz="2800" dirty="0"/>
              <a:t>Intersex</a:t>
            </a:r>
          </a:p>
          <a:p>
            <a:r>
              <a:rPr lang="en-US" sz="2800" dirty="0"/>
              <a:t>+ umbrella term</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9928" y="12394"/>
            <a:ext cx="5344297" cy="6858000"/>
          </a:xfrm>
          <a:prstGeom prst="rect">
            <a:avLst/>
          </a:prstGeom>
        </p:spPr>
      </p:pic>
      <p:sp>
        <p:nvSpPr>
          <p:cNvPr id="12" name="Right Arrow 11"/>
          <p:cNvSpPr/>
          <p:nvPr/>
        </p:nvSpPr>
        <p:spPr>
          <a:xfrm>
            <a:off x="5519451" y="5029256"/>
            <a:ext cx="1175487"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Audio 1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173103027"/>
      </p:ext>
    </p:extLst>
  </p:cSld>
  <p:clrMapOvr>
    <a:masterClrMapping/>
  </p:clrMapOvr>
  <mc:AlternateContent xmlns:mc="http://schemas.openxmlformats.org/markup-compatibility/2006" xmlns:p14="http://schemas.microsoft.com/office/powerpoint/2010/main">
    <mc:Choice Requires="p14">
      <p:transition spd="slow" p14:dur="2000" advTm="16889"/>
    </mc:Choice>
    <mc:Fallback xmlns="">
      <p:transition spd="slow" advTm="168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6817</TotalTime>
  <Words>2636</Words>
  <Application>Microsoft Office PowerPoint</Application>
  <PresentationFormat>Widescreen</PresentationFormat>
  <Paragraphs>219</Paragraphs>
  <Slides>22</Slides>
  <Notes>22</Notes>
  <HiddenSlides>0</HiddenSlides>
  <MMClips>20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Calibri</vt:lpstr>
      <vt:lpstr>Corbel</vt:lpstr>
      <vt:lpstr>Franklin Gothic Book</vt:lpstr>
      <vt:lpstr>Basis</vt:lpstr>
      <vt:lpstr>LGBTQAI+ Classification and Cataloging in the Elementary School Library</vt:lpstr>
      <vt:lpstr>Overview</vt:lpstr>
      <vt:lpstr>LGBTQ Students/School Environment</vt:lpstr>
      <vt:lpstr>PowerPoint Presentation</vt:lpstr>
      <vt:lpstr>School Library’s Role</vt:lpstr>
      <vt:lpstr>Why are Subject Headings and Call Numbers Important to Children? </vt:lpstr>
      <vt:lpstr>We’ve Come a Long Way … </vt:lpstr>
      <vt:lpstr>Subclass HQ  HQ1-2044  The Family. Marriage. Women    HQ12-449 Sexual life   </vt:lpstr>
      <vt:lpstr>LGBTQAI+ Acronym</vt:lpstr>
      <vt:lpstr>Library Activism: Destabilize and Trouble Binary Subject Headings and Classifications</vt:lpstr>
      <vt:lpstr>Gender/Cultural Studies: Destabilize Binaries</vt:lpstr>
      <vt:lpstr>Making Progress</vt:lpstr>
      <vt:lpstr>Daily Life of Elementary School Librarians  (Thank you, professional catalogers!) </vt:lpstr>
      <vt:lpstr>OPAC Search: Transgender</vt:lpstr>
      <vt:lpstr>“Hiding” the Books in PTC or PRO Section</vt:lpstr>
      <vt:lpstr>Self Censorship </vt:lpstr>
      <vt:lpstr>Omitting LGBT Subject Headings</vt:lpstr>
      <vt:lpstr>Windows and Mirrors </vt:lpstr>
      <vt:lpstr>Windows and Mirrors and Sliding Doors, cont. </vt:lpstr>
      <vt:lpstr>Expectations of Research</vt:lpstr>
      <vt:lpstr>Thank You!</vt:lpstr>
      <vt:lpstr>Works Cited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Garrison</dc:creator>
  <cp:lastModifiedBy>Linda Garrison</cp:lastModifiedBy>
  <cp:revision>302</cp:revision>
  <cp:lastPrinted>2021-02-02T04:10:59Z</cp:lastPrinted>
  <dcterms:created xsi:type="dcterms:W3CDTF">2019-03-29T03:24:14Z</dcterms:created>
  <dcterms:modified xsi:type="dcterms:W3CDTF">2021-02-02T04:22:25Z</dcterms:modified>
</cp:coreProperties>
</file>