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256" r:id="rId2"/>
    <p:sldId id="261" r:id="rId3"/>
    <p:sldId id="267" r:id="rId4"/>
    <p:sldId id="263" r:id="rId5"/>
    <p:sldId id="258" r:id="rId6"/>
    <p:sldId id="259" r:id="rId7"/>
    <p:sldId id="260" r:id="rId8"/>
    <p:sldId id="268" r:id="rId9"/>
    <p:sldId id="257" r:id="rId10"/>
    <p:sldId id="262" r:id="rId11"/>
    <p:sldId id="264" r:id="rId12"/>
    <p:sldId id="265" r:id="rId13"/>
    <p:sldId id="266" r:id="rId14"/>
  </p:sldIdLst>
  <p:sldSz cx="12192000" cy="6858000"/>
  <p:notesSz cx="7053263"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9" d="100"/>
          <a:sy n="109" d="100"/>
        </p:scale>
        <p:origin x="6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A2BFEE-B1ED-4CD0-94CB-52467612827A}"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B3CD15E0-B1C1-4D0A-AFBA-4E627FDD3CA2}">
      <dgm:prSet phldrT="[Text]"/>
      <dgm:spPr>
        <a:solidFill>
          <a:schemeClr val="accent4">
            <a:lumMod val="75000"/>
          </a:schemeClr>
        </a:solidFill>
        <a:ln>
          <a:solidFill>
            <a:schemeClr val="accent4">
              <a:lumMod val="75000"/>
            </a:schemeClr>
          </a:solidFill>
        </a:ln>
      </dgm:spPr>
      <dgm:t>
        <a:bodyPr/>
        <a:lstStyle/>
        <a:p>
          <a:r>
            <a:rPr lang="en-US" dirty="0" smtClean="0"/>
            <a:t>Metadata</a:t>
          </a:r>
          <a:endParaRPr lang="en-US" dirty="0"/>
        </a:p>
      </dgm:t>
    </dgm:pt>
    <dgm:pt modelId="{D72EB6DC-C58D-48AB-987F-8B2C39C575F8}" type="parTrans" cxnId="{8101D63B-55F6-4D6E-92F0-5A5CF881BA0E}">
      <dgm:prSet/>
      <dgm:spPr/>
      <dgm:t>
        <a:bodyPr/>
        <a:lstStyle/>
        <a:p>
          <a:endParaRPr lang="en-US"/>
        </a:p>
      </dgm:t>
    </dgm:pt>
    <dgm:pt modelId="{1427CCA4-D291-4393-B58D-8BD9A6CCDACB}" type="sibTrans" cxnId="{8101D63B-55F6-4D6E-92F0-5A5CF881BA0E}">
      <dgm:prSet/>
      <dgm:spPr/>
      <dgm:t>
        <a:bodyPr/>
        <a:lstStyle/>
        <a:p>
          <a:endParaRPr lang="en-US"/>
        </a:p>
      </dgm:t>
    </dgm:pt>
    <dgm:pt modelId="{E84E2ED0-2572-4ACC-9FB3-83BA14B7B5CF}">
      <dgm:prSet phldrT="[Text]"/>
      <dgm:spPr>
        <a:solidFill>
          <a:schemeClr val="accent4">
            <a:lumMod val="75000"/>
          </a:schemeClr>
        </a:solidFill>
      </dgm:spPr>
      <dgm:t>
        <a:bodyPr/>
        <a:lstStyle/>
        <a:p>
          <a:r>
            <a:rPr lang="en-US" dirty="0" smtClean="0"/>
            <a:t>Archives </a:t>
          </a:r>
          <a:endParaRPr lang="en-US" dirty="0"/>
        </a:p>
      </dgm:t>
    </dgm:pt>
    <dgm:pt modelId="{D847CB55-8B2C-4276-B066-4BF7770D4334}" type="parTrans" cxnId="{767739A1-8A84-4E8A-8DBD-64906EE9E5EE}">
      <dgm:prSet/>
      <dgm:spPr/>
      <dgm:t>
        <a:bodyPr/>
        <a:lstStyle/>
        <a:p>
          <a:endParaRPr lang="en-US"/>
        </a:p>
      </dgm:t>
    </dgm:pt>
    <dgm:pt modelId="{FC10765A-3BB7-4846-96E3-BCAE1E32B2A0}" type="sibTrans" cxnId="{767739A1-8A84-4E8A-8DBD-64906EE9E5EE}">
      <dgm:prSet/>
      <dgm:spPr/>
      <dgm:t>
        <a:bodyPr/>
        <a:lstStyle/>
        <a:p>
          <a:endParaRPr lang="en-US"/>
        </a:p>
      </dgm:t>
    </dgm:pt>
    <dgm:pt modelId="{3654B06F-2108-4B04-8430-A160B0EB687A}">
      <dgm:prSet phldrT="[Text]"/>
      <dgm:spPr>
        <a:solidFill>
          <a:schemeClr val="accent4">
            <a:lumMod val="75000"/>
          </a:schemeClr>
        </a:solidFill>
      </dgm:spPr>
      <dgm:t>
        <a:bodyPr/>
        <a:lstStyle/>
        <a:p>
          <a:r>
            <a:rPr lang="en-US" dirty="0" smtClean="0"/>
            <a:t>Authorities WG</a:t>
          </a:r>
        </a:p>
        <a:p>
          <a:endParaRPr lang="en-US" dirty="0" smtClean="0"/>
        </a:p>
        <a:p>
          <a:r>
            <a:rPr lang="en-US" dirty="0" smtClean="0"/>
            <a:t>I</a:t>
          </a:r>
          <a:endParaRPr lang="en-US" dirty="0"/>
        </a:p>
      </dgm:t>
    </dgm:pt>
    <dgm:pt modelId="{3CF365B8-D97D-495C-AF08-8F5AF4FA224F}" type="parTrans" cxnId="{732D6478-E512-42BD-85A4-4ABD22534890}">
      <dgm:prSet/>
      <dgm:spPr/>
      <dgm:t>
        <a:bodyPr/>
        <a:lstStyle/>
        <a:p>
          <a:endParaRPr lang="en-US"/>
        </a:p>
      </dgm:t>
    </dgm:pt>
    <dgm:pt modelId="{4928A51E-BB95-4425-8CF5-CB180F7F8F8C}" type="sibTrans" cxnId="{732D6478-E512-42BD-85A4-4ABD22534890}">
      <dgm:prSet/>
      <dgm:spPr/>
      <dgm:t>
        <a:bodyPr/>
        <a:lstStyle/>
        <a:p>
          <a:endParaRPr lang="en-US"/>
        </a:p>
      </dgm:t>
    </dgm:pt>
    <dgm:pt modelId="{393FD7B9-614B-49E1-8DE2-06A419A16942}" type="pres">
      <dgm:prSet presAssocID="{D4A2BFEE-B1ED-4CD0-94CB-52467612827A}" presName="Name0" presStyleCnt="0">
        <dgm:presLayoutVars>
          <dgm:dir/>
          <dgm:resizeHandles val="exact"/>
        </dgm:presLayoutVars>
      </dgm:prSet>
      <dgm:spPr/>
    </dgm:pt>
    <dgm:pt modelId="{216C1A5C-5ACB-4FA4-AF31-0478CAE3850A}" type="pres">
      <dgm:prSet presAssocID="{D4A2BFEE-B1ED-4CD0-94CB-52467612827A}" presName="vNodes" presStyleCnt="0"/>
      <dgm:spPr/>
    </dgm:pt>
    <dgm:pt modelId="{9A1F6883-0E71-45F2-AAA5-3267917B192D}" type="pres">
      <dgm:prSet presAssocID="{B3CD15E0-B1C1-4D0A-AFBA-4E627FDD3CA2}" presName="node" presStyleLbl="node1" presStyleIdx="0" presStyleCnt="3" custLinFactNeighborY="-46087">
        <dgm:presLayoutVars>
          <dgm:bulletEnabled val="1"/>
        </dgm:presLayoutVars>
      </dgm:prSet>
      <dgm:spPr/>
      <dgm:t>
        <a:bodyPr/>
        <a:lstStyle/>
        <a:p>
          <a:endParaRPr lang="en-US"/>
        </a:p>
      </dgm:t>
    </dgm:pt>
    <dgm:pt modelId="{A89C3D50-00FA-43DF-A63E-61B27926B10D}" type="pres">
      <dgm:prSet presAssocID="{1427CCA4-D291-4393-B58D-8BD9A6CCDACB}" presName="spacerT" presStyleCnt="0"/>
      <dgm:spPr/>
    </dgm:pt>
    <dgm:pt modelId="{A092E8B0-C5D2-47FF-B91D-6892741E09F1}" type="pres">
      <dgm:prSet presAssocID="{1427CCA4-D291-4393-B58D-8BD9A6CCDACB}" presName="sibTrans" presStyleLbl="sibTrans2D1" presStyleIdx="0" presStyleCnt="2"/>
      <dgm:spPr/>
      <dgm:t>
        <a:bodyPr/>
        <a:lstStyle/>
        <a:p>
          <a:endParaRPr lang="en-US"/>
        </a:p>
      </dgm:t>
    </dgm:pt>
    <dgm:pt modelId="{227D6EE5-391E-47CB-8360-5A14C489B744}" type="pres">
      <dgm:prSet presAssocID="{1427CCA4-D291-4393-B58D-8BD9A6CCDACB}" presName="spacerB" presStyleCnt="0"/>
      <dgm:spPr/>
    </dgm:pt>
    <dgm:pt modelId="{DBA62EB4-271B-4DA7-A400-433E0ACBD77F}" type="pres">
      <dgm:prSet presAssocID="{E84E2ED0-2572-4ACC-9FB3-83BA14B7B5CF}" presName="node" presStyleLbl="node1" presStyleIdx="1" presStyleCnt="3">
        <dgm:presLayoutVars>
          <dgm:bulletEnabled val="1"/>
        </dgm:presLayoutVars>
      </dgm:prSet>
      <dgm:spPr/>
      <dgm:t>
        <a:bodyPr/>
        <a:lstStyle/>
        <a:p>
          <a:endParaRPr lang="en-US"/>
        </a:p>
      </dgm:t>
    </dgm:pt>
    <dgm:pt modelId="{E3EFCB22-C830-4C9F-AD10-250474E07104}" type="pres">
      <dgm:prSet presAssocID="{D4A2BFEE-B1ED-4CD0-94CB-52467612827A}" presName="sibTransLast" presStyleLbl="sibTrans2D1" presStyleIdx="1" presStyleCnt="2"/>
      <dgm:spPr/>
      <dgm:t>
        <a:bodyPr/>
        <a:lstStyle/>
        <a:p>
          <a:endParaRPr lang="en-US"/>
        </a:p>
      </dgm:t>
    </dgm:pt>
    <dgm:pt modelId="{B1D165AD-CC21-4EFB-99F9-07970BD01080}" type="pres">
      <dgm:prSet presAssocID="{D4A2BFEE-B1ED-4CD0-94CB-52467612827A}" presName="connectorText" presStyleLbl="sibTrans2D1" presStyleIdx="1" presStyleCnt="2"/>
      <dgm:spPr/>
      <dgm:t>
        <a:bodyPr/>
        <a:lstStyle/>
        <a:p>
          <a:endParaRPr lang="en-US"/>
        </a:p>
      </dgm:t>
    </dgm:pt>
    <dgm:pt modelId="{1BBDF87F-EBD4-4618-8835-BA0B613E1557}" type="pres">
      <dgm:prSet presAssocID="{D4A2BFEE-B1ED-4CD0-94CB-52467612827A}" presName="lastNode" presStyleLbl="node1" presStyleIdx="2" presStyleCnt="3" custScaleX="100338">
        <dgm:presLayoutVars>
          <dgm:bulletEnabled val="1"/>
        </dgm:presLayoutVars>
      </dgm:prSet>
      <dgm:spPr/>
      <dgm:t>
        <a:bodyPr/>
        <a:lstStyle/>
        <a:p>
          <a:endParaRPr lang="en-US"/>
        </a:p>
      </dgm:t>
    </dgm:pt>
  </dgm:ptLst>
  <dgm:cxnLst>
    <dgm:cxn modelId="{4B343999-5B12-4B69-B714-A99C165BA3DD}" type="presOf" srcId="{FC10765A-3BB7-4846-96E3-BCAE1E32B2A0}" destId="{B1D165AD-CC21-4EFB-99F9-07970BD01080}" srcOrd="1" destOrd="0" presId="urn:microsoft.com/office/officeart/2005/8/layout/equation2"/>
    <dgm:cxn modelId="{732D6478-E512-42BD-85A4-4ABD22534890}" srcId="{D4A2BFEE-B1ED-4CD0-94CB-52467612827A}" destId="{3654B06F-2108-4B04-8430-A160B0EB687A}" srcOrd="2" destOrd="0" parTransId="{3CF365B8-D97D-495C-AF08-8F5AF4FA224F}" sibTransId="{4928A51E-BB95-4425-8CF5-CB180F7F8F8C}"/>
    <dgm:cxn modelId="{3A6EE2ED-A595-40DE-96AE-55B6899AA8BA}" type="presOf" srcId="{E84E2ED0-2572-4ACC-9FB3-83BA14B7B5CF}" destId="{DBA62EB4-271B-4DA7-A400-433E0ACBD77F}" srcOrd="0" destOrd="0" presId="urn:microsoft.com/office/officeart/2005/8/layout/equation2"/>
    <dgm:cxn modelId="{AE2558D5-A1B6-4624-99DC-A39A41FD4032}" type="presOf" srcId="{B3CD15E0-B1C1-4D0A-AFBA-4E627FDD3CA2}" destId="{9A1F6883-0E71-45F2-AAA5-3267917B192D}" srcOrd="0" destOrd="0" presId="urn:microsoft.com/office/officeart/2005/8/layout/equation2"/>
    <dgm:cxn modelId="{185D83C9-8FA7-4030-8C06-3FFAD0CE22DE}" type="presOf" srcId="{D4A2BFEE-B1ED-4CD0-94CB-52467612827A}" destId="{393FD7B9-614B-49E1-8DE2-06A419A16942}" srcOrd="0" destOrd="0" presId="urn:microsoft.com/office/officeart/2005/8/layout/equation2"/>
    <dgm:cxn modelId="{59DB2115-E5A6-4B78-9090-2EE4595822FC}" type="presOf" srcId="{FC10765A-3BB7-4846-96E3-BCAE1E32B2A0}" destId="{E3EFCB22-C830-4C9F-AD10-250474E07104}" srcOrd="0" destOrd="0" presId="urn:microsoft.com/office/officeart/2005/8/layout/equation2"/>
    <dgm:cxn modelId="{88B1CF16-2DC2-4A4C-935E-2F981F47F651}" type="presOf" srcId="{3654B06F-2108-4B04-8430-A160B0EB687A}" destId="{1BBDF87F-EBD4-4618-8835-BA0B613E1557}" srcOrd="0" destOrd="0" presId="urn:microsoft.com/office/officeart/2005/8/layout/equation2"/>
    <dgm:cxn modelId="{176C3656-3E54-4620-9A92-83F91E462C25}" type="presOf" srcId="{1427CCA4-D291-4393-B58D-8BD9A6CCDACB}" destId="{A092E8B0-C5D2-47FF-B91D-6892741E09F1}" srcOrd="0" destOrd="0" presId="urn:microsoft.com/office/officeart/2005/8/layout/equation2"/>
    <dgm:cxn modelId="{767739A1-8A84-4E8A-8DBD-64906EE9E5EE}" srcId="{D4A2BFEE-B1ED-4CD0-94CB-52467612827A}" destId="{E84E2ED0-2572-4ACC-9FB3-83BA14B7B5CF}" srcOrd="1" destOrd="0" parTransId="{D847CB55-8B2C-4276-B066-4BF7770D4334}" sibTransId="{FC10765A-3BB7-4846-96E3-BCAE1E32B2A0}"/>
    <dgm:cxn modelId="{8101D63B-55F6-4D6E-92F0-5A5CF881BA0E}" srcId="{D4A2BFEE-B1ED-4CD0-94CB-52467612827A}" destId="{B3CD15E0-B1C1-4D0A-AFBA-4E627FDD3CA2}" srcOrd="0" destOrd="0" parTransId="{D72EB6DC-C58D-48AB-987F-8B2C39C575F8}" sibTransId="{1427CCA4-D291-4393-B58D-8BD9A6CCDACB}"/>
    <dgm:cxn modelId="{051BBA6E-CA97-41AC-8335-A4AF10EF810F}" type="presParOf" srcId="{393FD7B9-614B-49E1-8DE2-06A419A16942}" destId="{216C1A5C-5ACB-4FA4-AF31-0478CAE3850A}" srcOrd="0" destOrd="0" presId="urn:microsoft.com/office/officeart/2005/8/layout/equation2"/>
    <dgm:cxn modelId="{98DCE298-7102-428E-920B-294B6C679DDC}" type="presParOf" srcId="{216C1A5C-5ACB-4FA4-AF31-0478CAE3850A}" destId="{9A1F6883-0E71-45F2-AAA5-3267917B192D}" srcOrd="0" destOrd="0" presId="urn:microsoft.com/office/officeart/2005/8/layout/equation2"/>
    <dgm:cxn modelId="{2E97B7FC-F326-4D7E-B419-8F28EA56F304}" type="presParOf" srcId="{216C1A5C-5ACB-4FA4-AF31-0478CAE3850A}" destId="{A89C3D50-00FA-43DF-A63E-61B27926B10D}" srcOrd="1" destOrd="0" presId="urn:microsoft.com/office/officeart/2005/8/layout/equation2"/>
    <dgm:cxn modelId="{1B63AB1E-B9B8-44A6-BB8B-1D719DD8E4F8}" type="presParOf" srcId="{216C1A5C-5ACB-4FA4-AF31-0478CAE3850A}" destId="{A092E8B0-C5D2-47FF-B91D-6892741E09F1}" srcOrd="2" destOrd="0" presId="urn:microsoft.com/office/officeart/2005/8/layout/equation2"/>
    <dgm:cxn modelId="{6B6C4E77-1ADB-46FD-8FA1-BBD8584C623C}" type="presParOf" srcId="{216C1A5C-5ACB-4FA4-AF31-0478CAE3850A}" destId="{227D6EE5-391E-47CB-8360-5A14C489B744}" srcOrd="3" destOrd="0" presId="urn:microsoft.com/office/officeart/2005/8/layout/equation2"/>
    <dgm:cxn modelId="{0C47A8DD-6370-40EC-8EC4-B3D30CFBDF68}" type="presParOf" srcId="{216C1A5C-5ACB-4FA4-AF31-0478CAE3850A}" destId="{DBA62EB4-271B-4DA7-A400-433E0ACBD77F}" srcOrd="4" destOrd="0" presId="urn:microsoft.com/office/officeart/2005/8/layout/equation2"/>
    <dgm:cxn modelId="{05393479-5934-457D-A602-F96CA74F4CC5}" type="presParOf" srcId="{393FD7B9-614B-49E1-8DE2-06A419A16942}" destId="{E3EFCB22-C830-4C9F-AD10-250474E07104}" srcOrd="1" destOrd="0" presId="urn:microsoft.com/office/officeart/2005/8/layout/equation2"/>
    <dgm:cxn modelId="{5A1BA604-F5A0-4308-9C67-7AEC936AAAC5}" type="presParOf" srcId="{E3EFCB22-C830-4C9F-AD10-250474E07104}" destId="{B1D165AD-CC21-4EFB-99F9-07970BD01080}" srcOrd="0" destOrd="0" presId="urn:microsoft.com/office/officeart/2005/8/layout/equation2"/>
    <dgm:cxn modelId="{1B1F06B8-63F5-4603-94B9-D28439144AC1}" type="presParOf" srcId="{393FD7B9-614B-49E1-8DE2-06A419A16942}" destId="{1BBDF87F-EBD4-4618-8835-BA0B613E1557}" srcOrd="2" destOrd="0" presId="urn:microsoft.com/office/officeart/2005/8/layout/equati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F6883-0E71-45F2-AAA5-3267917B192D}">
      <dsp:nvSpPr>
        <dsp:cNvPr id="0" name=""/>
        <dsp:cNvSpPr/>
      </dsp:nvSpPr>
      <dsp:spPr>
        <a:xfrm>
          <a:off x="1723710" y="0"/>
          <a:ext cx="1426458" cy="1426458"/>
        </a:xfrm>
        <a:prstGeom prst="ellipse">
          <a:avLst/>
        </a:prstGeom>
        <a:solidFill>
          <a:schemeClr val="accent4">
            <a:lumMod val="75000"/>
          </a:schemeClr>
        </a:solidFill>
        <a:ln w="15875" cap="rnd"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Metadata</a:t>
          </a:r>
          <a:endParaRPr lang="en-US" sz="1500" kern="1200" dirty="0"/>
        </a:p>
      </dsp:txBody>
      <dsp:txXfrm>
        <a:off x="1932610" y="208900"/>
        <a:ext cx="1008658" cy="1008658"/>
      </dsp:txXfrm>
    </dsp:sp>
    <dsp:sp modelId="{A092E8B0-C5D2-47FF-B91D-6892741E09F1}">
      <dsp:nvSpPr>
        <dsp:cNvPr id="0" name=""/>
        <dsp:cNvSpPr/>
      </dsp:nvSpPr>
      <dsp:spPr>
        <a:xfrm>
          <a:off x="2023266" y="1544436"/>
          <a:ext cx="827345" cy="827345"/>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2132931" y="1860813"/>
        <a:ext cx="608015" cy="194591"/>
      </dsp:txXfrm>
    </dsp:sp>
    <dsp:sp modelId="{DBA62EB4-271B-4DA7-A400-433E0ACBD77F}">
      <dsp:nvSpPr>
        <dsp:cNvPr id="0" name=""/>
        <dsp:cNvSpPr/>
      </dsp:nvSpPr>
      <dsp:spPr>
        <a:xfrm>
          <a:off x="1723710" y="2487610"/>
          <a:ext cx="1426458" cy="1426458"/>
        </a:xfrm>
        <a:prstGeom prst="ellipse">
          <a:avLst/>
        </a:prstGeom>
        <a:solidFill>
          <a:schemeClr val="accent4">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Archives </a:t>
          </a:r>
          <a:endParaRPr lang="en-US" sz="1500" kern="1200" dirty="0"/>
        </a:p>
      </dsp:txBody>
      <dsp:txXfrm>
        <a:off x="1932610" y="2696510"/>
        <a:ext cx="1008658" cy="1008658"/>
      </dsp:txXfrm>
    </dsp:sp>
    <dsp:sp modelId="{E3EFCB22-C830-4C9F-AD10-250474E07104}">
      <dsp:nvSpPr>
        <dsp:cNvPr id="0" name=""/>
        <dsp:cNvSpPr/>
      </dsp:nvSpPr>
      <dsp:spPr>
        <a:xfrm rot="1231">
          <a:off x="3364137" y="1692126"/>
          <a:ext cx="453613" cy="5306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3364137" y="1798230"/>
        <a:ext cx="317529" cy="318386"/>
      </dsp:txXfrm>
    </dsp:sp>
    <dsp:sp modelId="{1BBDF87F-EBD4-4618-8835-BA0B613E1557}">
      <dsp:nvSpPr>
        <dsp:cNvPr id="0" name=""/>
        <dsp:cNvSpPr/>
      </dsp:nvSpPr>
      <dsp:spPr>
        <a:xfrm>
          <a:off x="4006043" y="531650"/>
          <a:ext cx="2862559" cy="2852916"/>
        </a:xfrm>
        <a:prstGeom prst="ellipse">
          <a:avLst/>
        </a:prstGeom>
        <a:solidFill>
          <a:schemeClr val="accent4">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Authorities WG</a:t>
          </a:r>
        </a:p>
        <a:p>
          <a:pPr lvl="0" algn="ctr" defTabSz="1289050">
            <a:lnSpc>
              <a:spcPct val="90000"/>
            </a:lnSpc>
            <a:spcBef>
              <a:spcPct val="0"/>
            </a:spcBef>
            <a:spcAft>
              <a:spcPct val="35000"/>
            </a:spcAft>
          </a:pPr>
          <a:endParaRPr lang="en-US" sz="2900" kern="1200" dirty="0" smtClean="0"/>
        </a:p>
        <a:p>
          <a:pPr lvl="0" algn="ctr" defTabSz="1289050">
            <a:lnSpc>
              <a:spcPct val="90000"/>
            </a:lnSpc>
            <a:spcBef>
              <a:spcPct val="0"/>
            </a:spcBef>
            <a:spcAft>
              <a:spcPct val="35000"/>
            </a:spcAft>
          </a:pPr>
          <a:r>
            <a:rPr lang="en-US" sz="2900" kern="1200" dirty="0" smtClean="0"/>
            <a:t>I</a:t>
          </a:r>
          <a:endParaRPr lang="en-US" sz="2900" kern="1200" dirty="0"/>
        </a:p>
      </dsp:txBody>
      <dsp:txXfrm>
        <a:off x="4425255" y="949450"/>
        <a:ext cx="2024135" cy="2017316"/>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02EF4D34-01AB-4B7C-98B7-081DED59AA04}" type="datetimeFigureOut">
              <a:rPr lang="en-US" smtClean="0"/>
              <a:t>2/3/2021</a:t>
            </a:fld>
            <a:endParaRPr lang="en-US"/>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15D99276-8ACF-4D53-9BBA-191F37DE5523}" type="slidenum">
              <a:rPr lang="en-US" smtClean="0"/>
              <a:t>‹#›</a:t>
            </a:fld>
            <a:endParaRPr lang="en-US"/>
          </a:p>
        </p:txBody>
      </p:sp>
    </p:spTree>
    <p:extLst>
      <p:ext uri="{BB962C8B-B14F-4D97-AF65-F5344CB8AC3E}">
        <p14:creationId xmlns:p14="http://schemas.microsoft.com/office/powerpoint/2010/main" val="4114406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presentation is to summarize some examples of our metadata inclusiveness work at NYU in 2020. All of these stories is absolutely team work, and I’m simply a story teller.  </a:t>
            </a:r>
            <a:endParaRPr lang="en-US" dirty="0"/>
          </a:p>
        </p:txBody>
      </p:sp>
      <p:sp>
        <p:nvSpPr>
          <p:cNvPr id="4" name="Slide Number Placeholder 3"/>
          <p:cNvSpPr>
            <a:spLocks noGrp="1"/>
          </p:cNvSpPr>
          <p:nvPr>
            <p:ph type="sldNum" sz="quarter" idx="10"/>
          </p:nvPr>
        </p:nvSpPr>
        <p:spPr/>
        <p:txBody>
          <a:bodyPr/>
          <a:lstStyle/>
          <a:p>
            <a:fld id="{15D99276-8ACF-4D53-9BBA-191F37DE5523}" type="slidenum">
              <a:rPr lang="en-US" smtClean="0"/>
              <a:t>1</a:t>
            </a:fld>
            <a:endParaRPr lang="en-US"/>
          </a:p>
        </p:txBody>
      </p:sp>
    </p:spTree>
    <p:extLst>
      <p:ext uri="{BB962C8B-B14F-4D97-AF65-F5344CB8AC3E}">
        <p14:creationId xmlns:p14="http://schemas.microsoft.com/office/powerpoint/2010/main" val="2104043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joint force of</a:t>
            </a:r>
            <a:r>
              <a:rPr lang="en-US" baseline="0" dirty="0" smtClean="0"/>
              <a:t> KA and ACM</a:t>
            </a:r>
            <a:endParaRPr lang="en-US" dirty="0"/>
          </a:p>
        </p:txBody>
      </p:sp>
      <p:sp>
        <p:nvSpPr>
          <p:cNvPr id="4" name="Slide Number Placeholder 3"/>
          <p:cNvSpPr>
            <a:spLocks noGrp="1"/>
          </p:cNvSpPr>
          <p:nvPr>
            <p:ph type="sldNum" sz="quarter" idx="10"/>
          </p:nvPr>
        </p:nvSpPr>
        <p:spPr/>
        <p:txBody>
          <a:bodyPr/>
          <a:lstStyle/>
          <a:p>
            <a:fld id="{15D99276-8ACF-4D53-9BBA-191F37DE5523}" type="slidenum">
              <a:rPr lang="en-US" smtClean="0"/>
              <a:t>10</a:t>
            </a:fld>
            <a:endParaRPr lang="en-US"/>
          </a:p>
        </p:txBody>
      </p:sp>
    </p:spTree>
    <p:extLst>
      <p:ext uri="{BB962C8B-B14F-4D97-AF65-F5344CB8AC3E}">
        <p14:creationId xmlns:p14="http://schemas.microsoft.com/office/powerpoint/2010/main" val="965650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744" indent="-233744">
              <a:buFont typeface="+mj-lt"/>
              <a:buAutoNum type="arabicPeriod"/>
            </a:pPr>
            <a:r>
              <a:rPr lang="en-US" dirty="0"/>
              <a:t>Subject-specialized terminology is a type of (inter)disciplinary vocabulary, which is particularly salient in Gender &amp; Sexuality Studies, where language is constantly evolving to reflect new understandings of social identities and experiences. The language of G&amp;S is dynamic, nuanced, and often (politically) contested. This complicates the application of metadata, which often function as fixed, concrete, and universally understood/applied entities. TENSION.</a:t>
            </a:r>
            <a:endParaRPr lang="en-US" b="0" dirty="0" smtClean="0">
              <a:effectLst/>
            </a:endParaRPr>
          </a:p>
          <a:p>
            <a:pPr marL="233744" indent="-233744">
              <a:buFont typeface="+mj-lt"/>
              <a:buAutoNum type="arabicPeriod"/>
            </a:pPr>
            <a:r>
              <a:rPr lang="en-US" dirty="0" smtClean="0"/>
              <a:t>The Gender Studies Librarian</a:t>
            </a:r>
            <a:r>
              <a:rPr lang="en-US" baseline="0" dirty="0" smtClean="0"/>
              <a:t> has received feedback from s</a:t>
            </a:r>
            <a:r>
              <a:rPr lang="en-US" dirty="0" smtClean="0"/>
              <a:t>tudents</a:t>
            </a:r>
            <a:r>
              <a:rPr lang="en-US" baseline="0" dirty="0" smtClean="0"/>
              <a:t> in the research group. This is simply one of great examples. </a:t>
            </a:r>
            <a:endParaRPr lang="en-US" dirty="0"/>
          </a:p>
        </p:txBody>
      </p:sp>
      <p:sp>
        <p:nvSpPr>
          <p:cNvPr id="4" name="Slide Number Placeholder 3"/>
          <p:cNvSpPr>
            <a:spLocks noGrp="1"/>
          </p:cNvSpPr>
          <p:nvPr>
            <p:ph type="sldNum" sz="quarter" idx="10"/>
          </p:nvPr>
        </p:nvSpPr>
        <p:spPr/>
        <p:txBody>
          <a:bodyPr/>
          <a:lstStyle/>
          <a:p>
            <a:fld id="{15D99276-8ACF-4D53-9BBA-191F37DE5523}" type="slidenum">
              <a:rPr lang="en-US" smtClean="0"/>
              <a:t>11</a:t>
            </a:fld>
            <a:endParaRPr lang="en-US"/>
          </a:p>
        </p:txBody>
      </p:sp>
    </p:spTree>
    <p:extLst>
      <p:ext uri="{BB962C8B-B14F-4D97-AF65-F5344CB8AC3E}">
        <p14:creationId xmlns:p14="http://schemas.microsoft.com/office/powerpoint/2010/main" val="704048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AWG: </a:t>
            </a:r>
            <a:r>
              <a:rPr lang="en-US" dirty="0" smtClean="0"/>
              <a:t>Four </a:t>
            </a:r>
            <a:r>
              <a:rPr lang="en-US" dirty="0" smtClean="0"/>
              <a:t>subgroups: Communications,</a:t>
            </a:r>
            <a:r>
              <a:rPr lang="en-US" baseline="0" dirty="0" smtClean="0"/>
              <a:t> Primo user stories, LCSH and </a:t>
            </a:r>
            <a:r>
              <a:rPr lang="en-US" baseline="0" dirty="0" smtClean="0"/>
              <a:t>community engagement </a:t>
            </a:r>
            <a:endParaRPr lang="en-US" dirty="0"/>
          </a:p>
        </p:txBody>
      </p:sp>
      <p:sp>
        <p:nvSpPr>
          <p:cNvPr id="4" name="Slide Number Placeholder 3"/>
          <p:cNvSpPr>
            <a:spLocks noGrp="1"/>
          </p:cNvSpPr>
          <p:nvPr>
            <p:ph type="sldNum" sz="quarter" idx="10"/>
          </p:nvPr>
        </p:nvSpPr>
        <p:spPr/>
        <p:txBody>
          <a:bodyPr/>
          <a:lstStyle/>
          <a:p>
            <a:fld id="{15D99276-8ACF-4D53-9BBA-191F37DE5523}" type="slidenum">
              <a:rPr lang="en-US" smtClean="0"/>
              <a:t>12</a:t>
            </a:fld>
            <a:endParaRPr lang="en-US"/>
          </a:p>
        </p:txBody>
      </p:sp>
    </p:spTree>
    <p:extLst>
      <p:ext uri="{BB962C8B-B14F-4D97-AF65-F5344CB8AC3E}">
        <p14:creationId xmlns:p14="http://schemas.microsoft.com/office/powerpoint/2010/main" val="389168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D99276-8ACF-4D53-9BBA-191F37DE5523}" type="slidenum">
              <a:rPr lang="en-US" smtClean="0"/>
              <a:t>13</a:t>
            </a:fld>
            <a:endParaRPr lang="en-US"/>
          </a:p>
        </p:txBody>
      </p:sp>
    </p:spTree>
    <p:extLst>
      <p:ext uri="{BB962C8B-B14F-4D97-AF65-F5344CB8AC3E}">
        <p14:creationId xmlns:p14="http://schemas.microsoft.com/office/powerpoint/2010/main" val="1853159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-IDBEA = </a:t>
            </a:r>
            <a:r>
              <a:rPr lang="en-US" dirty="0"/>
              <a:t>Inclusion, Diversity, Belonging, Equity and Accessibility  </a:t>
            </a:r>
          </a:p>
          <a:p>
            <a:pPr rtl="0"/>
            <a:r>
              <a:rPr lang="en-US" dirty="0"/>
              <a:t>-The </a:t>
            </a:r>
            <a:r>
              <a:rPr lang="en-US" i="1" dirty="0"/>
              <a:t>IDBE in Collections Working Group</a:t>
            </a:r>
            <a:r>
              <a:rPr lang="en-US" dirty="0"/>
              <a:t> is charged with researching and proposing processes, initiatives, recommendations and best practices designed to help the NYU Libraries assess and increase the diversity of their collections. </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15D99276-8ACF-4D53-9BBA-191F37DE5523}" type="slidenum">
              <a:rPr lang="en-US" smtClean="0"/>
              <a:t>2</a:t>
            </a:fld>
            <a:endParaRPr lang="en-US"/>
          </a:p>
        </p:txBody>
      </p:sp>
    </p:spTree>
    <p:extLst>
      <p:ext uri="{BB962C8B-B14F-4D97-AF65-F5344CB8AC3E}">
        <p14:creationId xmlns:p14="http://schemas.microsoft.com/office/powerpoint/2010/main" val="192653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D99276-8ACF-4D53-9BBA-191F37DE5523}" type="slidenum">
              <a:rPr lang="en-US" smtClean="0"/>
              <a:t>3</a:t>
            </a:fld>
            <a:endParaRPr lang="en-US"/>
          </a:p>
        </p:txBody>
      </p:sp>
    </p:spTree>
    <p:extLst>
      <p:ext uri="{BB962C8B-B14F-4D97-AF65-F5344CB8AC3E}">
        <p14:creationId xmlns:p14="http://schemas.microsoft.com/office/powerpoint/2010/main" val="2862645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AWG scope is expanded from assessing</a:t>
            </a:r>
            <a:r>
              <a:rPr lang="en-US" baseline="0" dirty="0" smtClean="0"/>
              <a:t> </a:t>
            </a:r>
            <a:r>
              <a:rPr lang="en-US" dirty="0" smtClean="0"/>
              <a:t>ILS authorities</a:t>
            </a:r>
            <a:r>
              <a:rPr lang="en-US" baseline="0" dirty="0" smtClean="0"/>
              <a:t> data to including metadata inclusiveness and the membership consists of a joint force from KA (Knowledge Access—cataloging and metadata librarians) and ACM (Archival Collections Management—archivists).  </a:t>
            </a:r>
            <a:endParaRPr lang="en-US" dirty="0"/>
          </a:p>
        </p:txBody>
      </p:sp>
      <p:sp>
        <p:nvSpPr>
          <p:cNvPr id="4" name="Slide Number Placeholder 3"/>
          <p:cNvSpPr>
            <a:spLocks noGrp="1"/>
          </p:cNvSpPr>
          <p:nvPr>
            <p:ph type="sldNum" sz="quarter" idx="10"/>
          </p:nvPr>
        </p:nvSpPr>
        <p:spPr/>
        <p:txBody>
          <a:bodyPr/>
          <a:lstStyle/>
          <a:p>
            <a:fld id="{15D99276-8ACF-4D53-9BBA-191F37DE5523}" type="slidenum">
              <a:rPr lang="en-US" smtClean="0"/>
              <a:t>4</a:t>
            </a:fld>
            <a:endParaRPr lang="en-US"/>
          </a:p>
        </p:txBody>
      </p:sp>
    </p:spTree>
    <p:extLst>
      <p:ext uri="{BB962C8B-B14F-4D97-AF65-F5344CB8AC3E}">
        <p14:creationId xmlns:p14="http://schemas.microsoft.com/office/powerpoint/2010/main" val="2358214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a few screenshots of small group’s ideas! </a:t>
            </a:r>
            <a:endParaRPr lang="en-US" dirty="0"/>
          </a:p>
        </p:txBody>
      </p:sp>
      <p:sp>
        <p:nvSpPr>
          <p:cNvPr id="4" name="Slide Number Placeholder 3"/>
          <p:cNvSpPr>
            <a:spLocks noGrp="1"/>
          </p:cNvSpPr>
          <p:nvPr>
            <p:ph type="sldNum" sz="quarter" idx="10"/>
          </p:nvPr>
        </p:nvSpPr>
        <p:spPr/>
        <p:txBody>
          <a:bodyPr/>
          <a:lstStyle/>
          <a:p>
            <a:fld id="{15D99276-8ACF-4D53-9BBA-191F37DE5523}" type="slidenum">
              <a:rPr lang="en-US" smtClean="0"/>
              <a:t>5</a:t>
            </a:fld>
            <a:endParaRPr lang="en-US"/>
          </a:p>
        </p:txBody>
      </p:sp>
    </p:spTree>
    <p:extLst>
      <p:ext uri="{BB962C8B-B14F-4D97-AF65-F5344CB8AC3E}">
        <p14:creationId xmlns:p14="http://schemas.microsoft.com/office/powerpoint/2010/main" val="3148595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the “Change the Subject” events, a</a:t>
            </a:r>
            <a:r>
              <a:rPr lang="en-US" baseline="0" dirty="0" smtClean="0"/>
              <a:t> subject librarian (co-chair of IDBE in Collections WG) sent this message to the entire library community. I’ve received very positive feedback from some colleagues.  </a:t>
            </a:r>
            <a:endParaRPr lang="en-US" dirty="0"/>
          </a:p>
        </p:txBody>
      </p:sp>
      <p:sp>
        <p:nvSpPr>
          <p:cNvPr id="4" name="Slide Number Placeholder 3"/>
          <p:cNvSpPr>
            <a:spLocks noGrp="1"/>
          </p:cNvSpPr>
          <p:nvPr>
            <p:ph type="sldNum" sz="quarter" idx="10"/>
          </p:nvPr>
        </p:nvSpPr>
        <p:spPr/>
        <p:txBody>
          <a:bodyPr/>
          <a:lstStyle/>
          <a:p>
            <a:fld id="{15D99276-8ACF-4D53-9BBA-191F37DE5523}" type="slidenum">
              <a:rPr lang="en-US" smtClean="0"/>
              <a:t>6</a:t>
            </a:fld>
            <a:endParaRPr lang="en-US"/>
          </a:p>
        </p:txBody>
      </p:sp>
    </p:spTree>
    <p:extLst>
      <p:ext uri="{BB962C8B-B14F-4D97-AF65-F5344CB8AC3E}">
        <p14:creationId xmlns:p14="http://schemas.microsoft.com/office/powerpoint/2010/main" val="1470326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these email correspondences, t</a:t>
            </a:r>
            <a:r>
              <a:rPr lang="en-US" dirty="0" smtClean="0"/>
              <a:t>he formal communication channels</a:t>
            </a:r>
            <a:r>
              <a:rPr lang="en-US" baseline="0" dirty="0" smtClean="0"/>
              <a:t> have been established between AWG and the Communication department. </a:t>
            </a:r>
            <a:endParaRPr lang="en-US" dirty="0"/>
          </a:p>
        </p:txBody>
      </p:sp>
      <p:sp>
        <p:nvSpPr>
          <p:cNvPr id="4" name="Slide Number Placeholder 3"/>
          <p:cNvSpPr>
            <a:spLocks noGrp="1"/>
          </p:cNvSpPr>
          <p:nvPr>
            <p:ph type="sldNum" sz="quarter" idx="10"/>
          </p:nvPr>
        </p:nvSpPr>
        <p:spPr/>
        <p:txBody>
          <a:bodyPr/>
          <a:lstStyle/>
          <a:p>
            <a:fld id="{15D99276-8ACF-4D53-9BBA-191F37DE5523}" type="slidenum">
              <a:rPr lang="en-US" smtClean="0"/>
              <a:t>7</a:t>
            </a:fld>
            <a:endParaRPr lang="en-US"/>
          </a:p>
        </p:txBody>
      </p:sp>
    </p:spTree>
    <p:extLst>
      <p:ext uri="{BB962C8B-B14F-4D97-AF65-F5344CB8AC3E}">
        <p14:creationId xmlns:p14="http://schemas.microsoft.com/office/powerpoint/2010/main" val="2774630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D99276-8ACF-4D53-9BBA-191F37DE5523}" type="slidenum">
              <a:rPr lang="en-US" smtClean="0"/>
              <a:t>8</a:t>
            </a:fld>
            <a:endParaRPr lang="en-US"/>
          </a:p>
        </p:txBody>
      </p:sp>
    </p:spTree>
    <p:extLst>
      <p:ext uri="{BB962C8B-B14F-4D97-AF65-F5344CB8AC3E}">
        <p14:creationId xmlns:p14="http://schemas.microsoft.com/office/powerpoint/2010/main" val="2825294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D99276-8ACF-4D53-9BBA-191F37DE5523}" type="slidenum">
              <a:rPr lang="en-US" smtClean="0"/>
              <a:t>9</a:t>
            </a:fld>
            <a:endParaRPr lang="en-US"/>
          </a:p>
        </p:txBody>
      </p:sp>
    </p:spTree>
    <p:extLst>
      <p:ext uri="{BB962C8B-B14F-4D97-AF65-F5344CB8AC3E}">
        <p14:creationId xmlns:p14="http://schemas.microsoft.com/office/powerpoint/2010/main" val="4269140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C5B010D-0D52-418C-AD04-EDBDFD2CCDDC}" type="datetime1">
              <a:rPr lang="en-US" smtClean="0"/>
              <a:t>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8B8CE9A-21E5-4FBC-B197-5A28F2C8543D}" type="datetime1">
              <a:rPr lang="en-US" smtClean="0"/>
              <a:t>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E2262F0-1622-4D15-8503-928F9A744557}" type="datetime1">
              <a:rPr lang="en-US" smtClean="0"/>
              <a:t>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728C36A9-E62F-4D88-A74C-63040922E8FE}" type="datetime1">
              <a:rPr lang="en-US" smtClean="0"/>
              <a:t>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15C57A6F-FC96-40EE-A6E9-FE2980BC9B53}" type="datetime1">
              <a:rPr lang="en-US" smtClean="0"/>
              <a:t>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8E84B834-D06B-42A0-AE56-8D8629A6C642}" type="datetime1">
              <a:rPr lang="en-US" smtClean="0"/>
              <a:t>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79EBFE-5172-4EEE-BDB6-C2EA9A746083}" type="datetime1">
              <a:rPr lang="en-US" smtClean="0"/>
              <a:t>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9FAF86-E2F0-4E85-A919-6E135F675A89}" type="datetime1">
              <a:rPr lang="en-US" smtClean="0"/>
              <a:t>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281270-4275-4904-93BA-7298DFAE5362}" type="datetime1">
              <a:rPr lang="en-US" smtClean="0"/>
              <a:t>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89A0592-2E8E-4183-981E-0ED51D07FC11}" type="datetime1">
              <a:rPr lang="en-US" smtClean="0"/>
              <a:t>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AB96A56-6F38-4237-ACA1-AB0DBF80FD0A}" type="datetime1">
              <a:rPr lang="en-US" smtClean="0"/>
              <a:t>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B0184E3-6C29-4716-94AD-A681977892A5}" type="datetime1">
              <a:rPr lang="en-US" smtClean="0"/>
              <a:t>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6EF380-02FD-4A5C-888D-0B332566CF8E}" type="datetime1">
              <a:rPr lang="en-US" smtClean="0"/>
              <a:t>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972FC4-2869-429A-9756-7C00C57939C4}" type="datetime1">
              <a:rPr lang="en-US" smtClean="0"/>
              <a:t>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7BB5C67-462A-43E3-9E56-94CD53740050}" type="datetime1">
              <a:rPr lang="en-US" smtClean="0"/>
              <a:t>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C31C9EA-8CF6-4140-B26E-F79901932946}" type="datetime1">
              <a:rPr lang="en-US" smtClean="0"/>
              <a:t>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0329A04-D15C-4688-B227-EB80E2B3D60A}" type="datetime1">
              <a:rPr lang="en-US" smtClean="0"/>
              <a:t>2/3/2021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hf hdr="0" ft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guides.nyu.edu/genderandsex/terminology"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www.nyu.edu/life/global-inclusion-and-diversity/learning-and-development/toolkits/glossary.html" TargetMode="External"/><Relationship Id="rId3" Type="http://schemas.openxmlformats.org/officeDocument/2006/relationships/image" Target="../media/image1.png"/><Relationship Id="rId7" Type="http://schemas.openxmlformats.org/officeDocument/2006/relationships/hyperlink" Target="https://www.bac-lac.gc.ca/eng/transparency/briefing/2019-transition-material/Pages/ph-canadian-subject-headings-indigenous-peoples.aspx"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hyperlink" Target="http://www.localcontexts.org/" TargetMode="External"/><Relationship Id="rId5" Type="http://schemas.openxmlformats.org/officeDocument/2006/relationships/hyperlink" Target="https://drive.google.com/file/d/15STBZbzwaQm_A6zdpeI2VtBtnplq412d/view" TargetMode="External"/><Relationship Id="rId4" Type="http://schemas.openxmlformats.org/officeDocument/2006/relationships/hyperlink" Target="https://alair.ala.org/bitstream/handle/11213/14582/SAC20-AC_report_SAC-Working-Group-on-Alternatives-to-LCSH-Illegal-aliens.pdf?sequence=1&amp;isAllowed=y" TargetMode="External"/><Relationship Id="rId9" Type="http://schemas.openxmlformats.org/officeDocument/2006/relationships/hyperlink" Target="https://homosaurus.org/" TargetMode="Externa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tmp"/><Relationship Id="rId4" Type="http://schemas.openxmlformats.org/officeDocument/2006/relationships/image" Target="../media/image2.tmp"/></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hyperlink" Target="https://wp.nyu.edu/specialcollections/2020/12/11/righting-and-writing-wrongs-reparative-description-for-japanese-american-wartime-incarceratio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72938" y="592184"/>
            <a:ext cx="9178834" cy="3169919"/>
          </a:xfrm>
        </p:spPr>
        <p:txBody>
          <a:bodyPr>
            <a:normAutofit fontScale="90000"/>
          </a:bodyPr>
          <a:lstStyle/>
          <a:p>
            <a:r>
              <a:rPr lang="en-US" dirty="0"/>
              <a:t>A Holistic Approach to the Planning and Implementation of Metadata Inclusiveness</a:t>
            </a:r>
            <a:br>
              <a:rPr lang="en-US" dirty="0"/>
            </a:br>
            <a:endParaRPr lang="en-US" dirty="0"/>
          </a:p>
        </p:txBody>
      </p:sp>
      <p:sp>
        <p:nvSpPr>
          <p:cNvPr id="3" name="Subtitle 2"/>
          <p:cNvSpPr>
            <a:spLocks noGrp="1"/>
          </p:cNvSpPr>
          <p:nvPr>
            <p:ph type="subTitle" idx="1"/>
          </p:nvPr>
        </p:nvSpPr>
        <p:spPr>
          <a:xfrm>
            <a:off x="2272937" y="3901440"/>
            <a:ext cx="9692640" cy="2690949"/>
          </a:xfrm>
        </p:spPr>
        <p:txBody>
          <a:bodyPr>
            <a:noAutofit/>
          </a:bodyPr>
          <a:lstStyle/>
          <a:p>
            <a:pPr algn="ctr"/>
            <a:r>
              <a:rPr lang="en-US" sz="2400" dirty="0" smtClean="0"/>
              <a:t>Charlene Chou</a:t>
            </a:r>
          </a:p>
          <a:p>
            <a:pPr algn="ctr"/>
            <a:r>
              <a:rPr lang="en-US" sz="2000" i="1" dirty="0" smtClean="0"/>
              <a:t>Head of Knowledge Access, New York University Libraries</a:t>
            </a:r>
          </a:p>
          <a:p>
            <a:pPr algn="ctr"/>
            <a:endParaRPr lang="en-US" sz="2400" dirty="0" smtClean="0"/>
          </a:p>
          <a:p>
            <a:pPr algn="ctr"/>
            <a:r>
              <a:rPr lang="en-US" sz="2000" i="1" dirty="0"/>
              <a:t>ALA Core Role of the Professional Librarian in </a:t>
            </a:r>
            <a:endParaRPr lang="en-US" sz="2000" i="1" dirty="0" smtClean="0"/>
          </a:p>
          <a:p>
            <a:pPr algn="ctr"/>
            <a:r>
              <a:rPr lang="en-US" sz="2000" i="1" dirty="0" smtClean="0"/>
              <a:t>Technical </a:t>
            </a:r>
            <a:r>
              <a:rPr lang="en-US" sz="2000" i="1" dirty="0"/>
              <a:t>Services Interest </a:t>
            </a:r>
            <a:r>
              <a:rPr lang="en-US" sz="2000" i="1" dirty="0" smtClean="0"/>
              <a:t>Group</a:t>
            </a:r>
          </a:p>
          <a:p>
            <a:pPr algn="ctr"/>
            <a:r>
              <a:rPr lang="en-US" sz="2000" i="1" dirty="0" smtClean="0"/>
              <a:t>ALA Midwinter Conference, February 3</a:t>
            </a:r>
            <a:r>
              <a:rPr lang="en-US" sz="2000" i="1" baseline="30000" dirty="0" smtClean="0"/>
              <a:t>rd</a:t>
            </a:r>
            <a:r>
              <a:rPr lang="en-US" sz="2000" i="1" dirty="0" smtClean="0"/>
              <a:t>, 2021</a:t>
            </a:r>
            <a:endParaRPr lang="en-US" sz="2000" i="1"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a:t>
            </a:fld>
            <a:endParaRPr lang="en-US" dirty="0"/>
          </a:p>
        </p:txBody>
      </p:sp>
      <p:pic>
        <p:nvPicPr>
          <p:cNvPr id="3074" name="Picture 2" descr="https://lh4.googleusercontent.com/moitg2GXRG6GFuuCtTaoqHcVqyCqWlR92ybh7vyRQowx7JL_au78x2QSU9nrKILX20ItB46OQhvoGbnJ20l4iG91sytlYXlHxteXHyqdWBKk3M2mI-D_ki4-5kWxxqO8mZzmJ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172" y="0"/>
            <a:ext cx="1391829" cy="731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6339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0363" y="329898"/>
            <a:ext cx="9100845" cy="1727501"/>
          </a:xfrm>
        </p:spPr>
        <p:txBody>
          <a:bodyPr>
            <a:normAutofit fontScale="90000"/>
          </a:bodyPr>
          <a:lstStyle/>
          <a:p>
            <a:r>
              <a:rPr lang="en-US" dirty="0" smtClean="0"/>
              <a:t>Authorities Working Group: </a:t>
            </a:r>
            <a:r>
              <a:rPr lang="en-US" dirty="0" smtClean="0"/>
              <a:t>a subgroup to do collaborative work on new LC subject heading proposals </a:t>
            </a:r>
            <a:endParaRPr lang="en-US" dirty="0"/>
          </a:p>
        </p:txBody>
      </p:sp>
      <p:sp>
        <p:nvSpPr>
          <p:cNvPr id="3" name="Content Placeholder 2"/>
          <p:cNvSpPr>
            <a:spLocks noGrp="1"/>
          </p:cNvSpPr>
          <p:nvPr>
            <p:ph idx="1"/>
          </p:nvPr>
        </p:nvSpPr>
        <p:spPr/>
        <p:txBody>
          <a:bodyPr>
            <a:normAutofit/>
          </a:bodyPr>
          <a:lstStyle/>
          <a:p>
            <a:r>
              <a:rPr lang="en-US" sz="3200" dirty="0" smtClean="0"/>
              <a:t>Reviewed the existing LC subject headings</a:t>
            </a:r>
          </a:p>
          <a:p>
            <a:r>
              <a:rPr lang="en-US" sz="3200" dirty="0" smtClean="0"/>
              <a:t>Propose new LC subject headings</a:t>
            </a:r>
          </a:p>
          <a:p>
            <a:r>
              <a:rPr lang="en-US" sz="3200" dirty="0" smtClean="0"/>
              <a:t>Research and citations</a:t>
            </a:r>
          </a:p>
          <a:p>
            <a:r>
              <a:rPr lang="en-US" sz="3200" dirty="0" smtClean="0"/>
              <a:t>Possible revisions to propose </a:t>
            </a:r>
            <a:endParaRPr lang="en-US" sz="32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10</a:t>
            </a:fld>
            <a:endParaRPr lang="en-US" dirty="0"/>
          </a:p>
        </p:txBody>
      </p:sp>
      <p:pic>
        <p:nvPicPr>
          <p:cNvPr id="8194" name="Picture 2" descr="https://lh4.googleusercontent.com/moitg2GXRG6GFuuCtTaoqHcVqyCqWlR92ybh7vyRQowx7JL_au78x2QSU9nrKILX20ItB46OQhvoGbnJ20l4iG91sytlYXlHxteXHyqdWBKk3M2mI-D_ki4-5kWxxqO8mZzmJ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11579" cy="722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5734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9775" y="198287"/>
            <a:ext cx="9214258" cy="1365069"/>
          </a:xfrm>
        </p:spPr>
        <p:txBody>
          <a:bodyPr/>
          <a:lstStyle/>
          <a:p>
            <a:r>
              <a:rPr lang="en-US" dirty="0" smtClean="0"/>
              <a:t>Research Services </a:t>
            </a:r>
            <a:r>
              <a:rPr lang="en-US" dirty="0"/>
              <a:t>Anecdote: </a:t>
            </a:r>
            <a:r>
              <a:rPr lang="en-US" dirty="0" smtClean="0"/>
              <a:t/>
            </a:r>
            <a:br>
              <a:rPr lang="en-US" dirty="0" smtClean="0"/>
            </a:br>
            <a:r>
              <a:rPr lang="en-US" dirty="0" smtClean="0"/>
              <a:t>Gender </a:t>
            </a:r>
            <a:r>
              <a:rPr lang="en-US" dirty="0"/>
              <a:t>&amp; Sexuality Studies</a:t>
            </a:r>
          </a:p>
        </p:txBody>
      </p:sp>
      <p:sp>
        <p:nvSpPr>
          <p:cNvPr id="3" name="Content Placeholder 2"/>
          <p:cNvSpPr>
            <a:spLocks noGrp="1"/>
          </p:cNvSpPr>
          <p:nvPr>
            <p:ph idx="1"/>
          </p:nvPr>
        </p:nvSpPr>
        <p:spPr>
          <a:xfrm>
            <a:off x="2589211" y="1718268"/>
            <a:ext cx="9132525" cy="5013458"/>
          </a:xfrm>
        </p:spPr>
        <p:txBody>
          <a:bodyPr>
            <a:noAutofit/>
          </a:bodyPr>
          <a:lstStyle/>
          <a:p>
            <a:r>
              <a:rPr lang="en-US" sz="2000" dirty="0"/>
              <a:t>(Inter)disciplinary terminology has implications for metadata production, evaluation, and management. Take, for example, a Boolean search strategy to find </a:t>
            </a:r>
            <a:r>
              <a:rPr lang="en-US" sz="2000" dirty="0" smtClean="0"/>
              <a:t>literature </a:t>
            </a:r>
            <a:r>
              <a:rPr lang="en-US" sz="2000" dirty="0"/>
              <a:t>on transgender identity formation:</a:t>
            </a:r>
          </a:p>
          <a:p>
            <a:r>
              <a:rPr lang="en-US" sz="2000" dirty="0"/>
              <a:t>(trans OR transgender* OR transsexual* OR transman OR transmen OR "trans man" OR "trans men" OR transwomen OR transwoman OR "trans woman" OR "trans women" OR FTM OR MTF OR “sexually fluid” OR “sexual fluidity” OR “gender fluid*” OR queer* OR genderqueer* OR </a:t>
            </a:r>
            <a:r>
              <a:rPr lang="en-US" sz="2000" dirty="0" err="1"/>
              <a:t>androgeny</a:t>
            </a:r>
            <a:r>
              <a:rPr lang="en-US" sz="2000" dirty="0"/>
              <a:t> OR </a:t>
            </a:r>
            <a:r>
              <a:rPr lang="en-US" sz="2000" dirty="0" err="1"/>
              <a:t>androgenous</a:t>
            </a:r>
            <a:r>
              <a:rPr lang="en-US" sz="2000" dirty="0"/>
              <a:t> OR “gender expansive” OR “gender diverse” OR “gender diversity” OR “gender variant” OR “gender nonconforming” OR GNC OR (non-binary OR </a:t>
            </a:r>
            <a:r>
              <a:rPr lang="en-US" sz="2000" dirty="0" err="1"/>
              <a:t>nonbinary</a:t>
            </a:r>
            <a:r>
              <a:rPr lang="en-US" sz="2000" dirty="0"/>
              <a:t>) AND gender)) AND …</a:t>
            </a:r>
          </a:p>
          <a:p>
            <a:r>
              <a:rPr lang="en-US" sz="2000" i="1" dirty="0"/>
              <a:t>Explore more G&amp;S terminology here:</a:t>
            </a:r>
            <a:r>
              <a:rPr lang="en-US" sz="2000" dirty="0"/>
              <a:t> </a:t>
            </a:r>
            <a:r>
              <a:rPr lang="en-US" sz="2000" u="sng" dirty="0">
                <a:hlinkClick r:id="rId3"/>
              </a:rPr>
              <a:t>https://guides.nyu.edu/genderandsex/terminology</a:t>
            </a:r>
            <a:r>
              <a:rPr lang="en-US" sz="2000" dirty="0"/>
              <a:t>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11</a:t>
            </a:fld>
            <a:endParaRPr lang="en-US" dirty="0"/>
          </a:p>
        </p:txBody>
      </p:sp>
      <p:pic>
        <p:nvPicPr>
          <p:cNvPr id="9218" name="Picture 2" descr="https://lh4.googleusercontent.com/moitg2GXRG6GFuuCtTaoqHcVqyCqWlR92ybh7vyRQowx7JL_au78x2QSU9nrKILX20ItB46OQhvoGbnJ20l4iG91sytlYXlHxteXHyqdWBKk3M2mI-D_ki4-5kWxxqO8mZzmJD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58690" cy="714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3565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1234785"/>
            <a:ext cx="8915399" cy="1468800"/>
          </a:xfrm>
        </p:spPr>
        <p:txBody>
          <a:bodyPr>
            <a:normAutofit/>
          </a:bodyPr>
          <a:lstStyle/>
          <a:p>
            <a:r>
              <a:rPr lang="en-US" dirty="0" smtClean="0"/>
              <a:t>ONE COMMUNITY</a:t>
            </a:r>
            <a:br>
              <a:rPr lang="en-US" dirty="0" smtClean="0"/>
            </a:br>
            <a:endParaRPr lang="en-US" sz="2700" dirty="0"/>
          </a:p>
        </p:txBody>
      </p:sp>
      <p:sp>
        <p:nvSpPr>
          <p:cNvPr id="5" name="Text Placeholder 4"/>
          <p:cNvSpPr>
            <a:spLocks noGrp="1"/>
          </p:cNvSpPr>
          <p:nvPr>
            <p:ph type="body" idx="1"/>
          </p:nvPr>
        </p:nvSpPr>
        <p:spPr>
          <a:xfrm>
            <a:off x="2589212" y="2914022"/>
            <a:ext cx="8915399" cy="3848519"/>
          </a:xfrm>
        </p:spPr>
        <p:txBody>
          <a:bodyPr>
            <a:noAutofit/>
          </a:bodyPr>
          <a:lstStyle/>
          <a:p>
            <a:r>
              <a:rPr lang="en-US" sz="2800" dirty="0" smtClean="0"/>
              <a:t>Authorities Working Group</a:t>
            </a:r>
          </a:p>
          <a:p>
            <a:pPr marL="914400" lvl="1" indent="-457200">
              <a:buFont typeface="Arial" panose="020B0604020202020204" pitchFamily="34" charset="0"/>
              <a:buChar char="•"/>
            </a:pPr>
            <a:r>
              <a:rPr lang="en-US" sz="2600" dirty="0" smtClean="0"/>
              <a:t>Hybrid approaches; four subgroups; work in progress </a:t>
            </a:r>
          </a:p>
          <a:p>
            <a:pPr marL="914400" lvl="1" indent="-457200">
              <a:buFont typeface="Arial" panose="020B0604020202020204" pitchFamily="34" charset="0"/>
              <a:buChar char="•"/>
            </a:pPr>
            <a:endParaRPr lang="en-US" sz="2600" dirty="0" smtClean="0"/>
          </a:p>
          <a:p>
            <a:r>
              <a:rPr lang="en-US" sz="2800" dirty="0" smtClean="0"/>
              <a:t>We </a:t>
            </a:r>
            <a:r>
              <a:rPr lang="en-US" sz="2800" dirty="0"/>
              <a:t>communicate and collaborate to fulfill the same goal </a:t>
            </a:r>
            <a:r>
              <a:rPr lang="en-US" sz="2800" dirty="0" smtClean="0"/>
              <a:t>as ONE community!</a:t>
            </a:r>
          </a:p>
          <a:p>
            <a:endParaRPr lang="en-US" sz="28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12</a:t>
            </a:fld>
            <a:endParaRPr lang="en-US" dirty="0"/>
          </a:p>
        </p:txBody>
      </p:sp>
      <p:pic>
        <p:nvPicPr>
          <p:cNvPr id="10242" name="Picture 2" descr="https://lh4.googleusercontent.com/moitg2GXRG6GFuuCtTaoqHcVqyCqWlR92ybh7vyRQowx7JL_au78x2QSU9nrKILX20ItB46OQhvoGbnJ20l4iG91sytlYXlHxteXHyqdWBKk3M2mI-D_ki4-5kWxxqO8mZzmJ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464" y="12658"/>
            <a:ext cx="1489166" cy="782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6263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9494" y="279460"/>
            <a:ext cx="8911687" cy="690884"/>
          </a:xfrm>
        </p:spPr>
        <p:txBody>
          <a:bodyPr/>
          <a:lstStyle/>
          <a:p>
            <a:r>
              <a:rPr lang="en-US" dirty="0" smtClean="0"/>
              <a:t>Special Thanks to </a:t>
            </a:r>
            <a:endParaRPr lang="en-US" dirty="0"/>
          </a:p>
        </p:txBody>
      </p:sp>
      <p:sp>
        <p:nvSpPr>
          <p:cNvPr id="3" name="Content Placeholder 2"/>
          <p:cNvSpPr>
            <a:spLocks noGrp="1"/>
          </p:cNvSpPr>
          <p:nvPr>
            <p:ph idx="1"/>
          </p:nvPr>
        </p:nvSpPr>
        <p:spPr>
          <a:xfrm>
            <a:off x="2399493" y="1303439"/>
            <a:ext cx="9390991" cy="5273207"/>
          </a:xfrm>
        </p:spPr>
        <p:txBody>
          <a:bodyPr>
            <a:normAutofit lnSpcReduction="10000"/>
          </a:bodyPr>
          <a:lstStyle/>
          <a:p>
            <a:pPr marL="0" indent="0">
              <a:buNone/>
            </a:pPr>
            <a:r>
              <a:rPr lang="en-US" sz="2400" dirty="0" smtClean="0"/>
              <a:t>Authorities Working Group</a:t>
            </a:r>
          </a:p>
          <a:p>
            <a:pPr lvl="1"/>
            <a:r>
              <a:rPr lang="en-US" sz="1800" dirty="0" smtClean="0"/>
              <a:t>Weatherly </a:t>
            </a:r>
            <a:r>
              <a:rPr lang="en-US" sz="1800" dirty="0"/>
              <a:t>Stephan, </a:t>
            </a:r>
            <a:r>
              <a:rPr lang="en-US" sz="1800" dirty="0"/>
              <a:t>Archival Collections Management </a:t>
            </a:r>
            <a:r>
              <a:rPr lang="en-US" sz="1800" dirty="0"/>
              <a:t>(Chair)</a:t>
            </a:r>
          </a:p>
          <a:p>
            <a:pPr lvl="1"/>
            <a:r>
              <a:rPr lang="en-US" sz="1800" dirty="0"/>
              <a:t>Everett </a:t>
            </a:r>
            <a:r>
              <a:rPr lang="en-US" sz="1800" dirty="0" err="1"/>
              <a:t>Allgood</a:t>
            </a:r>
            <a:r>
              <a:rPr lang="en-US" sz="1800" dirty="0"/>
              <a:t>, </a:t>
            </a:r>
            <a:r>
              <a:rPr lang="en-US" sz="1800" dirty="0" smtClean="0"/>
              <a:t>Knowledge Access</a:t>
            </a:r>
            <a:endParaRPr lang="en-US" sz="1800" dirty="0"/>
          </a:p>
          <a:p>
            <a:pPr lvl="1"/>
            <a:r>
              <a:rPr lang="en-US" sz="1800" dirty="0"/>
              <a:t>Anna </a:t>
            </a:r>
            <a:r>
              <a:rPr lang="en-US" sz="1800" dirty="0" err="1"/>
              <a:t>Björnsson</a:t>
            </a:r>
            <a:r>
              <a:rPr lang="en-US" sz="1800" dirty="0"/>
              <a:t> </a:t>
            </a:r>
            <a:r>
              <a:rPr lang="en-US" sz="1800" dirty="0" smtClean="0"/>
              <a:t>McCormick</a:t>
            </a:r>
            <a:r>
              <a:rPr lang="en-US" sz="1800" dirty="0"/>
              <a:t>, Archival Collections Management</a:t>
            </a:r>
            <a:endParaRPr lang="en-US" dirty="0" smtClean="0"/>
          </a:p>
          <a:p>
            <a:pPr lvl="1"/>
            <a:r>
              <a:rPr lang="en-US" sz="1800" dirty="0" smtClean="0"/>
              <a:t>Alexandra </a:t>
            </a:r>
            <a:r>
              <a:rPr lang="en-US" sz="1800" dirty="0"/>
              <a:t>Provo, </a:t>
            </a:r>
            <a:r>
              <a:rPr lang="en-US" sz="1800" dirty="0"/>
              <a:t>Knowledge Access </a:t>
            </a:r>
            <a:endParaRPr lang="en-US" sz="1800" dirty="0" smtClean="0"/>
          </a:p>
          <a:p>
            <a:pPr lvl="1"/>
            <a:r>
              <a:rPr lang="en-US" sz="1800" dirty="0" smtClean="0"/>
              <a:t>Rachel </a:t>
            </a:r>
            <a:r>
              <a:rPr lang="en-US" sz="1800" dirty="0"/>
              <a:t>Searcy, </a:t>
            </a:r>
            <a:r>
              <a:rPr lang="en-US" sz="1800" dirty="0"/>
              <a:t>Archival Collections </a:t>
            </a:r>
            <a:r>
              <a:rPr lang="en-US" sz="1800" dirty="0" smtClean="0"/>
              <a:t>Management</a:t>
            </a:r>
          </a:p>
          <a:p>
            <a:pPr lvl="1"/>
            <a:r>
              <a:rPr lang="en-US" sz="1800" dirty="0" err="1" smtClean="0"/>
              <a:t>Gioia</a:t>
            </a:r>
            <a:r>
              <a:rPr lang="en-US" sz="1800" dirty="0" smtClean="0"/>
              <a:t> </a:t>
            </a:r>
            <a:r>
              <a:rPr lang="en-US" sz="1800" dirty="0"/>
              <a:t>Stevens, Knowledge Access </a:t>
            </a:r>
            <a:endParaRPr lang="en-US" sz="1800" dirty="0" smtClean="0"/>
          </a:p>
          <a:p>
            <a:pPr lvl="1"/>
            <a:r>
              <a:rPr lang="en-US" sz="1800" dirty="0" smtClean="0"/>
              <a:t>Charlene </a:t>
            </a:r>
            <a:r>
              <a:rPr lang="en-US" sz="1800" dirty="0" smtClean="0"/>
              <a:t>Chou, </a:t>
            </a:r>
            <a:r>
              <a:rPr lang="en-US" sz="1800" dirty="0"/>
              <a:t>Knowledge Access </a:t>
            </a:r>
            <a:r>
              <a:rPr lang="en-US" sz="1800" dirty="0" smtClean="0"/>
              <a:t>(</a:t>
            </a:r>
            <a:r>
              <a:rPr lang="en-US" sz="1800" dirty="0" smtClean="0"/>
              <a:t>ex-officio; Metadata Policy &amp; Implementation Committee, </a:t>
            </a:r>
            <a:r>
              <a:rPr lang="en-US" sz="1800" dirty="0" smtClean="0"/>
              <a:t>Chair)</a:t>
            </a:r>
            <a:endParaRPr lang="en-US" sz="1800" dirty="0"/>
          </a:p>
          <a:p>
            <a:pPr marL="0" indent="0">
              <a:buNone/>
            </a:pPr>
            <a:r>
              <a:rPr lang="en-US" sz="2400" dirty="0" smtClean="0"/>
              <a:t>Jill Conte, </a:t>
            </a:r>
            <a:r>
              <a:rPr lang="en-US" dirty="0"/>
              <a:t>Head, Humanities &amp; Social Sciences</a:t>
            </a:r>
          </a:p>
          <a:p>
            <a:pPr marL="0" indent="0">
              <a:buNone/>
            </a:pPr>
            <a:r>
              <a:rPr lang="en-US" sz="2400" dirty="0" err="1" smtClean="0"/>
              <a:t>Aruna</a:t>
            </a:r>
            <a:r>
              <a:rPr lang="en-US" sz="2400" dirty="0" smtClean="0"/>
              <a:t> </a:t>
            </a:r>
            <a:r>
              <a:rPr lang="en-US" sz="2400" dirty="0" err="1" smtClean="0"/>
              <a:t>Magier</a:t>
            </a:r>
            <a:r>
              <a:rPr lang="en-US" sz="2400" dirty="0" smtClean="0"/>
              <a:t>, </a:t>
            </a:r>
            <a:r>
              <a:rPr lang="en-US" dirty="0" smtClean="0"/>
              <a:t>Librarian for South </a:t>
            </a:r>
            <a:r>
              <a:rPr lang="en-US" dirty="0"/>
              <a:t>Asian Studies &amp; International </a:t>
            </a:r>
            <a:r>
              <a:rPr lang="en-US" dirty="0" smtClean="0"/>
              <a:t>Relations</a:t>
            </a:r>
            <a:endParaRPr lang="en-US" sz="2400" dirty="0" smtClean="0"/>
          </a:p>
          <a:p>
            <a:pPr marL="0" indent="0">
              <a:buNone/>
            </a:pPr>
            <a:r>
              <a:rPr lang="en-US" sz="2400" dirty="0" smtClean="0"/>
              <a:t>Nina </a:t>
            </a:r>
            <a:r>
              <a:rPr lang="en-US" sz="2400" dirty="0" err="1" smtClean="0"/>
              <a:t>Servizzi</a:t>
            </a:r>
            <a:r>
              <a:rPr lang="en-US" sz="2400" dirty="0" smtClean="0"/>
              <a:t>, </a:t>
            </a:r>
            <a:r>
              <a:rPr lang="en-US" dirty="0" smtClean="0"/>
              <a:t>Associate Dean, Knowledge Access &amp; Resource Management Services  </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13</a:t>
            </a:fld>
            <a:endParaRPr lang="en-US" dirty="0"/>
          </a:p>
        </p:txBody>
      </p:sp>
      <p:pic>
        <p:nvPicPr>
          <p:cNvPr id="11266" name="Picture 2" descr="https://lh4.googleusercontent.com/moitg2GXRG6GFuuCtTaoqHcVqyCqWlR92ybh7vyRQowx7JL_au78x2QSU9nrKILX20ItB46OQhvoGbnJ20l4iG91sytlYXlHxteXHyqdWBKk3M2mI-D_ki4-5kWxxqO8mZzmJ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311579" cy="710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067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9832" y="317672"/>
            <a:ext cx="8911687" cy="835235"/>
          </a:xfrm>
        </p:spPr>
        <p:txBody>
          <a:bodyPr/>
          <a:lstStyle/>
          <a:p>
            <a:r>
              <a:rPr lang="en-US" dirty="0" smtClean="0"/>
              <a:t>Agenda</a:t>
            </a:r>
            <a:endParaRPr lang="en-US" dirty="0"/>
          </a:p>
        </p:txBody>
      </p:sp>
      <p:sp>
        <p:nvSpPr>
          <p:cNvPr id="3" name="Content Placeholder 2"/>
          <p:cNvSpPr>
            <a:spLocks noGrp="1"/>
          </p:cNvSpPr>
          <p:nvPr>
            <p:ph idx="1"/>
          </p:nvPr>
        </p:nvSpPr>
        <p:spPr>
          <a:xfrm>
            <a:off x="2466118" y="1303895"/>
            <a:ext cx="9192481" cy="5035359"/>
          </a:xfrm>
        </p:spPr>
        <p:txBody>
          <a:bodyPr>
            <a:normAutofit fontScale="92500" lnSpcReduction="10000"/>
          </a:bodyPr>
          <a:lstStyle/>
          <a:p>
            <a:r>
              <a:rPr lang="en-US" sz="2400" dirty="0" smtClean="0"/>
              <a:t>NYU stories</a:t>
            </a:r>
          </a:p>
          <a:p>
            <a:pPr lvl="1"/>
            <a:r>
              <a:rPr lang="en-US" sz="2400" dirty="0" smtClean="0"/>
              <a:t>Libraries’ Senior Leadership Team: strategic priorities: IDBE renamed to the IDBE</a:t>
            </a:r>
            <a:r>
              <a:rPr lang="en-US" sz="2400" b="1" dirty="0" smtClean="0"/>
              <a:t>A</a:t>
            </a:r>
            <a:r>
              <a:rPr lang="en-US" sz="2400" dirty="0" smtClean="0"/>
              <a:t> </a:t>
            </a:r>
            <a:r>
              <a:rPr lang="en-US" sz="2400" dirty="0"/>
              <a:t>(Inclusion, Diversity, Belonging, Equity and </a:t>
            </a:r>
            <a:r>
              <a:rPr lang="en-US" sz="2400" b="1" dirty="0" smtClean="0"/>
              <a:t>A</a:t>
            </a:r>
            <a:r>
              <a:rPr lang="en-US" sz="2400" dirty="0" smtClean="0"/>
              <a:t>ccessibility) Steering </a:t>
            </a:r>
            <a:r>
              <a:rPr lang="en-US" sz="2400" dirty="0" smtClean="0"/>
              <a:t>Committee in Jan. 2021</a:t>
            </a:r>
          </a:p>
          <a:p>
            <a:pPr lvl="2"/>
            <a:r>
              <a:rPr lang="en-US" sz="2200" dirty="0" smtClean="0"/>
              <a:t>IDBE in Collections Working Group report in fall 2020 </a:t>
            </a:r>
          </a:p>
          <a:p>
            <a:pPr lvl="1"/>
            <a:r>
              <a:rPr lang="en-US" sz="2400" dirty="0" smtClean="0"/>
              <a:t>Knowledge Access &amp; Resource Management Service: </a:t>
            </a:r>
            <a:r>
              <a:rPr lang="en-US" sz="2400" dirty="0"/>
              <a:t>Technical </a:t>
            </a:r>
            <a:r>
              <a:rPr lang="en-US" sz="2400" dirty="0" smtClean="0"/>
              <a:t>Services with four departments</a:t>
            </a:r>
            <a:endParaRPr lang="en-US" sz="2400" dirty="0" smtClean="0"/>
          </a:p>
          <a:p>
            <a:r>
              <a:rPr lang="en-US" sz="2400" dirty="0" smtClean="0"/>
              <a:t>Authorities Working Group: reconfigured in summer 2020</a:t>
            </a:r>
          </a:p>
          <a:p>
            <a:r>
              <a:rPr lang="en-US" sz="2400" dirty="0" smtClean="0"/>
              <a:t>“Change the Subject” events in fall 2020</a:t>
            </a:r>
          </a:p>
          <a:p>
            <a:r>
              <a:rPr lang="en-US" sz="2400" dirty="0" smtClean="0"/>
              <a:t>Anecdotes </a:t>
            </a:r>
          </a:p>
          <a:p>
            <a:r>
              <a:rPr lang="en-US" sz="2400" dirty="0"/>
              <a:t>Authorities Working </a:t>
            </a:r>
            <a:r>
              <a:rPr lang="en-US" sz="2400" dirty="0" smtClean="0"/>
              <a:t>Group: </a:t>
            </a:r>
            <a:r>
              <a:rPr lang="en-US" sz="2400" dirty="0" smtClean="0"/>
              <a:t>hybrid approaches</a:t>
            </a:r>
          </a:p>
          <a:p>
            <a:r>
              <a:rPr lang="en-US" sz="2400" dirty="0" smtClean="0"/>
              <a:t>One Community: communication &amp; collaboration </a:t>
            </a:r>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a:t>
            </a:fld>
            <a:endParaRPr lang="en-US" dirty="0"/>
          </a:p>
        </p:txBody>
      </p:sp>
      <p:pic>
        <p:nvPicPr>
          <p:cNvPr id="4098" name="Picture 2" descr="https://lh4.googleusercontent.com/moitg2GXRG6GFuuCtTaoqHcVqyCqWlR92ybh7vyRQowx7JL_au78x2QSU9nrKILX20ItB46OQhvoGbnJ20l4iG91sytlYXlHxteXHyqdWBKk3M2mI-D_ki4-5kWxxqO8mZzmJ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358690" cy="714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8289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4480" y="215815"/>
            <a:ext cx="10058399" cy="1167218"/>
          </a:xfrm>
        </p:spPr>
        <p:txBody>
          <a:bodyPr>
            <a:normAutofit fontScale="90000"/>
          </a:bodyPr>
          <a:lstStyle/>
          <a:p>
            <a:r>
              <a:rPr lang="en-US" dirty="0" smtClean="0"/>
              <a:t>How do technical services respond to many voices from various communities? </a:t>
            </a:r>
            <a:endParaRPr lang="en-US"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3</a:t>
            </a:fld>
            <a:endParaRPr lang="en-US" dirty="0"/>
          </a:p>
        </p:txBody>
      </p:sp>
      <p:pic>
        <p:nvPicPr>
          <p:cNvPr id="4" name="Picture 2" descr="https://lh4.googleusercontent.com/moitg2GXRG6GFuuCtTaoqHcVqyCqWlR92ybh7vyRQowx7JL_au78x2QSU9nrKILX20ItB46OQhvoGbnJ20l4iG91sytlYXlHxteXHyqdWBKk3M2mI-D_ki4-5kWxxqO8mZzmJ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358690" cy="714103"/>
          </a:xfrm>
          <a:prstGeom prst="rect">
            <a:avLst/>
          </a:prstGeom>
          <a:noFill/>
          <a:extLst>
            <a:ext uri="{909E8E84-426E-40DD-AFC4-6F175D3DCCD1}">
              <a14:hiddenFill xmlns:a14="http://schemas.microsoft.com/office/drawing/2010/main">
                <a:solidFill>
                  <a:srgbClr val="FFFFFF"/>
                </a:solidFill>
              </a14:hiddenFill>
            </a:ext>
          </a:extLst>
        </p:spPr>
      </p:pic>
      <p:sp>
        <p:nvSpPr>
          <p:cNvPr id="6" name="Flowchart: Document 5"/>
          <p:cNvSpPr/>
          <p:nvPr/>
        </p:nvSpPr>
        <p:spPr>
          <a:xfrm>
            <a:off x="9423883" y="3281431"/>
            <a:ext cx="2670603" cy="172720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hlinkClick r:id="rId4"/>
              </a:rPr>
              <a:t>SAC Working Group on Alternatives to LCSH "Illegal </a:t>
            </a:r>
            <a:r>
              <a:rPr lang="en-US" dirty="0" smtClean="0">
                <a:hlinkClick r:id="rId4"/>
              </a:rPr>
              <a:t>aliens“ Report</a:t>
            </a:r>
            <a:endParaRPr lang="en-US" dirty="0"/>
          </a:p>
        </p:txBody>
      </p:sp>
      <p:sp>
        <p:nvSpPr>
          <p:cNvPr id="7" name="Flowchart: Document 6"/>
          <p:cNvSpPr/>
          <p:nvPr/>
        </p:nvSpPr>
        <p:spPr>
          <a:xfrm>
            <a:off x="9873672" y="5193333"/>
            <a:ext cx="2133600" cy="1588655"/>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hlinkClick r:id="rId5"/>
              </a:rPr>
              <a:t>SUNY reports on “illegal aliens”</a:t>
            </a:r>
            <a:r>
              <a:rPr lang="en-US" dirty="0"/>
              <a:t>;</a:t>
            </a:r>
          </a:p>
        </p:txBody>
      </p:sp>
      <p:sp>
        <p:nvSpPr>
          <p:cNvPr id="8" name="Action Button: Movie 7">
            <a:hlinkClick r:id="" action="ppaction://noaction" highlightClick="1"/>
          </p:cNvPr>
          <p:cNvSpPr/>
          <p:nvPr/>
        </p:nvSpPr>
        <p:spPr>
          <a:xfrm>
            <a:off x="9043516" y="1070302"/>
            <a:ext cx="2118986" cy="1793479"/>
          </a:xfrm>
          <a:prstGeom prst="actionButtonMovi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endParaRPr lang="en-US" dirty="0"/>
          </a:p>
          <a:p>
            <a:pPr algn="ctr"/>
            <a:endParaRPr lang="en-US" sz="1400" b="1" dirty="0" smtClean="0"/>
          </a:p>
          <a:p>
            <a:pPr algn="ctr"/>
            <a:endParaRPr lang="en-US" sz="1400" b="1" dirty="0"/>
          </a:p>
          <a:p>
            <a:pPr algn="ctr"/>
            <a:r>
              <a:rPr lang="en-US" sz="1400" b="1" dirty="0" smtClean="0"/>
              <a:t>“Change the </a:t>
            </a:r>
          </a:p>
          <a:p>
            <a:pPr algn="ctr"/>
            <a:r>
              <a:rPr lang="en-US" sz="1400" b="1" dirty="0" smtClean="0"/>
              <a:t>Subject” Film </a:t>
            </a:r>
          </a:p>
          <a:p>
            <a:pPr algn="ctr"/>
            <a:endParaRPr lang="en-US" dirty="0"/>
          </a:p>
        </p:txBody>
      </p:sp>
      <p:sp>
        <p:nvSpPr>
          <p:cNvPr id="9" name="Action Button: Movie 8">
            <a:hlinkClick r:id="" action="ppaction://noaction" highlightClick="1"/>
          </p:cNvPr>
          <p:cNvSpPr/>
          <p:nvPr/>
        </p:nvSpPr>
        <p:spPr>
          <a:xfrm>
            <a:off x="2376843" y="3162604"/>
            <a:ext cx="2569892" cy="1730943"/>
          </a:xfrm>
          <a:prstGeom prst="actionButtonMovi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b="1" dirty="0" smtClean="0"/>
              <a:t>“Change </a:t>
            </a:r>
            <a:r>
              <a:rPr lang="en-US" sz="1400" b="1" dirty="0"/>
              <a:t>the </a:t>
            </a:r>
          </a:p>
          <a:p>
            <a:pPr algn="ctr"/>
            <a:r>
              <a:rPr lang="en-US" sz="1400" b="1" dirty="0"/>
              <a:t>Subject</a:t>
            </a:r>
            <a:r>
              <a:rPr lang="en-US" sz="1400" b="1" dirty="0" smtClean="0"/>
              <a:t>”</a:t>
            </a:r>
          </a:p>
          <a:p>
            <a:pPr algn="ctr"/>
            <a:endParaRPr lang="en-US" sz="1400" b="1" dirty="0"/>
          </a:p>
          <a:p>
            <a:pPr algn="ctr"/>
            <a:endParaRPr lang="en-US" sz="1400" dirty="0" smtClean="0"/>
          </a:p>
          <a:p>
            <a:pPr algn="ctr"/>
            <a:endParaRPr lang="en-US" dirty="0"/>
          </a:p>
          <a:p>
            <a:pPr algn="ctr"/>
            <a:r>
              <a:rPr lang="en-US" sz="1400" b="1" dirty="0" smtClean="0"/>
              <a:t>NYU screening &amp; events </a:t>
            </a:r>
          </a:p>
          <a:p>
            <a:pPr algn="ctr"/>
            <a:endParaRPr lang="en-US" dirty="0"/>
          </a:p>
        </p:txBody>
      </p:sp>
      <p:sp>
        <p:nvSpPr>
          <p:cNvPr id="10" name="Flowchart: Document 9"/>
          <p:cNvSpPr/>
          <p:nvPr/>
        </p:nvSpPr>
        <p:spPr>
          <a:xfrm>
            <a:off x="2401454" y="1524001"/>
            <a:ext cx="2662916" cy="1339780"/>
          </a:xfrm>
          <a:prstGeom prst="flowChartDocumen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NYU IDBE in Collections WG Report</a:t>
            </a:r>
            <a:endParaRPr lang="en-US" dirty="0"/>
          </a:p>
        </p:txBody>
      </p:sp>
      <p:sp>
        <p:nvSpPr>
          <p:cNvPr id="11" name="Oval Callout 10"/>
          <p:cNvSpPr/>
          <p:nvPr/>
        </p:nvSpPr>
        <p:spPr>
          <a:xfrm>
            <a:off x="4423714" y="4893547"/>
            <a:ext cx="2469966" cy="1741055"/>
          </a:xfrm>
          <a:prstGeom prst="wedgeEllipse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Special Collections harmful language feedback </a:t>
            </a:r>
          </a:p>
        </p:txBody>
      </p:sp>
      <p:sp>
        <p:nvSpPr>
          <p:cNvPr id="12" name="Oval Callout 11"/>
          <p:cNvSpPr/>
          <p:nvPr/>
        </p:nvSpPr>
        <p:spPr>
          <a:xfrm>
            <a:off x="1483976" y="5193333"/>
            <a:ext cx="2037136" cy="1317449"/>
          </a:xfrm>
          <a:prstGeom prst="wedgeEllipse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Research group: students’  </a:t>
            </a:r>
            <a:r>
              <a:rPr lang="en-US" dirty="0"/>
              <a:t>feedback </a:t>
            </a:r>
          </a:p>
        </p:txBody>
      </p:sp>
      <p:sp>
        <p:nvSpPr>
          <p:cNvPr id="14" name="Flowchart: Process 13"/>
          <p:cNvSpPr/>
          <p:nvPr/>
        </p:nvSpPr>
        <p:spPr>
          <a:xfrm>
            <a:off x="5817996" y="1567735"/>
            <a:ext cx="2301072" cy="1205609"/>
          </a:xfrm>
          <a:prstGeom prst="flowChart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u="sng" dirty="0">
                <a:solidFill>
                  <a:srgbClr val="8739DF"/>
                </a:solidFill>
                <a:latin typeface="Gotham SSm A"/>
                <a:hlinkClick r:id="rId6"/>
              </a:rPr>
              <a:t>Local </a:t>
            </a:r>
            <a:r>
              <a:rPr lang="en-US" u="sng" dirty="0" smtClean="0">
                <a:solidFill>
                  <a:srgbClr val="8739DF"/>
                </a:solidFill>
                <a:latin typeface="Gotham SSm A"/>
                <a:hlinkClick r:id="rId6"/>
              </a:rPr>
              <a:t>Contexts</a:t>
            </a:r>
            <a:r>
              <a:rPr lang="en-US" u="sng" dirty="0" smtClean="0">
                <a:solidFill>
                  <a:srgbClr val="8739DF"/>
                </a:solidFill>
                <a:latin typeface="Gotham SSm A"/>
              </a:rPr>
              <a:t>:  </a:t>
            </a:r>
            <a:endParaRPr lang="en-US" u="sng" dirty="0">
              <a:solidFill>
                <a:srgbClr val="8739DF"/>
              </a:solidFill>
              <a:latin typeface="Gotham SSm A"/>
            </a:endParaRPr>
          </a:p>
          <a:p>
            <a:pPr algn="ctr"/>
            <a:r>
              <a:rPr lang="en-US" dirty="0"/>
              <a:t>t</a:t>
            </a:r>
            <a:r>
              <a:rPr lang="en-US" dirty="0" smtClean="0"/>
              <a:t>o support </a:t>
            </a:r>
            <a:r>
              <a:rPr lang="en-US" dirty="0"/>
              <a:t>Indigenous communities</a:t>
            </a:r>
          </a:p>
        </p:txBody>
      </p:sp>
      <p:sp>
        <p:nvSpPr>
          <p:cNvPr id="15" name="Flowchart: Process 14"/>
          <p:cNvSpPr/>
          <p:nvPr/>
        </p:nvSpPr>
        <p:spPr>
          <a:xfrm>
            <a:off x="6018963" y="3066140"/>
            <a:ext cx="2692958" cy="1395327"/>
          </a:xfrm>
          <a:prstGeom prst="flowChart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fontAlgn="t"/>
            <a:r>
              <a:rPr lang="en-US" u="sng" dirty="0">
                <a:solidFill>
                  <a:schemeClr val="bg2"/>
                </a:solidFill>
                <a:hlinkClick r:id="rId7"/>
              </a:rPr>
              <a:t>Canadian Subject Headings for Indigenous Peoples</a:t>
            </a:r>
          </a:p>
        </p:txBody>
      </p:sp>
      <p:sp>
        <p:nvSpPr>
          <p:cNvPr id="16" name="Rounded Rectangular Callout 15"/>
          <p:cNvSpPr/>
          <p:nvPr/>
        </p:nvSpPr>
        <p:spPr>
          <a:xfrm>
            <a:off x="7305152" y="4893546"/>
            <a:ext cx="1838848" cy="1617235"/>
          </a:xfrm>
          <a:prstGeom prst="wedgeRoundRect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u="sng" dirty="0" smtClean="0">
                <a:solidFill>
                  <a:schemeClr val="bg2"/>
                </a:solidFill>
                <a:hlinkClick r:id="rId8"/>
              </a:rPr>
              <a:t>Inclusive terminology</a:t>
            </a:r>
            <a:r>
              <a:rPr lang="en-US" u="sng" dirty="0" smtClean="0">
                <a:solidFill>
                  <a:schemeClr val="bg2"/>
                </a:solidFill>
              </a:rPr>
              <a:t>:</a:t>
            </a:r>
            <a:r>
              <a:rPr lang="en-US" u="sng" dirty="0" smtClean="0"/>
              <a:t> </a:t>
            </a:r>
            <a:endParaRPr lang="en-US" u="sng" dirty="0" smtClean="0">
              <a:hlinkClick r:id="rId9"/>
            </a:endParaRPr>
          </a:p>
          <a:p>
            <a:pPr algn="ctr"/>
            <a:r>
              <a:rPr lang="en-US" u="sng" dirty="0" smtClean="0">
                <a:solidFill>
                  <a:schemeClr val="bg2"/>
                </a:solidFill>
              </a:rPr>
              <a:t>Gender identity </a:t>
            </a:r>
            <a:endParaRPr lang="en-US" u="sng" dirty="0" smtClean="0">
              <a:solidFill>
                <a:schemeClr val="bg2"/>
              </a:solidFill>
              <a:hlinkClick r:id="rId9"/>
            </a:endParaRPr>
          </a:p>
          <a:p>
            <a:pPr algn="ctr"/>
            <a:r>
              <a:rPr lang="en-US" u="sng" dirty="0" err="1" smtClean="0">
                <a:hlinkClick r:id="rId9"/>
              </a:rPr>
              <a:t>Homosaurus</a:t>
            </a:r>
            <a:endParaRPr lang="en-US" dirty="0"/>
          </a:p>
        </p:txBody>
      </p:sp>
    </p:spTree>
    <p:extLst>
      <p:ext uri="{BB962C8B-B14F-4D97-AF65-F5344CB8AC3E}">
        <p14:creationId xmlns:p14="http://schemas.microsoft.com/office/powerpoint/2010/main" val="645846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1870" y="217710"/>
            <a:ext cx="8911687" cy="1112326"/>
          </a:xfrm>
        </p:spPr>
        <p:txBody>
          <a:bodyPr>
            <a:normAutofit fontScale="90000"/>
          </a:bodyPr>
          <a:lstStyle/>
          <a:p>
            <a:r>
              <a:rPr lang="en-US" dirty="0" smtClean="0"/>
              <a:t>Authorities Working Group: reconfigured to meet emerging demands</a:t>
            </a:r>
            <a:endParaRPr lang="en-US" dirty="0"/>
          </a:p>
        </p:txBody>
      </p:sp>
      <p:sp>
        <p:nvSpPr>
          <p:cNvPr id="3" name="Content Placeholder 2"/>
          <p:cNvSpPr>
            <a:spLocks noGrp="1"/>
          </p:cNvSpPr>
          <p:nvPr>
            <p:ph idx="1"/>
          </p:nvPr>
        </p:nvSpPr>
        <p:spPr>
          <a:xfrm>
            <a:off x="2312120" y="1450109"/>
            <a:ext cx="8915400" cy="1413164"/>
          </a:xfrm>
        </p:spPr>
        <p:txBody>
          <a:bodyPr>
            <a:normAutofit lnSpcReduction="10000"/>
          </a:bodyPr>
          <a:lstStyle/>
          <a:p>
            <a:r>
              <a:rPr lang="en-US" dirty="0"/>
              <a:t>T</a:t>
            </a:r>
            <a:r>
              <a:rPr lang="en-US" dirty="0" smtClean="0"/>
              <a:t>he </a:t>
            </a:r>
            <a:r>
              <a:rPr lang="en-US" dirty="0"/>
              <a:t>Authorities Working Group, reporting to the Metadata Policy &amp; Implementation Committee, was reconfigured to create and maintain holistic policies around authority control and identity management, ensuring that we center the values of inclusion, diversity, belonging, and equity in our work with metadata. </a:t>
            </a:r>
            <a:endParaRPr lang="en-US" dirty="0" smtClean="0"/>
          </a:p>
        </p:txBody>
      </p:sp>
      <p:sp>
        <p:nvSpPr>
          <p:cNvPr id="4" name="Slide Number Placeholder 3"/>
          <p:cNvSpPr>
            <a:spLocks noGrp="1"/>
          </p:cNvSpPr>
          <p:nvPr>
            <p:ph type="sldNum" sz="quarter" idx="12"/>
          </p:nvPr>
        </p:nvSpPr>
        <p:spPr/>
        <p:txBody>
          <a:bodyPr/>
          <a:lstStyle/>
          <a:p>
            <a:fld id="{D57F1E4F-1CFF-5643-939E-217C01CDF565}" type="slidenum">
              <a:rPr lang="en-US" smtClean="0"/>
              <a:pPr/>
              <a:t>4</a:t>
            </a:fld>
            <a:endParaRPr lang="en-US" dirty="0"/>
          </a:p>
        </p:txBody>
      </p:sp>
      <p:pic>
        <p:nvPicPr>
          <p:cNvPr id="5122" name="Picture 2" descr="https://lh4.googleusercontent.com/moitg2GXRG6GFuuCtTaoqHcVqyCqWlR92ybh7vyRQowx7JL_au78x2QSU9nrKILX20ItB46OQhvoGbnJ20l4iG91sytlYXlHxteXHyqdWBKk3M2mI-D_ki4-5kWxxqO8mZzmJ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58689" cy="71410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 5"/>
          <p:cNvGraphicFramePr/>
          <p:nvPr>
            <p:extLst>
              <p:ext uri="{D42A27DB-BD31-4B8C-83A1-F6EECF244321}">
                <p14:modId xmlns:p14="http://schemas.microsoft.com/office/powerpoint/2010/main" val="1076301006"/>
              </p:ext>
            </p:extLst>
          </p:nvPr>
        </p:nvGraphicFramePr>
        <p:xfrm>
          <a:off x="3054741" y="2863274"/>
          <a:ext cx="8592313" cy="39162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Flowchart: Connector 6"/>
          <p:cNvSpPr/>
          <p:nvPr/>
        </p:nvSpPr>
        <p:spPr>
          <a:xfrm>
            <a:off x="7934035" y="5347854"/>
            <a:ext cx="1034473" cy="900545"/>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ILS data</a:t>
            </a:r>
            <a:endParaRPr lang="en-US" dirty="0"/>
          </a:p>
        </p:txBody>
      </p:sp>
      <p:sp>
        <p:nvSpPr>
          <p:cNvPr id="8" name="Up Arrow 7"/>
          <p:cNvSpPr/>
          <p:nvPr/>
        </p:nvSpPr>
        <p:spPr>
          <a:xfrm>
            <a:off x="8208955" y="4636652"/>
            <a:ext cx="484632" cy="711201"/>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92946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1325" y="147337"/>
            <a:ext cx="8911687" cy="1280890"/>
          </a:xfrm>
        </p:spPr>
        <p:txBody>
          <a:bodyPr>
            <a:normAutofit/>
          </a:bodyPr>
          <a:lstStyle/>
          <a:p>
            <a:r>
              <a:rPr lang="en-US" dirty="0" smtClean="0"/>
              <a:t>“Change the Subject” events </a:t>
            </a:r>
            <a:r>
              <a:rPr lang="en-US" sz="2800" i="1" dirty="0" smtClean="0"/>
              <a:t>organized by the IDBE in Collections Committee &amp; AWG</a:t>
            </a:r>
            <a:endParaRPr lang="en-US" sz="2800" i="1" dirty="0"/>
          </a:p>
        </p:txBody>
      </p:sp>
      <p:sp>
        <p:nvSpPr>
          <p:cNvPr id="3" name="Content Placeholder 2"/>
          <p:cNvSpPr>
            <a:spLocks noGrp="1"/>
          </p:cNvSpPr>
          <p:nvPr>
            <p:ph idx="1"/>
          </p:nvPr>
        </p:nvSpPr>
        <p:spPr>
          <a:xfrm>
            <a:off x="4756727" y="1653310"/>
            <a:ext cx="7257649" cy="4999612"/>
          </a:xfrm>
        </p:spPr>
        <p:txBody>
          <a:bodyPr/>
          <a:lstStyle/>
          <a:p>
            <a:r>
              <a:rPr lang="en-US" sz="2800" dirty="0" smtClean="0"/>
              <a:t>Viewed the </a:t>
            </a:r>
            <a:r>
              <a:rPr lang="en-US" sz="2800" dirty="0" smtClean="0"/>
              <a:t>film, had </a:t>
            </a:r>
            <a:r>
              <a:rPr lang="en-US" sz="2800" dirty="0" smtClean="0"/>
              <a:t>a conversation with the </a:t>
            </a:r>
            <a:r>
              <a:rPr lang="en-US" sz="2800" dirty="0" smtClean="0"/>
              <a:t>filmmaker/filming team and Slack discussion </a:t>
            </a:r>
            <a:endParaRPr lang="en-US" sz="2800" dirty="0" smtClean="0"/>
          </a:p>
          <a:p>
            <a:r>
              <a:rPr lang="en-US" sz="2800" dirty="0" smtClean="0"/>
              <a:t>A brainstorm session with four breakout rooms </a:t>
            </a:r>
          </a:p>
          <a:p>
            <a:pPr lvl="1"/>
            <a:r>
              <a:rPr lang="en-US" sz="2600" dirty="0" smtClean="0"/>
              <a:t>Ideas from small groups, e.g</a:t>
            </a:r>
            <a:r>
              <a:rPr lang="en-US" sz="2600" dirty="0"/>
              <a:t>. </a:t>
            </a:r>
            <a:r>
              <a:rPr lang="en-US" sz="2600" dirty="0" smtClean="0"/>
              <a:t>communication </a:t>
            </a:r>
            <a:r>
              <a:rPr lang="en-US" sz="2600" dirty="0"/>
              <a:t>and relationships (with users, across library with colleagues)</a:t>
            </a:r>
            <a:endParaRPr lang="en-US" sz="2600" dirty="0" smtClean="0"/>
          </a:p>
          <a:p>
            <a:r>
              <a:rPr lang="en-US" sz="2800" dirty="0" smtClean="0"/>
              <a:t>Active discussions in the entire NYU library &amp; university communities</a:t>
            </a:r>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6148" name="Picture 4" descr="https://lh4.googleusercontent.com/moitg2GXRG6GFuuCtTaoqHcVqyCqWlR92ybh7vyRQowx7JL_au78x2QSU9nrKILX20ItB46OQhvoGbnJ20l4iG91sytlYXlHxteXHyqdWBKk3M2mI-D_ki4-5kWxxqO8mZzmJ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421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587" y="1209169"/>
            <a:ext cx="3665538" cy="2476715"/>
          </a:xfrm>
          <a:prstGeom prst="rect">
            <a:avLst/>
          </a:prstGeom>
        </p:spPr>
      </p:pic>
      <p:pic>
        <p:nvPicPr>
          <p:cNvPr id="6" name="Picture 5"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6401" y="3627356"/>
            <a:ext cx="3265381" cy="3230644"/>
          </a:xfrm>
          <a:prstGeom prst="rect">
            <a:avLst/>
          </a:prstGeom>
        </p:spPr>
      </p:pic>
    </p:spTree>
    <p:extLst>
      <p:ext uri="{BB962C8B-B14F-4D97-AF65-F5344CB8AC3E}">
        <p14:creationId xmlns:p14="http://schemas.microsoft.com/office/powerpoint/2010/main" val="5078877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3919" y="336726"/>
            <a:ext cx="9599075" cy="1640119"/>
          </a:xfrm>
        </p:spPr>
        <p:txBody>
          <a:bodyPr>
            <a:normAutofit fontScale="90000"/>
          </a:bodyPr>
          <a:lstStyle/>
          <a:p>
            <a:r>
              <a:rPr lang="en-US" dirty="0" smtClean="0"/>
              <a:t>A Subject Librarian’s Message with subject--Change </a:t>
            </a:r>
            <a:r>
              <a:rPr lang="en-US" dirty="0"/>
              <a:t>the Subject updates: latest LC subject heading </a:t>
            </a:r>
            <a:r>
              <a:rPr lang="en-US" dirty="0" smtClean="0"/>
              <a:t>changes </a:t>
            </a:r>
            <a:endParaRPr lang="en-US" dirty="0"/>
          </a:p>
        </p:txBody>
      </p:sp>
      <p:sp>
        <p:nvSpPr>
          <p:cNvPr id="3" name="Content Placeholder 2"/>
          <p:cNvSpPr>
            <a:spLocks noGrp="1"/>
          </p:cNvSpPr>
          <p:nvPr>
            <p:ph idx="1"/>
          </p:nvPr>
        </p:nvSpPr>
        <p:spPr>
          <a:xfrm>
            <a:off x="2589212" y="2133600"/>
            <a:ext cx="9227650" cy="4438022"/>
          </a:xfrm>
        </p:spPr>
        <p:txBody>
          <a:bodyPr>
            <a:normAutofit fontScale="92500"/>
          </a:bodyPr>
          <a:lstStyle/>
          <a:p>
            <a:pPr marL="0" indent="0">
              <a:buNone/>
            </a:pPr>
            <a:r>
              <a:rPr lang="en-US" sz="2400" dirty="0" smtClean="0"/>
              <a:t>Dear colleagues,</a:t>
            </a:r>
          </a:p>
          <a:p>
            <a:pPr marL="0" indent="0">
              <a:buNone/>
            </a:pPr>
            <a:r>
              <a:rPr lang="en-US" sz="2400" dirty="0"/>
              <a:t/>
            </a:r>
            <a:br>
              <a:rPr lang="en-US" sz="2400" dirty="0"/>
            </a:br>
            <a:r>
              <a:rPr lang="en-US" sz="2400" dirty="0"/>
              <a:t>I am very happy to share with you a few most recent changes made to LC Subject Headings:</a:t>
            </a:r>
            <a:endParaRPr lang="en-US" sz="2400" dirty="0" smtClean="0"/>
          </a:p>
          <a:p>
            <a:r>
              <a:rPr lang="en-US" sz="2400" dirty="0" smtClean="0"/>
              <a:t>Replacing </a:t>
            </a:r>
            <a:r>
              <a:rPr lang="en-US" sz="2400" dirty="0"/>
              <a:t>Armenian massacres, 1915-1923 to </a:t>
            </a:r>
            <a:r>
              <a:rPr lang="en-US" sz="2400" b="1" dirty="0"/>
              <a:t>Armenian Genocide, 1915-1923.</a:t>
            </a:r>
            <a:endParaRPr lang="en-US" sz="2400" dirty="0"/>
          </a:p>
          <a:p>
            <a:r>
              <a:rPr lang="en-US" sz="2400" dirty="0" smtClean="0"/>
              <a:t>In </a:t>
            </a:r>
            <a:r>
              <a:rPr lang="en-US" sz="2400" dirty="0"/>
              <a:t>recognition of today's Transgender Day of Remembrance, a subject heading is added for that:</a:t>
            </a:r>
            <a:r>
              <a:rPr lang="en-US" sz="2400" b="1" dirty="0"/>
              <a:t> Minority transgender women.</a:t>
            </a:r>
            <a:endParaRPr lang="en-US" sz="2400" dirty="0"/>
          </a:p>
          <a:p>
            <a:r>
              <a:rPr lang="en-US" sz="2400" dirty="0" smtClean="0"/>
              <a:t>LC</a:t>
            </a:r>
            <a:r>
              <a:rPr lang="en-US" sz="2400" dirty="0"/>
              <a:t> also approved to change the subject heading Tulsa Race Riot, Tulsa, Okla., 1921 to </a:t>
            </a:r>
            <a:r>
              <a:rPr lang="en-US" sz="2400" b="1" dirty="0"/>
              <a:t>Tulsa Race Massacre, Tulsa, Okla., 1921.</a:t>
            </a:r>
            <a:endParaRPr lang="en-US" sz="2400" dirty="0"/>
          </a:p>
          <a:p>
            <a:pPr marL="0" indent="0">
              <a:buNone/>
            </a:pP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6</a:t>
            </a:fld>
            <a:endParaRPr lang="en-US" dirty="0"/>
          </a:p>
        </p:txBody>
      </p:sp>
      <p:pic>
        <p:nvPicPr>
          <p:cNvPr id="7170" name="Picture 2" descr="https://lh4.googleusercontent.com/moitg2GXRG6GFuuCtTaoqHcVqyCqWlR92ybh7vyRQowx7JL_au78x2QSU9nrKILX20ItB46OQhvoGbnJ20l4iG91sytlYXlHxteXHyqdWBKk3M2mI-D_ki4-5kWxxqO8mZzmJ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358690" cy="714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9982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Response from the Communications</a:t>
            </a:r>
            <a:endParaRPr lang="en-US" dirty="0"/>
          </a:p>
        </p:txBody>
      </p:sp>
      <p:sp>
        <p:nvSpPr>
          <p:cNvPr id="5" name="Rectangle 2"/>
          <p:cNvSpPr>
            <a:spLocks noGrp="1" noChangeArrowheads="1"/>
          </p:cNvSpPr>
          <p:nvPr>
            <p:ph idx="1"/>
          </p:nvPr>
        </p:nvSpPr>
        <p:spPr bwMode="auto">
          <a:xfrm>
            <a:off x="2363379" y="1785310"/>
            <a:ext cx="9141233"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smtClean="0">
                <a:ln>
                  <a:noFill/>
                </a:ln>
                <a:solidFill>
                  <a:schemeClr val="tx1"/>
                </a:solidFill>
                <a:effectLst/>
                <a:latin typeface="Arial" panose="020B0604020202020204" pitchFamily="34" charset="0"/>
              </a:rPr>
              <a:t>“I'm curious about these subject headings, and I love the changes!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smtClean="0">
                <a:ln>
                  <a:noFill/>
                </a:ln>
                <a:solidFill>
                  <a:schemeClr val="tx1"/>
                </a:solidFill>
                <a:effectLst/>
                <a:latin typeface="Arial" panose="020B0604020202020204" pitchFamily="34" charset="0"/>
              </a:rPr>
              <a:t>Is there a place where I can find more information about how these changes happened and why? Is there a </a:t>
            </a:r>
            <a:r>
              <a:rPr kumimoji="0" lang="en-US" altLang="en-US" sz="3600" b="0" i="0" u="none" strike="noStrike" cap="none" normalizeH="0" baseline="0" dirty="0" err="1" smtClean="0">
                <a:ln>
                  <a:noFill/>
                </a:ln>
                <a:solidFill>
                  <a:schemeClr val="tx1"/>
                </a:solidFill>
                <a:effectLst/>
                <a:latin typeface="Arial" panose="020B0604020202020204" pitchFamily="34" charset="0"/>
              </a:rPr>
              <a:t>LibGuide</a:t>
            </a:r>
            <a:r>
              <a:rPr kumimoji="0" lang="en-US" altLang="en-US" sz="3600" b="0" i="0" u="none" strike="noStrike" cap="none" normalizeH="0" baseline="0" dirty="0" smtClean="0">
                <a:ln>
                  <a:noFill/>
                </a:ln>
                <a:solidFill>
                  <a:schemeClr val="tx1"/>
                </a:solidFill>
                <a:effectLst/>
                <a:latin typeface="Arial" panose="020B0604020202020204" pitchFamily="34" charset="0"/>
              </a:rPr>
              <a:t> available?”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3600" dirty="0">
              <a:solidFill>
                <a:schemeClr val="tx1"/>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1" u="none" strike="noStrike" cap="none" normalizeH="0" baseline="0" dirty="0" smtClean="0">
                <a:ln>
                  <a:noFill/>
                </a:ln>
                <a:solidFill>
                  <a:schemeClr val="tx1"/>
                </a:solidFill>
                <a:effectLst/>
                <a:latin typeface="Arial" panose="020B0604020202020204" pitchFamily="34" charset="0"/>
              </a:rPr>
              <a:t>Message forwarded</a:t>
            </a:r>
            <a:r>
              <a:rPr kumimoji="0" lang="en-US" altLang="en-US" sz="2800" b="0" i="1" u="none" strike="noStrike" cap="none" normalizeH="0" dirty="0" smtClean="0">
                <a:ln>
                  <a:noFill/>
                </a:ln>
                <a:solidFill>
                  <a:schemeClr val="tx1"/>
                </a:solidFill>
                <a:effectLst/>
                <a:latin typeface="Arial" panose="020B0604020202020204" pitchFamily="34" charset="0"/>
              </a:rPr>
              <a:t> to the Knowledge Access; then the Authorities Working Group </a:t>
            </a:r>
            <a:endParaRPr kumimoji="0" lang="en-US" altLang="en-US" sz="2800" b="0" i="1" u="none" strike="noStrike" cap="none" normalizeH="0" baseline="0" dirty="0" smtClean="0">
              <a:ln>
                <a:noFill/>
              </a:ln>
              <a:solidFill>
                <a:schemeClr val="tx1"/>
              </a:solidFill>
              <a:effectLst/>
              <a:latin typeface="Arial" panose="020B0604020202020204" pitchFamily="34" charset="0"/>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pPr/>
              <a:t>7</a:t>
            </a:fld>
            <a:endParaRPr lang="en-US" dirty="0"/>
          </a:p>
        </p:txBody>
      </p:sp>
      <p:pic>
        <p:nvPicPr>
          <p:cNvPr id="2052" name="Picture 4" descr="https://lh4.googleusercontent.com/moitg2GXRG6GFuuCtTaoqHcVqyCqWlR92ybh7vyRQowx7JL_au78x2QSU9nrKILX20ItB46OQhvoGbnJ20l4iG91sytlYXlHxteXHyqdWBKk3M2mI-D_ki4-5kWxxqO8mZzmJ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358690" cy="7141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lh4.googleusercontent.com/moitg2GXRG6GFuuCtTaoqHcVqyCqWlR92ybh7vyRQowx7JL_au78x2QSU9nrKILX20ItB46OQhvoGbnJ20l4iG91sytlYXlHxteXHyqdWBKk3M2mI-D_ki4-5kWxxqO8mZzmJ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58690" cy="714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1437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8</a:t>
            </a:fld>
            <a:endParaRPr lang="en-US" dirty="0"/>
          </a:p>
        </p:txBody>
      </p:sp>
      <p:pic>
        <p:nvPicPr>
          <p:cNvPr id="4" name="Picture 3"/>
          <p:cNvPicPr>
            <a:picLocks noChangeAspect="1"/>
          </p:cNvPicPr>
          <p:nvPr/>
        </p:nvPicPr>
        <p:blipFill rotWithShape="1">
          <a:blip r:embed="rId3"/>
          <a:srcRect l="352" t="682" r="-352" b="-17"/>
          <a:stretch/>
        </p:blipFill>
        <p:spPr>
          <a:xfrm>
            <a:off x="1587639" y="0"/>
            <a:ext cx="4231670" cy="6581670"/>
          </a:xfrm>
          <a:prstGeom prst="rect">
            <a:avLst/>
          </a:prstGeom>
        </p:spPr>
      </p:pic>
      <p:sp>
        <p:nvSpPr>
          <p:cNvPr id="5" name="TextBox 4"/>
          <p:cNvSpPr txBox="1"/>
          <p:nvPr/>
        </p:nvSpPr>
        <p:spPr>
          <a:xfrm>
            <a:off x="5819309" y="6119336"/>
            <a:ext cx="6159639" cy="738664"/>
          </a:xfrm>
          <a:prstGeom prst="rect">
            <a:avLst/>
          </a:prstGeom>
          <a:noFill/>
        </p:spPr>
        <p:txBody>
          <a:bodyPr wrap="square" rtlCol="0">
            <a:spAutoFit/>
          </a:bodyPr>
          <a:lstStyle/>
          <a:p>
            <a:r>
              <a:rPr lang="en-US" sz="1400" i="1" dirty="0"/>
              <a:t>Photograph of two girls with umbrellas, undated; </a:t>
            </a:r>
            <a:r>
              <a:rPr lang="en-US" sz="1400" b="1" i="1" dirty="0"/>
              <a:t>Midori </a:t>
            </a:r>
            <a:r>
              <a:rPr lang="en-US" sz="1400" b="1" i="1" dirty="0" err="1"/>
              <a:t>Shimanouchi</a:t>
            </a:r>
            <a:r>
              <a:rPr lang="en-US" sz="1400" b="1" i="1" dirty="0"/>
              <a:t> </a:t>
            </a:r>
            <a:r>
              <a:rPr lang="en-US" sz="1400" b="1" i="1" dirty="0" err="1"/>
              <a:t>Lederer</a:t>
            </a:r>
            <a:r>
              <a:rPr lang="en-US" sz="1400" b="1" i="1" dirty="0"/>
              <a:t> Papers</a:t>
            </a:r>
            <a:r>
              <a:rPr lang="en-US" sz="1400" i="1" dirty="0"/>
              <a:t>; TAM 596; box 1; folder 5; </a:t>
            </a:r>
            <a:r>
              <a:rPr lang="en-US" sz="1400" i="1" dirty="0" err="1"/>
              <a:t>Tamiment</a:t>
            </a:r>
            <a:r>
              <a:rPr lang="en-US" sz="1400" i="1" dirty="0"/>
              <a:t> Library/Robert F. Wagner Labor Archives, New York </a:t>
            </a:r>
            <a:r>
              <a:rPr lang="en-US" sz="1400" i="1" dirty="0" smtClean="0"/>
              <a:t>University </a:t>
            </a:r>
            <a:endParaRPr lang="en-US" sz="1400" dirty="0"/>
          </a:p>
        </p:txBody>
      </p:sp>
      <p:sp>
        <p:nvSpPr>
          <p:cNvPr id="7" name="TextBox 6"/>
          <p:cNvSpPr txBox="1"/>
          <p:nvPr/>
        </p:nvSpPr>
        <p:spPr>
          <a:xfrm>
            <a:off x="5988817" y="141451"/>
            <a:ext cx="5807947" cy="1569660"/>
          </a:xfrm>
          <a:prstGeom prst="rect">
            <a:avLst/>
          </a:prstGeom>
          <a:noFill/>
        </p:spPr>
        <p:txBody>
          <a:bodyPr wrap="square" rtlCol="0">
            <a:spAutoFit/>
          </a:bodyPr>
          <a:lstStyle/>
          <a:p>
            <a:r>
              <a:rPr lang="en-US" sz="2400" b="1" dirty="0">
                <a:hlinkClick r:id="rId4"/>
              </a:rPr>
              <a:t>Righting (and Writing) Wrongs</a:t>
            </a:r>
            <a:r>
              <a:rPr lang="en-US" sz="2400" b="1" dirty="0"/>
              <a:t>: </a:t>
            </a:r>
            <a:endParaRPr lang="en-US" sz="2400" b="1" dirty="0" smtClean="0"/>
          </a:p>
          <a:p>
            <a:r>
              <a:rPr lang="en-US" sz="2000" dirty="0" smtClean="0"/>
              <a:t>Reparative </a:t>
            </a:r>
            <a:r>
              <a:rPr lang="en-US" sz="2000" dirty="0"/>
              <a:t>Description for </a:t>
            </a:r>
            <a:endParaRPr lang="en-US" sz="2000" dirty="0" smtClean="0"/>
          </a:p>
          <a:p>
            <a:r>
              <a:rPr lang="en-US" sz="2000" dirty="0" smtClean="0"/>
              <a:t>Japanese </a:t>
            </a:r>
            <a:r>
              <a:rPr lang="en-US" sz="2000" dirty="0"/>
              <a:t>American Wartime Incarceration</a:t>
            </a:r>
          </a:p>
          <a:p>
            <a:r>
              <a:rPr lang="en-US" sz="1600" i="1" dirty="0"/>
              <a:t>by Shannon O’Neill, Curator for </a:t>
            </a:r>
            <a:r>
              <a:rPr lang="en-US" sz="1600" i="1" dirty="0" err="1"/>
              <a:t>Tamiment</a:t>
            </a:r>
            <a:r>
              <a:rPr lang="en-US" sz="1600" i="1" dirty="0"/>
              <a:t>-Wagner Collections, and Rachel Searcy, Accessioning Archivist.</a:t>
            </a:r>
            <a:endParaRPr lang="en-US" sz="1600" dirty="0"/>
          </a:p>
        </p:txBody>
      </p:sp>
      <p:sp>
        <p:nvSpPr>
          <p:cNvPr id="8" name="TextBox 7"/>
          <p:cNvSpPr txBox="1"/>
          <p:nvPr/>
        </p:nvSpPr>
        <p:spPr>
          <a:xfrm>
            <a:off x="5988817" y="2095236"/>
            <a:ext cx="6129495" cy="3693319"/>
          </a:xfrm>
          <a:prstGeom prst="rect">
            <a:avLst/>
          </a:prstGeom>
          <a:noFill/>
        </p:spPr>
        <p:txBody>
          <a:bodyPr wrap="square" rtlCol="0">
            <a:spAutoFit/>
          </a:bodyPr>
          <a:lstStyle/>
          <a:p>
            <a:r>
              <a:rPr lang="en-US" dirty="0" smtClean="0"/>
              <a:t>“Language </a:t>
            </a:r>
            <a:r>
              <a:rPr lang="en-US" dirty="0"/>
              <a:t>evolves over time. Think about </a:t>
            </a:r>
            <a:endParaRPr lang="en-US" dirty="0" smtClean="0"/>
          </a:p>
          <a:p>
            <a:r>
              <a:rPr lang="en-US" dirty="0" smtClean="0"/>
              <a:t>words </a:t>
            </a:r>
            <a:r>
              <a:rPr lang="en-US" dirty="0"/>
              <a:t>or phrases that you once utilized that </a:t>
            </a:r>
            <a:endParaRPr lang="en-US" dirty="0" smtClean="0"/>
          </a:p>
          <a:p>
            <a:r>
              <a:rPr lang="en-US" dirty="0" smtClean="0"/>
              <a:t>are </a:t>
            </a:r>
            <a:r>
              <a:rPr lang="en-US" dirty="0"/>
              <a:t>no longer popular, or have since been </a:t>
            </a:r>
            <a:endParaRPr lang="en-US" dirty="0" smtClean="0"/>
          </a:p>
          <a:p>
            <a:r>
              <a:rPr lang="en-US" dirty="0" smtClean="0"/>
              <a:t>critiqued </a:t>
            </a:r>
            <a:r>
              <a:rPr lang="en-US" dirty="0"/>
              <a:t>as being harmful or </a:t>
            </a:r>
            <a:r>
              <a:rPr lang="en-US" dirty="0" smtClean="0"/>
              <a:t>offensive. </a:t>
            </a:r>
          </a:p>
          <a:p>
            <a:endParaRPr lang="en-US" dirty="0" smtClean="0"/>
          </a:p>
          <a:p>
            <a:r>
              <a:rPr lang="en-US" dirty="0" smtClean="0"/>
              <a:t>… archivist </a:t>
            </a:r>
            <a:r>
              <a:rPr lang="en-US" dirty="0"/>
              <a:t>Rachel Searcy noticed euphemistic terms </a:t>
            </a:r>
            <a:r>
              <a:rPr lang="en-US" dirty="0" smtClean="0"/>
              <a:t>like </a:t>
            </a:r>
            <a:r>
              <a:rPr lang="en-US" i="1" dirty="0" smtClean="0"/>
              <a:t>internment</a:t>
            </a:r>
            <a:r>
              <a:rPr lang="en-US" dirty="0"/>
              <a:t> and </a:t>
            </a:r>
            <a:r>
              <a:rPr lang="en-US" i="1" dirty="0"/>
              <a:t>relocation</a:t>
            </a:r>
            <a:r>
              <a:rPr lang="en-US" dirty="0"/>
              <a:t> were used in the </a:t>
            </a:r>
            <a:endParaRPr lang="en-US" dirty="0" smtClean="0"/>
          </a:p>
          <a:p>
            <a:r>
              <a:rPr lang="en-US" dirty="0" smtClean="0"/>
              <a:t>collection’s </a:t>
            </a:r>
            <a:r>
              <a:rPr lang="en-US" dirty="0"/>
              <a:t>finding aid to describe the experiences </a:t>
            </a:r>
            <a:r>
              <a:rPr lang="en-US" dirty="0" smtClean="0"/>
              <a:t>of Japanese </a:t>
            </a:r>
            <a:r>
              <a:rPr lang="en-US" dirty="0"/>
              <a:t>Americans during World War II. These </a:t>
            </a:r>
            <a:endParaRPr lang="en-US" dirty="0" smtClean="0"/>
          </a:p>
          <a:p>
            <a:r>
              <a:rPr lang="en-US" dirty="0" smtClean="0"/>
              <a:t>deliberate</a:t>
            </a:r>
            <a:r>
              <a:rPr lang="en-US" dirty="0"/>
              <a:t>, bureaucratic euphemisms downplay the </a:t>
            </a:r>
            <a:endParaRPr lang="en-US" dirty="0" smtClean="0"/>
          </a:p>
          <a:p>
            <a:r>
              <a:rPr lang="en-US" dirty="0" smtClean="0"/>
              <a:t>reality </a:t>
            </a:r>
            <a:r>
              <a:rPr lang="en-US" dirty="0"/>
              <a:t>of state-sanctioned violence that Japanese </a:t>
            </a:r>
            <a:endParaRPr lang="en-US" dirty="0" smtClean="0"/>
          </a:p>
          <a:p>
            <a:r>
              <a:rPr lang="en-US" dirty="0" smtClean="0"/>
              <a:t>Americans </a:t>
            </a:r>
            <a:r>
              <a:rPr lang="en-US" dirty="0"/>
              <a:t>faced as a result of President Franklin D. </a:t>
            </a:r>
            <a:endParaRPr lang="en-US" dirty="0" smtClean="0"/>
          </a:p>
          <a:p>
            <a:r>
              <a:rPr lang="en-US" dirty="0" smtClean="0"/>
              <a:t>Roosevelt’s </a:t>
            </a:r>
            <a:r>
              <a:rPr lang="en-US" dirty="0"/>
              <a:t>Executive Order 9066. </a:t>
            </a:r>
          </a:p>
        </p:txBody>
      </p:sp>
      <p:pic>
        <p:nvPicPr>
          <p:cNvPr id="14" name="Picture 4" descr="https://lh4.googleusercontent.com/moitg2GXRG6GFuuCtTaoqHcVqyCqWlR92ybh7vyRQowx7JL_au78x2QSU9nrKILX20ItB46OQhvoGbnJ20l4iG91sytlYXlHxteXHyqdWBKk3M2mI-D_ki4-5kWxxqO8mZzmJD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358690" cy="714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8342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95" y="238627"/>
            <a:ext cx="8911687" cy="1280890"/>
          </a:xfrm>
        </p:spPr>
        <p:txBody>
          <a:bodyPr/>
          <a:lstStyle/>
          <a:p>
            <a:r>
              <a:rPr lang="en-US" dirty="0"/>
              <a:t>Local Descriptive Decisions on Japanese American Incarceration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84261807"/>
              </p:ext>
            </p:extLst>
          </p:nvPr>
        </p:nvGraphicFramePr>
        <p:xfrm>
          <a:off x="2613850" y="1692759"/>
          <a:ext cx="8875060" cy="4919462"/>
        </p:xfrm>
        <a:graphic>
          <a:graphicData uri="http://schemas.openxmlformats.org/drawingml/2006/table">
            <a:tbl>
              <a:tblPr/>
              <a:tblGrid>
                <a:gridCol w="4437530">
                  <a:extLst>
                    <a:ext uri="{9D8B030D-6E8A-4147-A177-3AD203B41FA5}">
                      <a16:colId xmlns:a16="http://schemas.microsoft.com/office/drawing/2014/main" val="754719162"/>
                    </a:ext>
                  </a:extLst>
                </a:gridCol>
                <a:gridCol w="4437530">
                  <a:extLst>
                    <a:ext uri="{9D8B030D-6E8A-4147-A177-3AD203B41FA5}">
                      <a16:colId xmlns:a16="http://schemas.microsoft.com/office/drawing/2014/main" val="3874349636"/>
                    </a:ext>
                  </a:extLst>
                </a:gridCol>
              </a:tblGrid>
              <a:tr h="503880">
                <a:tc>
                  <a:txBody>
                    <a:bodyPr/>
                    <a:lstStyle/>
                    <a:p>
                      <a:pPr algn="ctr" rtl="0" fontAlgn="t">
                        <a:spcBef>
                          <a:spcPts val="0"/>
                        </a:spcBef>
                        <a:spcAft>
                          <a:spcPts val="0"/>
                        </a:spcAft>
                      </a:pPr>
                      <a:r>
                        <a:rPr lang="en-US" sz="2400" b="1" i="0" u="none" strike="noStrike" dirty="0">
                          <a:solidFill>
                            <a:srgbClr val="000000"/>
                          </a:solidFill>
                          <a:effectLst/>
                          <a:latin typeface="Cambria" panose="02040503050406030204" pitchFamily="18" charset="0"/>
                        </a:rPr>
                        <a:t>Euphemism</a:t>
                      </a:r>
                      <a:endParaRPr lang="en-US" sz="24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400" b="1" i="0" u="none" strike="noStrike" dirty="0">
                          <a:solidFill>
                            <a:srgbClr val="000000"/>
                          </a:solidFill>
                          <a:effectLst/>
                          <a:latin typeface="Cambria" panose="02040503050406030204" pitchFamily="18" charset="0"/>
                        </a:rPr>
                        <a:t>Accurate Term</a:t>
                      </a:r>
                      <a:endParaRPr lang="en-US" sz="24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1811142"/>
                  </a:ext>
                </a:extLst>
              </a:tr>
              <a:tr h="503880">
                <a:tc>
                  <a:txBody>
                    <a:bodyPr/>
                    <a:lstStyle/>
                    <a:p>
                      <a:pPr rtl="0" fontAlgn="t">
                        <a:spcBef>
                          <a:spcPts val="0"/>
                        </a:spcBef>
                        <a:spcAft>
                          <a:spcPts val="0"/>
                        </a:spcAft>
                      </a:pPr>
                      <a:r>
                        <a:rPr lang="en-US" sz="2200" b="0" i="0" u="none" strike="noStrike" dirty="0">
                          <a:solidFill>
                            <a:srgbClr val="000000"/>
                          </a:solidFill>
                          <a:effectLst/>
                          <a:latin typeface="Cambria" panose="02040503050406030204" pitchFamily="18" charset="0"/>
                        </a:rPr>
                        <a:t>assembly center</a:t>
                      </a:r>
                      <a:endParaRPr lang="en-US" sz="22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200" b="0" i="0" u="none" strike="noStrike">
                          <a:solidFill>
                            <a:srgbClr val="000000"/>
                          </a:solidFill>
                          <a:effectLst/>
                          <a:latin typeface="Cambria" panose="02040503050406030204" pitchFamily="18" charset="0"/>
                        </a:rPr>
                        <a:t>temporary detention facility</a:t>
                      </a:r>
                      <a:endParaRPr lang="en-US" sz="22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4738712"/>
                  </a:ext>
                </a:extLst>
              </a:tr>
              <a:tr h="503880">
                <a:tc>
                  <a:txBody>
                    <a:bodyPr/>
                    <a:lstStyle/>
                    <a:p>
                      <a:pPr rtl="0" fontAlgn="t">
                        <a:spcBef>
                          <a:spcPts val="0"/>
                        </a:spcBef>
                        <a:spcAft>
                          <a:spcPts val="0"/>
                        </a:spcAft>
                      </a:pPr>
                      <a:r>
                        <a:rPr lang="en-US" sz="2200" b="0" i="0" u="none" strike="noStrike" dirty="0">
                          <a:solidFill>
                            <a:srgbClr val="000000"/>
                          </a:solidFill>
                          <a:effectLst/>
                          <a:latin typeface="Cambria" panose="02040503050406030204" pitchFamily="18" charset="0"/>
                        </a:rPr>
                        <a:t>evacuation</a:t>
                      </a:r>
                      <a:endParaRPr lang="en-US" sz="22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200" b="0" i="0" u="none" strike="noStrike">
                          <a:solidFill>
                            <a:srgbClr val="000000"/>
                          </a:solidFill>
                          <a:effectLst/>
                          <a:latin typeface="Cambria" panose="02040503050406030204" pitchFamily="18" charset="0"/>
                        </a:rPr>
                        <a:t>forced removal</a:t>
                      </a:r>
                      <a:endParaRPr lang="en-US" sz="22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9340327"/>
                  </a:ext>
                </a:extLst>
              </a:tr>
              <a:tr h="503880">
                <a:tc>
                  <a:txBody>
                    <a:bodyPr/>
                    <a:lstStyle/>
                    <a:p>
                      <a:pPr rtl="0" fontAlgn="t">
                        <a:spcBef>
                          <a:spcPts val="0"/>
                        </a:spcBef>
                        <a:spcAft>
                          <a:spcPts val="0"/>
                        </a:spcAft>
                      </a:pPr>
                      <a:r>
                        <a:rPr lang="en-US" sz="2200" b="0" i="0" u="none" strike="noStrike" dirty="0">
                          <a:solidFill>
                            <a:srgbClr val="000000"/>
                          </a:solidFill>
                          <a:effectLst/>
                          <a:latin typeface="Cambria" panose="02040503050406030204" pitchFamily="18" charset="0"/>
                        </a:rPr>
                        <a:t>internment</a:t>
                      </a:r>
                      <a:endParaRPr lang="en-US" sz="22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200" b="0" i="0" u="none" strike="noStrike">
                          <a:solidFill>
                            <a:srgbClr val="000000"/>
                          </a:solidFill>
                          <a:effectLst/>
                          <a:latin typeface="Cambria" panose="02040503050406030204" pitchFamily="18" charset="0"/>
                        </a:rPr>
                        <a:t>incarceration</a:t>
                      </a:r>
                      <a:endParaRPr lang="en-US" sz="22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6937151"/>
                  </a:ext>
                </a:extLst>
              </a:tr>
              <a:tr h="801251">
                <a:tc>
                  <a:txBody>
                    <a:bodyPr/>
                    <a:lstStyle/>
                    <a:p>
                      <a:pPr rtl="0" fontAlgn="t">
                        <a:spcBef>
                          <a:spcPts val="0"/>
                        </a:spcBef>
                        <a:spcAft>
                          <a:spcPts val="0"/>
                        </a:spcAft>
                      </a:pPr>
                      <a:r>
                        <a:rPr lang="en-US" sz="2200" b="0" i="0" u="none" strike="noStrike" dirty="0">
                          <a:solidFill>
                            <a:srgbClr val="000000"/>
                          </a:solidFill>
                          <a:effectLst/>
                          <a:latin typeface="Cambria" panose="02040503050406030204" pitchFamily="18" charset="0"/>
                        </a:rPr>
                        <a:t>internment camp</a:t>
                      </a:r>
                      <a:endParaRPr lang="en-US" sz="22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200" b="0" i="0" u="none" strike="noStrike" dirty="0">
                          <a:solidFill>
                            <a:srgbClr val="000000"/>
                          </a:solidFill>
                          <a:effectLst/>
                          <a:latin typeface="Cambria" panose="02040503050406030204" pitchFamily="18" charset="0"/>
                        </a:rPr>
                        <a:t>concentration camp; American concentration camp</a:t>
                      </a:r>
                      <a:endParaRPr lang="en-US" sz="22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183373"/>
                  </a:ext>
                </a:extLst>
              </a:tr>
              <a:tr h="503880">
                <a:tc>
                  <a:txBody>
                    <a:bodyPr/>
                    <a:lstStyle/>
                    <a:p>
                      <a:pPr rtl="0" fontAlgn="t">
                        <a:spcBef>
                          <a:spcPts val="0"/>
                        </a:spcBef>
                        <a:spcAft>
                          <a:spcPts val="0"/>
                        </a:spcAft>
                      </a:pPr>
                      <a:r>
                        <a:rPr lang="en-US" sz="2200" b="0" i="0" u="none" strike="noStrike">
                          <a:solidFill>
                            <a:srgbClr val="000000"/>
                          </a:solidFill>
                          <a:effectLst/>
                          <a:latin typeface="Cambria" panose="02040503050406030204" pitchFamily="18" charset="0"/>
                        </a:rPr>
                        <a:t>non-aliens</a:t>
                      </a:r>
                      <a:endParaRPr lang="en-US" sz="22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200" b="0" i="0" u="none" strike="noStrike" dirty="0">
                          <a:solidFill>
                            <a:srgbClr val="000000"/>
                          </a:solidFill>
                          <a:effectLst/>
                          <a:latin typeface="Cambria" panose="02040503050406030204" pitchFamily="18" charset="0"/>
                        </a:rPr>
                        <a:t>American citizens of Japanese ancestry</a:t>
                      </a:r>
                      <a:endParaRPr lang="en-US" sz="22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3227006"/>
                  </a:ext>
                </a:extLst>
              </a:tr>
              <a:tr h="503880">
                <a:tc>
                  <a:txBody>
                    <a:bodyPr/>
                    <a:lstStyle/>
                    <a:p>
                      <a:pPr rtl="0" fontAlgn="t">
                        <a:spcBef>
                          <a:spcPts val="0"/>
                        </a:spcBef>
                        <a:spcAft>
                          <a:spcPts val="0"/>
                        </a:spcAft>
                      </a:pPr>
                      <a:r>
                        <a:rPr lang="en-US" sz="2200" b="0" i="0" u="none" strike="noStrike">
                          <a:solidFill>
                            <a:srgbClr val="000000"/>
                          </a:solidFill>
                          <a:effectLst/>
                          <a:latin typeface="Cambria" panose="02040503050406030204" pitchFamily="18" charset="0"/>
                        </a:rPr>
                        <a:t>relocation</a:t>
                      </a:r>
                      <a:endParaRPr lang="en-US" sz="22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200" b="0" i="0" u="none" strike="noStrike" dirty="0">
                          <a:solidFill>
                            <a:srgbClr val="000000"/>
                          </a:solidFill>
                          <a:effectLst/>
                          <a:latin typeface="Cambria" panose="02040503050406030204" pitchFamily="18" charset="0"/>
                        </a:rPr>
                        <a:t>incarceration</a:t>
                      </a:r>
                      <a:endParaRPr lang="en-US" sz="22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8630507"/>
                  </a:ext>
                </a:extLst>
              </a:tr>
              <a:tr h="801251">
                <a:tc>
                  <a:txBody>
                    <a:bodyPr/>
                    <a:lstStyle/>
                    <a:p>
                      <a:pPr rtl="0" fontAlgn="t">
                        <a:spcBef>
                          <a:spcPts val="0"/>
                        </a:spcBef>
                        <a:spcAft>
                          <a:spcPts val="0"/>
                        </a:spcAft>
                      </a:pPr>
                      <a:r>
                        <a:rPr lang="en-US" sz="2200" b="0" i="0" u="none" strike="noStrike" dirty="0">
                          <a:solidFill>
                            <a:srgbClr val="000000"/>
                          </a:solidFill>
                          <a:effectLst/>
                          <a:latin typeface="Cambria" panose="02040503050406030204" pitchFamily="18" charset="0"/>
                        </a:rPr>
                        <a:t>relocation center</a:t>
                      </a:r>
                      <a:endParaRPr lang="en-US" sz="22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200" b="0" i="0" u="none" strike="noStrike" dirty="0">
                          <a:solidFill>
                            <a:srgbClr val="000000"/>
                          </a:solidFill>
                          <a:effectLst/>
                          <a:latin typeface="Cambria" panose="02040503050406030204" pitchFamily="18" charset="0"/>
                        </a:rPr>
                        <a:t>concentration camp; American concentration camp</a:t>
                      </a:r>
                      <a:endParaRPr lang="en-US" sz="22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1454589"/>
                  </a:ext>
                </a:extLst>
              </a:tr>
            </a:tbl>
          </a:graphicData>
        </a:graphic>
      </p:graphicFrame>
      <p:sp>
        <p:nvSpPr>
          <p:cNvPr id="5" name="Rectangle 1"/>
          <p:cNvSpPr>
            <a:spLocks noChangeArrowheads="1"/>
          </p:cNvSpPr>
          <p:nvPr/>
        </p:nvSpPr>
        <p:spPr bwMode="auto">
          <a:xfrm>
            <a:off x="-3040386" y="-199111"/>
            <a:ext cx="1689526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pPr/>
              <a:t>9</a:t>
            </a:fld>
            <a:endParaRPr lang="en-US" dirty="0"/>
          </a:p>
        </p:txBody>
      </p:sp>
      <p:pic>
        <p:nvPicPr>
          <p:cNvPr id="1027" name="Picture 3" descr="https://lh4.googleusercontent.com/moitg2GXRG6GFuuCtTaoqHcVqyCqWlR92ybh7vyRQowx7JL_au78x2QSU9nrKILX20ItB46OQhvoGbnJ20l4iG91sytlYXlHxteXHyqdWBKk3M2mI-D_ki4-5kWxxqO8mZzmJ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311578" cy="724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003401"/>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5937</TotalTime>
  <Words>1115</Words>
  <Application>Microsoft Office PowerPoint</Application>
  <PresentationFormat>Widescreen</PresentationFormat>
  <Paragraphs>165</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Gotham SSm A</vt:lpstr>
      <vt:lpstr>Arial</vt:lpstr>
      <vt:lpstr>Calibri</vt:lpstr>
      <vt:lpstr>Cambria</vt:lpstr>
      <vt:lpstr>Century Gothic</vt:lpstr>
      <vt:lpstr>Wingdings 3</vt:lpstr>
      <vt:lpstr>Wisp</vt:lpstr>
      <vt:lpstr>A Holistic Approach to the Planning and Implementation of Metadata Inclusiveness </vt:lpstr>
      <vt:lpstr>Agenda</vt:lpstr>
      <vt:lpstr>How do technical services respond to many voices from various communities? </vt:lpstr>
      <vt:lpstr>Authorities Working Group: reconfigured to meet emerging demands</vt:lpstr>
      <vt:lpstr>“Change the Subject” events organized by the IDBE in Collections Committee &amp; AWG</vt:lpstr>
      <vt:lpstr>A Subject Librarian’s Message with subject--Change the Subject updates: latest LC subject heading changes </vt:lpstr>
      <vt:lpstr>A Response from the Communications</vt:lpstr>
      <vt:lpstr>PowerPoint Presentation</vt:lpstr>
      <vt:lpstr>Local Descriptive Decisions on Japanese American Incarceration</vt:lpstr>
      <vt:lpstr>Authorities Working Group: a subgroup to do collaborative work on new LC subject heading proposals </vt:lpstr>
      <vt:lpstr>Research Services Anecdote:  Gender &amp; Sexuality Studies</vt:lpstr>
      <vt:lpstr>ONE COMMUNITY </vt:lpstr>
      <vt:lpstr>Special Thanks to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Charlene Chou</dc:creator>
  <cp:lastModifiedBy>Charlene Chou</cp:lastModifiedBy>
  <cp:revision>46</cp:revision>
  <cp:lastPrinted>2021-02-03T16:05:40Z</cp:lastPrinted>
  <dcterms:created xsi:type="dcterms:W3CDTF">2021-01-29T20:23:25Z</dcterms:created>
  <dcterms:modified xsi:type="dcterms:W3CDTF">2021-02-03T17:58:55Z</dcterms:modified>
</cp:coreProperties>
</file>