
<file path=[Content_Types].xml><?xml version="1.0" encoding="utf-8"?>
<Types xmlns="http://schemas.openxmlformats.org/package/2006/content-types">
  <Default Extension="png" ContentType="image/png"/>
  <Default Extension="jfif" ContentType="image/jpe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5" r:id="rId4"/>
    <p:sldId id="266" r:id="rId5"/>
    <p:sldId id="258" r:id="rId6"/>
    <p:sldId id="267" r:id="rId7"/>
    <p:sldId id="268" r:id="rId8"/>
    <p:sldId id="269" r:id="rId9"/>
    <p:sldId id="280" r:id="rId10"/>
    <p:sldId id="270" r:id="rId11"/>
    <p:sldId id="262" r:id="rId12"/>
    <p:sldId id="276" r:id="rId13"/>
    <p:sldId id="259" r:id="rId14"/>
    <p:sldId id="260" r:id="rId15"/>
    <p:sldId id="264" r:id="rId16"/>
    <p:sldId id="271" r:id="rId17"/>
    <p:sldId id="272" r:id="rId18"/>
    <p:sldId id="275" r:id="rId19"/>
    <p:sldId id="277" r:id="rId20"/>
    <p:sldId id="278" r:id="rId21"/>
    <p:sldId id="284" r:id="rId22"/>
    <p:sldId id="279" r:id="rId23"/>
    <p:sldId id="281" r:id="rId24"/>
    <p:sldId id="261" r:id="rId25"/>
    <p:sldId id="283" r:id="rId26"/>
    <p:sldId id="282" r:id="rId27"/>
    <p:sldId id="285" r:id="rId2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08" autoAdjust="0"/>
    <p:restoredTop sz="94660"/>
  </p:normalViewPr>
  <p:slideViewPr>
    <p:cSldViewPr snapToGrid="0">
      <p:cViewPr varScale="1">
        <p:scale>
          <a:sx n="71" d="100"/>
          <a:sy n="71" d="100"/>
        </p:scale>
        <p:origin x="492"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9F8061B-5C7C-4377-A2EF-41649E8A5850}"/>
              </a:ext>
            </a:extLst>
          </p:cNvPr>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a:extLst>
              <a:ext uri="{FF2B5EF4-FFF2-40B4-BE49-F238E27FC236}">
                <a16:creationId xmlns:a16="http://schemas.microsoft.com/office/drawing/2014/main" xmlns="" id="{E5F6885E-A642-4F43-9625-9A84E041DC3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a:extLst>
              <a:ext uri="{FF2B5EF4-FFF2-40B4-BE49-F238E27FC236}">
                <a16:creationId xmlns:a16="http://schemas.microsoft.com/office/drawing/2014/main" xmlns="" id="{EB502732-7E99-41C9-ABA4-F75EA7D78D96}"/>
              </a:ext>
            </a:extLst>
          </p:cNvPr>
          <p:cNvSpPr>
            <a:spLocks noGrp="1"/>
          </p:cNvSpPr>
          <p:nvPr>
            <p:ph type="dt" sz="half" idx="10"/>
          </p:nvPr>
        </p:nvSpPr>
        <p:spPr/>
        <p:txBody>
          <a:bodyPr/>
          <a:lstStyle/>
          <a:p>
            <a:fld id="{7C8B304A-73E7-411A-AB6E-88529551222C}" type="datetimeFigureOut">
              <a:rPr lang="en-US" smtClean="0"/>
              <a:t>18-May-20</a:t>
            </a:fld>
            <a:endParaRPr lang="en-US"/>
          </a:p>
        </p:txBody>
      </p:sp>
      <p:sp>
        <p:nvSpPr>
          <p:cNvPr id="5" name="Footer Placeholder 4">
            <a:extLst>
              <a:ext uri="{FF2B5EF4-FFF2-40B4-BE49-F238E27FC236}">
                <a16:creationId xmlns:a16="http://schemas.microsoft.com/office/drawing/2014/main" xmlns="" id="{0029C279-2F39-48D0-84B9-7FA710BECBB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BAC85D55-CC31-4C93-97C3-6B45EE335A39}"/>
              </a:ext>
            </a:extLst>
          </p:cNvPr>
          <p:cNvSpPr>
            <a:spLocks noGrp="1"/>
          </p:cNvSpPr>
          <p:nvPr>
            <p:ph type="sldNum" sz="quarter" idx="12"/>
          </p:nvPr>
        </p:nvSpPr>
        <p:spPr/>
        <p:txBody>
          <a:bodyPr/>
          <a:lstStyle/>
          <a:p>
            <a:fld id="{9E9E3453-9D53-4DDF-BBE4-A3D91ECCE375}" type="slidenum">
              <a:rPr lang="en-US" smtClean="0"/>
              <a:t>‹#›</a:t>
            </a:fld>
            <a:endParaRPr lang="en-US"/>
          </a:p>
        </p:txBody>
      </p:sp>
    </p:spTree>
    <p:extLst>
      <p:ext uri="{BB962C8B-B14F-4D97-AF65-F5344CB8AC3E}">
        <p14:creationId xmlns:p14="http://schemas.microsoft.com/office/powerpoint/2010/main" val="14891636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6A34621-766C-4262-9B7E-610D85D826C4}"/>
              </a:ext>
            </a:extLst>
          </p:cNvPr>
          <p:cNvSpPr>
            <a:spLocks noGrp="1"/>
          </p:cNvSpPr>
          <p:nvPr>
            <p:ph type="title"/>
          </p:nvPr>
        </p:nvSpPr>
        <p:spPr/>
        <p:txBody>
          <a:bodyPr/>
          <a:lstStyle/>
          <a:p>
            <a:r>
              <a:rPr lang="en-US" smtClean="0"/>
              <a:t>Click to edit Master title style</a:t>
            </a:r>
            <a:endParaRPr lang="en-US"/>
          </a:p>
        </p:txBody>
      </p:sp>
      <p:sp>
        <p:nvSpPr>
          <p:cNvPr id="3" name="Vertical Text Placeholder 2">
            <a:extLst>
              <a:ext uri="{FF2B5EF4-FFF2-40B4-BE49-F238E27FC236}">
                <a16:creationId xmlns:a16="http://schemas.microsoft.com/office/drawing/2014/main" xmlns="" id="{FD9B51CE-3A24-4779-91C4-BFC8FA0F3CDE}"/>
              </a:ext>
            </a:extLst>
          </p:cNvPr>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a:extLst>
              <a:ext uri="{FF2B5EF4-FFF2-40B4-BE49-F238E27FC236}">
                <a16:creationId xmlns:a16="http://schemas.microsoft.com/office/drawing/2014/main" xmlns="" id="{F2BEBADC-5ABB-4836-B828-402ED5699D2C}"/>
              </a:ext>
            </a:extLst>
          </p:cNvPr>
          <p:cNvSpPr>
            <a:spLocks noGrp="1"/>
          </p:cNvSpPr>
          <p:nvPr>
            <p:ph type="dt" sz="half" idx="10"/>
          </p:nvPr>
        </p:nvSpPr>
        <p:spPr/>
        <p:txBody>
          <a:bodyPr/>
          <a:lstStyle/>
          <a:p>
            <a:fld id="{7C8B304A-73E7-411A-AB6E-88529551222C}" type="datetimeFigureOut">
              <a:rPr lang="en-US" smtClean="0"/>
              <a:t>18-May-20</a:t>
            </a:fld>
            <a:endParaRPr lang="en-US"/>
          </a:p>
        </p:txBody>
      </p:sp>
      <p:sp>
        <p:nvSpPr>
          <p:cNvPr id="5" name="Footer Placeholder 4">
            <a:extLst>
              <a:ext uri="{FF2B5EF4-FFF2-40B4-BE49-F238E27FC236}">
                <a16:creationId xmlns:a16="http://schemas.microsoft.com/office/drawing/2014/main" xmlns="" id="{14FA1F3D-D7F8-473E-913E-A007069F26E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30B4EFF2-2FDE-4CA2-ADB4-00A2C4E98FAA}"/>
              </a:ext>
            </a:extLst>
          </p:cNvPr>
          <p:cNvSpPr>
            <a:spLocks noGrp="1"/>
          </p:cNvSpPr>
          <p:nvPr>
            <p:ph type="sldNum" sz="quarter" idx="12"/>
          </p:nvPr>
        </p:nvSpPr>
        <p:spPr/>
        <p:txBody>
          <a:bodyPr/>
          <a:lstStyle/>
          <a:p>
            <a:fld id="{9E9E3453-9D53-4DDF-BBE4-A3D91ECCE375}" type="slidenum">
              <a:rPr lang="en-US" smtClean="0"/>
              <a:t>‹#›</a:t>
            </a:fld>
            <a:endParaRPr lang="en-US"/>
          </a:p>
        </p:txBody>
      </p:sp>
    </p:spTree>
    <p:extLst>
      <p:ext uri="{BB962C8B-B14F-4D97-AF65-F5344CB8AC3E}">
        <p14:creationId xmlns:p14="http://schemas.microsoft.com/office/powerpoint/2010/main" val="42769505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7333F68D-A986-41AF-8A56-1B86F5832F28}"/>
              </a:ext>
            </a:extLst>
          </p:cNvPr>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a:extLst>
              <a:ext uri="{FF2B5EF4-FFF2-40B4-BE49-F238E27FC236}">
                <a16:creationId xmlns:a16="http://schemas.microsoft.com/office/drawing/2014/main" xmlns="" id="{0DEF6152-9FFE-4516-B9CE-E9405E1E71BB}"/>
              </a:ext>
            </a:extLst>
          </p:cNvPr>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a:extLst>
              <a:ext uri="{FF2B5EF4-FFF2-40B4-BE49-F238E27FC236}">
                <a16:creationId xmlns:a16="http://schemas.microsoft.com/office/drawing/2014/main" xmlns="" id="{78D98788-B6BB-4AED-89A3-F78EF1A2F772}"/>
              </a:ext>
            </a:extLst>
          </p:cNvPr>
          <p:cNvSpPr>
            <a:spLocks noGrp="1"/>
          </p:cNvSpPr>
          <p:nvPr>
            <p:ph type="dt" sz="half" idx="10"/>
          </p:nvPr>
        </p:nvSpPr>
        <p:spPr/>
        <p:txBody>
          <a:bodyPr/>
          <a:lstStyle/>
          <a:p>
            <a:fld id="{7C8B304A-73E7-411A-AB6E-88529551222C}" type="datetimeFigureOut">
              <a:rPr lang="en-US" smtClean="0"/>
              <a:t>18-May-20</a:t>
            </a:fld>
            <a:endParaRPr lang="en-US"/>
          </a:p>
        </p:txBody>
      </p:sp>
      <p:sp>
        <p:nvSpPr>
          <p:cNvPr id="5" name="Footer Placeholder 4">
            <a:extLst>
              <a:ext uri="{FF2B5EF4-FFF2-40B4-BE49-F238E27FC236}">
                <a16:creationId xmlns:a16="http://schemas.microsoft.com/office/drawing/2014/main" xmlns="" id="{37817D92-D5EE-428C-B676-B4116A426FF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6A491C34-BC14-4CFA-B1C8-DAE1D29DE3FF}"/>
              </a:ext>
            </a:extLst>
          </p:cNvPr>
          <p:cNvSpPr>
            <a:spLocks noGrp="1"/>
          </p:cNvSpPr>
          <p:nvPr>
            <p:ph type="sldNum" sz="quarter" idx="12"/>
          </p:nvPr>
        </p:nvSpPr>
        <p:spPr/>
        <p:txBody>
          <a:bodyPr/>
          <a:lstStyle/>
          <a:p>
            <a:fld id="{9E9E3453-9D53-4DDF-BBE4-A3D91ECCE375}" type="slidenum">
              <a:rPr lang="en-US" smtClean="0"/>
              <a:t>‹#›</a:t>
            </a:fld>
            <a:endParaRPr lang="en-US"/>
          </a:p>
        </p:txBody>
      </p:sp>
    </p:spTree>
    <p:extLst>
      <p:ext uri="{BB962C8B-B14F-4D97-AF65-F5344CB8AC3E}">
        <p14:creationId xmlns:p14="http://schemas.microsoft.com/office/powerpoint/2010/main" val="28798230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ED935AA-FCD8-4EBF-9AE0-AFEC8CFF843C}"/>
              </a:ext>
            </a:extLst>
          </p:cNvPr>
          <p:cNvSpPr>
            <a:spLocks noGrp="1"/>
          </p:cNvSpPr>
          <p:nvPr>
            <p:ph type="title"/>
          </p:nvPr>
        </p:nvSpPr>
        <p:spPr/>
        <p:txBody>
          <a:bodyPr/>
          <a:lstStyle/>
          <a:p>
            <a:r>
              <a:rPr lang="en-US" smtClean="0"/>
              <a:t>Click to edit Master title style</a:t>
            </a:r>
            <a:endParaRPr lang="en-US"/>
          </a:p>
        </p:txBody>
      </p:sp>
      <p:sp>
        <p:nvSpPr>
          <p:cNvPr id="3" name="Content Placeholder 2">
            <a:extLst>
              <a:ext uri="{FF2B5EF4-FFF2-40B4-BE49-F238E27FC236}">
                <a16:creationId xmlns:a16="http://schemas.microsoft.com/office/drawing/2014/main" xmlns="" id="{56448C7C-2686-46E1-9022-3AD58327FCCD}"/>
              </a:ext>
            </a:extLst>
          </p:cNvPr>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a:extLst>
              <a:ext uri="{FF2B5EF4-FFF2-40B4-BE49-F238E27FC236}">
                <a16:creationId xmlns:a16="http://schemas.microsoft.com/office/drawing/2014/main" xmlns="" id="{B87609C6-9640-4ED8-A6E8-27478FB17399}"/>
              </a:ext>
            </a:extLst>
          </p:cNvPr>
          <p:cNvSpPr>
            <a:spLocks noGrp="1"/>
          </p:cNvSpPr>
          <p:nvPr>
            <p:ph type="dt" sz="half" idx="10"/>
          </p:nvPr>
        </p:nvSpPr>
        <p:spPr/>
        <p:txBody>
          <a:bodyPr/>
          <a:lstStyle/>
          <a:p>
            <a:fld id="{7C8B304A-73E7-411A-AB6E-88529551222C}" type="datetimeFigureOut">
              <a:rPr lang="en-US" smtClean="0"/>
              <a:t>18-May-20</a:t>
            </a:fld>
            <a:endParaRPr lang="en-US"/>
          </a:p>
        </p:txBody>
      </p:sp>
      <p:sp>
        <p:nvSpPr>
          <p:cNvPr id="5" name="Footer Placeholder 4">
            <a:extLst>
              <a:ext uri="{FF2B5EF4-FFF2-40B4-BE49-F238E27FC236}">
                <a16:creationId xmlns:a16="http://schemas.microsoft.com/office/drawing/2014/main" xmlns="" id="{87068977-B36E-4275-A098-366F5038F94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16E3B547-5D8E-47E7-9495-86C84A7DE296}"/>
              </a:ext>
            </a:extLst>
          </p:cNvPr>
          <p:cNvSpPr>
            <a:spLocks noGrp="1"/>
          </p:cNvSpPr>
          <p:nvPr>
            <p:ph type="sldNum" sz="quarter" idx="12"/>
          </p:nvPr>
        </p:nvSpPr>
        <p:spPr/>
        <p:txBody>
          <a:bodyPr/>
          <a:lstStyle/>
          <a:p>
            <a:fld id="{9E9E3453-9D53-4DDF-BBE4-A3D91ECCE375}" type="slidenum">
              <a:rPr lang="en-US" smtClean="0"/>
              <a:t>‹#›</a:t>
            </a:fld>
            <a:endParaRPr lang="en-US"/>
          </a:p>
        </p:txBody>
      </p:sp>
    </p:spTree>
    <p:extLst>
      <p:ext uri="{BB962C8B-B14F-4D97-AF65-F5344CB8AC3E}">
        <p14:creationId xmlns:p14="http://schemas.microsoft.com/office/powerpoint/2010/main" val="28621551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1CA2D14-97DC-489B-820E-6357EB854A84}"/>
              </a:ext>
            </a:extLst>
          </p:cNvPr>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a:extLst>
              <a:ext uri="{FF2B5EF4-FFF2-40B4-BE49-F238E27FC236}">
                <a16:creationId xmlns:a16="http://schemas.microsoft.com/office/drawing/2014/main" xmlns="" id="{465A20A5-A2E1-43F0-AEBE-D64D1DA234E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a:extLst>
              <a:ext uri="{FF2B5EF4-FFF2-40B4-BE49-F238E27FC236}">
                <a16:creationId xmlns:a16="http://schemas.microsoft.com/office/drawing/2014/main" xmlns="" id="{F5ACFFD6-4C26-45FA-AFA5-7D3472127153}"/>
              </a:ext>
            </a:extLst>
          </p:cNvPr>
          <p:cNvSpPr>
            <a:spLocks noGrp="1"/>
          </p:cNvSpPr>
          <p:nvPr>
            <p:ph type="dt" sz="half" idx="10"/>
          </p:nvPr>
        </p:nvSpPr>
        <p:spPr/>
        <p:txBody>
          <a:bodyPr/>
          <a:lstStyle/>
          <a:p>
            <a:fld id="{7C8B304A-73E7-411A-AB6E-88529551222C}" type="datetimeFigureOut">
              <a:rPr lang="en-US" smtClean="0"/>
              <a:t>18-May-20</a:t>
            </a:fld>
            <a:endParaRPr lang="en-US"/>
          </a:p>
        </p:txBody>
      </p:sp>
      <p:sp>
        <p:nvSpPr>
          <p:cNvPr id="5" name="Footer Placeholder 4">
            <a:extLst>
              <a:ext uri="{FF2B5EF4-FFF2-40B4-BE49-F238E27FC236}">
                <a16:creationId xmlns:a16="http://schemas.microsoft.com/office/drawing/2014/main" xmlns="" id="{98F19121-9612-4D4A-B1C1-E009AA96931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AC0E0136-041F-449B-A41A-B808E078731E}"/>
              </a:ext>
            </a:extLst>
          </p:cNvPr>
          <p:cNvSpPr>
            <a:spLocks noGrp="1"/>
          </p:cNvSpPr>
          <p:nvPr>
            <p:ph type="sldNum" sz="quarter" idx="12"/>
          </p:nvPr>
        </p:nvSpPr>
        <p:spPr/>
        <p:txBody>
          <a:bodyPr/>
          <a:lstStyle/>
          <a:p>
            <a:fld id="{9E9E3453-9D53-4DDF-BBE4-A3D91ECCE375}" type="slidenum">
              <a:rPr lang="en-US" smtClean="0"/>
              <a:t>‹#›</a:t>
            </a:fld>
            <a:endParaRPr lang="en-US"/>
          </a:p>
        </p:txBody>
      </p:sp>
    </p:spTree>
    <p:extLst>
      <p:ext uri="{BB962C8B-B14F-4D97-AF65-F5344CB8AC3E}">
        <p14:creationId xmlns:p14="http://schemas.microsoft.com/office/powerpoint/2010/main" val="40427344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2105998-D10F-4EA2-8665-2FBCDB399A9A}"/>
              </a:ext>
            </a:extLst>
          </p:cNvPr>
          <p:cNvSpPr>
            <a:spLocks noGrp="1"/>
          </p:cNvSpPr>
          <p:nvPr>
            <p:ph type="title"/>
          </p:nvPr>
        </p:nvSpPr>
        <p:spPr/>
        <p:txBody>
          <a:bodyPr/>
          <a:lstStyle/>
          <a:p>
            <a:r>
              <a:rPr lang="en-US" smtClean="0"/>
              <a:t>Click to edit Master title style</a:t>
            </a:r>
            <a:endParaRPr lang="en-US"/>
          </a:p>
        </p:txBody>
      </p:sp>
      <p:sp>
        <p:nvSpPr>
          <p:cNvPr id="3" name="Content Placeholder 2">
            <a:extLst>
              <a:ext uri="{FF2B5EF4-FFF2-40B4-BE49-F238E27FC236}">
                <a16:creationId xmlns:a16="http://schemas.microsoft.com/office/drawing/2014/main" xmlns="" id="{BB49AAF2-203E-475E-A168-AD8936FFDF9B}"/>
              </a:ext>
            </a:extLst>
          </p:cNvPr>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a:extLst>
              <a:ext uri="{FF2B5EF4-FFF2-40B4-BE49-F238E27FC236}">
                <a16:creationId xmlns:a16="http://schemas.microsoft.com/office/drawing/2014/main" xmlns="" id="{ED3BBC75-1513-443D-B80D-DADFDD1BF1EB}"/>
              </a:ext>
            </a:extLst>
          </p:cNvPr>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a:extLst>
              <a:ext uri="{FF2B5EF4-FFF2-40B4-BE49-F238E27FC236}">
                <a16:creationId xmlns:a16="http://schemas.microsoft.com/office/drawing/2014/main" xmlns="" id="{43120FC5-76B9-4874-BB51-5187F77542C0}"/>
              </a:ext>
            </a:extLst>
          </p:cNvPr>
          <p:cNvSpPr>
            <a:spLocks noGrp="1"/>
          </p:cNvSpPr>
          <p:nvPr>
            <p:ph type="dt" sz="half" idx="10"/>
          </p:nvPr>
        </p:nvSpPr>
        <p:spPr/>
        <p:txBody>
          <a:bodyPr/>
          <a:lstStyle/>
          <a:p>
            <a:fld id="{7C8B304A-73E7-411A-AB6E-88529551222C}" type="datetimeFigureOut">
              <a:rPr lang="en-US" smtClean="0"/>
              <a:t>18-May-20</a:t>
            </a:fld>
            <a:endParaRPr lang="en-US"/>
          </a:p>
        </p:txBody>
      </p:sp>
      <p:sp>
        <p:nvSpPr>
          <p:cNvPr id="6" name="Footer Placeholder 5">
            <a:extLst>
              <a:ext uri="{FF2B5EF4-FFF2-40B4-BE49-F238E27FC236}">
                <a16:creationId xmlns:a16="http://schemas.microsoft.com/office/drawing/2014/main" xmlns="" id="{4E545F77-AEB2-4B0B-8DA4-56154246C25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CD83F5FA-4C6D-4BE0-A1D9-653671F6216E}"/>
              </a:ext>
            </a:extLst>
          </p:cNvPr>
          <p:cNvSpPr>
            <a:spLocks noGrp="1"/>
          </p:cNvSpPr>
          <p:nvPr>
            <p:ph type="sldNum" sz="quarter" idx="12"/>
          </p:nvPr>
        </p:nvSpPr>
        <p:spPr/>
        <p:txBody>
          <a:bodyPr/>
          <a:lstStyle/>
          <a:p>
            <a:fld id="{9E9E3453-9D53-4DDF-BBE4-A3D91ECCE375}" type="slidenum">
              <a:rPr lang="en-US" smtClean="0"/>
              <a:t>‹#›</a:t>
            </a:fld>
            <a:endParaRPr lang="en-US"/>
          </a:p>
        </p:txBody>
      </p:sp>
    </p:spTree>
    <p:extLst>
      <p:ext uri="{BB962C8B-B14F-4D97-AF65-F5344CB8AC3E}">
        <p14:creationId xmlns:p14="http://schemas.microsoft.com/office/powerpoint/2010/main" val="33315753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0CECA78-89F0-4CB2-A033-17265B027252}"/>
              </a:ext>
            </a:extLst>
          </p:cNvPr>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a:extLst>
              <a:ext uri="{FF2B5EF4-FFF2-40B4-BE49-F238E27FC236}">
                <a16:creationId xmlns:a16="http://schemas.microsoft.com/office/drawing/2014/main" xmlns="" id="{55B2B5F2-F91F-45F9-A4DE-2D725A4A266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a:extLst>
              <a:ext uri="{FF2B5EF4-FFF2-40B4-BE49-F238E27FC236}">
                <a16:creationId xmlns:a16="http://schemas.microsoft.com/office/drawing/2014/main" xmlns="" id="{C54DC587-4479-44D6-B48F-85F82699C802}"/>
              </a:ext>
            </a:extLst>
          </p:cNvPr>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a:extLst>
              <a:ext uri="{FF2B5EF4-FFF2-40B4-BE49-F238E27FC236}">
                <a16:creationId xmlns:a16="http://schemas.microsoft.com/office/drawing/2014/main" xmlns="" id="{EBA60C8B-3C03-4307-8472-EA3DA94C6A5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a:extLst>
              <a:ext uri="{FF2B5EF4-FFF2-40B4-BE49-F238E27FC236}">
                <a16:creationId xmlns:a16="http://schemas.microsoft.com/office/drawing/2014/main" xmlns="" id="{0BF354BF-9E51-4386-B612-C77519ACC544}"/>
              </a:ext>
            </a:extLst>
          </p:cNvPr>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a:extLst>
              <a:ext uri="{FF2B5EF4-FFF2-40B4-BE49-F238E27FC236}">
                <a16:creationId xmlns:a16="http://schemas.microsoft.com/office/drawing/2014/main" xmlns="" id="{B3FFE7D9-6E53-4B6D-B9BD-30B37368E0A6}"/>
              </a:ext>
            </a:extLst>
          </p:cNvPr>
          <p:cNvSpPr>
            <a:spLocks noGrp="1"/>
          </p:cNvSpPr>
          <p:nvPr>
            <p:ph type="dt" sz="half" idx="10"/>
          </p:nvPr>
        </p:nvSpPr>
        <p:spPr/>
        <p:txBody>
          <a:bodyPr/>
          <a:lstStyle/>
          <a:p>
            <a:fld id="{7C8B304A-73E7-411A-AB6E-88529551222C}" type="datetimeFigureOut">
              <a:rPr lang="en-US" smtClean="0"/>
              <a:t>18-May-20</a:t>
            </a:fld>
            <a:endParaRPr lang="en-US"/>
          </a:p>
        </p:txBody>
      </p:sp>
      <p:sp>
        <p:nvSpPr>
          <p:cNvPr id="8" name="Footer Placeholder 7">
            <a:extLst>
              <a:ext uri="{FF2B5EF4-FFF2-40B4-BE49-F238E27FC236}">
                <a16:creationId xmlns:a16="http://schemas.microsoft.com/office/drawing/2014/main" xmlns="" id="{74C22399-45B2-4C46-9E75-D5432767FF6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xmlns="" id="{D62C1066-965C-4CCF-B83A-D338A802966A}"/>
              </a:ext>
            </a:extLst>
          </p:cNvPr>
          <p:cNvSpPr>
            <a:spLocks noGrp="1"/>
          </p:cNvSpPr>
          <p:nvPr>
            <p:ph type="sldNum" sz="quarter" idx="12"/>
          </p:nvPr>
        </p:nvSpPr>
        <p:spPr/>
        <p:txBody>
          <a:bodyPr/>
          <a:lstStyle/>
          <a:p>
            <a:fld id="{9E9E3453-9D53-4DDF-BBE4-A3D91ECCE375}" type="slidenum">
              <a:rPr lang="en-US" smtClean="0"/>
              <a:t>‹#›</a:t>
            </a:fld>
            <a:endParaRPr lang="en-US"/>
          </a:p>
        </p:txBody>
      </p:sp>
    </p:spTree>
    <p:extLst>
      <p:ext uri="{BB962C8B-B14F-4D97-AF65-F5344CB8AC3E}">
        <p14:creationId xmlns:p14="http://schemas.microsoft.com/office/powerpoint/2010/main" val="26892223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5410AC8-A116-42CF-B2EB-53EB395BFA80}"/>
              </a:ext>
            </a:extLst>
          </p:cNvPr>
          <p:cNvSpPr>
            <a:spLocks noGrp="1"/>
          </p:cNvSpPr>
          <p:nvPr>
            <p:ph type="title"/>
          </p:nvPr>
        </p:nvSpPr>
        <p:spPr/>
        <p:txBody>
          <a:bodyPr/>
          <a:lstStyle/>
          <a:p>
            <a:r>
              <a:rPr lang="en-US" smtClean="0"/>
              <a:t>Click to edit Master title style</a:t>
            </a:r>
            <a:endParaRPr lang="en-US"/>
          </a:p>
        </p:txBody>
      </p:sp>
      <p:sp>
        <p:nvSpPr>
          <p:cNvPr id="3" name="Date Placeholder 2">
            <a:extLst>
              <a:ext uri="{FF2B5EF4-FFF2-40B4-BE49-F238E27FC236}">
                <a16:creationId xmlns:a16="http://schemas.microsoft.com/office/drawing/2014/main" xmlns="" id="{293D5F3F-3990-446F-9462-36855FA4E424}"/>
              </a:ext>
            </a:extLst>
          </p:cNvPr>
          <p:cNvSpPr>
            <a:spLocks noGrp="1"/>
          </p:cNvSpPr>
          <p:nvPr>
            <p:ph type="dt" sz="half" idx="10"/>
          </p:nvPr>
        </p:nvSpPr>
        <p:spPr/>
        <p:txBody>
          <a:bodyPr/>
          <a:lstStyle/>
          <a:p>
            <a:fld id="{7C8B304A-73E7-411A-AB6E-88529551222C}" type="datetimeFigureOut">
              <a:rPr lang="en-US" smtClean="0"/>
              <a:t>18-May-20</a:t>
            </a:fld>
            <a:endParaRPr lang="en-US"/>
          </a:p>
        </p:txBody>
      </p:sp>
      <p:sp>
        <p:nvSpPr>
          <p:cNvPr id="4" name="Footer Placeholder 3">
            <a:extLst>
              <a:ext uri="{FF2B5EF4-FFF2-40B4-BE49-F238E27FC236}">
                <a16:creationId xmlns:a16="http://schemas.microsoft.com/office/drawing/2014/main" xmlns="" id="{1882CD07-9388-4D5A-8317-7DCCC9ACD30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xmlns="" id="{C149DD7D-6602-479D-B1F0-F46D0CF19404}"/>
              </a:ext>
            </a:extLst>
          </p:cNvPr>
          <p:cNvSpPr>
            <a:spLocks noGrp="1"/>
          </p:cNvSpPr>
          <p:nvPr>
            <p:ph type="sldNum" sz="quarter" idx="12"/>
          </p:nvPr>
        </p:nvSpPr>
        <p:spPr/>
        <p:txBody>
          <a:bodyPr/>
          <a:lstStyle/>
          <a:p>
            <a:fld id="{9E9E3453-9D53-4DDF-BBE4-A3D91ECCE375}" type="slidenum">
              <a:rPr lang="en-US" smtClean="0"/>
              <a:t>‹#›</a:t>
            </a:fld>
            <a:endParaRPr lang="en-US"/>
          </a:p>
        </p:txBody>
      </p:sp>
    </p:spTree>
    <p:extLst>
      <p:ext uri="{BB962C8B-B14F-4D97-AF65-F5344CB8AC3E}">
        <p14:creationId xmlns:p14="http://schemas.microsoft.com/office/powerpoint/2010/main" val="12589424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A901B705-5EC0-443A-8F94-405FEC642327}"/>
              </a:ext>
            </a:extLst>
          </p:cNvPr>
          <p:cNvSpPr>
            <a:spLocks noGrp="1"/>
          </p:cNvSpPr>
          <p:nvPr>
            <p:ph type="dt" sz="half" idx="10"/>
          </p:nvPr>
        </p:nvSpPr>
        <p:spPr/>
        <p:txBody>
          <a:bodyPr/>
          <a:lstStyle/>
          <a:p>
            <a:fld id="{7C8B304A-73E7-411A-AB6E-88529551222C}" type="datetimeFigureOut">
              <a:rPr lang="en-US" smtClean="0"/>
              <a:t>18-May-20</a:t>
            </a:fld>
            <a:endParaRPr lang="en-US"/>
          </a:p>
        </p:txBody>
      </p:sp>
      <p:sp>
        <p:nvSpPr>
          <p:cNvPr id="3" name="Footer Placeholder 2">
            <a:extLst>
              <a:ext uri="{FF2B5EF4-FFF2-40B4-BE49-F238E27FC236}">
                <a16:creationId xmlns:a16="http://schemas.microsoft.com/office/drawing/2014/main" xmlns="" id="{CA2B3620-79B8-4396-9818-B3A61A6D39D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xmlns="" id="{3D637028-5F0E-478C-B93E-BEE7EF405D62}"/>
              </a:ext>
            </a:extLst>
          </p:cNvPr>
          <p:cNvSpPr>
            <a:spLocks noGrp="1"/>
          </p:cNvSpPr>
          <p:nvPr>
            <p:ph type="sldNum" sz="quarter" idx="12"/>
          </p:nvPr>
        </p:nvSpPr>
        <p:spPr/>
        <p:txBody>
          <a:bodyPr/>
          <a:lstStyle/>
          <a:p>
            <a:fld id="{9E9E3453-9D53-4DDF-BBE4-A3D91ECCE375}" type="slidenum">
              <a:rPr lang="en-US" smtClean="0"/>
              <a:t>‹#›</a:t>
            </a:fld>
            <a:endParaRPr lang="en-US"/>
          </a:p>
        </p:txBody>
      </p:sp>
    </p:spTree>
    <p:extLst>
      <p:ext uri="{BB962C8B-B14F-4D97-AF65-F5344CB8AC3E}">
        <p14:creationId xmlns:p14="http://schemas.microsoft.com/office/powerpoint/2010/main" val="12864421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0CF91AC-07C9-4340-9482-51842F3BD0D0}"/>
              </a:ext>
            </a:extLst>
          </p:cNvPr>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a:extLst>
              <a:ext uri="{FF2B5EF4-FFF2-40B4-BE49-F238E27FC236}">
                <a16:creationId xmlns:a16="http://schemas.microsoft.com/office/drawing/2014/main" xmlns="" id="{1987863B-93B6-4911-9F00-C849CC2195A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a:extLst>
              <a:ext uri="{FF2B5EF4-FFF2-40B4-BE49-F238E27FC236}">
                <a16:creationId xmlns:a16="http://schemas.microsoft.com/office/drawing/2014/main" xmlns="" id="{8686715B-AA2D-4587-BE92-374F20E8963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a:extLst>
              <a:ext uri="{FF2B5EF4-FFF2-40B4-BE49-F238E27FC236}">
                <a16:creationId xmlns:a16="http://schemas.microsoft.com/office/drawing/2014/main" xmlns="" id="{FDFBD891-2568-4601-9752-9207104130AB}"/>
              </a:ext>
            </a:extLst>
          </p:cNvPr>
          <p:cNvSpPr>
            <a:spLocks noGrp="1"/>
          </p:cNvSpPr>
          <p:nvPr>
            <p:ph type="dt" sz="half" idx="10"/>
          </p:nvPr>
        </p:nvSpPr>
        <p:spPr/>
        <p:txBody>
          <a:bodyPr/>
          <a:lstStyle/>
          <a:p>
            <a:fld id="{7C8B304A-73E7-411A-AB6E-88529551222C}" type="datetimeFigureOut">
              <a:rPr lang="en-US" smtClean="0"/>
              <a:t>18-May-20</a:t>
            </a:fld>
            <a:endParaRPr lang="en-US"/>
          </a:p>
        </p:txBody>
      </p:sp>
      <p:sp>
        <p:nvSpPr>
          <p:cNvPr id="6" name="Footer Placeholder 5">
            <a:extLst>
              <a:ext uri="{FF2B5EF4-FFF2-40B4-BE49-F238E27FC236}">
                <a16:creationId xmlns:a16="http://schemas.microsoft.com/office/drawing/2014/main" xmlns="" id="{768C106D-748B-4460-9085-5CEBEBD5D1E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BA91B244-7D96-4F61-AB1F-9F1061B3816F}"/>
              </a:ext>
            </a:extLst>
          </p:cNvPr>
          <p:cNvSpPr>
            <a:spLocks noGrp="1"/>
          </p:cNvSpPr>
          <p:nvPr>
            <p:ph type="sldNum" sz="quarter" idx="12"/>
          </p:nvPr>
        </p:nvSpPr>
        <p:spPr/>
        <p:txBody>
          <a:bodyPr/>
          <a:lstStyle/>
          <a:p>
            <a:fld id="{9E9E3453-9D53-4DDF-BBE4-A3D91ECCE375}" type="slidenum">
              <a:rPr lang="en-US" smtClean="0"/>
              <a:t>‹#›</a:t>
            </a:fld>
            <a:endParaRPr lang="en-US"/>
          </a:p>
        </p:txBody>
      </p:sp>
    </p:spTree>
    <p:extLst>
      <p:ext uri="{BB962C8B-B14F-4D97-AF65-F5344CB8AC3E}">
        <p14:creationId xmlns:p14="http://schemas.microsoft.com/office/powerpoint/2010/main" val="11649748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899C891-5DFB-49C7-B20F-4EDE144A79AA}"/>
              </a:ext>
            </a:extLst>
          </p:cNvPr>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a:extLst>
              <a:ext uri="{FF2B5EF4-FFF2-40B4-BE49-F238E27FC236}">
                <a16:creationId xmlns:a16="http://schemas.microsoft.com/office/drawing/2014/main" xmlns="" id="{602727BE-A561-4694-BDB5-4CB8361258C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a:extLst>
              <a:ext uri="{FF2B5EF4-FFF2-40B4-BE49-F238E27FC236}">
                <a16:creationId xmlns:a16="http://schemas.microsoft.com/office/drawing/2014/main" xmlns="" id="{1381F358-7862-4A62-A3AB-B15ED82E981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a:extLst>
              <a:ext uri="{FF2B5EF4-FFF2-40B4-BE49-F238E27FC236}">
                <a16:creationId xmlns:a16="http://schemas.microsoft.com/office/drawing/2014/main" xmlns="" id="{69B7D824-2AD5-4422-8A50-6941E8372E20}"/>
              </a:ext>
            </a:extLst>
          </p:cNvPr>
          <p:cNvSpPr>
            <a:spLocks noGrp="1"/>
          </p:cNvSpPr>
          <p:nvPr>
            <p:ph type="dt" sz="half" idx="10"/>
          </p:nvPr>
        </p:nvSpPr>
        <p:spPr/>
        <p:txBody>
          <a:bodyPr/>
          <a:lstStyle/>
          <a:p>
            <a:fld id="{7C8B304A-73E7-411A-AB6E-88529551222C}" type="datetimeFigureOut">
              <a:rPr lang="en-US" smtClean="0"/>
              <a:t>18-May-20</a:t>
            </a:fld>
            <a:endParaRPr lang="en-US"/>
          </a:p>
        </p:txBody>
      </p:sp>
      <p:sp>
        <p:nvSpPr>
          <p:cNvPr id="6" name="Footer Placeholder 5">
            <a:extLst>
              <a:ext uri="{FF2B5EF4-FFF2-40B4-BE49-F238E27FC236}">
                <a16:creationId xmlns:a16="http://schemas.microsoft.com/office/drawing/2014/main" xmlns="" id="{E52DEFFC-91BF-40B5-B231-20C8EB85066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4C66E548-D911-40BB-84A6-9306FB1475CF}"/>
              </a:ext>
            </a:extLst>
          </p:cNvPr>
          <p:cNvSpPr>
            <a:spLocks noGrp="1"/>
          </p:cNvSpPr>
          <p:nvPr>
            <p:ph type="sldNum" sz="quarter" idx="12"/>
          </p:nvPr>
        </p:nvSpPr>
        <p:spPr/>
        <p:txBody>
          <a:bodyPr/>
          <a:lstStyle/>
          <a:p>
            <a:fld id="{9E9E3453-9D53-4DDF-BBE4-A3D91ECCE375}" type="slidenum">
              <a:rPr lang="en-US" smtClean="0"/>
              <a:t>‹#›</a:t>
            </a:fld>
            <a:endParaRPr lang="en-US"/>
          </a:p>
        </p:txBody>
      </p:sp>
    </p:spTree>
    <p:extLst>
      <p:ext uri="{BB962C8B-B14F-4D97-AF65-F5344CB8AC3E}">
        <p14:creationId xmlns:p14="http://schemas.microsoft.com/office/powerpoint/2010/main" val="31792134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02DAAD7A-9F7B-4A89-ACD4-AFA5FE852BB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a:extLst>
              <a:ext uri="{FF2B5EF4-FFF2-40B4-BE49-F238E27FC236}">
                <a16:creationId xmlns:a16="http://schemas.microsoft.com/office/drawing/2014/main" xmlns="" id="{84537924-42AC-4763-95C4-EB455EB0FF6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3EE2D0B5-DA09-46F4-9922-B9D925C7445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C8B304A-73E7-411A-AB6E-88529551222C}" type="datetimeFigureOut">
              <a:rPr lang="en-US" smtClean="0"/>
              <a:t>18-May-20</a:t>
            </a:fld>
            <a:endParaRPr lang="en-US"/>
          </a:p>
        </p:txBody>
      </p:sp>
      <p:sp>
        <p:nvSpPr>
          <p:cNvPr id="5" name="Footer Placeholder 4">
            <a:extLst>
              <a:ext uri="{FF2B5EF4-FFF2-40B4-BE49-F238E27FC236}">
                <a16:creationId xmlns:a16="http://schemas.microsoft.com/office/drawing/2014/main" xmlns="" id="{102A9134-0B63-4C11-BBAB-3C1E74E7CC7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xmlns="" id="{229A6362-3DED-435E-90A5-D393E591CF5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E9E3453-9D53-4DDF-BBE4-A3D91ECCE375}" type="slidenum">
              <a:rPr lang="en-US" smtClean="0"/>
              <a:t>‹#›</a:t>
            </a:fld>
            <a:endParaRPr lang="en-US"/>
          </a:p>
        </p:txBody>
      </p:sp>
      <p:sp>
        <p:nvSpPr>
          <p:cNvPr id="7" name="Rectangle 6">
            <a:extLst>
              <a:ext uri="{FF2B5EF4-FFF2-40B4-BE49-F238E27FC236}">
                <a16:creationId xmlns:a16="http://schemas.microsoft.com/office/drawing/2014/main" xmlns="" id="{DA116D35-A8C4-4B4C-AF85-BBF473136709}"/>
              </a:ext>
            </a:extLst>
          </p:cNvPr>
          <p:cNvSpPr/>
          <p:nvPr userDrawn="1"/>
        </p:nvSpPr>
        <p:spPr>
          <a:xfrm>
            <a:off x="0" y="5943600"/>
            <a:ext cx="12192000" cy="914400"/>
          </a:xfrm>
          <a:prstGeom prst="rect">
            <a:avLst/>
          </a:prstGeom>
          <a:solidFill>
            <a:srgbClr val="404A9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8" name="TextBox 7">
            <a:extLst>
              <a:ext uri="{FF2B5EF4-FFF2-40B4-BE49-F238E27FC236}">
                <a16:creationId xmlns:a16="http://schemas.microsoft.com/office/drawing/2014/main" xmlns="" id="{938701FB-3344-4B80-B653-C1F908C94A88}"/>
              </a:ext>
            </a:extLst>
          </p:cNvPr>
          <p:cNvSpPr txBox="1"/>
          <p:nvPr userDrawn="1"/>
        </p:nvSpPr>
        <p:spPr>
          <a:xfrm>
            <a:off x="304800" y="6096001"/>
            <a:ext cx="9042400" cy="615553"/>
          </a:xfrm>
          <a:prstGeom prst="rect">
            <a:avLst/>
          </a:prstGeom>
          <a:noFill/>
        </p:spPr>
        <p:txBody>
          <a:bodyPr wrap="square" rtlCol="0">
            <a:spAutoFit/>
          </a:bodyPr>
          <a:lstStyle/>
          <a:p>
            <a:r>
              <a:rPr lang="en-US" sz="2000" dirty="0">
                <a:solidFill>
                  <a:schemeClr val="bg1"/>
                </a:solidFill>
                <a:latin typeface="ZapfHumnst Dm BT" pitchFamily="34" charset="0"/>
              </a:rPr>
              <a:t>Association of College &amp; Research Libraries</a:t>
            </a:r>
          </a:p>
          <a:p>
            <a:r>
              <a:rPr lang="en-US" sz="1400" dirty="0">
                <a:solidFill>
                  <a:schemeClr val="bg1"/>
                </a:solidFill>
                <a:latin typeface="ZapfHumnst Dm BT" pitchFamily="34" charset="0"/>
              </a:rPr>
              <a:t>www.acrl.org</a:t>
            </a:r>
          </a:p>
        </p:txBody>
      </p:sp>
      <p:pic>
        <p:nvPicPr>
          <p:cNvPr id="9" name="Picture 8" descr="NEW-LOGO-white.png">
            <a:extLst>
              <a:ext uri="{FF2B5EF4-FFF2-40B4-BE49-F238E27FC236}">
                <a16:creationId xmlns:a16="http://schemas.microsoft.com/office/drawing/2014/main" xmlns="" id="{4E4DFA61-7B70-43BC-9B0D-5B0BBFFD53AA}"/>
              </a:ext>
            </a:extLst>
          </p:cNvPr>
          <p:cNvPicPr>
            <a:picLocks noChangeAspect="1"/>
          </p:cNvPicPr>
          <p:nvPr userDrawn="1"/>
        </p:nvPicPr>
        <p:blipFill>
          <a:blip r:embed="rId13" cstate="print"/>
          <a:stretch>
            <a:fillRect/>
          </a:stretch>
        </p:blipFill>
        <p:spPr>
          <a:xfrm>
            <a:off x="8709028" y="6001572"/>
            <a:ext cx="2892181" cy="783127"/>
          </a:xfrm>
          <a:prstGeom prst="rect">
            <a:avLst/>
          </a:prstGeom>
        </p:spPr>
      </p:pic>
    </p:spTree>
    <p:extLst>
      <p:ext uri="{BB962C8B-B14F-4D97-AF65-F5344CB8AC3E}">
        <p14:creationId xmlns:p14="http://schemas.microsoft.com/office/powerpoint/2010/main" val="644478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abidhussain@issi.org.pk"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timeshighereducation.com/student/best-universities/best-universities-pakistan" TargetMode="External"/><Relationship Id="rId2" Type="http://schemas.openxmlformats.org/officeDocument/2006/relationships/hyperlink" Target="https://www.topuniversities.com/university-rankings/asian-university-rankings/2016#sorting=rank+region=+country=+faculty=+stars=false+search=" TargetMode="Externa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hyperlink" Target="https://core.ac.uk/download/pdf/11882548.pdf" TargetMode="Externa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www.nlp.gov.pk/resources.html"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hyperlink" Target="https://www.nationsonline.org/oneworld/population-by-country.htm" TargetMode="External"/><Relationship Id="rId3" Type="http://schemas.openxmlformats.org/officeDocument/2006/relationships/hyperlink" Target="https://www.nationsonline.org/oneworld/china.htm" TargetMode="External"/><Relationship Id="rId7" Type="http://schemas.openxmlformats.org/officeDocument/2006/relationships/hyperlink" Target="https://www.nationsonline.org/oneworld/turkey.htm" TargetMode="External"/><Relationship Id="rId2" Type="http://schemas.openxmlformats.org/officeDocument/2006/relationships/hyperlink" Target="https://www.nationsonline.org/oneworld/afghanistan.htm" TargetMode="External"/><Relationship Id="rId1" Type="http://schemas.openxmlformats.org/officeDocument/2006/relationships/slideLayout" Target="../slideLayouts/slideLayout1.xml"/><Relationship Id="rId6" Type="http://schemas.openxmlformats.org/officeDocument/2006/relationships/hyperlink" Target="https://www.nationsonline.org/oneworld/countries_by_area.htm" TargetMode="External"/><Relationship Id="rId5" Type="http://schemas.openxmlformats.org/officeDocument/2006/relationships/hyperlink" Target="https://www.nationsonline.org/oneworld/iran.htm" TargetMode="External"/><Relationship Id="rId4" Type="http://schemas.openxmlformats.org/officeDocument/2006/relationships/hyperlink" Target="https://www.nationsonline.org/oneworld/india.htm" TargetMode="External"/></Relationships>
</file>

<file path=ppt/slides/_rels/slide20.xml.rels><?xml version="1.0" encoding="UTF-8" standalone="yes"?>
<Relationships xmlns="http://schemas.openxmlformats.org/package/2006/relationships"><Relationship Id="rId2" Type="http://schemas.openxmlformats.org/officeDocument/2006/relationships/hyperlink" Target="https://doi.org/10.1177/0340035208088578"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8" Type="http://schemas.openxmlformats.org/officeDocument/2006/relationships/hyperlink" Target="https://www.hec.gov.pk/english/services/students/HEC-Library/Pages/Important-Links-For-Librarians.aspx" TargetMode="External"/><Relationship Id="rId3" Type="http://schemas.openxmlformats.org/officeDocument/2006/relationships/hyperlink" Target="http://www.digitallibrary.edu.pk/books.html" TargetMode="External"/><Relationship Id="rId7" Type="http://schemas.openxmlformats.org/officeDocument/2006/relationships/hyperlink" Target="http://www.digitallibrary.edu.pk/eligibility.html" TargetMode="External"/><Relationship Id="rId2" Type="http://schemas.openxmlformats.org/officeDocument/2006/relationships/hyperlink" Target="http://www.digitallibrary.edu.pk/Resources.php" TargetMode="External"/><Relationship Id="rId1" Type="http://schemas.openxmlformats.org/officeDocument/2006/relationships/slideLayout" Target="../slideLayouts/slideLayout2.xml"/><Relationship Id="rId6" Type="http://schemas.openxmlformats.org/officeDocument/2006/relationships/hyperlink" Target="http://www.digitallibrary.edu.pk/Open.htm" TargetMode="External"/><Relationship Id="rId5" Type="http://schemas.openxmlformats.org/officeDocument/2006/relationships/hyperlink" Target="http://www.digitallibrary.edu.pk/british-library.php" TargetMode="External"/><Relationship Id="rId4" Type="http://schemas.openxmlformats.org/officeDocument/2006/relationships/hyperlink" Target="http://www.digitallibrary.edu.pk/institutes.php" TargetMode="External"/></Relationships>
</file>

<file path=ppt/slides/_rels/slide23.xml.rels><?xml version="1.0" encoding="UTF-8" standalone="yes"?>
<Relationships xmlns="http://schemas.openxmlformats.org/package/2006/relationships"><Relationship Id="rId8" Type="http://schemas.openxmlformats.org/officeDocument/2006/relationships/hyperlink" Target="http://www.digitallibrary.edu.pk/wiley-blackwell.html" TargetMode="External"/><Relationship Id="rId13" Type="http://schemas.openxmlformats.org/officeDocument/2006/relationships/hyperlink" Target="http://www.digitallibrary.edu.pk/aip.html" TargetMode="External"/><Relationship Id="rId18" Type="http://schemas.openxmlformats.org/officeDocument/2006/relationships/hyperlink" Target="http://www.digitallibrary.edu.pk/ieee.html" TargetMode="External"/><Relationship Id="rId3" Type="http://schemas.openxmlformats.org/officeDocument/2006/relationships/hyperlink" Target="http://www.digitallibrary.edu.pk/elsevier.html" TargetMode="External"/><Relationship Id="rId21" Type="http://schemas.openxmlformats.org/officeDocument/2006/relationships/hyperlink" Target="http://www.digitallibrary.edu.pk/proquest.html" TargetMode="External"/><Relationship Id="rId7" Type="http://schemas.openxmlformats.org/officeDocument/2006/relationships/hyperlink" Target="http://www.digitallibrary.edu.pk/taylor%20N%20francis.html" TargetMode="External"/><Relationship Id="rId12" Type="http://schemas.openxmlformats.org/officeDocument/2006/relationships/hyperlink" Target="http://www.digitallibrary.edu.pk/acs.html" TargetMode="External"/><Relationship Id="rId17" Type="http://schemas.openxmlformats.org/officeDocument/2006/relationships/hyperlink" Target="http://www.digitallibrary.edu.pk/acm.html" TargetMode="External"/><Relationship Id="rId2" Type="http://schemas.openxmlformats.org/officeDocument/2006/relationships/hyperlink" Target="http://www.digitallibrary.edu.pk/annual.html" TargetMode="External"/><Relationship Id="rId16" Type="http://schemas.openxmlformats.org/officeDocument/2006/relationships/hyperlink" Target="http://www.digitallibrary.edu.pk/asce.html" TargetMode="External"/><Relationship Id="rId20" Type="http://schemas.openxmlformats.org/officeDocument/2006/relationships/hyperlink" Target="http://www.digitallibrary.edu.pk/astm.html" TargetMode="External"/><Relationship Id="rId1" Type="http://schemas.openxmlformats.org/officeDocument/2006/relationships/slideLayout" Target="../slideLayouts/slideLayout2.xml"/><Relationship Id="rId6" Type="http://schemas.openxmlformats.org/officeDocument/2006/relationships/hyperlink" Target="http://www.digitallibrary.edu.pk/springer.html" TargetMode="External"/><Relationship Id="rId11" Type="http://schemas.openxmlformats.org/officeDocument/2006/relationships/hyperlink" Target="http://www.digitallibrary.edu.pk/isi.html" TargetMode="External"/><Relationship Id="rId5" Type="http://schemas.openxmlformats.org/officeDocument/2006/relationships/hyperlink" Target="http://www.digitallibrary.edu.pk/nrc_res_press.html" TargetMode="External"/><Relationship Id="rId15" Type="http://schemas.openxmlformats.org/officeDocument/2006/relationships/hyperlink" Target="http://www.digitallibrary.edu.pk/aps.html" TargetMode="External"/><Relationship Id="rId10" Type="http://schemas.openxmlformats.org/officeDocument/2006/relationships/hyperlink" Target="http://www.digitallibrary.edu.pk/informs.html" TargetMode="External"/><Relationship Id="rId19" Type="http://schemas.openxmlformats.org/officeDocument/2006/relationships/hyperlink" Target="http://www.digitallibrary.edu.pk/iop.html" TargetMode="External"/><Relationship Id="rId4" Type="http://schemas.openxmlformats.org/officeDocument/2006/relationships/hyperlink" Target="http://www.digitallibrary.edu.pk/jstor.html" TargetMode="External"/><Relationship Id="rId9" Type="http://schemas.openxmlformats.org/officeDocument/2006/relationships/hyperlink" Target="http://www.digitallibrary.edu.pk/emerald.html" TargetMode="External"/><Relationship Id="rId14" Type="http://schemas.openxmlformats.org/officeDocument/2006/relationships/hyperlink" Target="http://www.digitallibrary.edu.pk/ams.html" TargetMode="External"/><Relationship Id="rId22" Type="http://schemas.openxmlformats.org/officeDocument/2006/relationships/hyperlink" Target="http://www.digitallibrary.edu.pk/ovid.html" TargetMode="External"/></Relationships>
</file>

<file path=ppt/slides/_rels/slide24.xml.rels><?xml version="1.0" encoding="UTF-8" standalone="yes"?>
<Relationships xmlns="http://schemas.openxmlformats.org/package/2006/relationships"><Relationship Id="rId8" Type="http://schemas.openxmlformats.org/officeDocument/2006/relationships/hyperlink" Target="http://www.digitallibrary.edu.pk/ams.html" TargetMode="External"/><Relationship Id="rId13" Type="http://schemas.openxmlformats.org/officeDocument/2006/relationships/hyperlink" Target="http://www.digitallibrary.edu.pk/emerald.html" TargetMode="External"/><Relationship Id="rId3" Type="http://schemas.openxmlformats.org/officeDocument/2006/relationships/hyperlink" Target="http://www.digitallibrary.edu.pk/annual.html" TargetMode="External"/><Relationship Id="rId7" Type="http://schemas.openxmlformats.org/officeDocument/2006/relationships/hyperlink" Target="http://www.digitallibrary.edu.pk/jstor.html" TargetMode="External"/><Relationship Id="rId12" Type="http://schemas.openxmlformats.org/officeDocument/2006/relationships/hyperlink" Target="http://www.digitallibrary.edu.pk/ieee.html" TargetMode="External"/><Relationship Id="rId2" Type="http://schemas.openxmlformats.org/officeDocument/2006/relationships/hyperlink" Target="http://www.digitallibrary.edu.pk/acs.html" TargetMode="External"/><Relationship Id="rId16" Type="http://schemas.openxmlformats.org/officeDocument/2006/relationships/hyperlink" Target="http://www.digitallibrary.edu.pk/isi.html" TargetMode="External"/><Relationship Id="rId1" Type="http://schemas.openxmlformats.org/officeDocument/2006/relationships/slideLayout" Target="../slideLayouts/slideLayout1.xml"/><Relationship Id="rId6" Type="http://schemas.openxmlformats.org/officeDocument/2006/relationships/hyperlink" Target="http://www.digitallibrary.edu.pk/acm.html" TargetMode="External"/><Relationship Id="rId11" Type="http://schemas.openxmlformats.org/officeDocument/2006/relationships/hyperlink" Target="http://www.digitallibrary.edu.pk/aps.html" TargetMode="External"/><Relationship Id="rId5" Type="http://schemas.openxmlformats.org/officeDocument/2006/relationships/hyperlink" Target="http://www.digitallibrary.edu.pk/aip.html" TargetMode="External"/><Relationship Id="rId15" Type="http://schemas.openxmlformats.org/officeDocument/2006/relationships/hyperlink" Target="http://www.digitallibrary.edu.pk/iop.html" TargetMode="External"/><Relationship Id="rId10" Type="http://schemas.openxmlformats.org/officeDocument/2006/relationships/hyperlink" Target="http://www.digitallibrary.edu.pk/scopus.html" TargetMode="External"/><Relationship Id="rId4" Type="http://schemas.openxmlformats.org/officeDocument/2006/relationships/hyperlink" Target="http://www.digitallibrary.edu.pk/elsevier.html" TargetMode="External"/><Relationship Id="rId9" Type="http://schemas.openxmlformats.org/officeDocument/2006/relationships/hyperlink" Target="http://www.digitallibrary.edu.pk/pivot.html" TargetMode="External"/><Relationship Id="rId14" Type="http://schemas.openxmlformats.org/officeDocument/2006/relationships/hyperlink" Target="http://www.digitallibrary.edu.pk/asce.html" TargetMode="Externa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hyperlink" Target="https://www.youtube.com/watch?v=PaVXpo-WCNI" TargetMode="Externa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fif"/><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3.jfif"/><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hyperlink" Target="https://thefactfile.org/pakistan-facts/3/" TargetMode="Externa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hyperlink" Target="http://www.finance.gov.pk/survey/chapters_19/10-Education.pdf"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F0F048A-E226-400D-9A44-CEDE3EE9DE99}"/>
              </a:ext>
            </a:extLst>
          </p:cNvPr>
          <p:cNvSpPr>
            <a:spLocks noGrp="1"/>
          </p:cNvSpPr>
          <p:nvPr>
            <p:ph type="ctrTitle"/>
          </p:nvPr>
        </p:nvSpPr>
        <p:spPr>
          <a:xfrm>
            <a:off x="1524000" y="295835"/>
            <a:ext cx="9144000" cy="3214128"/>
          </a:xfrm>
        </p:spPr>
        <p:txBody>
          <a:bodyPr>
            <a:noAutofit/>
          </a:bodyPr>
          <a:lstStyle/>
          <a:p>
            <a:r>
              <a:rPr lang="en-US" sz="6600" b="1" dirty="0" smtClean="0">
                <a:latin typeface="Bahnschrift Condensed" panose="020B0502040204020203" pitchFamily="34" charset="0"/>
                <a:cs typeface="Times New Roman" panose="02020603050405020304" pitchFamily="18" charset="0"/>
              </a:rPr>
              <a:t>Academic and Research Libraries in Pakistan</a:t>
            </a:r>
            <a:r>
              <a:rPr lang="en-US" sz="4400" b="1" dirty="0" smtClean="0">
                <a:latin typeface="Bahnschrift Condensed" panose="020B0502040204020203" pitchFamily="34" charset="0"/>
                <a:cs typeface="Times New Roman" panose="02020603050405020304" pitchFamily="18" charset="0"/>
              </a:rPr>
              <a:t/>
            </a:r>
            <a:br>
              <a:rPr lang="en-US" sz="4400" b="1" dirty="0" smtClean="0">
                <a:latin typeface="Bahnschrift Condensed" panose="020B0502040204020203" pitchFamily="34" charset="0"/>
                <a:cs typeface="Times New Roman" panose="02020603050405020304" pitchFamily="18" charset="0"/>
              </a:rPr>
            </a:br>
            <a:r>
              <a:rPr lang="en-US" sz="2800" b="1" dirty="0" smtClean="0">
                <a:latin typeface="Arial" panose="020B0604020202020204" pitchFamily="34" charset="0"/>
                <a:cs typeface="Arial" panose="020B0604020202020204" pitchFamily="34" charset="0"/>
              </a:rPr>
              <a:t>A</a:t>
            </a:r>
            <a:r>
              <a:rPr lang="en-US" sz="2800" b="1" dirty="0" smtClean="0">
                <a:latin typeface="Times New Roman" panose="02020603050405020304" pitchFamily="18" charset="0"/>
                <a:cs typeface="Times New Roman" panose="02020603050405020304" pitchFamily="18" charset="0"/>
              </a:rPr>
              <a:t> </a:t>
            </a:r>
            <a:r>
              <a:rPr lang="en-US" sz="2800" b="1" dirty="0" smtClean="0">
                <a:latin typeface="Arial" panose="020B0604020202020204" pitchFamily="34" charset="0"/>
                <a:cs typeface="Arial" panose="020B0604020202020204" pitchFamily="34" charset="0"/>
              </a:rPr>
              <a:t>Webinar </a:t>
            </a:r>
            <a:r>
              <a:rPr lang="en-US" sz="2800" b="1" dirty="0">
                <a:latin typeface="Arial" panose="020B0604020202020204" pitchFamily="34" charset="0"/>
                <a:cs typeface="Arial" panose="020B0604020202020204" pitchFamily="34" charset="0"/>
              </a:rPr>
              <a:t>Presentation </a:t>
            </a:r>
            <a:r>
              <a:rPr lang="en-US" sz="2800" b="1" dirty="0" smtClean="0">
                <a:latin typeface="Arial" panose="020B0604020202020204" pitchFamily="34" charset="0"/>
                <a:cs typeface="Arial" panose="020B0604020202020204" pitchFamily="34" charset="0"/>
              </a:rPr>
              <a:t>at Association of College &amp; Research Libraries - A Division of the American Library Association - May 20, 2020</a:t>
            </a:r>
            <a:endParaRPr lang="en-US" sz="2800" dirty="0">
              <a:latin typeface="Arial" panose="020B0604020202020204" pitchFamily="34" charset="0"/>
              <a:cs typeface="Arial" panose="020B0604020202020204" pitchFamily="34" charset="0"/>
            </a:endParaRPr>
          </a:p>
        </p:txBody>
      </p:sp>
      <p:sp>
        <p:nvSpPr>
          <p:cNvPr id="3" name="Subtitle 2">
            <a:extLst>
              <a:ext uri="{FF2B5EF4-FFF2-40B4-BE49-F238E27FC236}">
                <a16:creationId xmlns:a16="http://schemas.microsoft.com/office/drawing/2014/main" xmlns="" id="{EDC55199-6B8F-4309-8C05-5459C316B520}"/>
              </a:ext>
            </a:extLst>
          </p:cNvPr>
          <p:cNvSpPr>
            <a:spLocks noGrp="1"/>
          </p:cNvSpPr>
          <p:nvPr>
            <p:ph type="subTitle" idx="1"/>
          </p:nvPr>
        </p:nvSpPr>
        <p:spPr>
          <a:xfrm>
            <a:off x="1524000" y="3602037"/>
            <a:ext cx="9144000" cy="2099515"/>
          </a:xfrm>
        </p:spPr>
        <p:txBody>
          <a:bodyPr>
            <a:normAutofit lnSpcReduction="10000"/>
          </a:bodyPr>
          <a:lstStyle/>
          <a:p>
            <a:r>
              <a:rPr lang="en-US" b="1" dirty="0" smtClean="0"/>
              <a:t>By </a:t>
            </a:r>
            <a:r>
              <a:rPr lang="en-US" b="1" dirty="0" err="1" smtClean="0"/>
              <a:t>Abid</a:t>
            </a:r>
            <a:r>
              <a:rPr lang="en-US" b="1" dirty="0" smtClean="0"/>
              <a:t> Hussain</a:t>
            </a:r>
          </a:p>
          <a:p>
            <a:r>
              <a:rPr lang="en-US" b="1" dirty="0" smtClean="0"/>
              <a:t>Library Officer</a:t>
            </a:r>
          </a:p>
          <a:p>
            <a:r>
              <a:rPr lang="en-US" b="1" dirty="0" smtClean="0"/>
              <a:t>Institute of Strategic Studies Islamabad ( Min of Foreign Affairs)</a:t>
            </a:r>
          </a:p>
          <a:p>
            <a:r>
              <a:rPr lang="en-US" b="1" dirty="0" smtClean="0"/>
              <a:t>Email: </a:t>
            </a:r>
            <a:r>
              <a:rPr lang="en-US" b="1" dirty="0" smtClean="0">
                <a:hlinkClick r:id="rId2"/>
              </a:rPr>
              <a:t>abidhussain@issi.org.pk</a:t>
            </a:r>
            <a:r>
              <a:rPr lang="en-US" b="1" dirty="0" smtClean="0"/>
              <a:t> </a:t>
            </a:r>
          </a:p>
          <a:p>
            <a:r>
              <a:rPr lang="en-US" b="1" dirty="0" smtClean="0"/>
              <a:t>WhatsApp Number :+92-333-9285087</a:t>
            </a:r>
            <a:endParaRPr lang="en-US" b="1" dirty="0"/>
          </a:p>
        </p:txBody>
      </p:sp>
    </p:spTree>
    <p:extLst>
      <p:ext uri="{BB962C8B-B14F-4D97-AF65-F5344CB8AC3E}">
        <p14:creationId xmlns:p14="http://schemas.microsoft.com/office/powerpoint/2010/main" val="66069611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F0F048A-E226-400D-9A44-CEDE3EE9DE99}"/>
              </a:ext>
            </a:extLst>
          </p:cNvPr>
          <p:cNvSpPr>
            <a:spLocks noGrp="1"/>
          </p:cNvSpPr>
          <p:nvPr>
            <p:ph type="ctrTitle"/>
          </p:nvPr>
        </p:nvSpPr>
        <p:spPr>
          <a:xfrm>
            <a:off x="1524000" y="210326"/>
            <a:ext cx="9144000" cy="690627"/>
          </a:xfrm>
        </p:spPr>
        <p:txBody>
          <a:bodyPr>
            <a:noAutofit/>
          </a:bodyPr>
          <a:lstStyle/>
          <a:p>
            <a:r>
              <a:rPr lang="en-US" sz="3600" dirty="0" smtClean="0"/>
              <a:t>Pakistan-Higher Education</a:t>
            </a:r>
            <a:endParaRPr lang="en-US" sz="3600" dirty="0"/>
          </a:p>
        </p:txBody>
      </p:sp>
      <p:sp>
        <p:nvSpPr>
          <p:cNvPr id="5" name="Subtitle 4"/>
          <p:cNvSpPr>
            <a:spLocks noGrp="1"/>
          </p:cNvSpPr>
          <p:nvPr>
            <p:ph type="subTitle" idx="1"/>
          </p:nvPr>
        </p:nvSpPr>
        <p:spPr>
          <a:xfrm>
            <a:off x="1393371" y="900952"/>
            <a:ext cx="9274629" cy="5015753"/>
          </a:xfrm>
        </p:spPr>
        <p:txBody>
          <a:bodyPr>
            <a:noAutofit/>
          </a:bodyPr>
          <a:lstStyle/>
          <a:p>
            <a:pPr marL="342900" indent="-342900" algn="just">
              <a:buFont typeface="Arial" panose="020B0604020202020204" pitchFamily="34" charset="0"/>
              <a:buChar char="•"/>
            </a:pPr>
            <a:r>
              <a:rPr lang="en-US" dirty="0" smtClean="0">
                <a:latin typeface="Arial" panose="020B0604020202020204" pitchFamily="34" charset="0"/>
                <a:cs typeface="Arial" panose="020B0604020202020204" pitchFamily="34" charset="0"/>
              </a:rPr>
              <a:t>The </a:t>
            </a:r>
            <a:r>
              <a:rPr lang="en-US" dirty="0" smtClean="0">
                <a:latin typeface="Arial" panose="020B0604020202020204" pitchFamily="34" charset="0"/>
                <a:cs typeface="Arial" panose="020B0604020202020204" pitchFamily="34" charset="0"/>
              </a:rPr>
              <a:t>present</a:t>
            </a:r>
            <a:r>
              <a:rPr lang="en-US" dirty="0" smtClean="0">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rPr>
              <a:t>higher education established in 2002 </a:t>
            </a:r>
          </a:p>
          <a:p>
            <a:pPr marL="342900" indent="-342900" algn="just">
              <a:buFont typeface="Arial" panose="020B0604020202020204" pitchFamily="34" charset="0"/>
              <a:buChar char="•"/>
            </a:pPr>
            <a:r>
              <a:rPr lang="en-US" dirty="0" smtClean="0">
                <a:latin typeface="Arial" panose="020B0604020202020204" pitchFamily="34" charset="0"/>
                <a:cs typeface="Arial" panose="020B0604020202020204" pitchFamily="34" charset="0"/>
              </a:rPr>
              <a:t>The Higher Education commission </a:t>
            </a:r>
            <a:r>
              <a:rPr lang="en-US" dirty="0">
                <a:latin typeface="Arial" panose="020B0604020202020204" pitchFamily="34" charset="0"/>
                <a:cs typeface="Arial" panose="020B0604020202020204" pitchFamily="34" charset="0"/>
              </a:rPr>
              <a:t>recognizes </a:t>
            </a:r>
            <a:r>
              <a:rPr lang="en-US" dirty="0" smtClean="0">
                <a:latin typeface="Arial" panose="020B0604020202020204" pitchFamily="34" charset="0"/>
                <a:cs typeface="Arial" panose="020B0604020202020204" pitchFamily="34" charset="0"/>
              </a:rPr>
              <a:t>186 </a:t>
            </a:r>
            <a:r>
              <a:rPr lang="en-US" dirty="0">
                <a:latin typeface="Arial" panose="020B0604020202020204" pitchFamily="34" charset="0"/>
                <a:cs typeface="Arial" panose="020B0604020202020204" pitchFamily="34" charset="0"/>
              </a:rPr>
              <a:t>universities in the country, including both private and public </a:t>
            </a:r>
            <a:r>
              <a:rPr lang="en-US" dirty="0" smtClean="0">
                <a:latin typeface="Arial" panose="020B0604020202020204" pitchFamily="34" charset="0"/>
                <a:cs typeface="Arial" panose="020B0604020202020204" pitchFamily="34" charset="0"/>
              </a:rPr>
              <a:t>institutions</a:t>
            </a:r>
          </a:p>
          <a:p>
            <a:pPr marL="342900" indent="-342900" algn="just">
              <a:buFont typeface="Arial" panose="020B0604020202020204" pitchFamily="34" charset="0"/>
              <a:buChar char="•"/>
            </a:pPr>
            <a:r>
              <a:rPr lang="en-US" dirty="0" smtClean="0">
                <a:latin typeface="Arial" panose="020B0604020202020204" pitchFamily="34" charset="0"/>
                <a:cs typeface="Arial" panose="020B0604020202020204" pitchFamily="34" charset="0"/>
              </a:rPr>
              <a:t>Each University has its own central and Departmental libraries </a:t>
            </a:r>
          </a:p>
          <a:p>
            <a:pPr marL="342900" indent="-342900" algn="just">
              <a:buFont typeface="Arial" panose="020B0604020202020204" pitchFamily="34" charset="0"/>
              <a:buChar char="•"/>
            </a:pPr>
            <a:r>
              <a:rPr lang="en-US" dirty="0">
                <a:latin typeface="Arial" panose="020B0604020202020204" pitchFamily="34" charset="0"/>
                <a:cs typeface="Arial" panose="020B0604020202020204" pitchFamily="34" charset="0"/>
              </a:rPr>
              <a:t>There are a total of 10 </a:t>
            </a:r>
            <a:r>
              <a:rPr lang="en-US" b="1" dirty="0">
                <a:latin typeface="Arial" panose="020B0604020202020204" pitchFamily="34" charset="0"/>
                <a:cs typeface="Arial" panose="020B0604020202020204" pitchFamily="34" charset="0"/>
              </a:rPr>
              <a:t>top universities in Pakistan</a:t>
            </a:r>
            <a:r>
              <a:rPr lang="en-US" dirty="0">
                <a:latin typeface="Arial" panose="020B0604020202020204" pitchFamily="34" charset="0"/>
                <a:cs typeface="Arial" panose="020B0604020202020204" pitchFamily="34" charset="0"/>
              </a:rPr>
              <a:t> featured in the </a:t>
            </a:r>
            <a:r>
              <a:rPr lang="en-US" dirty="0">
                <a:latin typeface="Arial" panose="020B0604020202020204" pitchFamily="34" charset="0"/>
                <a:cs typeface="Arial" panose="020B0604020202020204" pitchFamily="34" charset="0"/>
                <a:hlinkClick r:id="rId2"/>
              </a:rPr>
              <a:t>QS University Rankings: Asia 2016</a:t>
            </a:r>
            <a:r>
              <a:rPr lang="en-US" dirty="0">
                <a:latin typeface="Arial" panose="020B0604020202020204" pitchFamily="34" charset="0"/>
                <a:cs typeface="Arial" panose="020B0604020202020204" pitchFamily="34" charset="0"/>
              </a:rPr>
              <a:t>, which highlights the top 350 universities in Asia. </a:t>
            </a:r>
            <a:r>
              <a:rPr lang="en-US" dirty="0" smtClean="0">
                <a:latin typeface="Arial" panose="020B0604020202020204" pitchFamily="34" charset="0"/>
                <a:cs typeface="Arial" panose="020B0604020202020204" pitchFamily="34" charset="0"/>
              </a:rPr>
              <a:t>Fourteen  </a:t>
            </a:r>
            <a:r>
              <a:rPr lang="en-US" dirty="0">
                <a:latin typeface="Arial" panose="020B0604020202020204" pitchFamily="34" charset="0"/>
                <a:cs typeface="Arial" panose="020B0604020202020204" pitchFamily="34" charset="0"/>
              </a:rPr>
              <a:t>Pakistani universities are also featured in the QS World University Rankings® </a:t>
            </a:r>
            <a:r>
              <a:rPr lang="en-US" dirty="0" smtClean="0">
                <a:latin typeface="Arial" panose="020B0604020202020204" pitchFamily="34" charset="0"/>
                <a:cs typeface="Arial" panose="020B0604020202020204" pitchFamily="34" charset="0"/>
              </a:rPr>
              <a:t>2019/20. </a:t>
            </a:r>
            <a:r>
              <a:rPr lang="en-US" dirty="0">
                <a:latin typeface="Arial" panose="020B0604020202020204" pitchFamily="34" charset="0"/>
                <a:cs typeface="Arial" panose="020B0604020202020204" pitchFamily="34" charset="0"/>
              </a:rPr>
              <a:t>These are: </a:t>
            </a:r>
            <a:r>
              <a:rPr lang="en-US" dirty="0" smtClean="0">
                <a:latin typeface="Arial" panose="020B0604020202020204" pitchFamily="34" charset="0"/>
                <a:cs typeface="Arial" panose="020B0604020202020204" pitchFamily="34" charset="0"/>
              </a:rPr>
              <a:t>NUST, QU, </a:t>
            </a:r>
            <a:r>
              <a:rPr lang="en-US" dirty="0" err="1" smtClean="0">
                <a:latin typeface="Arial" panose="020B0604020202020204" pitchFamily="34" charset="0"/>
                <a:cs typeface="Arial" panose="020B0604020202020204" pitchFamily="34" charset="0"/>
              </a:rPr>
              <a:t>Comsats</a:t>
            </a:r>
            <a:r>
              <a:rPr lang="en-US" dirty="0" smtClean="0">
                <a:latin typeface="Arial" panose="020B0604020202020204" pitchFamily="34" charset="0"/>
                <a:cs typeface="Arial" panose="020B0604020202020204" pitchFamily="34" charset="0"/>
              </a:rPr>
              <a:t> </a:t>
            </a:r>
            <a:r>
              <a:rPr lang="en-US" dirty="0" err="1" smtClean="0">
                <a:latin typeface="Arial" panose="020B0604020202020204" pitchFamily="34" charset="0"/>
                <a:cs typeface="Arial" panose="020B0604020202020204" pitchFamily="34" charset="0"/>
              </a:rPr>
              <a:t>Uni</a:t>
            </a:r>
            <a:r>
              <a:rPr lang="en-US" dirty="0" smtClean="0">
                <a:latin typeface="Arial" panose="020B0604020202020204" pitchFamily="34" charset="0"/>
                <a:cs typeface="Arial" panose="020B0604020202020204" pitchFamily="34" charset="0"/>
              </a:rPr>
              <a:t>,  GC Lahore, </a:t>
            </a:r>
            <a:r>
              <a:rPr lang="en-US" dirty="0" err="1" smtClean="0">
                <a:latin typeface="Arial" panose="020B0604020202020204" pitchFamily="34" charset="0"/>
                <a:cs typeface="Arial" panose="020B0604020202020204" pitchFamily="34" charset="0"/>
              </a:rPr>
              <a:t>Uni</a:t>
            </a:r>
            <a:r>
              <a:rPr lang="en-US" dirty="0" smtClean="0">
                <a:latin typeface="Arial" panose="020B0604020202020204" pitchFamily="34" charset="0"/>
                <a:cs typeface="Arial" panose="020B0604020202020204" pitchFamily="34" charset="0"/>
              </a:rPr>
              <a:t> of Pun, </a:t>
            </a:r>
            <a:r>
              <a:rPr lang="en-US" dirty="0" err="1" smtClean="0">
                <a:latin typeface="Arial" panose="020B0604020202020204" pitchFamily="34" charset="0"/>
                <a:cs typeface="Arial" panose="020B0604020202020204" pitchFamily="34" charset="0"/>
              </a:rPr>
              <a:t>Sargoda</a:t>
            </a:r>
            <a:r>
              <a:rPr lang="en-US" dirty="0" smtClean="0">
                <a:latin typeface="Arial" panose="020B0604020202020204" pitchFamily="34" charset="0"/>
                <a:cs typeface="Arial" panose="020B0604020202020204" pitchFamily="34" charset="0"/>
              </a:rPr>
              <a:t> </a:t>
            </a:r>
            <a:r>
              <a:rPr lang="en-US" dirty="0" err="1" smtClean="0">
                <a:latin typeface="Arial" panose="020B0604020202020204" pitchFamily="34" charset="0"/>
                <a:cs typeface="Arial" panose="020B0604020202020204" pitchFamily="34" charset="0"/>
              </a:rPr>
              <a:t>Uni</a:t>
            </a:r>
            <a:r>
              <a:rPr lang="en-US" dirty="0" smtClean="0">
                <a:latin typeface="Arial" panose="020B0604020202020204" pitchFamily="34" charset="0"/>
                <a:cs typeface="Arial" panose="020B0604020202020204" pitchFamily="34" charset="0"/>
              </a:rPr>
              <a:t>, LUMS, UET Lahore, </a:t>
            </a:r>
            <a:r>
              <a:rPr lang="en-US" dirty="0" err="1" smtClean="0">
                <a:latin typeface="Arial" panose="020B0604020202020204" pitchFamily="34" charset="0"/>
                <a:cs typeface="Arial" panose="020B0604020202020204" pitchFamily="34" charset="0"/>
              </a:rPr>
              <a:t>Univ</a:t>
            </a:r>
            <a:r>
              <a:rPr lang="en-US" dirty="0" smtClean="0">
                <a:latin typeface="Arial" panose="020B0604020202020204" pitchFamily="34" charset="0"/>
                <a:cs typeface="Arial" panose="020B0604020202020204" pitchFamily="34" charset="0"/>
              </a:rPr>
              <a:t> of Karachi, </a:t>
            </a:r>
            <a:r>
              <a:rPr lang="en-US" dirty="0" err="1" smtClean="0">
                <a:latin typeface="Arial" panose="020B0604020202020204" pitchFamily="34" charset="0"/>
                <a:cs typeface="Arial" panose="020B0604020202020204" pitchFamily="34" charset="0"/>
              </a:rPr>
              <a:t>Univ</a:t>
            </a:r>
            <a:r>
              <a:rPr lang="en-US" dirty="0" smtClean="0">
                <a:latin typeface="Arial" panose="020B0604020202020204" pitchFamily="34" charset="0"/>
                <a:cs typeface="Arial" panose="020B0604020202020204" pitchFamily="34" charset="0"/>
              </a:rPr>
              <a:t> of Lahore, </a:t>
            </a:r>
            <a:r>
              <a:rPr lang="en-US" dirty="0" err="1" smtClean="0">
                <a:latin typeface="Arial" panose="020B0604020202020204" pitchFamily="34" charset="0"/>
                <a:cs typeface="Arial" panose="020B0604020202020204" pitchFamily="34" charset="0"/>
              </a:rPr>
              <a:t>Uni</a:t>
            </a:r>
            <a:r>
              <a:rPr lang="en-US" dirty="0" smtClean="0">
                <a:latin typeface="Arial" panose="020B0604020202020204" pitchFamily="34" charset="0"/>
                <a:cs typeface="Arial" panose="020B0604020202020204" pitchFamily="34" charset="0"/>
              </a:rPr>
              <a:t> of Peshawar, </a:t>
            </a:r>
            <a:r>
              <a:rPr lang="en-US" dirty="0" err="1" smtClean="0">
                <a:latin typeface="Arial" panose="020B0604020202020204" pitchFamily="34" charset="0"/>
                <a:cs typeface="Arial" panose="020B0604020202020204" pitchFamily="34" charset="0"/>
              </a:rPr>
              <a:t>Bahaudin</a:t>
            </a:r>
            <a:r>
              <a:rPr lang="en-US" dirty="0" smtClean="0">
                <a:latin typeface="Arial" panose="020B0604020202020204" pitchFamily="34" charset="0"/>
                <a:cs typeface="Arial" panose="020B0604020202020204" pitchFamily="34" charset="0"/>
              </a:rPr>
              <a:t> Zak </a:t>
            </a:r>
            <a:r>
              <a:rPr lang="en-US" dirty="0" err="1" smtClean="0">
                <a:latin typeface="Arial" panose="020B0604020202020204" pitchFamily="34" charset="0"/>
                <a:cs typeface="Arial" panose="020B0604020202020204" pitchFamily="34" charset="0"/>
              </a:rPr>
              <a:t>Univ</a:t>
            </a:r>
            <a:r>
              <a:rPr lang="en-US" dirty="0" smtClean="0">
                <a:latin typeface="Arial" panose="020B0604020202020204" pitchFamily="34" charset="0"/>
                <a:cs typeface="Arial" panose="020B0604020202020204" pitchFamily="34" charset="0"/>
              </a:rPr>
              <a:t>, Arid </a:t>
            </a:r>
            <a:r>
              <a:rPr lang="en-US" dirty="0" err="1" smtClean="0">
                <a:latin typeface="Arial" panose="020B0604020202020204" pitchFamily="34" charset="0"/>
                <a:cs typeface="Arial" panose="020B0604020202020204" pitchFamily="34" charset="0"/>
              </a:rPr>
              <a:t>Agri</a:t>
            </a:r>
            <a:r>
              <a:rPr lang="en-US" dirty="0" smtClean="0">
                <a:latin typeface="Arial" panose="020B0604020202020204" pitchFamily="34" charset="0"/>
                <a:cs typeface="Arial" panose="020B0604020202020204" pitchFamily="34" charset="0"/>
              </a:rPr>
              <a:t> </a:t>
            </a:r>
            <a:r>
              <a:rPr lang="en-US" dirty="0" err="1" smtClean="0">
                <a:latin typeface="Arial" panose="020B0604020202020204" pitchFamily="34" charset="0"/>
                <a:cs typeface="Arial" panose="020B0604020202020204" pitchFamily="34" charset="0"/>
              </a:rPr>
              <a:t>Uni</a:t>
            </a:r>
            <a:r>
              <a:rPr lang="en-US" dirty="0" smtClean="0">
                <a:latin typeface="Arial" panose="020B0604020202020204" pitchFamily="34" charset="0"/>
                <a:cs typeface="Arial" panose="020B0604020202020204" pitchFamily="34" charset="0"/>
              </a:rPr>
              <a:t> </a:t>
            </a:r>
            <a:r>
              <a:rPr lang="en-US" dirty="0" err="1" smtClean="0">
                <a:latin typeface="Arial" panose="020B0604020202020204" pitchFamily="34" charset="0"/>
                <a:cs typeface="Arial" panose="020B0604020202020204" pitchFamily="34" charset="0"/>
              </a:rPr>
              <a:t>Rwp</a:t>
            </a:r>
            <a:r>
              <a:rPr lang="en-US" dirty="0" smtClean="0">
                <a:latin typeface="Arial" panose="020B0604020202020204" pitchFamily="34" charset="0"/>
                <a:cs typeface="Arial" panose="020B0604020202020204" pitchFamily="34" charset="0"/>
              </a:rPr>
              <a:t>, </a:t>
            </a:r>
            <a:r>
              <a:rPr lang="en-US" dirty="0" err="1" smtClean="0">
                <a:latin typeface="Arial" panose="020B0604020202020204" pitchFamily="34" charset="0"/>
                <a:cs typeface="Arial" panose="020B0604020202020204" pitchFamily="34" charset="0"/>
              </a:rPr>
              <a:t>Uni</a:t>
            </a:r>
            <a:r>
              <a:rPr lang="en-US" dirty="0" smtClean="0">
                <a:latin typeface="Arial" panose="020B0604020202020204" pitchFamily="34" charset="0"/>
                <a:cs typeface="Arial" panose="020B0604020202020204" pitchFamily="34" charset="0"/>
              </a:rPr>
              <a:t> of Vet and Animal </a:t>
            </a:r>
            <a:r>
              <a:rPr lang="en-US" dirty="0" err="1" smtClean="0">
                <a:latin typeface="Arial" panose="020B0604020202020204" pitchFamily="34" charset="0"/>
                <a:cs typeface="Arial" panose="020B0604020202020204" pitchFamily="34" charset="0"/>
              </a:rPr>
              <a:t>Sc</a:t>
            </a:r>
            <a:r>
              <a:rPr lang="en-US" dirty="0" smtClean="0">
                <a:latin typeface="Arial" panose="020B0604020202020204" pitchFamily="34" charset="0"/>
                <a:cs typeface="Arial" panose="020B0604020202020204" pitchFamily="34" charset="0"/>
              </a:rPr>
              <a:t> Faisalabad.</a:t>
            </a:r>
          </a:p>
          <a:p>
            <a:pPr lvl="8" algn="just"/>
            <a:r>
              <a:rPr lang="en-US" dirty="0"/>
              <a:t>Source: </a:t>
            </a:r>
            <a:r>
              <a:rPr lang="en-US" dirty="0">
                <a:hlinkClick r:id="rId3"/>
              </a:rPr>
              <a:t>https://</a:t>
            </a:r>
            <a:r>
              <a:rPr lang="en-US" dirty="0" smtClean="0">
                <a:hlinkClick r:id="rId3"/>
              </a:rPr>
              <a:t>www.timeshighereducation.com/student/best-universities/best-universities-pakistan</a:t>
            </a:r>
            <a:endParaRPr lang="en-US" dirty="0" smtClean="0"/>
          </a:p>
          <a:p>
            <a:pPr marL="342900" indent="-342900" algn="just">
              <a:buFont typeface="Arial" panose="020B0604020202020204" pitchFamily="34" charset="0"/>
              <a:buChar char="•"/>
            </a:pPr>
            <a:endParaRPr lang="en-US" dirty="0"/>
          </a:p>
          <a:p>
            <a:pPr marL="342900" indent="-342900" algn="just">
              <a:buFont typeface="Arial" panose="020B0604020202020204" pitchFamily="34" charset="0"/>
              <a:buChar char="•"/>
            </a:pPr>
            <a:endParaRPr lang="en-US" dirty="0" smtClean="0"/>
          </a:p>
        </p:txBody>
      </p:sp>
    </p:spTree>
    <p:extLst>
      <p:ext uri="{BB962C8B-B14F-4D97-AF65-F5344CB8AC3E}">
        <p14:creationId xmlns:p14="http://schemas.microsoft.com/office/powerpoint/2010/main" val="85523611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F0F048A-E226-400D-9A44-CEDE3EE9DE99}"/>
              </a:ext>
            </a:extLst>
          </p:cNvPr>
          <p:cNvSpPr>
            <a:spLocks noGrp="1"/>
          </p:cNvSpPr>
          <p:nvPr>
            <p:ph type="ctrTitle"/>
          </p:nvPr>
        </p:nvSpPr>
        <p:spPr>
          <a:xfrm>
            <a:off x="1524000" y="398585"/>
            <a:ext cx="9144000" cy="1031630"/>
          </a:xfrm>
        </p:spPr>
        <p:txBody>
          <a:bodyPr>
            <a:noAutofit/>
          </a:bodyPr>
          <a:lstStyle/>
          <a:p>
            <a:r>
              <a:rPr lang="en-US" sz="4400" dirty="0" smtClean="0"/>
              <a:t>History of Library Education in Pakistan </a:t>
            </a:r>
            <a:endParaRPr lang="en-US" sz="4400" dirty="0"/>
          </a:p>
        </p:txBody>
      </p:sp>
      <p:sp>
        <p:nvSpPr>
          <p:cNvPr id="5" name="Subtitle 4"/>
          <p:cNvSpPr>
            <a:spLocks noGrp="1"/>
          </p:cNvSpPr>
          <p:nvPr>
            <p:ph type="subTitle" idx="1"/>
          </p:nvPr>
        </p:nvSpPr>
        <p:spPr>
          <a:xfrm>
            <a:off x="1393371" y="1799771"/>
            <a:ext cx="9274629" cy="3458029"/>
          </a:xfrm>
        </p:spPr>
        <p:txBody>
          <a:bodyPr>
            <a:noAutofit/>
          </a:bodyPr>
          <a:lstStyle/>
          <a:p>
            <a:pPr algn="just"/>
            <a:r>
              <a:rPr lang="en-US" dirty="0">
                <a:latin typeface="Arial" panose="020B0604020202020204" pitchFamily="34" charset="0"/>
                <a:cs typeface="Arial" panose="020B0604020202020204" pitchFamily="34" charset="0"/>
              </a:rPr>
              <a:t>Library education in Pakistan has a historic legacy as University of the Punjab (PU), </a:t>
            </a:r>
            <a:r>
              <a:rPr lang="en-US" dirty="0" smtClean="0">
                <a:latin typeface="Arial" panose="020B0604020202020204" pitchFamily="34" charset="0"/>
                <a:cs typeface="Arial" panose="020B0604020202020204" pitchFamily="34" charset="0"/>
              </a:rPr>
              <a:t>Lahore was </a:t>
            </a:r>
            <a:r>
              <a:rPr lang="en-US" dirty="0">
                <a:latin typeface="Arial" panose="020B0604020202020204" pitchFamily="34" charset="0"/>
                <a:cs typeface="Arial" panose="020B0604020202020204" pitchFamily="34" charset="0"/>
              </a:rPr>
              <a:t>third one in the world and first in Asia to offer formal seat of learning at university level </a:t>
            </a:r>
            <a:r>
              <a:rPr lang="en-US" dirty="0" smtClean="0">
                <a:latin typeface="Arial" panose="020B0604020202020204" pitchFamily="34" charset="0"/>
                <a:cs typeface="Arial" panose="020B0604020202020204" pitchFamily="34" charset="0"/>
              </a:rPr>
              <a:t>in 1915 </a:t>
            </a:r>
            <a:r>
              <a:rPr lang="en-US" dirty="0">
                <a:latin typeface="Arial" panose="020B0604020202020204" pitchFamily="34" charset="0"/>
                <a:cs typeface="Arial" panose="020B0604020202020204" pitchFamily="34" charset="0"/>
              </a:rPr>
              <a:t>(</a:t>
            </a:r>
            <a:r>
              <a:rPr lang="en-US" dirty="0" err="1">
                <a:latin typeface="Arial" panose="020B0604020202020204" pitchFamily="34" charset="0"/>
                <a:cs typeface="Arial" panose="020B0604020202020204" pitchFamily="34" charset="0"/>
              </a:rPr>
              <a:t>Moid</a:t>
            </a:r>
            <a:r>
              <a:rPr lang="en-US" dirty="0">
                <a:latin typeface="Arial" panose="020B0604020202020204" pitchFamily="34" charset="0"/>
                <a:cs typeface="Arial" panose="020B0604020202020204" pitchFamily="34" charset="0"/>
              </a:rPr>
              <a:t>, 1968</a:t>
            </a:r>
            <a:r>
              <a:rPr lang="en-US" dirty="0" smtClean="0">
                <a:latin typeface="Arial" panose="020B0604020202020204" pitchFamily="34" charset="0"/>
                <a:cs typeface="Arial" panose="020B0604020202020204" pitchFamily="34" charset="0"/>
              </a:rPr>
              <a:t>).</a:t>
            </a:r>
          </a:p>
          <a:p>
            <a:pPr algn="just"/>
            <a:r>
              <a:rPr lang="en-US" dirty="0" smtClean="0">
                <a:latin typeface="Arial" panose="020B0604020202020204" pitchFamily="34" charset="0"/>
                <a:cs typeface="Arial" panose="020B0604020202020204" pitchFamily="34" charset="0"/>
              </a:rPr>
              <a:t>The credit goes to American librarian Asa </a:t>
            </a:r>
            <a:r>
              <a:rPr lang="en-US" dirty="0">
                <a:latin typeface="Arial" panose="020B0604020202020204" pitchFamily="34" charset="0"/>
                <a:cs typeface="Arial" panose="020B0604020202020204" pitchFamily="34" charset="0"/>
              </a:rPr>
              <a:t>Don </a:t>
            </a:r>
            <a:r>
              <a:rPr lang="en-US" dirty="0" smtClean="0">
                <a:latin typeface="Arial" panose="020B0604020202020204" pitchFamily="34" charset="0"/>
                <a:cs typeface="Arial" panose="020B0604020202020204" pitchFamily="34" charset="0"/>
              </a:rPr>
              <a:t>Dickinson who was invited by the authority at Punjab University to train the Librarians. </a:t>
            </a:r>
          </a:p>
          <a:p>
            <a:pPr algn="just"/>
            <a:r>
              <a:rPr lang="en-US" dirty="0" smtClean="0">
                <a:latin typeface="Arial" panose="020B0604020202020204" pitchFamily="34" charset="0"/>
                <a:cs typeface="Arial" panose="020B0604020202020204" pitchFamily="34" charset="0"/>
              </a:rPr>
              <a:t>He taught  </a:t>
            </a:r>
            <a:r>
              <a:rPr lang="en-US" dirty="0">
                <a:latin typeface="Arial" panose="020B0604020202020204" pitchFamily="34" charset="0"/>
                <a:cs typeface="Arial" panose="020B0604020202020204" pitchFamily="34" charset="0"/>
              </a:rPr>
              <a:t>theory and </a:t>
            </a:r>
            <a:r>
              <a:rPr lang="en-US" dirty="0" smtClean="0">
                <a:latin typeface="Arial" panose="020B0604020202020204" pitchFamily="34" charset="0"/>
                <a:cs typeface="Arial" panose="020B0604020202020204" pitchFamily="34" charset="0"/>
              </a:rPr>
              <a:t>practice and also authored “</a:t>
            </a:r>
            <a:r>
              <a:rPr lang="en-US" dirty="0">
                <a:latin typeface="Arial" panose="020B0604020202020204" pitchFamily="34" charset="0"/>
                <a:cs typeface="Arial" panose="020B0604020202020204" pitchFamily="34" charset="0"/>
              </a:rPr>
              <a:t>Punjab Library Primer” </a:t>
            </a:r>
            <a:r>
              <a:rPr lang="en-US" dirty="0" smtClean="0">
                <a:latin typeface="Arial" panose="020B0604020202020204" pitchFamily="34" charset="0"/>
                <a:cs typeface="Arial" panose="020B0604020202020204" pitchFamily="34" charset="0"/>
              </a:rPr>
              <a:t>The book is regarded as  </a:t>
            </a:r>
            <a:r>
              <a:rPr lang="en-US" dirty="0">
                <a:latin typeface="Arial" panose="020B0604020202020204" pitchFamily="34" charset="0"/>
                <a:cs typeface="Arial" panose="020B0604020202020204" pitchFamily="34" charset="0"/>
              </a:rPr>
              <a:t>the first </a:t>
            </a:r>
            <a:r>
              <a:rPr lang="en-US" dirty="0" smtClean="0">
                <a:latin typeface="Arial" panose="020B0604020202020204" pitchFamily="34" charset="0"/>
                <a:cs typeface="Arial" panose="020B0604020202020204" pitchFamily="34" charset="0"/>
              </a:rPr>
              <a:t>textbook </a:t>
            </a:r>
            <a:r>
              <a:rPr lang="en-US" dirty="0">
                <a:latin typeface="Arial" panose="020B0604020202020204" pitchFamily="34" charset="0"/>
                <a:cs typeface="Arial" panose="020B0604020202020204" pitchFamily="34" charset="0"/>
              </a:rPr>
              <a:t>of library </a:t>
            </a:r>
            <a:r>
              <a:rPr lang="en-US" dirty="0" smtClean="0">
                <a:latin typeface="Arial" panose="020B0604020202020204" pitchFamily="34" charset="0"/>
                <a:cs typeface="Arial" panose="020B0604020202020204" pitchFamily="34" charset="0"/>
              </a:rPr>
              <a:t>education at this region.</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3959579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F0F048A-E226-400D-9A44-CEDE3EE9DE99}"/>
              </a:ext>
            </a:extLst>
          </p:cNvPr>
          <p:cNvSpPr>
            <a:spLocks noGrp="1"/>
          </p:cNvSpPr>
          <p:nvPr>
            <p:ph type="ctrTitle"/>
          </p:nvPr>
        </p:nvSpPr>
        <p:spPr>
          <a:xfrm>
            <a:off x="1524000" y="398585"/>
            <a:ext cx="9144000" cy="381344"/>
          </a:xfrm>
        </p:spPr>
        <p:txBody>
          <a:bodyPr>
            <a:noAutofit/>
          </a:bodyPr>
          <a:lstStyle/>
          <a:p>
            <a:r>
              <a:rPr lang="en-US" sz="2400" dirty="0" smtClean="0">
                <a:latin typeface="Times New Roman" panose="02020603050405020304" pitchFamily="18" charset="0"/>
                <a:cs typeface="Times New Roman" panose="02020603050405020304" pitchFamily="18" charset="0"/>
              </a:rPr>
              <a:t>Pakistan-Founding members of Librarianship</a:t>
            </a:r>
            <a:endParaRPr lang="en-US" sz="2400" dirty="0">
              <a:latin typeface="Times New Roman" panose="02020603050405020304" pitchFamily="18" charset="0"/>
              <a:cs typeface="Times New Roman" panose="02020603050405020304" pitchFamily="18" charset="0"/>
            </a:endParaRPr>
          </a:p>
        </p:txBody>
      </p:sp>
      <p:sp>
        <p:nvSpPr>
          <p:cNvPr id="5" name="Subtitle 4"/>
          <p:cNvSpPr>
            <a:spLocks noGrp="1"/>
          </p:cNvSpPr>
          <p:nvPr>
            <p:ph type="subTitle" idx="1"/>
          </p:nvPr>
        </p:nvSpPr>
        <p:spPr>
          <a:xfrm>
            <a:off x="1143000" y="779929"/>
            <a:ext cx="10502153" cy="4504765"/>
          </a:xfrm>
        </p:spPr>
        <p:txBody>
          <a:bodyPr>
            <a:noAutofit/>
          </a:bodyPr>
          <a:lstStyle/>
          <a:p>
            <a:pPr marL="457200" indent="-457200" algn="l">
              <a:buFont typeface="+mj-lt"/>
              <a:buAutoNum type="arabicPeriod"/>
            </a:pPr>
            <a:r>
              <a:rPr lang="en-US" sz="2000" dirty="0" err="1" smtClean="0">
                <a:latin typeface="Arial" panose="020B0604020202020204" pitchFamily="34" charset="0"/>
                <a:cs typeface="Arial" panose="020B0604020202020204" pitchFamily="34" charset="0"/>
              </a:rPr>
              <a:t>Khalifa</a:t>
            </a:r>
            <a:r>
              <a:rPr lang="en-US" sz="2000" dirty="0" smtClean="0">
                <a:latin typeface="Arial" panose="020B0604020202020204" pitchFamily="34" charset="0"/>
                <a:cs typeface="Arial" panose="020B0604020202020204" pitchFamily="34" charset="0"/>
              </a:rPr>
              <a:t> </a:t>
            </a:r>
            <a:r>
              <a:rPr lang="en-US" sz="2000" dirty="0">
                <a:latin typeface="Arial" panose="020B0604020202020204" pitchFamily="34" charset="0"/>
                <a:cs typeface="Arial" panose="020B0604020202020204" pitchFamily="34" charset="0"/>
              </a:rPr>
              <a:t>Muhammad </a:t>
            </a:r>
            <a:r>
              <a:rPr lang="en-US" sz="2000" dirty="0" err="1">
                <a:latin typeface="Arial" panose="020B0604020202020204" pitchFamily="34" charset="0"/>
                <a:cs typeface="Arial" panose="020B0604020202020204" pitchFamily="34" charset="0"/>
              </a:rPr>
              <a:t>Asadullah</a:t>
            </a:r>
            <a:r>
              <a:rPr lang="en-US" sz="2000" dirty="0">
                <a:latin typeface="Arial" panose="020B0604020202020204" pitchFamily="34" charset="0"/>
                <a:cs typeface="Arial" panose="020B0604020202020204" pitchFamily="34" charset="0"/>
              </a:rPr>
              <a:t> (1890-1949</a:t>
            </a:r>
            <a:r>
              <a:rPr lang="en-US" sz="2000" dirty="0" smtClean="0">
                <a:latin typeface="Arial" panose="020B0604020202020204" pitchFamily="34" charset="0"/>
                <a:cs typeface="Arial" panose="020B0604020202020204" pitchFamily="34" charset="0"/>
              </a:rPr>
              <a:t>) –The first graduate library  student of Asa Don Dickinson in 1915</a:t>
            </a:r>
          </a:p>
          <a:p>
            <a:pPr marL="457200" indent="-457200" algn="l">
              <a:buFont typeface="+mj-lt"/>
              <a:buAutoNum type="arabicPeriod"/>
            </a:pPr>
            <a:r>
              <a:rPr lang="en-US" sz="2000" dirty="0" smtClean="0">
                <a:latin typeface="Arial" panose="020B0604020202020204" pitchFamily="34" charset="0"/>
                <a:cs typeface="Arial" panose="020B0604020202020204" pitchFamily="34" charset="0"/>
              </a:rPr>
              <a:t>Prof</a:t>
            </a:r>
            <a:r>
              <a:rPr lang="en-US" sz="2000" dirty="0">
                <a:latin typeface="Arial" panose="020B0604020202020204" pitchFamily="34" charset="0"/>
                <a:cs typeface="Arial" panose="020B0604020202020204" pitchFamily="34" charset="0"/>
              </a:rPr>
              <a:t>. Dr. Abdul </a:t>
            </a:r>
            <a:r>
              <a:rPr lang="en-US" sz="2000" dirty="0" err="1">
                <a:latin typeface="Arial" panose="020B0604020202020204" pitchFamily="34" charset="0"/>
                <a:cs typeface="Arial" panose="020B0604020202020204" pitchFamily="34" charset="0"/>
              </a:rPr>
              <a:t>Moid</a:t>
            </a:r>
            <a:r>
              <a:rPr lang="en-US" sz="2000" dirty="0">
                <a:latin typeface="Arial" panose="020B0604020202020204" pitchFamily="34" charset="0"/>
                <a:cs typeface="Arial" panose="020B0604020202020204" pitchFamily="34" charset="0"/>
              </a:rPr>
              <a:t> (1920-1984</a:t>
            </a:r>
            <a:r>
              <a:rPr lang="en-US" sz="2000" dirty="0" smtClean="0">
                <a:latin typeface="Arial" panose="020B0604020202020204" pitchFamily="34" charset="0"/>
                <a:cs typeface="Arial" panose="020B0604020202020204" pitchFamily="34" charset="0"/>
              </a:rPr>
              <a:t>) , A first PhD in the country </a:t>
            </a:r>
            <a:r>
              <a:rPr lang="en-US" sz="2000" dirty="0" smtClean="0">
                <a:latin typeface="Arial" panose="020B0604020202020204" pitchFamily="34" charset="0"/>
                <a:cs typeface="Arial" panose="020B0604020202020204" pitchFamily="34" charset="0"/>
              </a:rPr>
              <a:t>was from </a:t>
            </a:r>
            <a:r>
              <a:rPr lang="en-US" sz="2000" dirty="0">
                <a:latin typeface="Arial" panose="020B0604020202020204" pitchFamily="34" charset="0"/>
                <a:cs typeface="Arial" panose="020B0604020202020204" pitchFamily="34" charset="0"/>
              </a:rPr>
              <a:t>Illinois </a:t>
            </a:r>
            <a:r>
              <a:rPr lang="en-US" sz="2000" dirty="0" smtClean="0">
                <a:latin typeface="Arial" panose="020B0604020202020204" pitchFamily="34" charset="0"/>
                <a:cs typeface="Arial" panose="020B0604020202020204" pitchFamily="34" charset="0"/>
              </a:rPr>
              <a:t>University (</a:t>
            </a:r>
            <a:r>
              <a:rPr lang="en-US" sz="2000" dirty="0">
                <a:latin typeface="Arial" panose="020B0604020202020204" pitchFamily="34" charset="0"/>
                <a:cs typeface="Arial" panose="020B0604020202020204" pitchFamily="34" charset="0"/>
              </a:rPr>
              <a:t>1964</a:t>
            </a:r>
            <a:r>
              <a:rPr lang="en-US" sz="2000" dirty="0" smtClean="0">
                <a:latin typeface="Arial" panose="020B0604020202020204" pitchFamily="34" charset="0"/>
                <a:cs typeface="Arial" panose="020B0604020202020204" pitchFamily="34" charset="0"/>
              </a:rPr>
              <a:t>).</a:t>
            </a:r>
          </a:p>
          <a:p>
            <a:pPr marL="457200" indent="-457200" algn="l">
              <a:buFont typeface="+mj-lt"/>
              <a:buAutoNum type="arabicPeriod"/>
            </a:pPr>
            <a:r>
              <a:rPr lang="en-US" sz="2000" dirty="0">
                <a:latin typeface="Arial" panose="020B0604020202020204" pitchFamily="34" charset="0"/>
                <a:cs typeface="Arial" panose="020B0604020202020204" pitchFamily="34" charset="0"/>
              </a:rPr>
              <a:t>Muhammad </a:t>
            </a:r>
            <a:r>
              <a:rPr lang="en-US" sz="2000" dirty="0" err="1">
                <a:latin typeface="Arial" panose="020B0604020202020204" pitchFamily="34" charset="0"/>
                <a:cs typeface="Arial" panose="020B0604020202020204" pitchFamily="34" charset="0"/>
              </a:rPr>
              <a:t>Shafi</a:t>
            </a:r>
            <a:r>
              <a:rPr lang="en-US" sz="2000" dirty="0">
                <a:latin typeface="Arial" panose="020B0604020202020204" pitchFamily="34" charset="0"/>
                <a:cs typeface="Arial" panose="020B0604020202020204" pitchFamily="34" charset="0"/>
              </a:rPr>
              <a:t> (1895-1964</a:t>
            </a:r>
            <a:r>
              <a:rPr lang="en-US" sz="2000" dirty="0" smtClean="0">
                <a:latin typeface="Arial" panose="020B0604020202020204" pitchFamily="34" charset="0"/>
                <a:cs typeface="Arial" panose="020B0604020202020204" pitchFamily="34" charset="0"/>
              </a:rPr>
              <a:t>), who expands DDC for oriental and Islamic topics</a:t>
            </a:r>
          </a:p>
          <a:p>
            <a:pPr marL="457200" indent="-457200" algn="l">
              <a:buFont typeface="+mj-lt"/>
              <a:buAutoNum type="arabicPeriod"/>
            </a:pPr>
            <a:r>
              <a:rPr lang="en-US" sz="2000" dirty="0" err="1">
                <a:latin typeface="Arial" panose="020B0604020202020204" pitchFamily="34" charset="0"/>
                <a:cs typeface="Arial" panose="020B0604020202020204" pitchFamily="34" charset="0"/>
              </a:rPr>
              <a:t>Fazal</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Elahi</a:t>
            </a:r>
            <a:r>
              <a:rPr lang="en-US" sz="2000" dirty="0">
                <a:latin typeface="Arial" panose="020B0604020202020204" pitchFamily="34" charset="0"/>
                <a:cs typeface="Arial" panose="020B0604020202020204" pitchFamily="34" charset="0"/>
              </a:rPr>
              <a:t> (1901-1961</a:t>
            </a:r>
            <a:r>
              <a:rPr lang="en-US" sz="2000" dirty="0" smtClean="0">
                <a:latin typeface="Arial" panose="020B0604020202020204" pitchFamily="34" charset="0"/>
                <a:cs typeface="Arial" panose="020B0604020202020204" pitchFamily="34" charset="0"/>
              </a:rPr>
              <a:t>), an Eminent Librarian</a:t>
            </a:r>
          </a:p>
          <a:p>
            <a:pPr marL="457200" indent="-457200" algn="l">
              <a:buFont typeface="+mj-lt"/>
              <a:buAutoNum type="arabicPeriod"/>
            </a:pPr>
            <a:r>
              <a:rPr lang="en-US" sz="2000" dirty="0">
                <a:latin typeface="Arial" panose="020B0604020202020204" pitchFamily="34" charset="0"/>
                <a:cs typeface="Arial" panose="020B0604020202020204" pitchFamily="34" charset="0"/>
              </a:rPr>
              <a:t>Khawaja </a:t>
            </a:r>
            <a:r>
              <a:rPr lang="en-US" sz="2000" dirty="0" err="1">
                <a:latin typeface="Arial" panose="020B0604020202020204" pitchFamily="34" charset="0"/>
                <a:cs typeface="Arial" panose="020B0604020202020204" pitchFamily="34" charset="0"/>
              </a:rPr>
              <a:t>Nur</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Elahi</a:t>
            </a:r>
            <a:r>
              <a:rPr lang="en-US" sz="2000" dirty="0">
                <a:latin typeface="Arial" panose="020B0604020202020204" pitchFamily="34" charset="0"/>
                <a:cs typeface="Arial" panose="020B0604020202020204" pitchFamily="34" charset="0"/>
              </a:rPr>
              <a:t> (1905-1974</a:t>
            </a:r>
            <a:r>
              <a:rPr lang="en-US" sz="2000" dirty="0" smtClean="0">
                <a:latin typeface="Arial" panose="020B0604020202020204" pitchFamily="34" charset="0"/>
                <a:cs typeface="Arial" panose="020B0604020202020204" pitchFamily="34" charset="0"/>
              </a:rPr>
              <a:t>) who prepared modern librarianship plan in Pakistan</a:t>
            </a:r>
          </a:p>
          <a:p>
            <a:pPr marL="457200" indent="-457200" algn="l">
              <a:buFont typeface="+mj-lt"/>
              <a:buAutoNum type="arabicPeriod"/>
            </a:pPr>
            <a:r>
              <a:rPr lang="en-US" sz="2000" dirty="0">
                <a:latin typeface="Arial" panose="020B0604020202020204" pitchFamily="34" charset="0"/>
                <a:cs typeface="Arial" panose="020B0604020202020204" pitchFamily="34" charset="0"/>
              </a:rPr>
              <a:t>Dr. </a:t>
            </a:r>
            <a:r>
              <a:rPr lang="en-US" sz="2000" dirty="0" err="1">
                <a:latin typeface="Arial" panose="020B0604020202020204" pitchFamily="34" charset="0"/>
                <a:cs typeface="Arial" panose="020B0604020202020204" pitchFamily="34" charset="0"/>
              </a:rPr>
              <a:t>Abdus</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Subuh</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Qasimi</a:t>
            </a:r>
            <a:r>
              <a:rPr lang="en-US" sz="2000" dirty="0">
                <a:latin typeface="Arial" panose="020B0604020202020204" pitchFamily="34" charset="0"/>
                <a:cs typeface="Arial" panose="020B0604020202020204" pitchFamily="34" charset="0"/>
              </a:rPr>
              <a:t> (1917- 1999</a:t>
            </a:r>
            <a:r>
              <a:rPr lang="en-US" sz="2000" dirty="0" smtClean="0">
                <a:latin typeface="Arial" panose="020B0604020202020204" pitchFamily="34" charset="0"/>
                <a:cs typeface="Arial" panose="020B0604020202020204" pitchFamily="34" charset="0"/>
              </a:rPr>
              <a:t>), Founder Librarian of </a:t>
            </a:r>
            <a:r>
              <a:rPr lang="en-US" sz="2000" dirty="0" err="1" smtClean="0">
                <a:latin typeface="Arial" panose="020B0604020202020204" pitchFamily="34" charset="0"/>
                <a:cs typeface="Arial" panose="020B0604020202020204" pitchFamily="34" charset="0"/>
              </a:rPr>
              <a:t>Uni</a:t>
            </a:r>
            <a:r>
              <a:rPr lang="en-US" sz="2000" dirty="0" smtClean="0">
                <a:latin typeface="Arial" panose="020B0604020202020204" pitchFamily="34" charset="0"/>
                <a:cs typeface="Arial" panose="020B0604020202020204" pitchFamily="34" charset="0"/>
              </a:rPr>
              <a:t> of Peshawar</a:t>
            </a:r>
          </a:p>
          <a:p>
            <a:pPr marL="457200" indent="-457200" algn="l">
              <a:buFont typeface="+mj-lt"/>
              <a:buAutoNum type="arabicPeriod"/>
            </a:pPr>
            <a:r>
              <a:rPr lang="en-US" sz="2000" dirty="0">
                <a:latin typeface="Arial" panose="020B0604020202020204" pitchFamily="34" charset="0"/>
                <a:cs typeface="Arial" panose="020B0604020202020204" pitchFamily="34" charset="0"/>
              </a:rPr>
              <a:t>Syed </a:t>
            </a:r>
            <a:r>
              <a:rPr lang="en-US" sz="2000" dirty="0" err="1">
                <a:latin typeface="Arial" panose="020B0604020202020204" pitchFamily="34" charset="0"/>
                <a:cs typeface="Arial" panose="020B0604020202020204" pitchFamily="34" charset="0"/>
              </a:rPr>
              <a:t>Villayat</a:t>
            </a:r>
            <a:r>
              <a:rPr lang="en-US" sz="2000" dirty="0">
                <a:latin typeface="Arial" panose="020B0604020202020204" pitchFamily="34" charset="0"/>
                <a:cs typeface="Arial" panose="020B0604020202020204" pitchFamily="34" charset="0"/>
              </a:rPr>
              <a:t> Hussain (1910-1974</a:t>
            </a:r>
            <a:r>
              <a:rPr lang="en-US" sz="2000" dirty="0" smtClean="0">
                <a:latin typeface="Arial" panose="020B0604020202020204" pitchFamily="34" charset="0"/>
                <a:cs typeface="Arial" panose="020B0604020202020204" pitchFamily="34" charset="0"/>
              </a:rPr>
              <a:t>) </a:t>
            </a:r>
            <a:r>
              <a:rPr lang="en-US" sz="2000" dirty="0">
                <a:latin typeface="Arial" panose="020B0604020202020204" pitchFamily="34" charset="0"/>
                <a:cs typeface="Arial" panose="020B0604020202020204" pitchFamily="34" charset="0"/>
              </a:rPr>
              <a:t>founder librarian of </a:t>
            </a:r>
            <a:r>
              <a:rPr lang="en-US" sz="2000" dirty="0" err="1">
                <a:latin typeface="Arial" panose="020B0604020202020204" pitchFamily="34" charset="0"/>
                <a:cs typeface="Arial" panose="020B0604020202020204" pitchFamily="34" charset="0"/>
              </a:rPr>
              <a:t>Liaquat</a:t>
            </a:r>
            <a:r>
              <a:rPr lang="en-US" sz="2000" dirty="0">
                <a:latin typeface="Arial" panose="020B0604020202020204" pitchFamily="34" charset="0"/>
                <a:cs typeface="Arial" panose="020B0604020202020204" pitchFamily="34" charset="0"/>
              </a:rPr>
              <a:t> National </a:t>
            </a:r>
            <a:r>
              <a:rPr lang="en-US" sz="2000" dirty="0" smtClean="0">
                <a:latin typeface="Arial" panose="020B0604020202020204" pitchFamily="34" charset="0"/>
                <a:cs typeface="Arial" panose="020B0604020202020204" pitchFamily="34" charset="0"/>
              </a:rPr>
              <a:t>Library.</a:t>
            </a:r>
          </a:p>
          <a:p>
            <a:pPr marL="457200" indent="-457200" algn="l">
              <a:buFont typeface="+mj-lt"/>
              <a:buAutoNum type="arabicPeriod"/>
            </a:pPr>
            <a:r>
              <a:rPr lang="en-US" sz="2000" dirty="0" err="1">
                <a:latin typeface="Arial" panose="020B0604020202020204" pitchFamily="34" charset="0"/>
                <a:cs typeface="Arial" panose="020B0604020202020204" pitchFamily="34" charset="0"/>
              </a:rPr>
              <a:t>Anis</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Khurshid</a:t>
            </a:r>
            <a:r>
              <a:rPr lang="en-US" sz="2000" dirty="0">
                <a:latin typeface="Arial" panose="020B0604020202020204" pitchFamily="34" charset="0"/>
                <a:cs typeface="Arial" panose="020B0604020202020204" pitchFamily="34" charset="0"/>
              </a:rPr>
              <a:t> (1924–2008</a:t>
            </a:r>
            <a:r>
              <a:rPr lang="en-US" sz="2000" dirty="0" smtClean="0">
                <a:latin typeface="Arial" panose="020B0604020202020204" pitchFamily="34" charset="0"/>
                <a:cs typeface="Arial" panose="020B0604020202020204" pitchFamily="34" charset="0"/>
              </a:rPr>
              <a:t>) A PhD in library science from </a:t>
            </a:r>
            <a:r>
              <a:rPr lang="en-US" sz="2000" dirty="0">
                <a:latin typeface="Arial" panose="020B0604020202020204" pitchFamily="34" charset="0"/>
                <a:cs typeface="Arial" panose="020B0604020202020204" pitchFamily="34" charset="0"/>
              </a:rPr>
              <a:t>University of Pittsburgh in </a:t>
            </a:r>
            <a:r>
              <a:rPr lang="en-US" sz="2000" dirty="0" smtClean="0">
                <a:latin typeface="Arial" panose="020B0604020202020204" pitchFamily="34" charset="0"/>
                <a:cs typeface="Arial" panose="020B0604020202020204" pitchFamily="34" charset="0"/>
              </a:rPr>
              <a:t>1969</a:t>
            </a:r>
          </a:p>
          <a:p>
            <a:pPr algn="l"/>
            <a:r>
              <a:rPr lang="en-US" sz="2000" dirty="0" smtClean="0">
                <a:latin typeface="Arial" panose="020B0604020202020204" pitchFamily="34" charset="0"/>
                <a:cs typeface="Arial" panose="020B0604020202020204" pitchFamily="34" charset="0"/>
              </a:rPr>
              <a:t>Some more prominent members like , Ghani </a:t>
            </a:r>
            <a:r>
              <a:rPr lang="en-US" sz="2000" dirty="0" err="1" smtClean="0">
                <a:latin typeface="Arial" panose="020B0604020202020204" pitchFamily="34" charset="0"/>
                <a:cs typeface="Arial" panose="020B0604020202020204" pitchFamily="34" charset="0"/>
              </a:rPr>
              <a:t>Ul</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Akram</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Sabazwari</a:t>
            </a:r>
            <a:r>
              <a:rPr lang="en-US" sz="2000" dirty="0" smtClean="0">
                <a:latin typeface="Arial" panose="020B0604020202020204" pitchFamily="34" charset="0"/>
                <a:cs typeface="Arial" panose="020B0604020202020204" pitchFamily="34" charset="0"/>
              </a:rPr>
              <a:t> , </a:t>
            </a:r>
            <a:r>
              <a:rPr lang="en-US" sz="2000" dirty="0" err="1" smtClean="0">
                <a:latin typeface="Arial" panose="020B0604020202020204" pitchFamily="34" charset="0"/>
                <a:cs typeface="Arial" panose="020B0604020202020204" pitchFamily="34" charset="0"/>
              </a:rPr>
              <a:t>Mumtaz</a:t>
            </a:r>
            <a:r>
              <a:rPr lang="en-US" sz="2000" dirty="0" smtClean="0">
                <a:latin typeface="Arial" panose="020B0604020202020204" pitchFamily="34" charset="0"/>
                <a:cs typeface="Arial" panose="020B0604020202020204" pitchFamily="34" charset="0"/>
              </a:rPr>
              <a:t> Anwar and so on…</a:t>
            </a:r>
          </a:p>
          <a:p>
            <a:pPr algn="l"/>
            <a:r>
              <a:rPr lang="en-US" sz="2000" dirty="0" smtClean="0">
                <a:latin typeface="Arial" panose="020B0604020202020204" pitchFamily="34" charset="0"/>
                <a:cs typeface="Arial" panose="020B0604020202020204" pitchFamily="34" charset="0"/>
                <a:hlinkClick r:id="rId2"/>
              </a:rPr>
              <a:t>Sources: https</a:t>
            </a:r>
            <a:r>
              <a:rPr lang="en-US" sz="2000" dirty="0">
                <a:latin typeface="Arial" panose="020B0604020202020204" pitchFamily="34" charset="0"/>
                <a:cs typeface="Arial" panose="020B0604020202020204" pitchFamily="34" charset="0"/>
                <a:hlinkClick r:id="rId2"/>
              </a:rPr>
              <a:t>://</a:t>
            </a:r>
            <a:r>
              <a:rPr lang="en-US" sz="2000" dirty="0" smtClean="0">
                <a:latin typeface="Arial" panose="020B0604020202020204" pitchFamily="34" charset="0"/>
                <a:cs typeface="Arial" panose="020B0604020202020204" pitchFamily="34" charset="0"/>
                <a:hlinkClick r:id="rId2"/>
              </a:rPr>
              <a:t>core.ac.uk/download/pdf/11882548.pdf</a:t>
            </a:r>
            <a:endParaRPr lang="en-US" sz="2000" dirty="0" smtClean="0">
              <a:latin typeface="Arial" panose="020B0604020202020204" pitchFamily="34" charset="0"/>
              <a:cs typeface="Arial" panose="020B0604020202020204" pitchFamily="34" charset="0"/>
            </a:endParaRPr>
          </a:p>
          <a:p>
            <a:pPr algn="l"/>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9438562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F0F048A-E226-400D-9A44-CEDE3EE9DE99}"/>
              </a:ext>
            </a:extLst>
          </p:cNvPr>
          <p:cNvSpPr>
            <a:spLocks noGrp="1"/>
          </p:cNvSpPr>
          <p:nvPr>
            <p:ph type="ctrTitle"/>
          </p:nvPr>
        </p:nvSpPr>
        <p:spPr>
          <a:xfrm>
            <a:off x="1524000" y="183432"/>
            <a:ext cx="9144000" cy="630115"/>
          </a:xfrm>
        </p:spPr>
        <p:txBody>
          <a:bodyPr>
            <a:normAutofit fontScale="90000"/>
          </a:bodyPr>
          <a:lstStyle/>
          <a:p>
            <a:r>
              <a:rPr lang="en-US" dirty="0" smtClean="0"/>
              <a:t>Library schools in Pakistan</a:t>
            </a:r>
            <a:endParaRPr lang="en-US" dirty="0"/>
          </a:p>
        </p:txBody>
      </p:sp>
      <p:sp>
        <p:nvSpPr>
          <p:cNvPr id="5" name="Subtitle 4"/>
          <p:cNvSpPr>
            <a:spLocks noGrp="1"/>
          </p:cNvSpPr>
          <p:nvPr>
            <p:ph type="subTitle" idx="1"/>
          </p:nvPr>
        </p:nvSpPr>
        <p:spPr>
          <a:xfrm>
            <a:off x="578224" y="813546"/>
            <a:ext cx="10959351" cy="5004035"/>
          </a:xfrm>
        </p:spPr>
        <p:txBody>
          <a:bodyPr>
            <a:noAutofit/>
          </a:bodyPr>
          <a:lstStyle/>
          <a:p>
            <a:pPr algn="l"/>
            <a:r>
              <a:rPr lang="en-US" dirty="0" smtClean="0">
                <a:latin typeface="Times New Roman" panose="02020603050405020304" pitchFamily="18" charset="0"/>
                <a:cs typeface="Times New Roman" panose="02020603050405020304" pitchFamily="18" charset="0"/>
              </a:rPr>
              <a:t>Currently</a:t>
            </a:r>
            <a:r>
              <a:rPr lang="en-US" dirty="0">
                <a:latin typeface="Times New Roman" panose="02020603050405020304" pitchFamily="18" charset="0"/>
                <a:cs typeface="Times New Roman" panose="02020603050405020304" pitchFamily="18" charset="0"/>
              </a:rPr>
              <a:t>, following </a:t>
            </a:r>
            <a:r>
              <a:rPr lang="en-US" dirty="0" smtClean="0">
                <a:latin typeface="Times New Roman" panose="02020603050405020304" pitchFamily="18" charset="0"/>
                <a:cs typeface="Times New Roman" panose="02020603050405020304" pitchFamily="18" charset="0"/>
              </a:rPr>
              <a:t>fourteen </a:t>
            </a:r>
            <a:r>
              <a:rPr lang="en-US" dirty="0">
                <a:latin typeface="Times New Roman" panose="02020603050405020304" pitchFamily="18" charset="0"/>
                <a:cs typeface="Times New Roman" panose="02020603050405020304" pitchFamily="18" charset="0"/>
              </a:rPr>
              <a:t>universities from public </a:t>
            </a:r>
            <a:r>
              <a:rPr lang="en-US" dirty="0" smtClean="0">
                <a:latin typeface="Times New Roman" panose="02020603050405020304" pitchFamily="18" charset="0"/>
                <a:cs typeface="Times New Roman" panose="02020603050405020304" pitchFamily="18" charset="0"/>
              </a:rPr>
              <a:t>and  private </a:t>
            </a:r>
            <a:r>
              <a:rPr lang="en-US" dirty="0">
                <a:latin typeface="Times New Roman" panose="02020603050405020304" pitchFamily="18" charset="0"/>
                <a:cs typeface="Times New Roman" panose="02020603050405020304" pitchFamily="18" charset="0"/>
              </a:rPr>
              <a:t>sector have well established regular </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program </a:t>
            </a:r>
            <a:r>
              <a:rPr lang="en-US" dirty="0" smtClean="0">
                <a:latin typeface="Times New Roman" panose="02020603050405020304" pitchFamily="18" charset="0"/>
                <a:cs typeface="Times New Roman" panose="02020603050405020304" pitchFamily="18" charset="0"/>
              </a:rPr>
              <a:t>in LIS </a:t>
            </a:r>
            <a:r>
              <a:rPr lang="en-US" dirty="0">
                <a:latin typeface="Times New Roman" panose="02020603050405020304" pitchFamily="18" charset="0"/>
                <a:cs typeface="Times New Roman" panose="02020603050405020304" pitchFamily="18" charset="0"/>
              </a:rPr>
              <a:t>education</a:t>
            </a:r>
            <a:r>
              <a:rPr lang="en-US" dirty="0" smtClean="0">
                <a:latin typeface="Times New Roman" panose="02020603050405020304" pitchFamily="18" charset="0"/>
                <a:cs typeface="Times New Roman" panose="02020603050405020304" pitchFamily="18" charset="0"/>
              </a:rPr>
              <a:t>:</a:t>
            </a:r>
          </a:p>
        </p:txBody>
      </p:sp>
      <p:graphicFrame>
        <p:nvGraphicFramePr>
          <p:cNvPr id="6" name="Table 5"/>
          <p:cNvGraphicFramePr>
            <a:graphicFrameLocks noGrp="1"/>
          </p:cNvGraphicFramePr>
          <p:nvPr>
            <p:extLst>
              <p:ext uri="{D42A27DB-BD31-4B8C-83A1-F6EECF244321}">
                <p14:modId xmlns:p14="http://schemas.microsoft.com/office/powerpoint/2010/main" val="639450793"/>
              </p:ext>
            </p:extLst>
          </p:nvPr>
        </p:nvGraphicFramePr>
        <p:xfrm>
          <a:off x="1089317" y="1565622"/>
          <a:ext cx="10300341" cy="4251960"/>
        </p:xfrm>
        <a:graphic>
          <a:graphicData uri="http://schemas.openxmlformats.org/drawingml/2006/table">
            <a:tbl>
              <a:tblPr firstRow="1" bandRow="1">
                <a:tableStyleId>{10A1B5D5-9B99-4C35-A422-299274C87663}</a:tableStyleId>
              </a:tblPr>
              <a:tblGrid>
                <a:gridCol w="2853287"/>
                <a:gridCol w="1432391"/>
                <a:gridCol w="3439578"/>
                <a:gridCol w="2575085"/>
              </a:tblGrid>
              <a:tr h="370840">
                <a:tc>
                  <a:txBody>
                    <a:bodyPr/>
                    <a:lstStyle/>
                    <a:p>
                      <a:r>
                        <a:rPr lang="en-US" b="1" dirty="0" smtClean="0">
                          <a:latin typeface="Times New Roman" panose="02020603050405020304" pitchFamily="18" charset="0"/>
                          <a:cs typeface="Times New Roman" panose="02020603050405020304" pitchFamily="18" charset="0"/>
                        </a:rPr>
                        <a:t>University Name</a:t>
                      </a:r>
                      <a:endParaRPr lang="en-US" b="1" dirty="0">
                        <a:latin typeface="Times New Roman" panose="02020603050405020304" pitchFamily="18" charset="0"/>
                        <a:cs typeface="Times New Roman" panose="02020603050405020304" pitchFamily="18" charset="0"/>
                      </a:endParaRPr>
                    </a:p>
                  </a:txBody>
                  <a:tcPr/>
                </a:tc>
                <a:tc>
                  <a:txBody>
                    <a:bodyPr/>
                    <a:lstStyle/>
                    <a:p>
                      <a:r>
                        <a:rPr lang="en-US" b="1" dirty="0" err="1" smtClean="0">
                          <a:latin typeface="Times New Roman" panose="02020603050405020304" pitchFamily="18" charset="0"/>
                          <a:cs typeface="Times New Roman" panose="02020603050405020304" pitchFamily="18" charset="0"/>
                        </a:rPr>
                        <a:t>Estab</a:t>
                      </a:r>
                      <a:r>
                        <a:rPr lang="en-US" b="1" baseline="0" dirty="0" smtClean="0">
                          <a:latin typeface="Times New Roman" panose="02020603050405020304" pitchFamily="18" charset="0"/>
                          <a:cs typeface="Times New Roman" panose="02020603050405020304" pitchFamily="18" charset="0"/>
                        </a:rPr>
                        <a:t> Year</a:t>
                      </a:r>
                      <a:endParaRPr lang="en-US" b="1" dirty="0">
                        <a:latin typeface="Times New Roman" panose="02020603050405020304" pitchFamily="18" charset="0"/>
                        <a:cs typeface="Times New Roman" panose="02020603050405020304" pitchFamily="18" charset="0"/>
                      </a:endParaRPr>
                    </a:p>
                  </a:txBody>
                  <a:tcPr/>
                </a:tc>
                <a:tc>
                  <a:txBody>
                    <a:bodyPr/>
                    <a:lstStyle/>
                    <a:p>
                      <a:r>
                        <a:rPr lang="en-US" b="1" dirty="0" smtClean="0">
                          <a:latin typeface="Times New Roman" panose="02020603050405020304" pitchFamily="18" charset="0"/>
                          <a:cs typeface="Times New Roman" panose="02020603050405020304" pitchFamily="18" charset="0"/>
                        </a:rPr>
                        <a:t>University Name</a:t>
                      </a:r>
                      <a:endParaRPr lang="en-US" b="1" dirty="0">
                        <a:latin typeface="Times New Roman" panose="02020603050405020304" pitchFamily="18" charset="0"/>
                        <a:cs typeface="Times New Roman" panose="02020603050405020304" pitchFamily="18" charset="0"/>
                      </a:endParaRPr>
                    </a:p>
                  </a:txBody>
                  <a:tcPr/>
                </a:tc>
                <a:tc>
                  <a:txBody>
                    <a:bodyPr/>
                    <a:lstStyle/>
                    <a:p>
                      <a:r>
                        <a:rPr lang="en-US" b="1" dirty="0" smtClean="0">
                          <a:latin typeface="Times New Roman" panose="02020603050405020304" pitchFamily="18" charset="0"/>
                          <a:cs typeface="Times New Roman" panose="02020603050405020304" pitchFamily="18" charset="0"/>
                        </a:rPr>
                        <a:t>Established Year</a:t>
                      </a:r>
                      <a:endParaRPr lang="en-US" b="1" dirty="0">
                        <a:latin typeface="Times New Roman" panose="02020603050405020304" pitchFamily="18" charset="0"/>
                        <a:cs typeface="Times New Roman" panose="02020603050405020304" pitchFamily="18" charset="0"/>
                      </a:endParaRPr>
                    </a:p>
                  </a:txBody>
                  <a:tcPr/>
                </a:tc>
              </a:tr>
              <a:tr h="370840">
                <a:tc>
                  <a:txBody>
                    <a:bodyPr/>
                    <a:lstStyle/>
                    <a:p>
                      <a:r>
                        <a:rPr lang="en-US" sz="1600" b="1" dirty="0" smtClean="0">
                          <a:latin typeface="Times New Roman" panose="02020603050405020304" pitchFamily="18" charset="0"/>
                          <a:cs typeface="Times New Roman" panose="02020603050405020304" pitchFamily="18" charset="0"/>
                        </a:rPr>
                        <a:t>1. University of Punjab</a:t>
                      </a:r>
                      <a:endParaRPr lang="en-US" sz="1600" b="1" dirty="0">
                        <a:latin typeface="Times New Roman" panose="02020603050405020304" pitchFamily="18" charset="0"/>
                        <a:cs typeface="Times New Roman" panose="02020603050405020304" pitchFamily="18" charset="0"/>
                      </a:endParaRPr>
                    </a:p>
                  </a:txBody>
                  <a:tcPr/>
                </a:tc>
                <a:tc>
                  <a:txBody>
                    <a:bodyPr/>
                    <a:lstStyle/>
                    <a:p>
                      <a:r>
                        <a:rPr lang="en-US" b="1" dirty="0" smtClean="0">
                          <a:latin typeface="Times New Roman" panose="02020603050405020304" pitchFamily="18" charset="0"/>
                          <a:cs typeface="Times New Roman" panose="02020603050405020304" pitchFamily="18" charset="0"/>
                        </a:rPr>
                        <a:t>1916</a:t>
                      </a:r>
                      <a:endParaRPr lang="en-US" b="1" dirty="0">
                        <a:latin typeface="Times New Roman" panose="02020603050405020304" pitchFamily="18" charset="0"/>
                        <a:cs typeface="Times New Roman" panose="02020603050405020304" pitchFamily="18" charset="0"/>
                      </a:endParaRPr>
                    </a:p>
                  </a:txBody>
                  <a:tcPr/>
                </a:tc>
                <a:tc>
                  <a:txBody>
                    <a:bodyPr/>
                    <a:lstStyle/>
                    <a:p>
                      <a:r>
                        <a:rPr lang="en-US" b="1" dirty="0" smtClean="0">
                          <a:latin typeface="Times New Roman" panose="02020603050405020304" pitchFamily="18" charset="0"/>
                          <a:cs typeface="Times New Roman" panose="02020603050405020304" pitchFamily="18" charset="0"/>
                        </a:rPr>
                        <a:t>8. </a:t>
                      </a:r>
                      <a:r>
                        <a:rPr lang="en-US" sz="1800" b="1" i="0" u="none" strike="noStrike" kern="1200" baseline="0" dirty="0" smtClean="0">
                          <a:solidFill>
                            <a:schemeClr val="dk1"/>
                          </a:solidFill>
                          <a:latin typeface="Times New Roman" panose="02020603050405020304" pitchFamily="18" charset="0"/>
                          <a:ea typeface="+mn-ea"/>
                          <a:cs typeface="Times New Roman" panose="02020603050405020304" pitchFamily="18" charset="0"/>
                        </a:rPr>
                        <a:t>University of Sargodha</a:t>
                      </a:r>
                      <a:endParaRPr lang="en-US" b="1" dirty="0">
                        <a:latin typeface="Times New Roman" panose="02020603050405020304" pitchFamily="18" charset="0"/>
                        <a:cs typeface="Times New Roman" panose="02020603050405020304" pitchFamily="18" charset="0"/>
                      </a:endParaRPr>
                    </a:p>
                  </a:txBody>
                  <a:tcPr/>
                </a:tc>
                <a:tc>
                  <a:txBody>
                    <a:bodyPr/>
                    <a:lstStyle/>
                    <a:p>
                      <a:r>
                        <a:rPr lang="en-US" sz="1800" b="1" i="0" u="none" strike="noStrike" kern="1200" baseline="0" dirty="0" smtClean="0">
                          <a:solidFill>
                            <a:schemeClr val="dk1"/>
                          </a:solidFill>
                          <a:latin typeface="Times New Roman" panose="02020603050405020304" pitchFamily="18" charset="0"/>
                          <a:ea typeface="+mn-ea"/>
                          <a:cs typeface="Times New Roman" panose="02020603050405020304" pitchFamily="18" charset="0"/>
                        </a:rPr>
                        <a:t>2008</a:t>
                      </a:r>
                      <a:endParaRPr lang="en-US" b="1" dirty="0">
                        <a:latin typeface="Times New Roman" panose="02020603050405020304" pitchFamily="18" charset="0"/>
                        <a:cs typeface="Times New Roman" panose="02020603050405020304" pitchFamily="18" charset="0"/>
                      </a:endParaRPr>
                    </a:p>
                  </a:txBody>
                  <a:tcPr/>
                </a:tc>
              </a:tr>
              <a:tr h="370840">
                <a:tc>
                  <a:txBody>
                    <a:bodyPr/>
                    <a:lstStyle/>
                    <a:p>
                      <a:r>
                        <a:rPr lang="en-US" sz="1600" b="1" dirty="0" smtClean="0">
                          <a:latin typeface="Times New Roman" panose="02020603050405020304" pitchFamily="18" charset="0"/>
                          <a:cs typeface="Times New Roman" panose="02020603050405020304" pitchFamily="18" charset="0"/>
                        </a:rPr>
                        <a:t>2.</a:t>
                      </a:r>
                      <a:r>
                        <a:rPr lang="en-US" sz="1600" b="1" baseline="0" dirty="0" smtClean="0">
                          <a:latin typeface="Times New Roman" panose="02020603050405020304" pitchFamily="18" charset="0"/>
                          <a:cs typeface="Times New Roman" panose="02020603050405020304" pitchFamily="18" charset="0"/>
                        </a:rPr>
                        <a:t> University of Karachi</a:t>
                      </a:r>
                      <a:endParaRPr lang="en-US" sz="1600" b="1" dirty="0">
                        <a:latin typeface="Times New Roman" panose="02020603050405020304" pitchFamily="18" charset="0"/>
                        <a:cs typeface="Times New Roman" panose="02020603050405020304" pitchFamily="18" charset="0"/>
                      </a:endParaRPr>
                    </a:p>
                  </a:txBody>
                  <a:tcPr/>
                </a:tc>
                <a:tc>
                  <a:txBody>
                    <a:bodyPr/>
                    <a:lstStyle/>
                    <a:p>
                      <a:r>
                        <a:rPr lang="en-US" b="1" dirty="0" smtClean="0">
                          <a:latin typeface="Times New Roman" panose="02020603050405020304" pitchFamily="18" charset="0"/>
                          <a:cs typeface="Times New Roman" panose="02020603050405020304" pitchFamily="18" charset="0"/>
                        </a:rPr>
                        <a:t>1956</a:t>
                      </a:r>
                      <a:endParaRPr lang="en-US" b="1" dirty="0">
                        <a:latin typeface="Times New Roman" panose="02020603050405020304" pitchFamily="18" charset="0"/>
                        <a:cs typeface="Times New Roman" panose="02020603050405020304" pitchFamily="18" charset="0"/>
                      </a:endParaRPr>
                    </a:p>
                  </a:txBody>
                  <a:tcPr/>
                </a:tc>
                <a:tc>
                  <a:txBody>
                    <a:bodyPr/>
                    <a:lstStyle/>
                    <a:p>
                      <a:r>
                        <a:rPr lang="en-US" b="1" dirty="0" smtClean="0">
                          <a:latin typeface="Times New Roman" panose="02020603050405020304" pitchFamily="18" charset="0"/>
                          <a:cs typeface="Times New Roman" panose="02020603050405020304" pitchFamily="18" charset="0"/>
                        </a:rPr>
                        <a:t>9. </a:t>
                      </a:r>
                      <a:r>
                        <a:rPr lang="en-US" b="1" dirty="0" err="1" smtClean="0">
                          <a:latin typeface="Times New Roman" panose="02020603050405020304" pitchFamily="18" charset="0"/>
                          <a:cs typeface="Times New Roman" panose="02020603050405020304" pitchFamily="18" charset="0"/>
                        </a:rPr>
                        <a:t>Bahauddin</a:t>
                      </a:r>
                      <a:r>
                        <a:rPr lang="en-US" b="1" baseline="0" dirty="0" smtClean="0">
                          <a:latin typeface="Times New Roman" panose="02020603050405020304" pitchFamily="18" charset="0"/>
                          <a:cs typeface="Times New Roman" panose="02020603050405020304" pitchFamily="18" charset="0"/>
                        </a:rPr>
                        <a:t> </a:t>
                      </a:r>
                      <a:r>
                        <a:rPr lang="en-US" b="1" baseline="0" dirty="0" err="1" smtClean="0">
                          <a:latin typeface="Times New Roman" panose="02020603050405020304" pitchFamily="18" charset="0"/>
                          <a:cs typeface="Times New Roman" panose="02020603050405020304" pitchFamily="18" charset="0"/>
                        </a:rPr>
                        <a:t>Zakaria</a:t>
                      </a:r>
                      <a:r>
                        <a:rPr lang="en-US" b="1" baseline="0" dirty="0" smtClean="0">
                          <a:latin typeface="Times New Roman" panose="02020603050405020304" pitchFamily="18" charset="0"/>
                          <a:cs typeface="Times New Roman" panose="02020603050405020304" pitchFamily="18" charset="0"/>
                        </a:rPr>
                        <a:t> University Multan</a:t>
                      </a:r>
                      <a:endParaRPr lang="en-US" b="1" dirty="0">
                        <a:latin typeface="Times New Roman" panose="02020603050405020304" pitchFamily="18" charset="0"/>
                        <a:cs typeface="Times New Roman" panose="02020603050405020304" pitchFamily="18" charset="0"/>
                      </a:endParaRPr>
                    </a:p>
                  </a:txBody>
                  <a:tcPr/>
                </a:tc>
                <a:tc>
                  <a:txBody>
                    <a:bodyPr/>
                    <a:lstStyle/>
                    <a:p>
                      <a:r>
                        <a:rPr lang="en-US" b="1" dirty="0" smtClean="0">
                          <a:latin typeface="Times New Roman" panose="02020603050405020304" pitchFamily="18" charset="0"/>
                          <a:cs typeface="Times New Roman" panose="02020603050405020304" pitchFamily="18" charset="0"/>
                        </a:rPr>
                        <a:t>2008</a:t>
                      </a:r>
                      <a:endParaRPr lang="en-US" b="1" dirty="0">
                        <a:latin typeface="Times New Roman" panose="02020603050405020304" pitchFamily="18" charset="0"/>
                        <a:cs typeface="Times New Roman" panose="02020603050405020304" pitchFamily="18" charset="0"/>
                      </a:endParaRPr>
                    </a:p>
                  </a:txBody>
                  <a:tcPr/>
                </a:tc>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dirty="0" smtClean="0">
                          <a:latin typeface="Times New Roman" panose="02020603050405020304" pitchFamily="18" charset="0"/>
                          <a:cs typeface="Times New Roman" panose="02020603050405020304" pitchFamily="18" charset="0"/>
                        </a:rPr>
                        <a:t>3. University of </a:t>
                      </a:r>
                      <a:r>
                        <a:rPr lang="en-US" sz="1600" b="1" baseline="0" dirty="0" smtClean="0">
                          <a:latin typeface="Times New Roman" panose="02020603050405020304" pitchFamily="18" charset="0"/>
                          <a:cs typeface="Times New Roman" panose="02020603050405020304" pitchFamily="18" charset="0"/>
                        </a:rPr>
                        <a:t> Peshawar</a:t>
                      </a:r>
                      <a:endParaRPr lang="en-US" sz="1600" b="1" dirty="0" smtClean="0">
                        <a:latin typeface="Times New Roman" panose="02020603050405020304" pitchFamily="18" charset="0"/>
                        <a:cs typeface="Times New Roman" panose="02020603050405020304" pitchFamily="18" charset="0"/>
                      </a:endParaRPr>
                    </a:p>
                  </a:txBody>
                  <a:tcPr/>
                </a:tc>
                <a:tc>
                  <a:txBody>
                    <a:bodyPr/>
                    <a:lstStyle/>
                    <a:p>
                      <a:r>
                        <a:rPr lang="en-US" sz="1800" b="1" dirty="0" smtClean="0">
                          <a:latin typeface="Times New Roman" panose="02020603050405020304" pitchFamily="18" charset="0"/>
                          <a:cs typeface="Times New Roman" panose="02020603050405020304" pitchFamily="18" charset="0"/>
                        </a:rPr>
                        <a:t>1962</a:t>
                      </a:r>
                      <a:endParaRPr lang="en-US" b="1" dirty="0">
                        <a:latin typeface="Times New Roman" panose="02020603050405020304" pitchFamily="18" charset="0"/>
                        <a:cs typeface="Times New Roman" panose="02020603050405020304" pitchFamily="18" charset="0"/>
                      </a:endParaRPr>
                    </a:p>
                  </a:txBody>
                  <a:tcPr/>
                </a:tc>
                <a:tc>
                  <a:txBody>
                    <a:bodyPr/>
                    <a:lstStyle/>
                    <a:p>
                      <a:r>
                        <a:rPr lang="en-US" b="1" dirty="0" smtClean="0">
                          <a:latin typeface="Times New Roman" panose="02020603050405020304" pitchFamily="18" charset="0"/>
                          <a:cs typeface="Times New Roman" panose="02020603050405020304" pitchFamily="18" charset="0"/>
                        </a:rPr>
                        <a:t>10. </a:t>
                      </a:r>
                      <a:r>
                        <a:rPr lang="en-US" b="1" dirty="0" err="1" smtClean="0">
                          <a:latin typeface="Times New Roman" panose="02020603050405020304" pitchFamily="18" charset="0"/>
                          <a:cs typeface="Times New Roman" panose="02020603050405020304" pitchFamily="18" charset="0"/>
                        </a:rPr>
                        <a:t>Sarhad</a:t>
                      </a:r>
                      <a:r>
                        <a:rPr lang="en-US" b="1" baseline="0" dirty="0" smtClean="0">
                          <a:latin typeface="Times New Roman" panose="02020603050405020304" pitchFamily="18" charset="0"/>
                          <a:cs typeface="Times New Roman" panose="02020603050405020304" pitchFamily="18" charset="0"/>
                        </a:rPr>
                        <a:t> University of </a:t>
                      </a:r>
                      <a:r>
                        <a:rPr lang="en-US" b="1" baseline="0" dirty="0" err="1" smtClean="0">
                          <a:latin typeface="Times New Roman" panose="02020603050405020304" pitchFamily="18" charset="0"/>
                          <a:cs typeface="Times New Roman" panose="02020603050405020304" pitchFamily="18" charset="0"/>
                        </a:rPr>
                        <a:t>Sc</a:t>
                      </a:r>
                      <a:r>
                        <a:rPr lang="en-US" b="1" baseline="0" dirty="0" smtClean="0">
                          <a:latin typeface="Times New Roman" panose="02020603050405020304" pitchFamily="18" charset="0"/>
                          <a:cs typeface="Times New Roman" panose="02020603050405020304" pitchFamily="18" charset="0"/>
                        </a:rPr>
                        <a:t> &amp; Technology</a:t>
                      </a:r>
                      <a:endParaRPr lang="en-US" b="1" dirty="0">
                        <a:latin typeface="Times New Roman" panose="02020603050405020304" pitchFamily="18" charset="0"/>
                        <a:cs typeface="Times New Roman" panose="02020603050405020304" pitchFamily="18" charset="0"/>
                      </a:endParaRPr>
                    </a:p>
                  </a:txBody>
                  <a:tcPr/>
                </a:tc>
                <a:tc>
                  <a:txBody>
                    <a:bodyPr/>
                    <a:lstStyle/>
                    <a:p>
                      <a:r>
                        <a:rPr lang="en-US" b="1" dirty="0" smtClean="0">
                          <a:latin typeface="Times New Roman" panose="02020603050405020304" pitchFamily="18" charset="0"/>
                          <a:cs typeface="Times New Roman" panose="02020603050405020304" pitchFamily="18" charset="0"/>
                        </a:rPr>
                        <a:t>2012</a:t>
                      </a:r>
                      <a:endParaRPr lang="en-US" b="1" dirty="0">
                        <a:latin typeface="Times New Roman" panose="02020603050405020304" pitchFamily="18" charset="0"/>
                        <a:cs typeface="Times New Roman" panose="02020603050405020304" pitchFamily="18" charset="0"/>
                      </a:endParaRPr>
                    </a:p>
                  </a:txBody>
                  <a:tcPr/>
                </a:tc>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dirty="0" smtClean="0">
                          <a:latin typeface="Times New Roman" panose="02020603050405020304" pitchFamily="18" charset="0"/>
                          <a:cs typeface="Times New Roman" panose="02020603050405020304" pitchFamily="18" charset="0"/>
                        </a:rPr>
                        <a:t>4. University of Sindh</a:t>
                      </a:r>
                      <a:r>
                        <a:rPr lang="en-US" sz="1600" b="1" baseline="0" dirty="0" smtClean="0">
                          <a:latin typeface="Times New Roman" panose="02020603050405020304" pitchFamily="18" charset="0"/>
                          <a:cs typeface="Times New Roman" panose="02020603050405020304" pitchFamily="18" charset="0"/>
                        </a:rPr>
                        <a:t>, </a:t>
                      </a:r>
                      <a:r>
                        <a:rPr lang="en-US" sz="1600" b="1" baseline="0" dirty="0" err="1" smtClean="0">
                          <a:latin typeface="Times New Roman" panose="02020603050405020304" pitchFamily="18" charset="0"/>
                          <a:cs typeface="Times New Roman" panose="02020603050405020304" pitchFamily="18" charset="0"/>
                        </a:rPr>
                        <a:t>Jamshoro</a:t>
                      </a:r>
                      <a:endParaRPr lang="en-US" sz="1600" b="1" dirty="0">
                        <a:latin typeface="Times New Roman" panose="02020603050405020304" pitchFamily="18" charset="0"/>
                        <a:cs typeface="Times New Roman" panose="02020603050405020304" pitchFamily="18" charset="0"/>
                      </a:endParaRPr>
                    </a:p>
                  </a:txBody>
                  <a:tcPr/>
                </a:tc>
                <a:tc>
                  <a:txBody>
                    <a:bodyPr/>
                    <a:lstStyle/>
                    <a:p>
                      <a:r>
                        <a:rPr lang="en-US" b="1" dirty="0" smtClean="0">
                          <a:latin typeface="Times New Roman" panose="02020603050405020304" pitchFamily="18" charset="0"/>
                          <a:cs typeface="Times New Roman" panose="02020603050405020304" pitchFamily="18" charset="0"/>
                        </a:rPr>
                        <a:t>1965</a:t>
                      </a:r>
                      <a:endParaRPr lang="en-US" b="1" dirty="0">
                        <a:latin typeface="Times New Roman" panose="02020603050405020304" pitchFamily="18" charset="0"/>
                        <a:cs typeface="Times New Roman" panose="02020603050405020304" pitchFamily="18" charset="0"/>
                      </a:endParaRPr>
                    </a:p>
                  </a:txBody>
                  <a:tcPr/>
                </a:tc>
                <a:tc>
                  <a:txBody>
                    <a:bodyPr/>
                    <a:lstStyle/>
                    <a:p>
                      <a:r>
                        <a:rPr lang="en-US" sz="1800" b="1" i="0" u="none" strike="noStrike" kern="1200" baseline="0" dirty="0" smtClean="0">
                          <a:solidFill>
                            <a:schemeClr val="dk1"/>
                          </a:solidFill>
                          <a:latin typeface="Times New Roman" panose="02020603050405020304" pitchFamily="18" charset="0"/>
                          <a:ea typeface="+mn-ea"/>
                          <a:cs typeface="Times New Roman" panose="02020603050405020304" pitchFamily="18" charset="0"/>
                        </a:rPr>
                        <a:t>11. </a:t>
                      </a:r>
                      <a:r>
                        <a:rPr lang="en-US" sz="1800" b="1" i="0" u="none" strike="noStrike" kern="1200" baseline="0" dirty="0" err="1" smtClean="0">
                          <a:solidFill>
                            <a:schemeClr val="dk1"/>
                          </a:solidFill>
                          <a:latin typeface="Times New Roman" panose="02020603050405020304" pitchFamily="18" charset="0"/>
                          <a:ea typeface="+mn-ea"/>
                          <a:cs typeface="Times New Roman" panose="02020603050405020304" pitchFamily="18" charset="0"/>
                        </a:rPr>
                        <a:t>Minhaj</a:t>
                      </a:r>
                      <a:r>
                        <a:rPr lang="en-US" sz="1800" b="1" i="0" u="none" strike="noStrike" kern="1200" baseline="0" dirty="0" smtClean="0">
                          <a:solidFill>
                            <a:schemeClr val="dk1"/>
                          </a:solidFill>
                          <a:latin typeface="Times New Roman" panose="02020603050405020304" pitchFamily="18" charset="0"/>
                          <a:ea typeface="+mn-ea"/>
                          <a:cs typeface="Times New Roman" panose="02020603050405020304" pitchFamily="18" charset="0"/>
                        </a:rPr>
                        <a:t> University (MU)</a:t>
                      </a:r>
                      <a:endParaRPr lang="en-US" b="1" dirty="0">
                        <a:latin typeface="Times New Roman" panose="02020603050405020304" pitchFamily="18" charset="0"/>
                        <a:cs typeface="Times New Roman" panose="02020603050405020304" pitchFamily="18" charset="0"/>
                      </a:endParaRPr>
                    </a:p>
                  </a:txBody>
                  <a:tcPr/>
                </a:tc>
                <a:tc>
                  <a:txBody>
                    <a:bodyPr/>
                    <a:lstStyle/>
                    <a:p>
                      <a:r>
                        <a:rPr lang="en-US" sz="1800" b="1" i="0" u="none" strike="noStrike" kern="1200" baseline="0" dirty="0" smtClean="0">
                          <a:solidFill>
                            <a:schemeClr val="dk1"/>
                          </a:solidFill>
                          <a:latin typeface="Times New Roman" panose="02020603050405020304" pitchFamily="18" charset="0"/>
                          <a:ea typeface="+mn-ea"/>
                          <a:cs typeface="Times New Roman" panose="02020603050405020304" pitchFamily="18" charset="0"/>
                        </a:rPr>
                        <a:t>2013</a:t>
                      </a:r>
                      <a:endParaRPr lang="en-US" b="1" dirty="0">
                        <a:latin typeface="Times New Roman" panose="02020603050405020304" pitchFamily="18" charset="0"/>
                        <a:cs typeface="Times New Roman" panose="02020603050405020304" pitchFamily="18" charset="0"/>
                      </a:endParaRPr>
                    </a:p>
                  </a:txBody>
                  <a:tcPr/>
                </a:tc>
              </a:tr>
              <a:tr h="370840">
                <a:tc>
                  <a:txBody>
                    <a:bodyPr/>
                    <a:lstStyle/>
                    <a:p>
                      <a:r>
                        <a:rPr lang="en-US" sz="1600" b="1" dirty="0" smtClean="0">
                          <a:latin typeface="Times New Roman" panose="02020603050405020304" pitchFamily="18" charset="0"/>
                          <a:cs typeface="Times New Roman" panose="02020603050405020304" pitchFamily="18" charset="0"/>
                        </a:rPr>
                        <a:t>5. University</a:t>
                      </a:r>
                      <a:r>
                        <a:rPr lang="en-US" sz="1600" b="1" baseline="0" dirty="0" smtClean="0">
                          <a:latin typeface="Times New Roman" panose="02020603050405020304" pitchFamily="18" charset="0"/>
                          <a:cs typeface="Times New Roman" panose="02020603050405020304" pitchFamily="18" charset="0"/>
                        </a:rPr>
                        <a:t> of </a:t>
                      </a:r>
                      <a:r>
                        <a:rPr lang="en-US" sz="1600" b="1" baseline="0" dirty="0" err="1" smtClean="0">
                          <a:latin typeface="Times New Roman" panose="02020603050405020304" pitchFamily="18" charset="0"/>
                          <a:cs typeface="Times New Roman" panose="02020603050405020304" pitchFamily="18" charset="0"/>
                        </a:rPr>
                        <a:t>Balochistan</a:t>
                      </a:r>
                      <a:endParaRPr lang="en-US" sz="1600" b="1" dirty="0">
                        <a:latin typeface="Times New Roman" panose="02020603050405020304" pitchFamily="18" charset="0"/>
                        <a:cs typeface="Times New Roman" panose="02020603050405020304" pitchFamily="18" charset="0"/>
                      </a:endParaRPr>
                    </a:p>
                  </a:txBody>
                  <a:tcPr/>
                </a:tc>
                <a:tc>
                  <a:txBody>
                    <a:bodyPr/>
                    <a:lstStyle/>
                    <a:p>
                      <a:r>
                        <a:rPr lang="en-US" b="1" dirty="0" smtClean="0">
                          <a:latin typeface="Times New Roman" panose="02020603050405020304" pitchFamily="18" charset="0"/>
                          <a:cs typeface="Times New Roman" panose="02020603050405020304" pitchFamily="18" charset="0"/>
                        </a:rPr>
                        <a:t>1981</a:t>
                      </a:r>
                      <a:endParaRPr lang="en-US" b="1" dirty="0">
                        <a:latin typeface="Times New Roman" panose="02020603050405020304" pitchFamily="18" charset="0"/>
                        <a:cs typeface="Times New Roman" panose="02020603050405020304" pitchFamily="18" charset="0"/>
                      </a:endParaRPr>
                    </a:p>
                  </a:txBody>
                  <a:tcPr/>
                </a:tc>
                <a:tc>
                  <a:txBody>
                    <a:bodyPr/>
                    <a:lstStyle/>
                    <a:p>
                      <a:r>
                        <a:rPr lang="en-US" b="1" dirty="0" smtClean="0">
                          <a:latin typeface="Times New Roman" panose="02020603050405020304" pitchFamily="18" charset="0"/>
                          <a:cs typeface="Times New Roman" panose="02020603050405020304" pitchFamily="18" charset="0"/>
                        </a:rPr>
                        <a:t>12. Superior College Lahore</a:t>
                      </a:r>
                      <a:endParaRPr lang="en-US" b="1" dirty="0">
                        <a:latin typeface="Times New Roman" panose="02020603050405020304" pitchFamily="18" charset="0"/>
                        <a:cs typeface="Times New Roman" panose="02020603050405020304" pitchFamily="18" charset="0"/>
                      </a:endParaRPr>
                    </a:p>
                  </a:txBody>
                  <a:tcPr/>
                </a:tc>
                <a:tc>
                  <a:txBody>
                    <a:bodyPr/>
                    <a:lstStyle/>
                    <a:p>
                      <a:r>
                        <a:rPr lang="en-US" b="1" dirty="0" smtClean="0">
                          <a:latin typeface="Times New Roman" panose="02020603050405020304" pitchFamily="18" charset="0"/>
                          <a:cs typeface="Times New Roman" panose="02020603050405020304" pitchFamily="18" charset="0"/>
                        </a:rPr>
                        <a:t>2016</a:t>
                      </a:r>
                      <a:endParaRPr lang="en-US" b="1" dirty="0">
                        <a:latin typeface="Times New Roman" panose="02020603050405020304" pitchFamily="18" charset="0"/>
                        <a:cs typeface="Times New Roman" panose="02020603050405020304" pitchFamily="18" charset="0"/>
                      </a:endParaRPr>
                    </a:p>
                  </a:txBody>
                  <a:tcPr/>
                </a:tc>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dirty="0" smtClean="0">
                          <a:latin typeface="Times New Roman" panose="02020603050405020304" pitchFamily="18" charset="0"/>
                          <a:cs typeface="Times New Roman" panose="02020603050405020304" pitchFamily="18" charset="0"/>
                        </a:rPr>
                        <a:t>6.</a:t>
                      </a:r>
                      <a:r>
                        <a:rPr lang="en-US" sz="1600" b="1" baseline="0" dirty="0" smtClean="0">
                          <a:latin typeface="Times New Roman" panose="02020603050405020304" pitchFamily="18" charset="0"/>
                          <a:cs typeface="Times New Roman" panose="02020603050405020304" pitchFamily="18" charset="0"/>
                        </a:rPr>
                        <a:t> </a:t>
                      </a:r>
                      <a:r>
                        <a:rPr lang="en-US" sz="1600" b="1" i="0" u="none" strike="noStrike" kern="1200" baseline="0" dirty="0" err="1" smtClean="0">
                          <a:solidFill>
                            <a:schemeClr val="dk1"/>
                          </a:solidFill>
                          <a:latin typeface="Times New Roman" panose="02020603050405020304" pitchFamily="18" charset="0"/>
                          <a:ea typeface="+mn-ea"/>
                          <a:cs typeface="Times New Roman" panose="02020603050405020304" pitchFamily="18" charset="0"/>
                        </a:rPr>
                        <a:t>Islamia</a:t>
                      </a:r>
                      <a:r>
                        <a:rPr lang="en-US" sz="1600" b="1" i="0" u="none" strike="noStrike" kern="1200" baseline="0" dirty="0" smtClean="0">
                          <a:solidFill>
                            <a:schemeClr val="dk1"/>
                          </a:solidFill>
                          <a:latin typeface="Times New Roman" panose="02020603050405020304" pitchFamily="18" charset="0"/>
                          <a:ea typeface="+mn-ea"/>
                          <a:cs typeface="Times New Roman" panose="02020603050405020304" pitchFamily="18" charset="0"/>
                        </a:rPr>
                        <a:t> University Bahawalpur</a:t>
                      </a:r>
                      <a:endParaRPr lang="en-US" sz="1600" b="1" dirty="0">
                        <a:latin typeface="Times New Roman" panose="02020603050405020304" pitchFamily="18" charset="0"/>
                        <a:cs typeface="Times New Roman" panose="02020603050405020304" pitchFamily="18" charset="0"/>
                      </a:endParaRPr>
                    </a:p>
                  </a:txBody>
                  <a:tcPr/>
                </a:tc>
                <a:tc>
                  <a:txBody>
                    <a:bodyPr/>
                    <a:lstStyle/>
                    <a:p>
                      <a:r>
                        <a:rPr lang="en-US" b="1" dirty="0" smtClean="0">
                          <a:latin typeface="Times New Roman" panose="02020603050405020304" pitchFamily="18" charset="0"/>
                          <a:cs typeface="Times New Roman" panose="02020603050405020304" pitchFamily="18" charset="0"/>
                        </a:rPr>
                        <a:t>1983</a:t>
                      </a:r>
                      <a:endParaRPr lang="en-US" b="1" dirty="0">
                        <a:latin typeface="Times New Roman" panose="02020603050405020304" pitchFamily="18" charset="0"/>
                        <a:cs typeface="Times New Roman" panose="02020603050405020304" pitchFamily="18" charset="0"/>
                      </a:endParaRPr>
                    </a:p>
                  </a:txBody>
                  <a:tcPr/>
                </a:tc>
                <a:tc>
                  <a:txBody>
                    <a:bodyPr/>
                    <a:lstStyle/>
                    <a:p>
                      <a:r>
                        <a:rPr lang="en-US" b="1" dirty="0" smtClean="0">
                          <a:latin typeface="Times New Roman" panose="02020603050405020304" pitchFamily="18" charset="0"/>
                          <a:cs typeface="Times New Roman" panose="02020603050405020304" pitchFamily="18" charset="0"/>
                        </a:rPr>
                        <a:t>13. </a:t>
                      </a:r>
                      <a:r>
                        <a:rPr lang="en-US" b="1" dirty="0" err="1" smtClean="0">
                          <a:latin typeface="Times New Roman" panose="02020603050405020304" pitchFamily="18" charset="0"/>
                          <a:cs typeface="Times New Roman" panose="02020603050405020304" pitchFamily="18" charset="0"/>
                        </a:rPr>
                        <a:t>Khushal</a:t>
                      </a:r>
                      <a:r>
                        <a:rPr lang="en-US" b="1" baseline="0" dirty="0" smtClean="0">
                          <a:latin typeface="Times New Roman" panose="02020603050405020304" pitchFamily="18" charset="0"/>
                          <a:cs typeface="Times New Roman" panose="02020603050405020304" pitchFamily="18" charset="0"/>
                        </a:rPr>
                        <a:t> Khan </a:t>
                      </a:r>
                      <a:r>
                        <a:rPr lang="en-US" b="1" baseline="0" dirty="0" err="1" smtClean="0">
                          <a:latin typeface="Times New Roman" panose="02020603050405020304" pitchFamily="18" charset="0"/>
                          <a:cs typeface="Times New Roman" panose="02020603050405020304" pitchFamily="18" charset="0"/>
                        </a:rPr>
                        <a:t>Khattak</a:t>
                      </a:r>
                      <a:r>
                        <a:rPr lang="en-US" b="1" baseline="0" dirty="0" smtClean="0">
                          <a:latin typeface="Times New Roman" panose="02020603050405020304" pitchFamily="18" charset="0"/>
                          <a:cs typeface="Times New Roman" panose="02020603050405020304" pitchFamily="18" charset="0"/>
                        </a:rPr>
                        <a:t> University </a:t>
                      </a:r>
                      <a:r>
                        <a:rPr lang="en-US" b="1" baseline="0" dirty="0" err="1" smtClean="0">
                          <a:latin typeface="Times New Roman" panose="02020603050405020304" pitchFamily="18" charset="0"/>
                          <a:cs typeface="Times New Roman" panose="02020603050405020304" pitchFamily="18" charset="0"/>
                        </a:rPr>
                        <a:t>Karak</a:t>
                      </a:r>
                      <a:r>
                        <a:rPr lang="en-US" b="1" baseline="0" dirty="0" smtClean="0">
                          <a:latin typeface="Times New Roman" panose="02020603050405020304" pitchFamily="18" charset="0"/>
                          <a:cs typeface="Times New Roman" panose="02020603050405020304" pitchFamily="18" charset="0"/>
                        </a:rPr>
                        <a:t>, KPK</a:t>
                      </a:r>
                      <a:endParaRPr lang="en-US" b="1" dirty="0">
                        <a:latin typeface="Times New Roman" panose="02020603050405020304" pitchFamily="18" charset="0"/>
                        <a:cs typeface="Times New Roman" panose="02020603050405020304" pitchFamily="18" charset="0"/>
                      </a:endParaRPr>
                    </a:p>
                  </a:txBody>
                  <a:tcPr/>
                </a:tc>
                <a:tc>
                  <a:txBody>
                    <a:bodyPr/>
                    <a:lstStyle/>
                    <a:p>
                      <a:r>
                        <a:rPr lang="en-US" b="1" dirty="0" smtClean="0">
                          <a:latin typeface="Times New Roman" panose="02020603050405020304" pitchFamily="18" charset="0"/>
                          <a:cs typeface="Times New Roman" panose="02020603050405020304" pitchFamily="18" charset="0"/>
                        </a:rPr>
                        <a:t>2016</a:t>
                      </a:r>
                      <a:endParaRPr lang="en-US" b="1" dirty="0">
                        <a:latin typeface="Times New Roman" panose="02020603050405020304" pitchFamily="18" charset="0"/>
                        <a:cs typeface="Times New Roman" panose="02020603050405020304" pitchFamily="18" charset="0"/>
                      </a:endParaRPr>
                    </a:p>
                  </a:txBody>
                  <a:tcPr/>
                </a:tc>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dirty="0" smtClean="0">
                          <a:latin typeface="Times New Roman" panose="02020603050405020304" pitchFamily="18" charset="0"/>
                          <a:cs typeface="Times New Roman" panose="02020603050405020304" pitchFamily="18" charset="0"/>
                        </a:rPr>
                        <a:t>7. </a:t>
                      </a:r>
                      <a:r>
                        <a:rPr lang="en-US" sz="1800" b="1" i="0" u="none" strike="noStrike" kern="1200" baseline="0" dirty="0" err="1" smtClean="0">
                          <a:solidFill>
                            <a:schemeClr val="dk1"/>
                          </a:solidFill>
                          <a:latin typeface="Times New Roman" panose="02020603050405020304" pitchFamily="18" charset="0"/>
                          <a:ea typeface="+mn-ea"/>
                          <a:cs typeface="Times New Roman" panose="02020603050405020304" pitchFamily="18" charset="0"/>
                        </a:rPr>
                        <a:t>Allama</a:t>
                      </a:r>
                      <a:r>
                        <a:rPr lang="en-US" sz="1800" b="1" i="0" u="none" strike="noStrike" kern="1200" baseline="0" dirty="0" smtClean="0">
                          <a:solidFill>
                            <a:schemeClr val="dk1"/>
                          </a:solidFill>
                          <a:latin typeface="Times New Roman" panose="02020603050405020304" pitchFamily="18" charset="0"/>
                          <a:ea typeface="+mn-ea"/>
                          <a:cs typeface="Times New Roman" panose="02020603050405020304" pitchFamily="18" charset="0"/>
                        </a:rPr>
                        <a:t> Iqbal Open University,</a:t>
                      </a:r>
                      <a:endParaRPr lang="en-US" sz="1600" b="1" dirty="0">
                        <a:latin typeface="Times New Roman" panose="02020603050405020304" pitchFamily="18" charset="0"/>
                        <a:cs typeface="Times New Roman" panose="02020603050405020304" pitchFamily="18" charset="0"/>
                      </a:endParaRPr>
                    </a:p>
                  </a:txBody>
                  <a:tcPr/>
                </a:tc>
                <a:tc>
                  <a:txBody>
                    <a:bodyPr/>
                    <a:lstStyle/>
                    <a:p>
                      <a:r>
                        <a:rPr lang="en-US" b="1" dirty="0" smtClean="0">
                          <a:latin typeface="Times New Roman" panose="02020603050405020304" pitchFamily="18" charset="0"/>
                          <a:cs typeface="Times New Roman" panose="02020603050405020304" pitchFamily="18" charset="0"/>
                        </a:rPr>
                        <a:t>1985</a:t>
                      </a:r>
                      <a:endParaRPr lang="en-US" b="1" dirty="0">
                        <a:latin typeface="Times New Roman" panose="02020603050405020304" pitchFamily="18" charset="0"/>
                        <a:cs typeface="Times New Roman" panose="02020603050405020304" pitchFamily="18" charset="0"/>
                      </a:endParaRPr>
                    </a:p>
                  </a:txBody>
                  <a:tcPr/>
                </a:tc>
                <a:tc>
                  <a:txBody>
                    <a:bodyPr/>
                    <a:lstStyle/>
                    <a:p>
                      <a:r>
                        <a:rPr lang="en-US" b="1" dirty="0" smtClean="0">
                          <a:latin typeface="Times New Roman" panose="02020603050405020304" pitchFamily="18" charset="0"/>
                          <a:cs typeface="Times New Roman" panose="02020603050405020304" pitchFamily="18" charset="0"/>
                        </a:rPr>
                        <a:t>14. </a:t>
                      </a:r>
                      <a:r>
                        <a:rPr lang="en-US" b="1" dirty="0" err="1" smtClean="0">
                          <a:latin typeface="Times New Roman" panose="02020603050405020304" pitchFamily="18" charset="0"/>
                          <a:cs typeface="Times New Roman" panose="02020603050405020304" pitchFamily="18" charset="0"/>
                        </a:rPr>
                        <a:t>Mohiuddin</a:t>
                      </a:r>
                      <a:r>
                        <a:rPr lang="en-US" b="1" baseline="0" dirty="0" smtClean="0">
                          <a:latin typeface="Times New Roman" panose="02020603050405020304" pitchFamily="18" charset="0"/>
                          <a:cs typeface="Times New Roman" panose="02020603050405020304" pitchFamily="18" charset="0"/>
                        </a:rPr>
                        <a:t> Islamic University, AJK/Islamabad</a:t>
                      </a:r>
                      <a:endParaRPr lang="en-US" b="1" dirty="0">
                        <a:latin typeface="Times New Roman" panose="02020603050405020304" pitchFamily="18" charset="0"/>
                        <a:cs typeface="Times New Roman" panose="02020603050405020304" pitchFamily="18" charset="0"/>
                      </a:endParaRPr>
                    </a:p>
                  </a:txBody>
                  <a:tcPr/>
                </a:tc>
                <a:tc>
                  <a:txBody>
                    <a:bodyPr/>
                    <a:lstStyle/>
                    <a:p>
                      <a:r>
                        <a:rPr lang="en-US" b="1" dirty="0" smtClean="0">
                          <a:latin typeface="Times New Roman" panose="02020603050405020304" pitchFamily="18" charset="0"/>
                          <a:cs typeface="Times New Roman" panose="02020603050405020304" pitchFamily="18" charset="0"/>
                        </a:rPr>
                        <a:t>2016</a:t>
                      </a:r>
                      <a:endParaRPr lang="en-US" b="1" dirty="0">
                        <a:latin typeface="Times New Roman" panose="02020603050405020304" pitchFamily="18" charset="0"/>
                        <a:cs typeface="Times New Roman" panose="02020603050405020304" pitchFamily="18" charset="0"/>
                      </a:endParaRPr>
                    </a:p>
                  </a:txBody>
                  <a:tcPr/>
                </a:tc>
              </a:tr>
            </a:tbl>
          </a:graphicData>
        </a:graphic>
      </p:graphicFrame>
    </p:spTree>
    <p:extLst>
      <p:ext uri="{BB962C8B-B14F-4D97-AF65-F5344CB8AC3E}">
        <p14:creationId xmlns:p14="http://schemas.microsoft.com/office/powerpoint/2010/main" val="403345238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F0F048A-E226-400D-9A44-CEDE3EE9DE99}"/>
              </a:ext>
            </a:extLst>
          </p:cNvPr>
          <p:cNvSpPr>
            <a:spLocks noGrp="1"/>
          </p:cNvSpPr>
          <p:nvPr>
            <p:ph type="ctrTitle"/>
          </p:nvPr>
        </p:nvSpPr>
        <p:spPr>
          <a:xfrm>
            <a:off x="1524000" y="398585"/>
            <a:ext cx="9144000" cy="1031630"/>
          </a:xfrm>
        </p:spPr>
        <p:txBody>
          <a:bodyPr>
            <a:normAutofit/>
          </a:bodyPr>
          <a:lstStyle/>
          <a:p>
            <a:r>
              <a:rPr lang="en-US" sz="4800" b="1" dirty="0" smtClean="0"/>
              <a:t>Growth of Library Science</a:t>
            </a:r>
            <a:endParaRPr lang="en-US" sz="4800" dirty="0"/>
          </a:p>
        </p:txBody>
      </p:sp>
      <p:sp>
        <p:nvSpPr>
          <p:cNvPr id="3" name="Subtitle 2">
            <a:extLst>
              <a:ext uri="{FF2B5EF4-FFF2-40B4-BE49-F238E27FC236}">
                <a16:creationId xmlns:a16="http://schemas.microsoft.com/office/drawing/2014/main" xmlns="" id="{EDC55199-6B8F-4309-8C05-5459C316B520}"/>
              </a:ext>
            </a:extLst>
          </p:cNvPr>
          <p:cNvSpPr>
            <a:spLocks noGrp="1"/>
          </p:cNvSpPr>
          <p:nvPr>
            <p:ph type="subTitle" idx="1"/>
          </p:nvPr>
        </p:nvSpPr>
        <p:spPr>
          <a:xfrm>
            <a:off x="492369" y="1266092"/>
            <a:ext cx="11230707" cy="4595445"/>
          </a:xfrm>
        </p:spPr>
        <p:txBody>
          <a:bodyPr>
            <a:noAutofit/>
          </a:bodyPr>
          <a:lstStyle/>
          <a:p>
            <a:pPr algn="just"/>
            <a:endParaRPr lang="en-US" dirty="0" smtClean="0">
              <a:latin typeface="Times New Roman" panose="02020603050405020304" pitchFamily="18" charset="0"/>
              <a:cs typeface="Times New Roman" panose="02020603050405020304" pitchFamily="18" charset="0"/>
            </a:endParaRPr>
          </a:p>
          <a:p>
            <a:pPr algn="just"/>
            <a:r>
              <a:rPr lang="en-US" dirty="0">
                <a:latin typeface="Arial" panose="020B0604020202020204" pitchFamily="34" charset="0"/>
                <a:cs typeface="Arial" panose="020B0604020202020204" pitchFamily="34" charset="0"/>
              </a:rPr>
              <a:t>The growth of library education in Pakistan after 1947 </a:t>
            </a:r>
            <a:r>
              <a:rPr lang="en-US" dirty="0" smtClean="0">
                <a:latin typeface="Arial" panose="020B0604020202020204" pitchFamily="34" charset="0"/>
                <a:cs typeface="Arial" panose="020B0604020202020204" pitchFamily="34" charset="0"/>
              </a:rPr>
              <a:t>at university </a:t>
            </a:r>
            <a:r>
              <a:rPr lang="en-US" dirty="0">
                <a:latin typeface="Arial" panose="020B0604020202020204" pitchFamily="34" charset="0"/>
                <a:cs typeface="Arial" panose="020B0604020202020204" pitchFamily="34" charset="0"/>
              </a:rPr>
              <a:t>level can be seen </a:t>
            </a:r>
            <a:r>
              <a:rPr lang="en-US" dirty="0" smtClean="0">
                <a:latin typeface="Arial" panose="020B0604020202020204" pitchFamily="34" charset="0"/>
                <a:cs typeface="Arial" panose="020B0604020202020204" pitchFamily="34" charset="0"/>
              </a:rPr>
              <a:t>as from </a:t>
            </a:r>
            <a:r>
              <a:rPr lang="en-US" dirty="0">
                <a:latin typeface="Arial" panose="020B0604020202020204" pitchFamily="34" charset="0"/>
                <a:cs typeface="Arial" panose="020B0604020202020204" pitchFamily="34" charset="0"/>
              </a:rPr>
              <a:t>certificate course to </a:t>
            </a:r>
            <a:r>
              <a:rPr lang="en-US" dirty="0" smtClean="0">
                <a:latin typeface="Arial" panose="020B0604020202020204" pitchFamily="34" charset="0"/>
                <a:cs typeface="Arial" panose="020B0604020202020204" pitchFamily="34" charset="0"/>
              </a:rPr>
              <a:t>diploma Course to </a:t>
            </a:r>
            <a:r>
              <a:rPr lang="en-US" dirty="0">
                <a:latin typeface="Arial" panose="020B0604020202020204" pitchFamily="34" charset="0"/>
                <a:cs typeface="Arial" panose="020B0604020202020204" pitchFamily="34" charset="0"/>
              </a:rPr>
              <a:t>Master in Library &amp; Information Science (MLIS) </a:t>
            </a:r>
            <a:r>
              <a:rPr lang="en-US" dirty="0" smtClean="0">
                <a:latin typeface="Arial" panose="020B0604020202020204" pitchFamily="34" charset="0"/>
                <a:cs typeface="Arial" panose="020B0604020202020204" pitchFamily="34" charset="0"/>
              </a:rPr>
              <a:t>to MPhil </a:t>
            </a:r>
            <a:r>
              <a:rPr lang="en-US" dirty="0">
                <a:latin typeface="Arial" panose="020B0604020202020204" pitchFamily="34" charset="0"/>
                <a:cs typeface="Arial" panose="020B0604020202020204" pitchFamily="34" charset="0"/>
              </a:rPr>
              <a:t>and PhD.</a:t>
            </a:r>
          </a:p>
          <a:p>
            <a:pPr algn="just"/>
            <a:r>
              <a:rPr lang="en-US" dirty="0">
                <a:latin typeface="Arial" panose="020B0604020202020204" pitchFamily="34" charset="0"/>
                <a:cs typeface="Arial" panose="020B0604020202020204" pitchFamily="34" charset="0"/>
              </a:rPr>
              <a:t>Currently, the following programs are being offered </a:t>
            </a:r>
            <a:r>
              <a:rPr lang="en-US" dirty="0" smtClean="0">
                <a:latin typeface="Arial" panose="020B0604020202020204" pitchFamily="34" charset="0"/>
                <a:cs typeface="Arial" panose="020B0604020202020204" pitchFamily="34" charset="0"/>
              </a:rPr>
              <a:t>in LIS </a:t>
            </a:r>
            <a:r>
              <a:rPr lang="en-US" dirty="0">
                <a:latin typeface="Arial" panose="020B0604020202020204" pitchFamily="34" charset="0"/>
                <a:cs typeface="Arial" panose="020B0604020202020204" pitchFamily="34" charset="0"/>
              </a:rPr>
              <a:t>schools:</a:t>
            </a:r>
          </a:p>
          <a:p>
            <a:pPr algn="just"/>
            <a:r>
              <a:rPr lang="en-US" dirty="0">
                <a:latin typeface="Arial" panose="020B0604020202020204" pitchFamily="34" charset="0"/>
                <a:cs typeface="Arial" panose="020B0604020202020204" pitchFamily="34" charset="0"/>
              </a:rPr>
              <a:t>1. </a:t>
            </a:r>
            <a:r>
              <a:rPr lang="en-US" dirty="0" smtClean="0">
                <a:latin typeface="Arial" panose="020B0604020202020204" pitchFamily="34" charset="0"/>
                <a:cs typeface="Arial" panose="020B0604020202020204" pitchFamily="34" charset="0"/>
              </a:rPr>
              <a:t>BS </a:t>
            </a:r>
            <a:r>
              <a:rPr lang="en-US" dirty="0">
                <a:latin typeface="Arial" panose="020B0604020202020204" pitchFamily="34" charset="0"/>
                <a:cs typeface="Arial" panose="020B0604020202020204" pitchFamily="34" charset="0"/>
              </a:rPr>
              <a:t>in LIS (4 years program after 12 years education)</a:t>
            </a:r>
          </a:p>
          <a:p>
            <a:pPr algn="just"/>
            <a:r>
              <a:rPr lang="en-US" dirty="0" smtClean="0">
                <a:latin typeface="Arial" panose="020B0604020202020204" pitchFamily="34" charset="0"/>
                <a:cs typeface="Arial" panose="020B0604020202020204" pitchFamily="34" charset="0"/>
              </a:rPr>
              <a:t>2. Master </a:t>
            </a:r>
            <a:r>
              <a:rPr lang="en-US" dirty="0">
                <a:latin typeface="Arial" panose="020B0604020202020204" pitchFamily="34" charset="0"/>
                <a:cs typeface="Arial" panose="020B0604020202020204" pitchFamily="34" charset="0"/>
              </a:rPr>
              <a:t>in LIS (2 years program after 14 years education)</a:t>
            </a:r>
          </a:p>
          <a:p>
            <a:pPr algn="just"/>
            <a:r>
              <a:rPr lang="en-US" dirty="0">
                <a:latin typeface="Arial" panose="020B0604020202020204" pitchFamily="34" charset="0"/>
                <a:cs typeface="Arial" panose="020B0604020202020204" pitchFamily="34" charset="0"/>
              </a:rPr>
              <a:t>3. </a:t>
            </a:r>
            <a:r>
              <a:rPr lang="en-US" dirty="0" smtClean="0">
                <a:latin typeface="Arial" panose="020B0604020202020204" pitchFamily="34" charset="0"/>
                <a:cs typeface="Arial" panose="020B0604020202020204" pitchFamily="34" charset="0"/>
              </a:rPr>
              <a:t>MPhil</a:t>
            </a:r>
            <a:r>
              <a:rPr lang="en-US" dirty="0">
                <a:latin typeface="Arial" panose="020B0604020202020204" pitchFamily="34" charset="0"/>
                <a:cs typeface="Arial" panose="020B0604020202020204" pitchFamily="34" charset="0"/>
              </a:rPr>
              <a:t>. In LIS (2 years program after 16 years education)</a:t>
            </a:r>
          </a:p>
          <a:p>
            <a:pPr algn="just"/>
            <a:r>
              <a:rPr lang="en-US" dirty="0">
                <a:latin typeface="Arial" panose="020B0604020202020204" pitchFamily="34" charset="0"/>
                <a:cs typeface="Arial" panose="020B0604020202020204" pitchFamily="34" charset="0"/>
              </a:rPr>
              <a:t>4. </a:t>
            </a:r>
            <a:r>
              <a:rPr lang="en-US" dirty="0" smtClean="0">
                <a:latin typeface="Arial" panose="020B0604020202020204" pitchFamily="34" charset="0"/>
                <a:cs typeface="Arial" panose="020B0604020202020204" pitchFamily="34" charset="0"/>
              </a:rPr>
              <a:t>PhD </a:t>
            </a:r>
            <a:r>
              <a:rPr lang="en-US" dirty="0">
                <a:latin typeface="Arial" panose="020B0604020202020204" pitchFamily="34" charset="0"/>
                <a:cs typeface="Arial" panose="020B0604020202020204" pitchFamily="34" charset="0"/>
              </a:rPr>
              <a:t>(3-5 years program after 18 years education</a:t>
            </a:r>
            <a:r>
              <a:rPr lang="en-US" dirty="0" smtClean="0">
                <a:latin typeface="Arial" panose="020B0604020202020204" pitchFamily="34" charset="0"/>
                <a:cs typeface="Arial" panose="020B0604020202020204" pitchFamily="34" charset="0"/>
              </a:rPr>
              <a:t>)</a:t>
            </a:r>
          </a:p>
          <a:p>
            <a:pPr algn="just"/>
            <a:r>
              <a:rPr lang="en-US" sz="4000" dirty="0"/>
              <a:t/>
            </a:r>
            <a:br>
              <a:rPr lang="en-US" sz="4000" dirty="0"/>
            </a:br>
            <a:endParaRPr lang="en-US" sz="4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2169824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F0F048A-E226-400D-9A44-CEDE3EE9DE99}"/>
              </a:ext>
            </a:extLst>
          </p:cNvPr>
          <p:cNvSpPr>
            <a:spLocks noGrp="1"/>
          </p:cNvSpPr>
          <p:nvPr>
            <p:ph type="ctrTitle"/>
          </p:nvPr>
        </p:nvSpPr>
        <p:spPr>
          <a:xfrm>
            <a:off x="1535722" y="234462"/>
            <a:ext cx="9144000" cy="706832"/>
          </a:xfrm>
        </p:spPr>
        <p:txBody>
          <a:bodyPr>
            <a:normAutofit/>
          </a:bodyPr>
          <a:lstStyle/>
          <a:p>
            <a:r>
              <a:rPr lang="en-US" sz="4400" b="1" dirty="0" smtClean="0"/>
              <a:t>Library Associations in Pakistan</a:t>
            </a:r>
            <a:endParaRPr lang="en-US" sz="4400" dirty="0"/>
          </a:p>
        </p:txBody>
      </p:sp>
      <p:sp>
        <p:nvSpPr>
          <p:cNvPr id="3" name="Subtitle 2">
            <a:extLst>
              <a:ext uri="{FF2B5EF4-FFF2-40B4-BE49-F238E27FC236}">
                <a16:creationId xmlns:a16="http://schemas.microsoft.com/office/drawing/2014/main" xmlns="" id="{EDC55199-6B8F-4309-8C05-5459C316B520}"/>
              </a:ext>
            </a:extLst>
          </p:cNvPr>
          <p:cNvSpPr>
            <a:spLocks noGrp="1"/>
          </p:cNvSpPr>
          <p:nvPr>
            <p:ph type="subTitle" idx="1"/>
          </p:nvPr>
        </p:nvSpPr>
        <p:spPr>
          <a:xfrm>
            <a:off x="492369" y="1266092"/>
            <a:ext cx="11230707" cy="4595445"/>
          </a:xfrm>
        </p:spPr>
        <p:txBody>
          <a:bodyPr>
            <a:noAutofit/>
          </a:bodyPr>
          <a:lstStyle/>
          <a:p>
            <a:pPr lvl="1" algn="l"/>
            <a:r>
              <a:rPr lang="en-US" sz="2400" dirty="0" smtClean="0">
                <a:latin typeface="Arial" panose="020B0604020202020204" pitchFamily="34" charset="0"/>
                <a:cs typeface="Arial" panose="020B0604020202020204" pitchFamily="34" charset="0"/>
              </a:rPr>
              <a:t>Numerous Associations working for the Development of Libraries in Pakistan Some Popular Associations are mentioned below:</a:t>
            </a:r>
          </a:p>
          <a:p>
            <a:pPr marL="914400" lvl="1" indent="-457200" algn="l">
              <a:buFont typeface="+mj-lt"/>
              <a:buAutoNum type="arabicPeriod"/>
            </a:pPr>
            <a:r>
              <a:rPr lang="en-US" sz="2400" dirty="0" smtClean="0">
                <a:latin typeface="Arial" panose="020B0604020202020204" pitchFamily="34" charset="0"/>
                <a:cs typeface="Arial" panose="020B0604020202020204" pitchFamily="34" charset="0"/>
              </a:rPr>
              <a:t>West Pakistan Library Association (WPLA) established in 1949</a:t>
            </a:r>
          </a:p>
          <a:p>
            <a:pPr marL="914400" lvl="1" indent="-457200" algn="l">
              <a:buFont typeface="+mj-lt"/>
              <a:buAutoNum type="arabicPeriod"/>
            </a:pPr>
            <a:r>
              <a:rPr lang="en-US" sz="2400" dirty="0" smtClean="0">
                <a:latin typeface="Arial" panose="020B0604020202020204" pitchFamily="34" charset="0"/>
                <a:cs typeface="Arial" panose="020B0604020202020204" pitchFamily="34" charset="0"/>
              </a:rPr>
              <a:t>Lyallpur Library Association (LLA) 1958</a:t>
            </a:r>
          </a:p>
          <a:p>
            <a:pPr marL="914400" lvl="1" indent="-457200" algn="l">
              <a:buFont typeface="+mj-lt"/>
              <a:buAutoNum type="arabicPeriod"/>
            </a:pPr>
            <a:r>
              <a:rPr lang="en-US" sz="2400" dirty="0" smtClean="0">
                <a:latin typeface="Arial" panose="020B0604020202020204" pitchFamily="34" charset="0"/>
                <a:cs typeface="Arial" panose="020B0604020202020204" pitchFamily="34" charset="0"/>
              </a:rPr>
              <a:t>Punjab College Library Association (PCLA) 1970</a:t>
            </a:r>
          </a:p>
          <a:p>
            <a:pPr marL="914400" lvl="1" indent="-457200" algn="l">
              <a:buFont typeface="+mj-lt"/>
              <a:buAutoNum type="arabicPeriod"/>
            </a:pPr>
            <a:r>
              <a:rPr lang="en-US" sz="2400" dirty="0" smtClean="0">
                <a:latin typeface="Arial" panose="020B0604020202020204" pitchFamily="34" charset="0"/>
                <a:cs typeface="Arial" panose="020B0604020202020204" pitchFamily="34" charset="0"/>
              </a:rPr>
              <a:t>Punjab University Library &amp; Information Science Alumni Association (PULISAA) 1988</a:t>
            </a:r>
          </a:p>
          <a:p>
            <a:pPr marL="914400" lvl="1" indent="-457200" algn="l">
              <a:buFont typeface="+mj-lt"/>
              <a:buAutoNum type="arabicPeriod"/>
            </a:pPr>
            <a:r>
              <a:rPr lang="en-US" sz="2400" dirty="0" smtClean="0">
                <a:latin typeface="Arial" panose="020B0604020202020204" pitchFamily="34" charset="0"/>
                <a:cs typeface="Arial" panose="020B0604020202020204" pitchFamily="34" charset="0"/>
              </a:rPr>
              <a:t>Punjab </a:t>
            </a:r>
            <a:r>
              <a:rPr lang="en-US" sz="2400" dirty="0">
                <a:latin typeface="Arial" panose="020B0604020202020204" pitchFamily="34" charset="0"/>
                <a:cs typeface="Arial" panose="020B0604020202020204" pitchFamily="34" charset="0"/>
              </a:rPr>
              <a:t>Medical Library Association (PMLA) </a:t>
            </a:r>
            <a:r>
              <a:rPr lang="en-US" sz="2400" dirty="0" smtClean="0">
                <a:latin typeface="Arial" panose="020B0604020202020204" pitchFamily="34" charset="0"/>
                <a:cs typeface="Arial" panose="020B0604020202020204" pitchFamily="34" charset="0"/>
              </a:rPr>
              <a:t>1990</a:t>
            </a:r>
          </a:p>
          <a:p>
            <a:pPr marL="914400" lvl="1" indent="-457200" algn="l">
              <a:buFont typeface="+mj-lt"/>
              <a:buAutoNum type="arabicPeriod"/>
            </a:pPr>
            <a:r>
              <a:rPr lang="en-US" sz="2400" dirty="0" smtClean="0">
                <a:latin typeface="Arial" panose="020B0604020202020204" pitchFamily="34" charset="0"/>
                <a:cs typeface="Arial" panose="020B0604020202020204" pitchFamily="34" charset="0"/>
              </a:rPr>
              <a:t>University of Peshawar Library Alumni Association UPLISAA- 2004-5 </a:t>
            </a:r>
            <a:endParaRPr lang="en-US" sz="2400" dirty="0">
              <a:latin typeface="Arial" panose="020B0604020202020204" pitchFamily="34" charset="0"/>
              <a:cs typeface="Arial" panose="020B0604020202020204" pitchFamily="34" charset="0"/>
            </a:endParaRPr>
          </a:p>
          <a:p>
            <a:pPr marL="914400" lvl="1" indent="-457200" algn="l">
              <a:buFont typeface="+mj-lt"/>
              <a:buAutoNum type="arabicPeriod"/>
            </a:pPr>
            <a:r>
              <a:rPr lang="en-US" sz="2400" dirty="0" smtClean="0">
                <a:latin typeface="Arial" panose="020B0604020202020204" pitchFamily="34" charset="0"/>
                <a:cs typeface="Arial" panose="020B0604020202020204" pitchFamily="34" charset="0"/>
              </a:rPr>
              <a:t>Punjab </a:t>
            </a:r>
            <a:r>
              <a:rPr lang="en-US" sz="2400" dirty="0">
                <a:latin typeface="Arial" panose="020B0604020202020204" pitchFamily="34" charset="0"/>
                <a:cs typeface="Arial" panose="020B0604020202020204" pitchFamily="34" charset="0"/>
              </a:rPr>
              <a:t>School Library Association (PSLA) </a:t>
            </a:r>
            <a:r>
              <a:rPr lang="en-US" sz="2400" dirty="0" smtClean="0">
                <a:latin typeface="Arial" panose="020B0604020202020204" pitchFamily="34" charset="0"/>
                <a:cs typeface="Arial" panose="020B0604020202020204" pitchFamily="34" charset="0"/>
              </a:rPr>
              <a:t>2008</a:t>
            </a:r>
            <a:endParaRPr lang="en-US" sz="2400" dirty="0">
              <a:latin typeface="Arial" panose="020B0604020202020204" pitchFamily="34" charset="0"/>
              <a:cs typeface="Arial" panose="020B0604020202020204" pitchFamily="34" charset="0"/>
            </a:endParaRPr>
          </a:p>
          <a:p>
            <a:pPr marL="914400" lvl="1" indent="-457200" algn="l">
              <a:buFont typeface="+mj-lt"/>
              <a:buAutoNum type="arabicPeriod"/>
            </a:pPr>
            <a:r>
              <a:rPr lang="en-US" sz="2400" dirty="0" smtClean="0">
                <a:latin typeface="Arial" panose="020B0604020202020204" pitchFamily="34" charset="0"/>
                <a:cs typeface="Arial" panose="020B0604020202020204" pitchFamily="34" charset="0"/>
              </a:rPr>
              <a:t>Karachi </a:t>
            </a:r>
            <a:r>
              <a:rPr lang="en-US" sz="2400" dirty="0">
                <a:latin typeface="Arial" panose="020B0604020202020204" pitchFamily="34" charset="0"/>
                <a:cs typeface="Arial" panose="020B0604020202020204" pitchFamily="34" charset="0"/>
              </a:rPr>
              <a:t>University Library Science Alumni Association (KULSAA) </a:t>
            </a:r>
            <a:r>
              <a:rPr lang="en-US" sz="2400" dirty="0" smtClean="0">
                <a:latin typeface="Arial" panose="020B0604020202020204" pitchFamily="34" charset="0"/>
                <a:cs typeface="Arial" panose="020B0604020202020204" pitchFamily="34" charset="0"/>
              </a:rPr>
              <a:t>195709</a:t>
            </a:r>
          </a:p>
          <a:p>
            <a:pPr marL="914400" lvl="1" indent="-457200" algn="l">
              <a:buFont typeface="+mj-lt"/>
              <a:buAutoNum type="arabicPeriod"/>
            </a:pPr>
            <a:endParaRPr lang="en-US" dirty="0"/>
          </a:p>
          <a:p>
            <a:pPr marL="914400" lvl="1" indent="-457200" algn="l">
              <a:buFont typeface="+mj-lt"/>
              <a:buAutoNum type="arabicPeriod"/>
            </a:pPr>
            <a:endParaRPr lang="en-US" dirty="0"/>
          </a:p>
        </p:txBody>
      </p:sp>
    </p:spTree>
    <p:extLst>
      <p:ext uri="{BB962C8B-B14F-4D97-AF65-F5344CB8AC3E}">
        <p14:creationId xmlns:p14="http://schemas.microsoft.com/office/powerpoint/2010/main" val="257488006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F0F048A-E226-400D-9A44-CEDE3EE9DE99}"/>
              </a:ext>
            </a:extLst>
          </p:cNvPr>
          <p:cNvSpPr>
            <a:spLocks noGrp="1"/>
          </p:cNvSpPr>
          <p:nvPr>
            <p:ph type="ctrTitle"/>
          </p:nvPr>
        </p:nvSpPr>
        <p:spPr>
          <a:xfrm>
            <a:off x="1535722" y="0"/>
            <a:ext cx="9144000" cy="739588"/>
          </a:xfrm>
        </p:spPr>
        <p:txBody>
          <a:bodyPr>
            <a:normAutofit fontScale="90000"/>
          </a:bodyPr>
          <a:lstStyle/>
          <a:p>
            <a:r>
              <a:rPr lang="en-US" sz="4800" b="1" dirty="0" smtClean="0"/>
              <a:t>Library Associations in Pakistan</a:t>
            </a:r>
            <a:endParaRPr lang="en-US" sz="4800" dirty="0"/>
          </a:p>
        </p:txBody>
      </p:sp>
      <p:sp>
        <p:nvSpPr>
          <p:cNvPr id="3" name="Subtitle 2">
            <a:extLst>
              <a:ext uri="{FF2B5EF4-FFF2-40B4-BE49-F238E27FC236}">
                <a16:creationId xmlns:a16="http://schemas.microsoft.com/office/drawing/2014/main" xmlns="" id="{EDC55199-6B8F-4309-8C05-5459C316B520}"/>
              </a:ext>
            </a:extLst>
          </p:cNvPr>
          <p:cNvSpPr>
            <a:spLocks noGrp="1"/>
          </p:cNvSpPr>
          <p:nvPr>
            <p:ph type="subTitle" idx="1"/>
          </p:nvPr>
        </p:nvSpPr>
        <p:spPr>
          <a:xfrm>
            <a:off x="492369" y="1031630"/>
            <a:ext cx="11230707" cy="4829907"/>
          </a:xfrm>
        </p:spPr>
        <p:txBody>
          <a:bodyPr>
            <a:noAutofit/>
          </a:bodyPr>
          <a:lstStyle/>
          <a:p>
            <a:pPr algn="l"/>
            <a:r>
              <a:rPr lang="en-US" dirty="0" smtClean="0">
                <a:latin typeface="Arial" panose="020B0604020202020204" pitchFamily="34" charset="0"/>
                <a:cs typeface="Arial" panose="020B0604020202020204" pitchFamily="34" charset="0"/>
              </a:rPr>
              <a:t>10. Pakistan </a:t>
            </a:r>
            <a:r>
              <a:rPr lang="en-US" dirty="0">
                <a:latin typeface="Arial" panose="020B0604020202020204" pitchFamily="34" charset="0"/>
                <a:cs typeface="Arial" panose="020B0604020202020204" pitchFamily="34" charset="0"/>
              </a:rPr>
              <a:t>Bibliographical Working Group (</a:t>
            </a:r>
            <a:r>
              <a:rPr lang="en-US" dirty="0" smtClean="0">
                <a:latin typeface="Arial" panose="020B0604020202020204" pitchFamily="34" charset="0"/>
                <a:cs typeface="Arial" panose="020B0604020202020204" pitchFamily="34" charset="0"/>
              </a:rPr>
              <a:t>PBWG)1950</a:t>
            </a:r>
          </a:p>
          <a:p>
            <a:pPr algn="l"/>
            <a:r>
              <a:rPr lang="en-US" dirty="0" smtClean="0">
                <a:latin typeface="Arial" panose="020B0604020202020204" pitchFamily="34" charset="0"/>
                <a:cs typeface="Arial" panose="020B0604020202020204" pitchFamily="34" charset="0"/>
              </a:rPr>
              <a:t>11. Pakistan Library Automation Group (PAKLAG) 2000</a:t>
            </a:r>
            <a:endParaRPr lang="en-US" dirty="0">
              <a:latin typeface="Arial" panose="020B0604020202020204" pitchFamily="34" charset="0"/>
              <a:cs typeface="Arial" panose="020B0604020202020204" pitchFamily="34" charset="0"/>
            </a:endParaRPr>
          </a:p>
          <a:p>
            <a:pPr algn="l"/>
            <a:r>
              <a:rPr lang="en-US" dirty="0" smtClean="0">
                <a:latin typeface="Arial" panose="020B0604020202020204" pitchFamily="34" charset="0"/>
                <a:cs typeface="Arial" panose="020B0604020202020204" pitchFamily="34" charset="0"/>
              </a:rPr>
              <a:t>13. Pakistan </a:t>
            </a:r>
            <a:r>
              <a:rPr lang="en-US" dirty="0">
                <a:latin typeface="Arial" panose="020B0604020202020204" pitchFamily="34" charset="0"/>
                <a:cs typeface="Arial" panose="020B0604020202020204" pitchFamily="34" charset="0"/>
              </a:rPr>
              <a:t>Library Cooperation Group (LIBCOOP) </a:t>
            </a:r>
            <a:r>
              <a:rPr lang="en-US" dirty="0" smtClean="0">
                <a:latin typeface="Arial" panose="020B0604020202020204" pitchFamily="34" charset="0"/>
                <a:cs typeface="Arial" panose="020B0604020202020204" pitchFamily="34" charset="0"/>
              </a:rPr>
              <a:t>2004</a:t>
            </a:r>
            <a:endParaRPr lang="en-US" dirty="0">
              <a:latin typeface="Arial" panose="020B0604020202020204" pitchFamily="34" charset="0"/>
              <a:cs typeface="Arial" panose="020B0604020202020204" pitchFamily="34" charset="0"/>
            </a:endParaRPr>
          </a:p>
          <a:p>
            <a:pPr algn="l"/>
            <a:r>
              <a:rPr lang="en-US" dirty="0" smtClean="0">
                <a:latin typeface="Arial" panose="020B0604020202020204" pitchFamily="34" charset="0"/>
                <a:cs typeface="Arial" panose="020B0604020202020204" pitchFamily="34" charset="0"/>
              </a:rPr>
              <a:t>14. LIS Solutions Pakistan</a:t>
            </a:r>
          </a:p>
          <a:p>
            <a:pPr algn="l"/>
            <a:r>
              <a:rPr lang="en-US" dirty="0" smtClean="0">
                <a:latin typeface="Arial" panose="020B0604020202020204" pitchFamily="34" charset="0"/>
                <a:cs typeface="Arial" panose="020B0604020202020204" pitchFamily="34" charset="0"/>
              </a:rPr>
              <a:t>15. UPLISAA-Federal Branch – 2009</a:t>
            </a:r>
          </a:p>
          <a:p>
            <a:pPr algn="l"/>
            <a:r>
              <a:rPr lang="en-US" dirty="0" smtClean="0">
                <a:latin typeface="Arial" panose="020B0604020202020204" pitchFamily="34" charset="0"/>
                <a:cs typeface="Arial" panose="020B0604020202020204" pitchFamily="34" charset="0"/>
              </a:rPr>
              <a:t>16. Sindh </a:t>
            </a:r>
            <a:r>
              <a:rPr lang="en-US" dirty="0">
                <a:latin typeface="Arial" panose="020B0604020202020204" pitchFamily="34" charset="0"/>
                <a:cs typeface="Arial" panose="020B0604020202020204" pitchFamily="34" charset="0"/>
              </a:rPr>
              <a:t>Library Association (SLA) </a:t>
            </a:r>
            <a:r>
              <a:rPr lang="en-US" dirty="0" smtClean="0">
                <a:latin typeface="Arial" panose="020B0604020202020204" pitchFamily="34" charset="0"/>
                <a:cs typeface="Arial" panose="020B0604020202020204" pitchFamily="34" charset="0"/>
              </a:rPr>
              <a:t>1970</a:t>
            </a:r>
          </a:p>
          <a:p>
            <a:pPr algn="l"/>
            <a:r>
              <a:rPr lang="en-US" dirty="0" smtClean="0">
                <a:latin typeface="Arial" panose="020B0604020202020204" pitchFamily="34" charset="0"/>
                <a:cs typeface="Arial" panose="020B0604020202020204" pitchFamily="34" charset="0"/>
              </a:rPr>
              <a:t>17. Karachi </a:t>
            </a:r>
            <a:r>
              <a:rPr lang="en-US" dirty="0">
                <a:latin typeface="Arial" panose="020B0604020202020204" pitchFamily="34" charset="0"/>
                <a:cs typeface="Arial" panose="020B0604020202020204" pitchFamily="34" charset="0"/>
              </a:rPr>
              <a:t>University Professional Librarian’s Association (KUPLA) </a:t>
            </a:r>
            <a:r>
              <a:rPr lang="en-US" dirty="0" smtClean="0">
                <a:latin typeface="Arial" panose="020B0604020202020204" pitchFamily="34" charset="0"/>
                <a:cs typeface="Arial" panose="020B0604020202020204" pitchFamily="34" charset="0"/>
              </a:rPr>
              <a:t>1970</a:t>
            </a:r>
          </a:p>
          <a:p>
            <a:pPr algn="l"/>
            <a:r>
              <a:rPr lang="en-US" dirty="0" smtClean="0">
                <a:latin typeface="Arial" panose="020B0604020202020204" pitchFamily="34" charset="0"/>
                <a:cs typeface="Arial" panose="020B0604020202020204" pitchFamily="34" charset="0"/>
              </a:rPr>
              <a:t>18. Peshawar </a:t>
            </a:r>
            <a:r>
              <a:rPr lang="en-US" dirty="0">
                <a:latin typeface="Arial" panose="020B0604020202020204" pitchFamily="34" charset="0"/>
                <a:cs typeface="Arial" panose="020B0604020202020204" pitchFamily="34" charset="0"/>
              </a:rPr>
              <a:t>University Campus Library Association (PUCLA) April 21, </a:t>
            </a:r>
            <a:r>
              <a:rPr lang="en-US" dirty="0" smtClean="0">
                <a:latin typeface="Arial" panose="020B0604020202020204" pitchFamily="34" charset="0"/>
                <a:cs typeface="Arial" panose="020B0604020202020204" pitchFamily="34" charset="0"/>
              </a:rPr>
              <a:t>2009</a:t>
            </a:r>
          </a:p>
          <a:p>
            <a:pPr algn="l"/>
            <a:r>
              <a:rPr lang="en-US" dirty="0" smtClean="0">
                <a:latin typeface="Arial" panose="020B0604020202020204" pitchFamily="34" charset="0"/>
                <a:cs typeface="Arial" panose="020B0604020202020204" pitchFamily="34" charset="0"/>
              </a:rPr>
              <a:t>19. Society for the Promotion and Improvement of Libraries (SPIL) 1960</a:t>
            </a:r>
          </a:p>
          <a:p>
            <a:pPr algn="l"/>
            <a:r>
              <a:rPr lang="en-US" dirty="0" smtClean="0">
                <a:latin typeface="Arial" panose="020B0604020202020204" pitchFamily="34" charset="0"/>
                <a:cs typeface="Arial" panose="020B0604020202020204" pitchFamily="34" charset="0"/>
              </a:rPr>
              <a:t>20. Federal Library Association (FLA) 1961.</a:t>
            </a:r>
            <a:r>
              <a:rPr lang="en-US" b="1" dirty="0" smtClean="0">
                <a:latin typeface="Arial" panose="020B0604020202020204" pitchFamily="34" charset="0"/>
                <a:cs typeface="Arial" panose="020B0604020202020204" pitchFamily="34" charset="0"/>
              </a:rPr>
              <a:t> </a:t>
            </a:r>
            <a:endParaRPr lang="en-US" dirty="0">
              <a:latin typeface="Arial" panose="020B0604020202020204" pitchFamily="34" charset="0"/>
              <a:cs typeface="Arial" panose="020B0604020202020204" pitchFamily="34" charset="0"/>
            </a:endParaRPr>
          </a:p>
          <a:p>
            <a:pPr marL="914400" lvl="1" indent="-457200" algn="l">
              <a:buFont typeface="+mj-lt"/>
              <a:buAutoNum type="arabicPeriod"/>
            </a:pPr>
            <a:endParaRPr lang="en-US" dirty="0"/>
          </a:p>
        </p:txBody>
      </p:sp>
    </p:spTree>
    <p:extLst>
      <p:ext uri="{BB962C8B-B14F-4D97-AF65-F5344CB8AC3E}">
        <p14:creationId xmlns:p14="http://schemas.microsoft.com/office/powerpoint/2010/main" val="61756745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F0F048A-E226-400D-9A44-CEDE3EE9DE99}"/>
              </a:ext>
            </a:extLst>
          </p:cNvPr>
          <p:cNvSpPr>
            <a:spLocks noGrp="1"/>
          </p:cNvSpPr>
          <p:nvPr>
            <p:ph type="ctrTitle"/>
          </p:nvPr>
        </p:nvSpPr>
        <p:spPr>
          <a:xfrm>
            <a:off x="1535722" y="-98956"/>
            <a:ext cx="9144000" cy="744415"/>
          </a:xfrm>
        </p:spPr>
        <p:txBody>
          <a:bodyPr>
            <a:normAutofit/>
          </a:bodyPr>
          <a:lstStyle/>
          <a:p>
            <a:r>
              <a:rPr lang="en-US" sz="4400" b="1" dirty="0" smtClean="0"/>
              <a:t>Pakistan Library Association (PLA)</a:t>
            </a:r>
            <a:endParaRPr lang="en-US" sz="4400" dirty="0"/>
          </a:p>
        </p:txBody>
      </p:sp>
      <p:sp>
        <p:nvSpPr>
          <p:cNvPr id="3" name="Subtitle 2">
            <a:extLst>
              <a:ext uri="{FF2B5EF4-FFF2-40B4-BE49-F238E27FC236}">
                <a16:creationId xmlns:a16="http://schemas.microsoft.com/office/drawing/2014/main" xmlns="" id="{EDC55199-6B8F-4309-8C05-5459C316B520}"/>
              </a:ext>
            </a:extLst>
          </p:cNvPr>
          <p:cNvSpPr>
            <a:spLocks noGrp="1"/>
          </p:cNvSpPr>
          <p:nvPr>
            <p:ph type="subTitle" idx="1"/>
          </p:nvPr>
        </p:nvSpPr>
        <p:spPr>
          <a:xfrm>
            <a:off x="492368" y="795445"/>
            <a:ext cx="11230707" cy="5080920"/>
          </a:xfrm>
        </p:spPr>
        <p:txBody>
          <a:bodyPr>
            <a:noAutofit/>
          </a:bodyPr>
          <a:lstStyle/>
          <a:p>
            <a:pPr lvl="1" algn="l"/>
            <a:r>
              <a:rPr lang="en-US" sz="2400" dirty="0" smtClean="0">
                <a:latin typeface="Arial" panose="020B0604020202020204" pitchFamily="34" charset="0"/>
                <a:cs typeface="Arial" panose="020B0604020202020204" pitchFamily="34" charset="0"/>
              </a:rPr>
              <a:t>Like American Library Association , Pakistan has also an association at </a:t>
            </a:r>
            <a:r>
              <a:rPr lang="en-US" sz="2400" dirty="0" smtClean="0">
                <a:latin typeface="Arial" panose="020B0604020202020204" pitchFamily="34" charset="0"/>
                <a:cs typeface="Arial" panose="020B0604020202020204" pitchFamily="34" charset="0"/>
              </a:rPr>
              <a:t>national</a:t>
            </a:r>
            <a:r>
              <a:rPr lang="en-US" sz="2400" dirty="0" smtClean="0">
                <a:latin typeface="Arial" panose="020B0604020202020204" pitchFamily="34" charset="0"/>
                <a:cs typeface="Arial" panose="020B0604020202020204" pitchFamily="34" charset="0"/>
              </a:rPr>
              <a:t> </a:t>
            </a:r>
            <a:r>
              <a:rPr lang="en-US" sz="2400" dirty="0" smtClean="0">
                <a:latin typeface="Arial" panose="020B0604020202020204" pitchFamily="34" charset="0"/>
                <a:cs typeface="Arial" panose="020B0604020202020204" pitchFamily="34" charset="0"/>
              </a:rPr>
              <a:t>level known as PLA, Established in 1957 </a:t>
            </a:r>
          </a:p>
          <a:p>
            <a:pPr marL="800100" lvl="1" indent="-342900" algn="l">
              <a:buFont typeface="Arial" panose="020B0604020202020204" pitchFamily="34" charset="0"/>
              <a:buChar char="•"/>
            </a:pPr>
            <a:r>
              <a:rPr lang="en-US" sz="2400" dirty="0" smtClean="0">
                <a:latin typeface="Arial" panose="020B0604020202020204" pitchFamily="34" charset="0"/>
                <a:cs typeface="Arial" panose="020B0604020202020204" pitchFamily="34" charset="0"/>
              </a:rPr>
              <a:t>This association is rotating at provincial level after each three years, it has a federal Unit and Headquarters at Provincial level, presently its headquarter is in Khyber </a:t>
            </a:r>
            <a:r>
              <a:rPr lang="en-US" sz="2400" dirty="0" err="1" smtClean="0">
                <a:latin typeface="Arial" panose="020B0604020202020204" pitchFamily="34" charset="0"/>
                <a:cs typeface="Arial" panose="020B0604020202020204" pitchFamily="34" charset="0"/>
              </a:rPr>
              <a:t>Pukhtoonkhwa</a:t>
            </a:r>
            <a:r>
              <a:rPr lang="en-US" sz="2400" dirty="0" smtClean="0">
                <a:latin typeface="Arial" panose="020B0604020202020204" pitchFamily="34" charset="0"/>
                <a:cs typeface="Arial" panose="020B0604020202020204" pitchFamily="34" charset="0"/>
              </a:rPr>
              <a:t> (KPK)</a:t>
            </a:r>
          </a:p>
          <a:p>
            <a:pPr lvl="1" algn="l"/>
            <a:r>
              <a:rPr lang="en-US" sz="2400" b="1" dirty="0" err="1" smtClean="0">
                <a:latin typeface="Arial" panose="020B0604020202020204" pitchFamily="34" charset="0"/>
                <a:cs typeface="Arial" panose="020B0604020202020204" pitchFamily="34" charset="0"/>
              </a:rPr>
              <a:t>Achievments</a:t>
            </a:r>
            <a:r>
              <a:rPr lang="en-US" sz="2400" b="1" dirty="0" smtClean="0">
                <a:latin typeface="Arial" panose="020B0604020202020204" pitchFamily="34" charset="0"/>
                <a:cs typeface="Arial" panose="020B0604020202020204" pitchFamily="34" charset="0"/>
              </a:rPr>
              <a:t> of this Association</a:t>
            </a:r>
          </a:p>
          <a:p>
            <a:pPr marL="800100" lvl="1" indent="-342900" algn="l">
              <a:buFont typeface="Arial" panose="020B0604020202020204" pitchFamily="34" charset="0"/>
              <a:buChar char="•"/>
            </a:pPr>
            <a:r>
              <a:rPr lang="en-US" sz="2400" dirty="0" smtClean="0">
                <a:latin typeface="Arial" panose="020B0604020202020204" pitchFamily="34" charset="0"/>
                <a:cs typeface="Arial" panose="020B0604020202020204" pitchFamily="34" charset="0"/>
              </a:rPr>
              <a:t>Library Education</a:t>
            </a:r>
          </a:p>
          <a:p>
            <a:pPr marL="800100" lvl="1" indent="-342900" algn="l">
              <a:buFont typeface="Arial" panose="020B0604020202020204" pitchFamily="34" charset="0"/>
              <a:buChar char="•"/>
            </a:pPr>
            <a:r>
              <a:rPr lang="en-US" sz="2400" dirty="0" smtClean="0">
                <a:latin typeface="Arial" panose="020B0604020202020204" pitchFamily="34" charset="0"/>
                <a:cs typeface="Arial" panose="020B0604020202020204" pitchFamily="34" charset="0"/>
              </a:rPr>
              <a:t>Rules for cataloguing of </a:t>
            </a:r>
            <a:r>
              <a:rPr lang="en-US" sz="2400" dirty="0" err="1" smtClean="0">
                <a:latin typeface="Arial" panose="020B0604020202020204" pitchFamily="34" charset="0"/>
                <a:cs typeface="Arial" panose="020B0604020202020204" pitchFamily="34" charset="0"/>
              </a:rPr>
              <a:t>muslim</a:t>
            </a:r>
            <a:r>
              <a:rPr lang="en-US" sz="2400" dirty="0" smtClean="0">
                <a:latin typeface="Arial" panose="020B0604020202020204" pitchFamily="34" charset="0"/>
                <a:cs typeface="Arial" panose="020B0604020202020204" pitchFamily="34" charset="0"/>
              </a:rPr>
              <a:t> names in Pakistan</a:t>
            </a:r>
          </a:p>
          <a:p>
            <a:pPr marL="800100" lvl="1" indent="-342900" algn="l">
              <a:buFont typeface="Arial" panose="020B0604020202020204" pitchFamily="34" charset="0"/>
              <a:buChar char="•"/>
            </a:pPr>
            <a:r>
              <a:rPr lang="en-US" sz="2400" dirty="0" smtClean="0">
                <a:latin typeface="Arial" panose="020B0604020202020204" pitchFamily="34" charset="0"/>
                <a:cs typeface="Arial" panose="020B0604020202020204" pitchFamily="34" charset="0"/>
              </a:rPr>
              <a:t>Copyright ordinance</a:t>
            </a:r>
          </a:p>
          <a:p>
            <a:pPr marL="800100" lvl="1" indent="-342900" algn="l">
              <a:buFont typeface="Arial" panose="020B0604020202020204" pitchFamily="34" charset="0"/>
              <a:buChar char="•"/>
            </a:pPr>
            <a:r>
              <a:rPr lang="en-US" sz="2400" dirty="0" smtClean="0">
                <a:latin typeface="Arial" panose="020B0604020202020204" pitchFamily="34" charset="0"/>
                <a:cs typeface="Arial" panose="020B0604020202020204" pitchFamily="34" charset="0"/>
              </a:rPr>
              <a:t>Pay scale and status of Employees working in Libraries</a:t>
            </a:r>
          </a:p>
          <a:p>
            <a:pPr marL="800100" lvl="1" indent="-342900" algn="l">
              <a:buFont typeface="Arial" panose="020B0604020202020204" pitchFamily="34" charset="0"/>
              <a:buChar char="•"/>
            </a:pPr>
            <a:r>
              <a:rPr lang="en-US" sz="2400" dirty="0" smtClean="0">
                <a:latin typeface="Arial" panose="020B0604020202020204" pitchFamily="34" charset="0"/>
                <a:cs typeface="Arial" panose="020B0604020202020204" pitchFamily="34" charset="0"/>
              </a:rPr>
              <a:t>Survey of reading habits</a:t>
            </a:r>
          </a:p>
          <a:p>
            <a:pPr marL="800100" lvl="1" indent="-342900" algn="l">
              <a:buFont typeface="Arial" panose="020B0604020202020204" pitchFamily="34" charset="0"/>
              <a:buChar char="•"/>
            </a:pPr>
            <a:r>
              <a:rPr lang="en-US" sz="2400" dirty="0" smtClean="0">
                <a:latin typeface="Arial" panose="020B0604020202020204" pitchFamily="34" charset="0"/>
                <a:cs typeface="Arial" panose="020B0604020202020204" pitchFamily="34" charset="0"/>
              </a:rPr>
              <a:t>Establishment of National Advisory council of Librarians</a:t>
            </a:r>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4322593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23078"/>
            <a:ext cx="10515600" cy="697193"/>
          </a:xfrm>
        </p:spPr>
        <p:txBody>
          <a:bodyPr/>
          <a:lstStyle/>
          <a:p>
            <a:pPr algn="ctr"/>
            <a:r>
              <a:rPr lang="en-US" dirty="0" smtClean="0"/>
              <a:t>Pre-independence Libraries in Pakistan</a:t>
            </a:r>
            <a:endParaRPr lang="en-US" dirty="0"/>
          </a:p>
        </p:txBody>
      </p:sp>
      <p:sp>
        <p:nvSpPr>
          <p:cNvPr id="3" name="Content Placeholder 2"/>
          <p:cNvSpPr>
            <a:spLocks noGrp="1"/>
          </p:cNvSpPr>
          <p:nvPr>
            <p:ph idx="1"/>
          </p:nvPr>
        </p:nvSpPr>
        <p:spPr>
          <a:xfrm>
            <a:off x="838200" y="820271"/>
            <a:ext cx="10515600" cy="5007069"/>
          </a:xfrm>
        </p:spPr>
        <p:txBody>
          <a:bodyPr>
            <a:noAutofit/>
          </a:bodyPr>
          <a:lstStyle/>
          <a:p>
            <a:pPr marL="0" indent="0">
              <a:buNone/>
            </a:pPr>
            <a:r>
              <a:rPr lang="en-US" sz="2400" dirty="0">
                <a:latin typeface="Arial" panose="020B0604020202020204" pitchFamily="34" charset="0"/>
                <a:cs typeface="Arial" panose="020B0604020202020204" pitchFamily="34" charset="0"/>
              </a:rPr>
              <a:t>The following libraries were existed in this area at the time of independence.</a:t>
            </a:r>
            <a:br>
              <a:rPr lang="en-US" sz="2400" dirty="0">
                <a:latin typeface="Arial" panose="020B0604020202020204" pitchFamily="34" charset="0"/>
                <a:cs typeface="Arial" panose="020B0604020202020204" pitchFamily="34" charset="0"/>
              </a:rPr>
            </a:br>
            <a:r>
              <a:rPr lang="en-US" sz="1800" dirty="0" smtClean="0">
                <a:latin typeface="Arial" panose="020B0604020202020204" pitchFamily="34" charset="0"/>
                <a:cs typeface="Arial" panose="020B0604020202020204" pitchFamily="34" charset="0"/>
              </a:rPr>
              <a:t>1.  </a:t>
            </a:r>
            <a:r>
              <a:rPr lang="en-US" sz="2400" dirty="0">
                <a:latin typeface="Arial" panose="020B0604020202020204" pitchFamily="34" charset="0"/>
                <a:cs typeface="Arial" panose="020B0604020202020204" pitchFamily="34" charset="0"/>
              </a:rPr>
              <a:t> </a:t>
            </a:r>
            <a:r>
              <a:rPr lang="en-US" sz="1800" dirty="0" err="1" smtClean="0">
                <a:latin typeface="Arial" panose="020B0604020202020204" pitchFamily="34" charset="0"/>
                <a:cs typeface="Arial" panose="020B0604020202020204" pitchFamily="34" charset="0"/>
              </a:rPr>
              <a:t>Liaqat</a:t>
            </a:r>
            <a:r>
              <a:rPr lang="en-US" sz="1800" dirty="0" smtClean="0">
                <a:latin typeface="Arial" panose="020B0604020202020204" pitchFamily="34" charset="0"/>
                <a:cs typeface="Arial" panose="020B0604020202020204" pitchFamily="34" charset="0"/>
              </a:rPr>
              <a:t> </a:t>
            </a:r>
            <a:r>
              <a:rPr lang="en-US" sz="1800" dirty="0">
                <a:latin typeface="Arial" panose="020B0604020202020204" pitchFamily="34" charset="0"/>
                <a:cs typeface="Arial" panose="020B0604020202020204" pitchFamily="34" charset="0"/>
              </a:rPr>
              <a:t>Hall Library Karachi founded in 1851.</a:t>
            </a:r>
            <a:br>
              <a:rPr lang="en-US" sz="1800" dirty="0">
                <a:latin typeface="Arial" panose="020B0604020202020204" pitchFamily="34" charset="0"/>
                <a:cs typeface="Arial" panose="020B0604020202020204" pitchFamily="34" charset="0"/>
              </a:rPr>
            </a:br>
            <a:r>
              <a:rPr lang="en-US" sz="1800" dirty="0">
                <a:latin typeface="Arial" panose="020B0604020202020204" pitchFamily="34" charset="0"/>
                <a:cs typeface="Arial" panose="020B0604020202020204" pitchFamily="34" charset="0"/>
              </a:rPr>
              <a:t/>
            </a:r>
            <a:br>
              <a:rPr lang="en-US" sz="1800" dirty="0">
                <a:latin typeface="Arial" panose="020B0604020202020204" pitchFamily="34" charset="0"/>
                <a:cs typeface="Arial" panose="020B0604020202020204" pitchFamily="34" charset="0"/>
              </a:rPr>
            </a:br>
            <a:r>
              <a:rPr lang="en-US" sz="1800" dirty="0">
                <a:latin typeface="Arial" panose="020B0604020202020204" pitchFamily="34" charset="0"/>
                <a:cs typeface="Arial" panose="020B0604020202020204" pitchFamily="34" charset="0"/>
              </a:rPr>
              <a:t>2.     Khaliq Dinna Hall library Karachi founded in 1856.</a:t>
            </a:r>
            <a:br>
              <a:rPr lang="en-US" sz="1800" dirty="0">
                <a:latin typeface="Arial" panose="020B0604020202020204" pitchFamily="34" charset="0"/>
                <a:cs typeface="Arial" panose="020B0604020202020204" pitchFamily="34" charset="0"/>
              </a:rPr>
            </a:br>
            <a:r>
              <a:rPr lang="en-US" sz="1800" dirty="0">
                <a:latin typeface="Arial" panose="020B0604020202020204" pitchFamily="34" charset="0"/>
                <a:cs typeface="Arial" panose="020B0604020202020204" pitchFamily="34" charset="0"/>
              </a:rPr>
              <a:t/>
            </a:r>
            <a:br>
              <a:rPr lang="en-US" sz="1800" dirty="0">
                <a:latin typeface="Arial" panose="020B0604020202020204" pitchFamily="34" charset="0"/>
                <a:cs typeface="Arial" panose="020B0604020202020204" pitchFamily="34" charset="0"/>
              </a:rPr>
            </a:br>
            <a:r>
              <a:rPr lang="en-US" sz="1800" dirty="0">
                <a:latin typeface="Arial" panose="020B0604020202020204" pitchFamily="34" charset="0"/>
                <a:cs typeface="Arial" panose="020B0604020202020204" pitchFamily="34" charset="0"/>
              </a:rPr>
              <a:t>3.     Christian College Library Lahore founded in 1866.</a:t>
            </a:r>
            <a:br>
              <a:rPr lang="en-US" sz="1800" dirty="0">
                <a:latin typeface="Arial" panose="020B0604020202020204" pitchFamily="34" charset="0"/>
                <a:cs typeface="Arial" panose="020B0604020202020204" pitchFamily="34" charset="0"/>
              </a:rPr>
            </a:br>
            <a:r>
              <a:rPr lang="en-US" sz="1800" dirty="0">
                <a:latin typeface="Arial" panose="020B0604020202020204" pitchFamily="34" charset="0"/>
                <a:cs typeface="Arial" panose="020B0604020202020204" pitchFamily="34" charset="0"/>
              </a:rPr>
              <a:t/>
            </a:r>
            <a:br>
              <a:rPr lang="en-US" sz="1800" dirty="0">
                <a:latin typeface="Arial" panose="020B0604020202020204" pitchFamily="34" charset="0"/>
                <a:cs typeface="Arial" panose="020B0604020202020204" pitchFamily="34" charset="0"/>
              </a:rPr>
            </a:br>
            <a:r>
              <a:rPr lang="en-US" sz="1800" dirty="0">
                <a:latin typeface="Arial" panose="020B0604020202020204" pitchFamily="34" charset="0"/>
                <a:cs typeface="Arial" panose="020B0604020202020204" pitchFamily="34" charset="0"/>
              </a:rPr>
              <a:t>4.     Punjab Public Library Lahore founded in 1884.</a:t>
            </a:r>
            <a:br>
              <a:rPr lang="en-US" sz="1800" dirty="0">
                <a:latin typeface="Arial" panose="020B0604020202020204" pitchFamily="34" charset="0"/>
                <a:cs typeface="Arial" panose="020B0604020202020204" pitchFamily="34" charset="0"/>
              </a:rPr>
            </a:br>
            <a:r>
              <a:rPr lang="en-US" sz="1800" dirty="0">
                <a:latin typeface="Arial" panose="020B0604020202020204" pitchFamily="34" charset="0"/>
                <a:cs typeface="Arial" panose="020B0604020202020204" pitchFamily="34" charset="0"/>
              </a:rPr>
              <a:t/>
            </a:r>
            <a:br>
              <a:rPr lang="en-US" sz="1800" dirty="0">
                <a:latin typeface="Arial" panose="020B0604020202020204" pitchFamily="34" charset="0"/>
                <a:cs typeface="Arial" panose="020B0604020202020204" pitchFamily="34" charset="0"/>
              </a:rPr>
            </a:br>
            <a:r>
              <a:rPr lang="en-US" sz="1800" dirty="0">
                <a:latin typeface="Arial" panose="020B0604020202020204" pitchFamily="34" charset="0"/>
                <a:cs typeface="Arial" panose="020B0604020202020204" pitchFamily="34" charset="0"/>
              </a:rPr>
              <a:t>5.     Fort </a:t>
            </a:r>
            <a:r>
              <a:rPr lang="en-US" sz="1800" dirty="0" err="1">
                <a:latin typeface="Arial" panose="020B0604020202020204" pitchFamily="34" charset="0"/>
                <a:cs typeface="Arial" panose="020B0604020202020204" pitchFamily="34" charset="0"/>
              </a:rPr>
              <a:t>sandeman</a:t>
            </a:r>
            <a:r>
              <a:rPr lang="en-US" sz="1800" dirty="0">
                <a:latin typeface="Arial" panose="020B0604020202020204" pitchFamily="34" charset="0"/>
                <a:cs typeface="Arial" panose="020B0604020202020204" pitchFamily="34" charset="0"/>
              </a:rPr>
              <a:t> Library Quetta founded in 1884.</a:t>
            </a:r>
            <a:br>
              <a:rPr lang="en-US" sz="1800" dirty="0">
                <a:latin typeface="Arial" panose="020B0604020202020204" pitchFamily="34" charset="0"/>
                <a:cs typeface="Arial" panose="020B0604020202020204" pitchFamily="34" charset="0"/>
              </a:rPr>
            </a:br>
            <a:r>
              <a:rPr lang="en-US" sz="1800" dirty="0">
                <a:latin typeface="Arial" panose="020B0604020202020204" pitchFamily="34" charset="0"/>
                <a:cs typeface="Arial" panose="020B0604020202020204" pitchFamily="34" charset="0"/>
              </a:rPr>
              <a:t/>
            </a:r>
            <a:br>
              <a:rPr lang="en-US" sz="1800" dirty="0">
                <a:latin typeface="Arial" panose="020B0604020202020204" pitchFamily="34" charset="0"/>
                <a:cs typeface="Arial" panose="020B0604020202020204" pitchFamily="34" charset="0"/>
              </a:rPr>
            </a:br>
            <a:r>
              <a:rPr lang="en-US" sz="1800" dirty="0">
                <a:latin typeface="Arial" panose="020B0604020202020204" pitchFamily="34" charset="0"/>
                <a:cs typeface="Arial" panose="020B0604020202020204" pitchFamily="34" charset="0"/>
              </a:rPr>
              <a:t>6.     Divisional Public LIBRARY </a:t>
            </a:r>
            <a:r>
              <a:rPr lang="en-US" sz="1800" dirty="0" err="1">
                <a:latin typeface="Arial" panose="020B0604020202020204" pitchFamily="34" charset="0"/>
                <a:cs typeface="Arial" panose="020B0604020202020204" pitchFamily="34" charset="0"/>
              </a:rPr>
              <a:t>Khair</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Pur</a:t>
            </a:r>
            <a:r>
              <a:rPr lang="en-US" sz="1800" dirty="0">
                <a:latin typeface="Arial" panose="020B0604020202020204" pitchFamily="34" charset="0"/>
                <a:cs typeface="Arial" panose="020B0604020202020204" pitchFamily="34" charset="0"/>
              </a:rPr>
              <a:t> Sind founded in 1903.</a:t>
            </a:r>
            <a:br>
              <a:rPr lang="en-US" sz="1800" dirty="0">
                <a:latin typeface="Arial" panose="020B0604020202020204" pitchFamily="34" charset="0"/>
                <a:cs typeface="Arial" panose="020B0604020202020204" pitchFamily="34" charset="0"/>
              </a:rPr>
            </a:br>
            <a:r>
              <a:rPr lang="en-US" sz="1800" dirty="0">
                <a:latin typeface="Arial" panose="020B0604020202020204" pitchFamily="34" charset="0"/>
                <a:cs typeface="Arial" panose="020B0604020202020204" pitchFamily="34" charset="0"/>
              </a:rPr>
              <a:t/>
            </a:r>
            <a:br>
              <a:rPr lang="en-US" sz="1800" dirty="0">
                <a:latin typeface="Arial" panose="020B0604020202020204" pitchFamily="34" charset="0"/>
                <a:cs typeface="Arial" panose="020B0604020202020204" pitchFamily="34" charset="0"/>
              </a:rPr>
            </a:br>
            <a:r>
              <a:rPr lang="en-US" sz="1800" dirty="0">
                <a:latin typeface="Arial" panose="020B0604020202020204" pitchFamily="34" charset="0"/>
                <a:cs typeface="Arial" panose="020B0604020202020204" pitchFamily="34" charset="0"/>
              </a:rPr>
              <a:t>7.     Punjab University Library Lahore founded in 1908.</a:t>
            </a:r>
            <a:br>
              <a:rPr lang="en-US" sz="1800" dirty="0">
                <a:latin typeface="Arial" panose="020B0604020202020204" pitchFamily="34" charset="0"/>
                <a:cs typeface="Arial" panose="020B0604020202020204" pitchFamily="34" charset="0"/>
              </a:rPr>
            </a:br>
            <a:r>
              <a:rPr lang="en-US" sz="1800" dirty="0">
                <a:latin typeface="Arial" panose="020B0604020202020204" pitchFamily="34" charset="0"/>
                <a:cs typeface="Arial" panose="020B0604020202020204" pitchFamily="34" charset="0"/>
              </a:rPr>
              <a:t/>
            </a:r>
            <a:br>
              <a:rPr lang="en-US" sz="1800" dirty="0">
                <a:latin typeface="Arial" panose="020B0604020202020204" pitchFamily="34" charset="0"/>
                <a:cs typeface="Arial" panose="020B0604020202020204" pitchFamily="34" charset="0"/>
              </a:rPr>
            </a:br>
            <a:r>
              <a:rPr lang="en-US" sz="1800" dirty="0">
                <a:latin typeface="Arial" panose="020B0604020202020204" pitchFamily="34" charset="0"/>
                <a:cs typeface="Arial" panose="020B0604020202020204" pitchFamily="34" charset="0"/>
              </a:rPr>
              <a:t>8.     </a:t>
            </a:r>
            <a:r>
              <a:rPr lang="en-US" sz="1800" dirty="0" err="1">
                <a:latin typeface="Arial" panose="020B0604020202020204" pitchFamily="34" charset="0"/>
                <a:cs typeface="Arial" panose="020B0604020202020204" pitchFamily="34" charset="0"/>
              </a:rPr>
              <a:t>Islamia</a:t>
            </a:r>
            <a:r>
              <a:rPr lang="en-US" sz="1800" dirty="0">
                <a:latin typeface="Arial" panose="020B0604020202020204" pitchFamily="34" charset="0"/>
                <a:cs typeface="Arial" panose="020B0604020202020204" pitchFamily="34" charset="0"/>
              </a:rPr>
              <a:t> College Library Peshawar founded in 1913.</a:t>
            </a:r>
            <a:br>
              <a:rPr lang="en-US" sz="1800" dirty="0">
                <a:latin typeface="Arial" panose="020B0604020202020204" pitchFamily="34" charset="0"/>
                <a:cs typeface="Arial" panose="020B0604020202020204" pitchFamily="34" charset="0"/>
              </a:rPr>
            </a:br>
            <a:r>
              <a:rPr lang="en-US" sz="1800" dirty="0">
                <a:latin typeface="Arial" panose="020B0604020202020204" pitchFamily="34" charset="0"/>
                <a:cs typeface="Arial" panose="020B0604020202020204" pitchFamily="34" charset="0"/>
              </a:rPr>
              <a:t/>
            </a:r>
            <a:br>
              <a:rPr lang="en-US" sz="1800" dirty="0">
                <a:latin typeface="Arial" panose="020B0604020202020204" pitchFamily="34" charset="0"/>
                <a:cs typeface="Arial" panose="020B0604020202020204" pitchFamily="34" charset="0"/>
              </a:rPr>
            </a:br>
            <a:r>
              <a:rPr lang="en-US" sz="1800" dirty="0">
                <a:latin typeface="Arial" panose="020B0604020202020204" pitchFamily="34" charset="0"/>
                <a:cs typeface="Arial" panose="020B0604020202020204" pitchFamily="34" charset="0"/>
              </a:rPr>
              <a:t>9.     </a:t>
            </a:r>
            <a:r>
              <a:rPr lang="en-US" sz="1800" dirty="0" err="1">
                <a:latin typeface="Arial" panose="020B0604020202020204" pitchFamily="34" charset="0"/>
                <a:cs typeface="Arial" panose="020B0604020202020204" pitchFamily="34" charset="0"/>
              </a:rPr>
              <a:t>Dayal</a:t>
            </a:r>
            <a:r>
              <a:rPr lang="en-US" sz="1800" dirty="0">
                <a:latin typeface="Arial" panose="020B0604020202020204" pitchFamily="34" charset="0"/>
                <a:cs typeface="Arial" panose="020B0604020202020204" pitchFamily="34" charset="0"/>
              </a:rPr>
              <a:t> Singh Trust Library Lahore founded in 1928.</a:t>
            </a:r>
            <a:br>
              <a:rPr lang="en-US" sz="1800" dirty="0">
                <a:latin typeface="Arial" panose="020B0604020202020204" pitchFamily="34" charset="0"/>
                <a:cs typeface="Arial" panose="020B0604020202020204" pitchFamily="34" charset="0"/>
              </a:rPr>
            </a:br>
            <a:r>
              <a:rPr lang="en-US" sz="1800" dirty="0">
                <a:latin typeface="Arial" panose="020B0604020202020204" pitchFamily="34" charset="0"/>
                <a:cs typeface="Arial" panose="020B0604020202020204" pitchFamily="34" charset="0"/>
              </a:rPr>
              <a:t/>
            </a:r>
            <a:br>
              <a:rPr lang="en-US" sz="1800" dirty="0">
                <a:latin typeface="Arial" panose="020B0604020202020204" pitchFamily="34" charset="0"/>
                <a:cs typeface="Arial" panose="020B0604020202020204" pitchFamily="34" charset="0"/>
              </a:rPr>
            </a:br>
            <a:r>
              <a:rPr lang="en-US" sz="1800" dirty="0">
                <a:latin typeface="Arial" panose="020B0604020202020204" pitchFamily="34" charset="0"/>
                <a:cs typeface="Arial" panose="020B0604020202020204" pitchFamily="34" charset="0"/>
              </a:rPr>
              <a:t>10.  </a:t>
            </a:r>
            <a:r>
              <a:rPr lang="en-US" sz="1800" dirty="0" smtClean="0">
                <a:latin typeface="Arial" panose="020B0604020202020204" pitchFamily="34" charset="0"/>
                <a:cs typeface="Arial" panose="020B0604020202020204" pitchFamily="34" charset="0"/>
              </a:rPr>
              <a:t> Karachi </a:t>
            </a:r>
            <a:r>
              <a:rPr lang="en-US" sz="1800" dirty="0">
                <a:latin typeface="Arial" panose="020B0604020202020204" pitchFamily="34" charset="0"/>
                <a:cs typeface="Arial" panose="020B0604020202020204" pitchFamily="34" charset="0"/>
              </a:rPr>
              <a:t>Civil Secretariat Library.</a:t>
            </a:r>
          </a:p>
        </p:txBody>
      </p:sp>
    </p:spTree>
    <p:extLst>
      <p:ext uri="{BB962C8B-B14F-4D97-AF65-F5344CB8AC3E}">
        <p14:creationId xmlns:p14="http://schemas.microsoft.com/office/powerpoint/2010/main" val="66083331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86206"/>
            <a:ext cx="10515600" cy="697193"/>
          </a:xfrm>
        </p:spPr>
        <p:txBody>
          <a:bodyPr/>
          <a:lstStyle/>
          <a:p>
            <a:pPr algn="ctr"/>
            <a:r>
              <a:rPr lang="en-US" dirty="0" smtClean="0"/>
              <a:t>National Library of Pakistan</a:t>
            </a:r>
            <a:endParaRPr lang="en-US" dirty="0"/>
          </a:p>
        </p:txBody>
      </p:sp>
      <p:sp>
        <p:nvSpPr>
          <p:cNvPr id="3" name="Content Placeholder 2"/>
          <p:cNvSpPr>
            <a:spLocks noGrp="1"/>
          </p:cNvSpPr>
          <p:nvPr>
            <p:ph idx="1"/>
          </p:nvPr>
        </p:nvSpPr>
        <p:spPr>
          <a:xfrm>
            <a:off x="215153" y="510987"/>
            <a:ext cx="11138647" cy="5316353"/>
          </a:xfrm>
        </p:spPr>
        <p:txBody>
          <a:bodyPr>
            <a:noAutofit/>
          </a:bodyPr>
          <a:lstStyle/>
          <a:p>
            <a:pPr marL="0" indent="0">
              <a:buNone/>
            </a:pPr>
            <a:r>
              <a:rPr lang="en-US" sz="1800" dirty="0" smtClean="0">
                <a:latin typeface="Arial" panose="020B0604020202020204" pitchFamily="34" charset="0"/>
                <a:cs typeface="Arial" panose="020B0604020202020204" pitchFamily="34" charset="0"/>
              </a:rPr>
              <a:t>Initially </a:t>
            </a:r>
            <a:r>
              <a:rPr lang="en-US" sz="1800" dirty="0" err="1" smtClean="0">
                <a:latin typeface="Arial" panose="020B0604020202020204" pitchFamily="34" charset="0"/>
                <a:cs typeface="Arial" panose="020B0604020202020204" pitchFamily="34" charset="0"/>
              </a:rPr>
              <a:t>Liaqat</a:t>
            </a:r>
            <a:r>
              <a:rPr lang="en-US" sz="1800" dirty="0" smtClean="0">
                <a:latin typeface="Arial" panose="020B0604020202020204" pitchFamily="34" charset="0"/>
                <a:cs typeface="Arial" panose="020B0604020202020204" pitchFamily="34" charset="0"/>
              </a:rPr>
              <a:t> Memorial Library was regarded as the National Library of Pakistan in 1951, but, later on the present Library adjacent with Prime Minister secretariat Building Islamabad was  declared as First National Library of Pakistan in the Year 1993</a:t>
            </a:r>
            <a:r>
              <a:rPr lang="en-US" sz="1800" dirty="0">
                <a:latin typeface="Arial" panose="020B0604020202020204" pitchFamily="34" charset="0"/>
                <a:cs typeface="Arial" panose="020B0604020202020204" pitchFamily="34" charset="0"/>
              </a:rPr>
              <a:t>. </a:t>
            </a:r>
            <a:endParaRPr lang="en-US" sz="1800" dirty="0" smtClean="0">
              <a:latin typeface="Arial" panose="020B0604020202020204" pitchFamily="34" charset="0"/>
              <a:cs typeface="Arial" panose="020B0604020202020204" pitchFamily="34" charset="0"/>
            </a:endParaRPr>
          </a:p>
          <a:p>
            <a:pPr>
              <a:buFont typeface="Wingdings" panose="05000000000000000000" pitchFamily="2" charset="2"/>
              <a:buChar char="Ø"/>
            </a:pPr>
            <a:r>
              <a:rPr lang="en-US" sz="1800" dirty="0" smtClean="0">
                <a:latin typeface="Arial" panose="020B0604020202020204" pitchFamily="34" charset="0"/>
                <a:cs typeface="Arial" panose="020B0604020202020204" pitchFamily="34" charset="0"/>
              </a:rPr>
              <a:t>Total </a:t>
            </a:r>
            <a:r>
              <a:rPr lang="en-US" sz="1800" dirty="0">
                <a:latin typeface="Arial" panose="020B0604020202020204" pitchFamily="34" charset="0"/>
                <a:cs typeface="Arial" panose="020B0604020202020204" pitchFamily="34" charset="0"/>
              </a:rPr>
              <a:t>collections:                                           </a:t>
            </a:r>
            <a:r>
              <a:rPr lang="en-US" sz="1800" dirty="0" smtClean="0">
                <a:latin typeface="Arial" panose="020B0604020202020204" pitchFamily="34" charset="0"/>
                <a:cs typeface="Arial" panose="020B0604020202020204" pitchFamily="34" charset="0"/>
              </a:rPr>
              <a:t>	 </a:t>
            </a:r>
            <a:r>
              <a:rPr lang="en-US" sz="1800" dirty="0">
                <a:latin typeface="Arial" panose="020B0604020202020204" pitchFamily="34" charset="0"/>
                <a:cs typeface="Arial" panose="020B0604020202020204" pitchFamily="34" charset="0"/>
              </a:rPr>
              <a:t>300,000 	 </a:t>
            </a:r>
          </a:p>
          <a:p>
            <a:pPr>
              <a:buFont typeface="Wingdings" panose="05000000000000000000" pitchFamily="2" charset="2"/>
              <a:buChar char="Ø"/>
            </a:pPr>
            <a:r>
              <a:rPr lang="en-US" sz="1800" dirty="0">
                <a:latin typeface="Arial" panose="020B0604020202020204" pitchFamily="34" charset="0"/>
                <a:cs typeface="Arial" panose="020B0604020202020204" pitchFamily="34" charset="0"/>
              </a:rPr>
              <a:t> </a:t>
            </a:r>
            <a:r>
              <a:rPr lang="en-US" sz="1800" dirty="0" smtClean="0">
                <a:latin typeface="Arial" panose="020B0604020202020204" pitchFamily="34" charset="0"/>
                <a:cs typeface="Arial" panose="020B0604020202020204" pitchFamily="34" charset="0"/>
              </a:rPr>
              <a:t>Purchased </a:t>
            </a:r>
            <a:r>
              <a:rPr lang="en-US" sz="1800" dirty="0">
                <a:latin typeface="Arial" panose="020B0604020202020204" pitchFamily="34" charset="0"/>
                <a:cs typeface="Arial" panose="020B0604020202020204" pitchFamily="34" charset="0"/>
              </a:rPr>
              <a:t>books:                                         </a:t>
            </a:r>
            <a:r>
              <a:rPr lang="en-US" sz="1800" dirty="0" smtClean="0">
                <a:latin typeface="Arial" panose="020B0604020202020204" pitchFamily="34" charset="0"/>
                <a:cs typeface="Arial" panose="020B0604020202020204" pitchFamily="34" charset="0"/>
              </a:rPr>
              <a:t>	 </a:t>
            </a:r>
            <a:r>
              <a:rPr lang="en-US" sz="1800" dirty="0">
                <a:latin typeface="Arial" panose="020B0604020202020204" pitchFamily="34" charset="0"/>
                <a:cs typeface="Arial" panose="020B0604020202020204" pitchFamily="34" charset="0"/>
              </a:rPr>
              <a:t>10,2000 	 </a:t>
            </a:r>
          </a:p>
          <a:p>
            <a:pPr>
              <a:buFont typeface="Wingdings" panose="05000000000000000000" pitchFamily="2" charset="2"/>
              <a:buChar char="Ø"/>
            </a:pPr>
            <a:r>
              <a:rPr lang="en-US" sz="1800" dirty="0">
                <a:latin typeface="Arial" panose="020B0604020202020204" pitchFamily="34" charset="0"/>
                <a:cs typeface="Arial" panose="020B0604020202020204" pitchFamily="34" charset="0"/>
              </a:rPr>
              <a:t> </a:t>
            </a:r>
            <a:r>
              <a:rPr lang="en-US" sz="1800" dirty="0" smtClean="0">
                <a:latin typeface="Arial" panose="020B0604020202020204" pitchFamily="34" charset="0"/>
                <a:cs typeface="Arial" panose="020B0604020202020204" pitchFamily="34" charset="0"/>
              </a:rPr>
              <a:t>Books received </a:t>
            </a:r>
            <a:r>
              <a:rPr lang="en-US" sz="1800" dirty="0">
                <a:latin typeface="Arial" panose="020B0604020202020204" pitchFamily="34" charset="0"/>
                <a:cs typeface="Arial" panose="020B0604020202020204" pitchFamily="34" charset="0"/>
              </a:rPr>
              <a:t>through </a:t>
            </a:r>
            <a:r>
              <a:rPr lang="en-US" sz="1800" dirty="0" smtClean="0">
                <a:latin typeface="Arial" panose="020B0604020202020204" pitchFamily="34" charset="0"/>
                <a:cs typeface="Arial" panose="020B0604020202020204" pitchFamily="34" charset="0"/>
              </a:rPr>
              <a:t>copyright:               	73,091 </a:t>
            </a:r>
            <a:r>
              <a:rPr lang="en-US" sz="1800" dirty="0">
                <a:latin typeface="Arial" panose="020B0604020202020204" pitchFamily="34" charset="0"/>
                <a:cs typeface="Arial" panose="020B0604020202020204" pitchFamily="34" charset="0"/>
              </a:rPr>
              <a:t>	 </a:t>
            </a:r>
          </a:p>
          <a:p>
            <a:pPr>
              <a:buFont typeface="Wingdings" panose="05000000000000000000" pitchFamily="2" charset="2"/>
              <a:buChar char="Ø"/>
            </a:pPr>
            <a:r>
              <a:rPr lang="en-US" sz="1800" dirty="0">
                <a:latin typeface="Arial" panose="020B0604020202020204" pitchFamily="34" charset="0"/>
                <a:cs typeface="Arial" panose="020B0604020202020204" pitchFamily="34" charset="0"/>
              </a:rPr>
              <a:t> </a:t>
            </a:r>
            <a:r>
              <a:rPr lang="en-US" sz="1800" dirty="0" smtClean="0">
                <a:latin typeface="Arial" panose="020B0604020202020204" pitchFamily="34" charset="0"/>
                <a:cs typeface="Arial" panose="020B0604020202020204" pitchFamily="34" charset="0"/>
              </a:rPr>
              <a:t>Bound </a:t>
            </a:r>
            <a:r>
              <a:rPr lang="en-US" sz="1800" dirty="0">
                <a:latin typeface="Arial" panose="020B0604020202020204" pitchFamily="34" charset="0"/>
                <a:cs typeface="Arial" panose="020B0604020202020204" pitchFamily="34" charset="0"/>
              </a:rPr>
              <a:t>volumes of news papers:                  </a:t>
            </a:r>
            <a:r>
              <a:rPr lang="en-US" sz="1800" dirty="0" smtClean="0">
                <a:latin typeface="Arial" panose="020B0604020202020204" pitchFamily="34" charset="0"/>
                <a:cs typeface="Arial" panose="020B0604020202020204" pitchFamily="34" charset="0"/>
              </a:rPr>
              <a:t>	56,000</a:t>
            </a:r>
            <a:endParaRPr lang="en-US" sz="1800" dirty="0">
              <a:latin typeface="Arial" panose="020B0604020202020204" pitchFamily="34" charset="0"/>
              <a:cs typeface="Arial" panose="020B0604020202020204" pitchFamily="34" charset="0"/>
            </a:endParaRPr>
          </a:p>
          <a:p>
            <a:pPr>
              <a:buFont typeface="Wingdings" panose="05000000000000000000" pitchFamily="2" charset="2"/>
              <a:buChar char="Ø"/>
            </a:pPr>
            <a:r>
              <a:rPr lang="en-US" sz="1800" dirty="0" smtClean="0">
                <a:latin typeface="Arial" panose="020B0604020202020204" pitchFamily="34" charset="0"/>
                <a:cs typeface="Arial" panose="020B0604020202020204" pitchFamily="34" charset="0"/>
              </a:rPr>
              <a:t> International </a:t>
            </a:r>
            <a:r>
              <a:rPr lang="en-US" sz="1800" dirty="0">
                <a:latin typeface="Arial" panose="020B0604020202020204" pitchFamily="34" charset="0"/>
                <a:cs typeface="Arial" panose="020B0604020202020204" pitchFamily="34" charset="0"/>
              </a:rPr>
              <a:t>deposits </a:t>
            </a:r>
            <a:r>
              <a:rPr lang="en-US" sz="1800" dirty="0" smtClean="0">
                <a:latin typeface="Arial" panose="020B0604020202020204" pitchFamily="34" charset="0"/>
                <a:cs typeface="Arial" panose="020B0604020202020204" pitchFamily="34" charset="0"/>
              </a:rPr>
              <a:t>		    		4,832</a:t>
            </a:r>
          </a:p>
          <a:p>
            <a:pPr>
              <a:buFont typeface="Wingdings" panose="05000000000000000000" pitchFamily="2" charset="2"/>
              <a:buChar char="Ø"/>
            </a:pPr>
            <a:r>
              <a:rPr lang="en-US" sz="1800" dirty="0" smtClean="0">
                <a:latin typeface="Arial" panose="020B0604020202020204" pitchFamily="34" charset="0"/>
                <a:cs typeface="Arial" panose="020B0604020202020204" pitchFamily="34" charset="0"/>
              </a:rPr>
              <a:t>Personal </a:t>
            </a:r>
            <a:r>
              <a:rPr lang="en-US" sz="1800" dirty="0">
                <a:latin typeface="Arial" panose="020B0604020202020204" pitchFamily="34" charset="0"/>
                <a:cs typeface="Arial" panose="020B0604020202020204" pitchFamily="34" charset="0"/>
              </a:rPr>
              <a:t>collections  </a:t>
            </a:r>
            <a:r>
              <a:rPr lang="en-US" sz="1800" dirty="0" smtClean="0">
                <a:latin typeface="Arial" panose="020B0604020202020204" pitchFamily="34" charset="0"/>
                <a:cs typeface="Arial" panose="020B0604020202020204" pitchFamily="34" charset="0"/>
              </a:rPr>
              <a:t> 		    		5,000 </a:t>
            </a:r>
          </a:p>
          <a:p>
            <a:pPr>
              <a:buFont typeface="Wingdings" panose="05000000000000000000" pitchFamily="2" charset="2"/>
              <a:buChar char="Ø"/>
            </a:pPr>
            <a:r>
              <a:rPr lang="en-US" sz="1800" dirty="0" smtClean="0">
                <a:latin typeface="Arial" panose="020B0604020202020204" pitchFamily="34" charset="0"/>
                <a:cs typeface="Arial" panose="020B0604020202020204" pitchFamily="34" charset="0"/>
              </a:rPr>
              <a:t>Rare </a:t>
            </a:r>
            <a:r>
              <a:rPr lang="en-US" sz="1800" dirty="0">
                <a:latin typeface="Arial" panose="020B0604020202020204" pitchFamily="34" charset="0"/>
                <a:cs typeface="Arial" panose="020B0604020202020204" pitchFamily="34" charset="0"/>
              </a:rPr>
              <a:t>books </a:t>
            </a:r>
            <a:r>
              <a:rPr lang="en-US" sz="1800" dirty="0" smtClean="0">
                <a:latin typeface="Arial" panose="020B0604020202020204" pitchFamily="34" charset="0"/>
                <a:cs typeface="Arial" panose="020B0604020202020204" pitchFamily="34" charset="0"/>
              </a:rPr>
              <a:t>   			    		10,000 </a:t>
            </a:r>
          </a:p>
          <a:p>
            <a:pPr>
              <a:buFont typeface="Wingdings" panose="05000000000000000000" pitchFamily="2" charset="2"/>
              <a:buChar char="Ø"/>
            </a:pPr>
            <a:r>
              <a:rPr lang="en-US" sz="1800" dirty="0" smtClean="0">
                <a:latin typeface="Arial" panose="020B0604020202020204" pitchFamily="34" charset="0"/>
                <a:cs typeface="Arial" panose="020B0604020202020204" pitchFamily="34" charset="0"/>
              </a:rPr>
              <a:t>Manuscripts   			     		580 </a:t>
            </a:r>
            <a:r>
              <a:rPr lang="en-US" sz="1800" dirty="0">
                <a:latin typeface="Arial" panose="020B0604020202020204" pitchFamily="34" charset="0"/>
                <a:cs typeface="Arial" panose="020B0604020202020204" pitchFamily="34" charset="0"/>
              </a:rPr>
              <a:t>	 </a:t>
            </a:r>
          </a:p>
          <a:p>
            <a:pPr>
              <a:buFont typeface="Wingdings" panose="05000000000000000000" pitchFamily="2" charset="2"/>
              <a:buChar char="Ø"/>
            </a:pPr>
            <a:r>
              <a:rPr lang="en-US" sz="1800" dirty="0">
                <a:latin typeface="Arial" panose="020B0604020202020204" pitchFamily="34" charset="0"/>
                <a:cs typeface="Arial" panose="020B0604020202020204" pitchFamily="34" charset="0"/>
              </a:rPr>
              <a:t>  </a:t>
            </a:r>
            <a:r>
              <a:rPr lang="en-US" sz="1800" dirty="0" err="1" smtClean="0">
                <a:latin typeface="Arial" panose="020B0604020202020204" pitchFamily="34" charset="0"/>
                <a:cs typeface="Arial" panose="020B0604020202020204" pitchFamily="34" charset="0"/>
              </a:rPr>
              <a:t>Ph.D</a:t>
            </a:r>
            <a:r>
              <a:rPr lang="en-US" sz="1800" dirty="0" smtClean="0">
                <a:latin typeface="Arial" panose="020B0604020202020204" pitchFamily="34" charset="0"/>
                <a:cs typeface="Arial" panose="020B0604020202020204" pitchFamily="34" charset="0"/>
              </a:rPr>
              <a:t> </a:t>
            </a:r>
            <a:r>
              <a:rPr lang="en-US" sz="1800" dirty="0">
                <a:latin typeface="Arial" panose="020B0604020202020204" pitchFamily="34" charset="0"/>
                <a:cs typeface="Arial" panose="020B0604020202020204" pitchFamily="34" charset="0"/>
              </a:rPr>
              <a:t>Thesis   </a:t>
            </a:r>
            <a:r>
              <a:rPr lang="en-US" sz="1800" dirty="0" smtClean="0">
                <a:latin typeface="Arial" panose="020B0604020202020204" pitchFamily="34" charset="0"/>
                <a:cs typeface="Arial" panose="020B0604020202020204" pitchFamily="34" charset="0"/>
              </a:rPr>
              <a:t>			   		6,000 </a:t>
            </a:r>
          </a:p>
          <a:p>
            <a:pPr>
              <a:buFont typeface="Wingdings" panose="05000000000000000000" pitchFamily="2" charset="2"/>
              <a:buChar char="Ø"/>
            </a:pPr>
            <a:r>
              <a:rPr lang="en-US" sz="1800" dirty="0" smtClean="0">
                <a:latin typeface="Arial" panose="020B0604020202020204" pitchFamily="34" charset="0"/>
                <a:cs typeface="Arial" panose="020B0604020202020204" pitchFamily="34" charset="0"/>
              </a:rPr>
              <a:t> </a:t>
            </a:r>
            <a:r>
              <a:rPr lang="en-US" sz="1800" dirty="0">
                <a:latin typeface="Arial" panose="020B0604020202020204" pitchFamily="34" charset="0"/>
                <a:cs typeface="Arial" panose="020B0604020202020204" pitchFamily="34" charset="0"/>
              </a:rPr>
              <a:t>Books on CDs/DVDs  </a:t>
            </a:r>
            <a:r>
              <a:rPr lang="en-US" sz="1800" dirty="0" smtClean="0">
                <a:latin typeface="Arial" panose="020B0604020202020204" pitchFamily="34" charset="0"/>
                <a:cs typeface="Arial" panose="020B0604020202020204" pitchFamily="34" charset="0"/>
              </a:rPr>
              <a:t> 		    		2200 </a:t>
            </a:r>
          </a:p>
          <a:p>
            <a:pPr>
              <a:buFont typeface="Wingdings" panose="05000000000000000000" pitchFamily="2" charset="2"/>
              <a:buChar char="Ø"/>
            </a:pPr>
            <a:r>
              <a:rPr lang="en-US" sz="1800" dirty="0" err="1" smtClean="0">
                <a:latin typeface="Arial" panose="020B0604020202020204" pitchFamily="34" charset="0"/>
                <a:cs typeface="Arial" panose="020B0604020202020204" pitchFamily="34" charset="0"/>
              </a:rPr>
              <a:t>Magzines</a:t>
            </a:r>
            <a:r>
              <a:rPr lang="en-US" sz="1800" dirty="0" smtClean="0">
                <a:latin typeface="Arial" panose="020B0604020202020204" pitchFamily="34" charset="0"/>
                <a:cs typeface="Arial" panose="020B0604020202020204" pitchFamily="34" charset="0"/>
              </a:rPr>
              <a:t>/journals </a:t>
            </a:r>
            <a:r>
              <a:rPr lang="en-US" sz="1800" dirty="0">
                <a:latin typeface="Arial" panose="020B0604020202020204" pitchFamily="34" charset="0"/>
                <a:cs typeface="Arial" panose="020B0604020202020204" pitchFamily="34" charset="0"/>
              </a:rPr>
              <a:t>(per month)                     	</a:t>
            </a:r>
            <a:r>
              <a:rPr lang="en-US" sz="1800" dirty="0" smtClean="0">
                <a:latin typeface="Arial" panose="020B0604020202020204" pitchFamily="34" charset="0"/>
                <a:cs typeface="Arial" panose="020B0604020202020204" pitchFamily="34" charset="0"/>
              </a:rPr>
              <a:t>1300 </a:t>
            </a:r>
            <a:r>
              <a:rPr lang="en-US" sz="2000" dirty="0">
                <a:latin typeface="Arial" panose="020B0604020202020204" pitchFamily="34" charset="0"/>
                <a:cs typeface="Arial" panose="020B0604020202020204" pitchFamily="34" charset="0"/>
              </a:rPr>
              <a:t>	</a:t>
            </a:r>
            <a:r>
              <a:rPr lang="en-US" sz="1800" dirty="0">
                <a:latin typeface="Arial" panose="020B0604020202020204" pitchFamily="34" charset="0"/>
                <a:cs typeface="Arial" panose="020B0604020202020204" pitchFamily="34" charset="0"/>
              </a:rPr>
              <a:t> </a:t>
            </a:r>
            <a:endParaRPr lang="en-US" sz="1800" dirty="0" smtClean="0">
              <a:latin typeface="Arial" panose="020B0604020202020204" pitchFamily="34" charset="0"/>
              <a:cs typeface="Arial" panose="020B0604020202020204" pitchFamily="34" charset="0"/>
            </a:endParaRPr>
          </a:p>
          <a:p>
            <a:pPr marL="0" indent="0">
              <a:buNone/>
            </a:pPr>
            <a:r>
              <a:rPr lang="en-US" sz="1800" dirty="0">
                <a:latin typeface="Arial" panose="020B0604020202020204" pitchFamily="34" charset="0"/>
                <a:cs typeface="Arial" panose="020B0604020202020204" pitchFamily="34" charset="0"/>
              </a:rPr>
              <a:t>	</a:t>
            </a:r>
            <a:r>
              <a:rPr lang="en-US" sz="1800" dirty="0" smtClean="0">
                <a:latin typeface="Arial" panose="020B0604020202020204" pitchFamily="34" charset="0"/>
                <a:cs typeface="Arial" panose="020B0604020202020204" pitchFamily="34" charset="0"/>
              </a:rPr>
              <a:t>					Resource</a:t>
            </a:r>
            <a:r>
              <a:rPr lang="en-US" sz="1800" dirty="0">
                <a:latin typeface="Arial" panose="020B0604020202020204" pitchFamily="34" charset="0"/>
                <a:cs typeface="Arial" panose="020B0604020202020204" pitchFamily="34" charset="0"/>
              </a:rPr>
              <a:t>: </a:t>
            </a:r>
            <a:r>
              <a:rPr lang="en-US" sz="1800" dirty="0">
                <a:latin typeface="Arial" panose="020B0604020202020204" pitchFamily="34" charset="0"/>
                <a:cs typeface="Arial" panose="020B0604020202020204" pitchFamily="34" charset="0"/>
                <a:hlinkClick r:id="rId2"/>
              </a:rPr>
              <a:t>http://</a:t>
            </a:r>
            <a:r>
              <a:rPr lang="en-US" sz="1800" dirty="0" smtClean="0">
                <a:latin typeface="Arial" panose="020B0604020202020204" pitchFamily="34" charset="0"/>
                <a:cs typeface="Arial" panose="020B0604020202020204" pitchFamily="34" charset="0"/>
                <a:hlinkClick r:id="rId2"/>
              </a:rPr>
              <a:t>www.nlp.gov.pk/resources.html</a:t>
            </a:r>
            <a:endParaRPr lang="en-US" sz="1800" dirty="0" smtClean="0">
              <a:latin typeface="Arial" panose="020B0604020202020204" pitchFamily="34" charset="0"/>
              <a:cs typeface="Arial" panose="020B0604020202020204" pitchFamily="34" charset="0"/>
            </a:endParaRPr>
          </a:p>
          <a:p>
            <a:pPr>
              <a:buFont typeface="Wingdings" panose="05000000000000000000" pitchFamily="2" charset="2"/>
              <a:buChar char="Ø"/>
            </a:pPr>
            <a:endParaRPr lang="en-US" sz="1800" dirty="0">
              <a:latin typeface="Arial" panose="020B0604020202020204" pitchFamily="34" charset="0"/>
              <a:cs typeface="Arial" panose="020B0604020202020204" pitchFamily="34" charset="0"/>
            </a:endParaRPr>
          </a:p>
          <a:p>
            <a:pPr marL="0" indent="0">
              <a:buNone/>
            </a:pPr>
            <a:r>
              <a:rPr lang="en-US" sz="1600" dirty="0">
                <a:latin typeface="Times New Roman" panose="02020603050405020304" pitchFamily="18" charset="0"/>
                <a:cs typeface="Times New Roman" panose="02020603050405020304" pitchFamily="18" charset="0"/>
              </a:rPr>
              <a:t> </a:t>
            </a:r>
          </a:p>
          <a:p>
            <a:pPr marL="0" indent="0">
              <a:buNone/>
            </a:pPr>
            <a:endParaRPr lang="en-US" sz="1600" dirty="0" smtClean="0">
              <a:latin typeface="Times New Roman" panose="02020603050405020304" pitchFamily="18" charset="0"/>
              <a:cs typeface="Times New Roman" panose="02020603050405020304" pitchFamily="18" charset="0"/>
            </a:endParaRPr>
          </a:p>
          <a:p>
            <a:pPr marL="0" indent="0">
              <a:buNone/>
            </a:pPr>
            <a:endParaRPr lang="en-US" sz="1600" dirty="0" smtClean="0">
              <a:latin typeface="Times New Roman" panose="02020603050405020304" pitchFamily="18" charset="0"/>
              <a:cs typeface="Times New Roman" panose="02020603050405020304" pitchFamily="18" charset="0"/>
            </a:endParaRPr>
          </a:p>
          <a:p>
            <a:pPr marL="0" indent="0">
              <a:buNone/>
            </a:pPr>
            <a:endParaRPr lang="en-US" sz="1600" dirty="0" smtClean="0">
              <a:latin typeface="Times New Roman" panose="02020603050405020304" pitchFamily="18" charset="0"/>
              <a:cs typeface="Times New Roman" panose="02020603050405020304" pitchFamily="18" charset="0"/>
            </a:endParaRPr>
          </a:p>
          <a:p>
            <a:pPr marL="0" indent="0">
              <a:buNone/>
            </a:pPr>
            <a:endParaRPr lang="en-US" sz="1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041204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F0F048A-E226-400D-9A44-CEDE3EE9DE99}"/>
              </a:ext>
            </a:extLst>
          </p:cNvPr>
          <p:cNvSpPr>
            <a:spLocks noGrp="1"/>
          </p:cNvSpPr>
          <p:nvPr>
            <p:ph type="ctrTitle"/>
          </p:nvPr>
        </p:nvSpPr>
        <p:spPr>
          <a:xfrm>
            <a:off x="1524000" y="398585"/>
            <a:ext cx="9144000" cy="1031630"/>
          </a:xfrm>
        </p:spPr>
        <p:txBody>
          <a:bodyPr/>
          <a:lstStyle/>
          <a:p>
            <a:r>
              <a:rPr lang="en-US" b="1" dirty="0" smtClean="0"/>
              <a:t>Pakistan –An Overview</a:t>
            </a:r>
            <a:endParaRPr lang="en-US" dirty="0"/>
          </a:p>
        </p:txBody>
      </p:sp>
      <p:sp>
        <p:nvSpPr>
          <p:cNvPr id="3" name="Subtitle 2">
            <a:extLst>
              <a:ext uri="{FF2B5EF4-FFF2-40B4-BE49-F238E27FC236}">
                <a16:creationId xmlns:a16="http://schemas.microsoft.com/office/drawing/2014/main" xmlns="" id="{EDC55199-6B8F-4309-8C05-5459C316B520}"/>
              </a:ext>
            </a:extLst>
          </p:cNvPr>
          <p:cNvSpPr>
            <a:spLocks noGrp="1"/>
          </p:cNvSpPr>
          <p:nvPr>
            <p:ph type="subTitle" idx="1"/>
          </p:nvPr>
        </p:nvSpPr>
        <p:spPr>
          <a:xfrm>
            <a:off x="492369" y="1266092"/>
            <a:ext cx="11230707" cy="4595445"/>
          </a:xfrm>
        </p:spPr>
        <p:txBody>
          <a:bodyPr>
            <a:noAutofit/>
          </a:bodyPr>
          <a:lstStyle/>
          <a:p>
            <a:pPr algn="just"/>
            <a:endParaRPr lang="en-US" sz="2000" dirty="0" smtClean="0">
              <a:latin typeface="Times New Roman" panose="02020603050405020304" pitchFamily="18" charset="0"/>
              <a:cs typeface="Times New Roman" panose="02020603050405020304" pitchFamily="18" charset="0"/>
            </a:endParaRPr>
          </a:p>
          <a:p>
            <a:pPr algn="just"/>
            <a:r>
              <a:rPr lang="en-US" dirty="0" smtClean="0">
                <a:latin typeface="Arial" panose="020B0604020202020204" pitchFamily="34" charset="0"/>
                <a:cs typeface="Arial" panose="020B0604020202020204" pitchFamily="34" charset="0"/>
              </a:rPr>
              <a:t>Islamic </a:t>
            </a:r>
            <a:r>
              <a:rPr lang="en-US" dirty="0">
                <a:latin typeface="Arial" panose="020B0604020202020204" pitchFamily="34" charset="0"/>
                <a:cs typeface="Arial" panose="020B0604020202020204" pitchFamily="34" charset="0"/>
              </a:rPr>
              <a:t>Republic of </a:t>
            </a:r>
            <a:r>
              <a:rPr lang="en-US" dirty="0" smtClean="0">
                <a:latin typeface="Arial" panose="020B0604020202020204" pitchFamily="34" charset="0"/>
                <a:cs typeface="Arial" panose="020B0604020202020204" pitchFamily="34" charset="0"/>
              </a:rPr>
              <a:t>Pakistan came into being in 1947. </a:t>
            </a:r>
          </a:p>
          <a:p>
            <a:pPr algn="just"/>
            <a:r>
              <a:rPr lang="en-US" dirty="0" smtClean="0">
                <a:latin typeface="Arial" panose="020B0604020202020204" pitchFamily="34" charset="0"/>
                <a:cs typeface="Arial" panose="020B0604020202020204" pitchFamily="34" charset="0"/>
              </a:rPr>
              <a:t>A </a:t>
            </a:r>
            <a:r>
              <a:rPr lang="en-US" dirty="0">
                <a:latin typeface="Arial" panose="020B0604020202020204" pitchFamily="34" charset="0"/>
                <a:cs typeface="Arial" panose="020B0604020202020204" pitchFamily="34" charset="0"/>
              </a:rPr>
              <a:t>country in South Asia with a coastline on the Arabian Sea in south. </a:t>
            </a:r>
            <a:endParaRPr lang="en-US" dirty="0" smtClean="0">
              <a:latin typeface="Arial" panose="020B0604020202020204" pitchFamily="34" charset="0"/>
              <a:cs typeface="Arial" panose="020B0604020202020204" pitchFamily="34" charset="0"/>
            </a:endParaRPr>
          </a:p>
          <a:p>
            <a:pPr algn="just"/>
            <a:r>
              <a:rPr lang="en-US" dirty="0" smtClean="0">
                <a:latin typeface="Arial" panose="020B0604020202020204" pitchFamily="34" charset="0"/>
                <a:cs typeface="Arial" panose="020B0604020202020204" pitchFamily="34" charset="0"/>
              </a:rPr>
              <a:t>Pakistan </a:t>
            </a:r>
            <a:r>
              <a:rPr lang="en-US" dirty="0">
                <a:latin typeface="Arial" panose="020B0604020202020204" pitchFamily="34" charset="0"/>
                <a:cs typeface="Arial" panose="020B0604020202020204" pitchFamily="34" charset="0"/>
              </a:rPr>
              <a:t>is bordered by </a:t>
            </a:r>
            <a:r>
              <a:rPr lang="en-US" dirty="0">
                <a:latin typeface="Arial" panose="020B0604020202020204" pitchFamily="34" charset="0"/>
                <a:cs typeface="Arial" panose="020B0604020202020204" pitchFamily="34" charset="0"/>
                <a:hlinkClick r:id="rId2"/>
              </a:rPr>
              <a:t>Afghanistan</a:t>
            </a:r>
            <a:r>
              <a:rPr lang="en-US" dirty="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hlinkClick r:id="rId3"/>
              </a:rPr>
              <a:t>China</a:t>
            </a:r>
            <a:r>
              <a:rPr lang="en-US" dirty="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hlinkClick r:id="rId4"/>
              </a:rPr>
              <a:t>India</a:t>
            </a:r>
            <a:r>
              <a:rPr lang="en-US" dirty="0">
                <a:latin typeface="Arial" panose="020B0604020202020204" pitchFamily="34" charset="0"/>
                <a:cs typeface="Arial" panose="020B0604020202020204" pitchFamily="34" charset="0"/>
              </a:rPr>
              <a:t>, and </a:t>
            </a:r>
            <a:r>
              <a:rPr lang="en-US" dirty="0">
                <a:latin typeface="Arial" panose="020B0604020202020204" pitchFamily="34" charset="0"/>
                <a:cs typeface="Arial" panose="020B0604020202020204" pitchFamily="34" charset="0"/>
                <a:hlinkClick r:id="rId5"/>
              </a:rPr>
              <a:t>Iran</a:t>
            </a:r>
            <a:r>
              <a:rPr lang="en-US" dirty="0" smtClean="0">
                <a:latin typeface="Arial" panose="020B0604020202020204" pitchFamily="34" charset="0"/>
                <a:cs typeface="Arial" panose="020B0604020202020204" pitchFamily="34" charset="0"/>
              </a:rPr>
              <a:t>.</a:t>
            </a:r>
            <a:r>
              <a:rPr lang="en-US" dirty="0">
                <a:latin typeface="Arial" panose="020B0604020202020204" pitchFamily="34" charset="0"/>
                <a:cs typeface="Arial" panose="020B0604020202020204" pitchFamily="34" charset="0"/>
              </a:rPr>
              <a:t> </a:t>
            </a:r>
            <a:endParaRPr lang="en-US" dirty="0" smtClean="0">
              <a:latin typeface="Arial" panose="020B0604020202020204" pitchFamily="34" charset="0"/>
              <a:cs typeface="Arial" panose="020B0604020202020204" pitchFamily="34" charset="0"/>
            </a:endParaRPr>
          </a:p>
          <a:p>
            <a:pPr algn="just"/>
            <a:r>
              <a:rPr lang="en-US" dirty="0" smtClean="0">
                <a:latin typeface="Arial" panose="020B0604020202020204" pitchFamily="34" charset="0"/>
                <a:cs typeface="Arial" panose="020B0604020202020204" pitchFamily="34" charset="0"/>
              </a:rPr>
              <a:t>The </a:t>
            </a:r>
            <a:r>
              <a:rPr lang="en-US" dirty="0">
                <a:latin typeface="Arial" panose="020B0604020202020204" pitchFamily="34" charset="0"/>
                <a:cs typeface="Arial" panose="020B0604020202020204" pitchFamily="34" charset="0"/>
              </a:rPr>
              <a:t>country occupies an </a:t>
            </a:r>
            <a:r>
              <a:rPr lang="en-US" dirty="0">
                <a:latin typeface="Arial" panose="020B0604020202020204" pitchFamily="34" charset="0"/>
                <a:cs typeface="Arial" panose="020B0604020202020204" pitchFamily="34" charset="0"/>
                <a:hlinkClick r:id="rId6"/>
              </a:rPr>
              <a:t>area</a:t>
            </a:r>
            <a:r>
              <a:rPr lang="en-US" dirty="0">
                <a:latin typeface="Arial" panose="020B0604020202020204" pitchFamily="34" charset="0"/>
                <a:cs typeface="Arial" panose="020B0604020202020204" pitchFamily="34" charset="0"/>
              </a:rPr>
              <a:t> of 796,095 km², compared it is slightly larger than </a:t>
            </a:r>
            <a:r>
              <a:rPr lang="en-US" dirty="0">
                <a:latin typeface="Arial" panose="020B0604020202020204" pitchFamily="34" charset="0"/>
                <a:cs typeface="Arial" panose="020B0604020202020204" pitchFamily="34" charset="0"/>
                <a:hlinkClick r:id="rId7"/>
              </a:rPr>
              <a:t>Turkey</a:t>
            </a:r>
            <a:r>
              <a:rPr lang="en-US" dirty="0">
                <a:latin typeface="Arial" panose="020B0604020202020204" pitchFamily="34" charset="0"/>
                <a:cs typeface="Arial" panose="020B0604020202020204" pitchFamily="34" charset="0"/>
              </a:rPr>
              <a:t> (783,562 km²) </a:t>
            </a:r>
            <a:endParaRPr lang="en-US" dirty="0" smtClean="0">
              <a:latin typeface="Arial" panose="020B0604020202020204" pitchFamily="34" charset="0"/>
              <a:cs typeface="Arial" panose="020B0604020202020204" pitchFamily="34" charset="0"/>
            </a:endParaRPr>
          </a:p>
          <a:p>
            <a:pPr algn="just"/>
            <a:r>
              <a:rPr lang="en-US" dirty="0" smtClean="0">
                <a:latin typeface="Arial" panose="020B0604020202020204" pitchFamily="34" charset="0"/>
                <a:cs typeface="Arial" panose="020B0604020202020204" pitchFamily="34" charset="0"/>
              </a:rPr>
              <a:t>Capital of Pakistan </a:t>
            </a:r>
            <a:r>
              <a:rPr lang="en-US" dirty="0">
                <a:latin typeface="Arial" panose="020B0604020202020204" pitchFamily="34" charset="0"/>
                <a:cs typeface="Arial" panose="020B0604020202020204" pitchFamily="34" charset="0"/>
              </a:rPr>
              <a:t>is Islamabad</a:t>
            </a:r>
            <a:r>
              <a:rPr lang="en-US" dirty="0" smtClean="0">
                <a:latin typeface="Arial" panose="020B0604020202020204" pitchFamily="34" charset="0"/>
                <a:cs typeface="Arial" panose="020B0604020202020204" pitchFamily="34" charset="0"/>
              </a:rPr>
              <a:t>. </a:t>
            </a:r>
          </a:p>
          <a:p>
            <a:pPr algn="just"/>
            <a:r>
              <a:rPr lang="en-US" dirty="0">
                <a:latin typeface="Arial" panose="020B0604020202020204" pitchFamily="34" charset="0"/>
                <a:cs typeface="Arial" panose="020B0604020202020204" pitchFamily="34" charset="0"/>
                <a:hlinkClick r:id="rId8"/>
              </a:rPr>
              <a:t>P</a:t>
            </a:r>
            <a:r>
              <a:rPr lang="en-US" dirty="0" smtClean="0">
                <a:latin typeface="Arial" panose="020B0604020202020204" pitchFamily="34" charset="0"/>
                <a:cs typeface="Arial" panose="020B0604020202020204" pitchFamily="34" charset="0"/>
                <a:hlinkClick r:id="rId8"/>
              </a:rPr>
              <a:t>opulation</a:t>
            </a:r>
            <a:r>
              <a:rPr lang="en-US" dirty="0" smtClean="0">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rPr>
              <a:t>233.5006 Billion </a:t>
            </a:r>
            <a:r>
              <a:rPr lang="en-US" dirty="0">
                <a:latin typeface="Arial" panose="020B0604020202020204" pitchFamily="34" charset="0"/>
                <a:cs typeface="Arial" panose="020B0604020202020204" pitchFamily="34" charset="0"/>
              </a:rPr>
              <a:t>(July 2020 est.)</a:t>
            </a:r>
            <a:r>
              <a:rPr lang="en-US" dirty="0" smtClean="0">
                <a:latin typeface="Arial" panose="020B0604020202020204" pitchFamily="34" charset="0"/>
                <a:cs typeface="Arial" panose="020B0604020202020204" pitchFamily="34" charset="0"/>
              </a:rPr>
              <a:t>. </a:t>
            </a:r>
          </a:p>
          <a:p>
            <a:pPr algn="just"/>
            <a:r>
              <a:rPr lang="en-US" dirty="0" smtClean="0">
                <a:latin typeface="Arial" panose="020B0604020202020204" pitchFamily="34" charset="0"/>
                <a:cs typeface="Arial" panose="020B0604020202020204" pitchFamily="34" charset="0"/>
              </a:rPr>
              <a:t>National Language of Pakistan is Urdu, official languages of Pakistan are Urdu and English. </a:t>
            </a:r>
          </a:p>
          <a:p>
            <a:pPr algn="just"/>
            <a:r>
              <a:rPr lang="en-US" dirty="0">
                <a:latin typeface="Arial" panose="020B0604020202020204" pitchFamily="34" charset="0"/>
                <a:cs typeface="Arial" panose="020B0604020202020204" pitchFamily="34" charset="0"/>
              </a:rPr>
              <a:t/>
            </a:r>
            <a:br>
              <a:rPr lang="en-US" dirty="0">
                <a:latin typeface="Arial" panose="020B0604020202020204" pitchFamily="34" charset="0"/>
                <a:cs typeface="Arial" panose="020B0604020202020204" pitchFamily="34" charset="0"/>
              </a:rPr>
            </a:b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1011436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97193"/>
          </a:xfrm>
        </p:spPr>
        <p:txBody>
          <a:bodyPr/>
          <a:lstStyle/>
          <a:p>
            <a:pPr algn="ctr"/>
            <a:r>
              <a:rPr lang="en-US" dirty="0" smtClean="0"/>
              <a:t>National Library of Pakistan</a:t>
            </a:r>
            <a:endParaRPr lang="en-US" dirty="0"/>
          </a:p>
        </p:txBody>
      </p:sp>
      <p:sp>
        <p:nvSpPr>
          <p:cNvPr id="3" name="Content Placeholder 2"/>
          <p:cNvSpPr>
            <a:spLocks noGrp="1"/>
          </p:cNvSpPr>
          <p:nvPr>
            <p:ph idx="1"/>
          </p:nvPr>
        </p:nvSpPr>
        <p:spPr>
          <a:xfrm>
            <a:off x="174812" y="1062318"/>
            <a:ext cx="11178988" cy="4765022"/>
          </a:xfrm>
        </p:spPr>
        <p:txBody>
          <a:bodyPr>
            <a:noAutofit/>
          </a:bodyPr>
          <a:lstStyle/>
          <a:p>
            <a:pPr marL="0" indent="0">
              <a:buNone/>
            </a:pPr>
            <a:r>
              <a:rPr lang="en-US" sz="1800" b="1" dirty="0">
                <a:latin typeface="Times New Roman" panose="02020603050405020304" pitchFamily="18" charset="0"/>
                <a:cs typeface="Times New Roman" panose="02020603050405020304" pitchFamily="18" charset="0"/>
              </a:rPr>
              <a:t/>
            </a:r>
            <a:br>
              <a:rPr lang="en-US" sz="1800" b="1" dirty="0">
                <a:latin typeface="Times New Roman" panose="02020603050405020304" pitchFamily="18" charset="0"/>
                <a:cs typeface="Times New Roman" panose="02020603050405020304" pitchFamily="18" charset="0"/>
              </a:rPr>
            </a:br>
            <a:r>
              <a:rPr lang="en-US" sz="1800" b="1" dirty="0" smtClean="0">
                <a:latin typeface="Arial" panose="020B0604020202020204" pitchFamily="34" charset="0"/>
                <a:cs typeface="Arial" panose="020B0604020202020204" pitchFamily="34" charset="0"/>
              </a:rPr>
              <a:t>Function of National Library </a:t>
            </a:r>
          </a:p>
          <a:p>
            <a:pPr marL="0" indent="0">
              <a:buNone/>
            </a:pPr>
            <a:r>
              <a:rPr lang="en-US" sz="1800" dirty="0" smtClean="0">
                <a:latin typeface="Arial" panose="020B0604020202020204" pitchFamily="34" charset="0"/>
                <a:cs typeface="Arial" panose="020B0604020202020204" pitchFamily="34" charset="0"/>
              </a:rPr>
              <a:t>1</a:t>
            </a:r>
            <a:r>
              <a:rPr lang="en-US" sz="1800" dirty="0">
                <a:latin typeface="Arial" panose="020B0604020202020204" pitchFamily="34" charset="0"/>
                <a:cs typeface="Arial" panose="020B0604020202020204" pitchFamily="34" charset="0"/>
              </a:rPr>
              <a:t>. To acquire library materials generally, </a:t>
            </a:r>
            <a:r>
              <a:rPr lang="en-US" sz="1800" dirty="0" smtClean="0">
                <a:latin typeface="Arial" panose="020B0604020202020204" pitchFamily="34" charset="0"/>
                <a:cs typeface="Arial" panose="020B0604020202020204" pitchFamily="34" charset="0"/>
              </a:rPr>
              <a:t>both current </a:t>
            </a:r>
            <a:r>
              <a:rPr lang="en-US" sz="1800" dirty="0">
                <a:latin typeface="Arial" panose="020B0604020202020204" pitchFamily="34" charset="0"/>
                <a:cs typeface="Arial" panose="020B0604020202020204" pitchFamily="34" charset="0"/>
              </a:rPr>
              <a:t>and retrospective, relating to </a:t>
            </a:r>
            <a:r>
              <a:rPr lang="en-US" sz="1800" dirty="0" smtClean="0">
                <a:latin typeface="Arial" panose="020B0604020202020204" pitchFamily="34" charset="0"/>
                <a:cs typeface="Arial" panose="020B0604020202020204" pitchFamily="34" charset="0"/>
              </a:rPr>
              <a:t>Pakistan</a:t>
            </a:r>
          </a:p>
          <a:p>
            <a:pPr marL="0" indent="0">
              <a:buNone/>
            </a:pPr>
            <a:r>
              <a:rPr lang="en-US" sz="1800" dirty="0" smtClean="0">
                <a:latin typeface="Arial" panose="020B0604020202020204" pitchFamily="34" charset="0"/>
                <a:cs typeface="Arial" panose="020B0604020202020204" pitchFamily="34" charset="0"/>
              </a:rPr>
              <a:t>2</a:t>
            </a:r>
            <a:r>
              <a:rPr lang="en-US" sz="1800" dirty="0">
                <a:latin typeface="Arial" panose="020B0604020202020204" pitchFamily="34" charset="0"/>
                <a:cs typeface="Arial" panose="020B0604020202020204" pitchFamily="34" charset="0"/>
              </a:rPr>
              <a:t>. To receive and maintain the national </a:t>
            </a:r>
            <a:r>
              <a:rPr lang="en-US" sz="1800" dirty="0" smtClean="0">
                <a:latin typeface="Arial" panose="020B0604020202020204" pitchFamily="34" charset="0"/>
                <a:cs typeface="Arial" panose="020B0604020202020204" pitchFamily="34" charset="0"/>
              </a:rPr>
              <a:t>published heritage </a:t>
            </a:r>
            <a:r>
              <a:rPr lang="en-US" sz="1800" dirty="0">
                <a:latin typeface="Arial" panose="020B0604020202020204" pitchFamily="34" charset="0"/>
                <a:cs typeface="Arial" panose="020B0604020202020204" pitchFamily="34" charset="0"/>
              </a:rPr>
              <a:t>under copyright law.</a:t>
            </a:r>
          </a:p>
          <a:p>
            <a:pPr marL="0" indent="0">
              <a:buNone/>
            </a:pPr>
            <a:r>
              <a:rPr lang="en-US" sz="1800" dirty="0">
                <a:latin typeface="Arial" panose="020B0604020202020204" pitchFamily="34" charset="0"/>
                <a:cs typeface="Arial" panose="020B0604020202020204" pitchFamily="34" charset="0"/>
              </a:rPr>
              <a:t>3. To promote and encourage the use of </a:t>
            </a:r>
            <a:r>
              <a:rPr lang="en-US" sz="1800" dirty="0" smtClean="0">
                <a:latin typeface="Arial" panose="020B0604020202020204" pitchFamily="34" charset="0"/>
                <a:cs typeface="Arial" panose="020B0604020202020204" pitchFamily="34" charset="0"/>
              </a:rPr>
              <a:t>library materials </a:t>
            </a:r>
            <a:r>
              <a:rPr lang="en-US" sz="1800" dirty="0">
                <a:latin typeface="Arial" panose="020B0604020202020204" pitchFamily="34" charset="0"/>
                <a:cs typeface="Arial" panose="020B0604020202020204" pitchFamily="34" charset="0"/>
              </a:rPr>
              <a:t>through user orientation, </a:t>
            </a:r>
            <a:r>
              <a:rPr lang="en-US" sz="1800" dirty="0" smtClean="0">
                <a:latin typeface="Arial" panose="020B0604020202020204" pitchFamily="34" charset="0"/>
                <a:cs typeface="Arial" panose="020B0604020202020204" pitchFamily="34" charset="0"/>
              </a:rPr>
              <a:t>information </a:t>
            </a:r>
            <a:r>
              <a:rPr lang="en-US" sz="1800" dirty="0" err="1" smtClean="0">
                <a:latin typeface="Arial" panose="020B0604020202020204" pitchFamily="34" charset="0"/>
                <a:cs typeface="Arial" panose="020B0604020202020204" pitchFamily="34" charset="0"/>
              </a:rPr>
              <a:t>etc</a:t>
            </a:r>
            <a:endParaRPr lang="en-US" sz="1800" dirty="0">
              <a:latin typeface="Arial" panose="020B0604020202020204" pitchFamily="34" charset="0"/>
              <a:cs typeface="Arial" panose="020B0604020202020204" pitchFamily="34" charset="0"/>
            </a:endParaRPr>
          </a:p>
          <a:p>
            <a:pPr marL="0" indent="0">
              <a:buNone/>
            </a:pPr>
            <a:r>
              <a:rPr lang="en-US" sz="1800" dirty="0" smtClean="0">
                <a:latin typeface="Arial" panose="020B0604020202020204" pitchFamily="34" charset="0"/>
                <a:cs typeface="Arial" panose="020B0604020202020204" pitchFamily="34" charset="0"/>
              </a:rPr>
              <a:t>4</a:t>
            </a:r>
            <a:r>
              <a:rPr lang="en-US" sz="1800" dirty="0">
                <a:latin typeface="Arial" panose="020B0604020202020204" pitchFamily="34" charset="0"/>
                <a:cs typeface="Arial" panose="020B0604020202020204" pitchFamily="34" charset="0"/>
              </a:rPr>
              <a:t>. To produce current and retrospective </a:t>
            </a:r>
            <a:r>
              <a:rPr lang="en-US" sz="1800" dirty="0" smtClean="0">
                <a:latin typeface="Arial" panose="020B0604020202020204" pitchFamily="34" charset="0"/>
                <a:cs typeface="Arial" panose="020B0604020202020204" pitchFamily="34" charset="0"/>
              </a:rPr>
              <a:t>national bibliographies</a:t>
            </a:r>
            <a:r>
              <a:rPr lang="en-US" sz="1800" dirty="0">
                <a:latin typeface="Arial" panose="020B0604020202020204" pitchFamily="34" charset="0"/>
                <a:cs typeface="Arial" panose="020B0604020202020204" pitchFamily="34" charset="0"/>
              </a:rPr>
              <a:t>.</a:t>
            </a:r>
          </a:p>
          <a:p>
            <a:pPr marL="0" indent="0">
              <a:buNone/>
            </a:pPr>
            <a:r>
              <a:rPr lang="en-US" sz="1800" dirty="0">
                <a:latin typeface="Arial" panose="020B0604020202020204" pitchFamily="34" charset="0"/>
                <a:cs typeface="Arial" panose="020B0604020202020204" pitchFamily="34" charset="0"/>
              </a:rPr>
              <a:t>5. To participate in the planning of all types </a:t>
            </a:r>
            <a:r>
              <a:rPr lang="en-US" sz="1800" dirty="0" smtClean="0">
                <a:latin typeface="Arial" panose="020B0604020202020204" pitchFamily="34" charset="0"/>
                <a:cs typeface="Arial" panose="020B0604020202020204" pitchFamily="34" charset="0"/>
              </a:rPr>
              <a:t>of library </a:t>
            </a:r>
            <a:r>
              <a:rPr lang="en-US" sz="1800" dirty="0">
                <a:latin typeface="Arial" panose="020B0604020202020204" pitchFamily="34" charset="0"/>
                <a:cs typeface="Arial" panose="020B0604020202020204" pitchFamily="34" charset="0"/>
              </a:rPr>
              <a:t>services in the </a:t>
            </a:r>
            <a:r>
              <a:rPr lang="en-US" sz="1800" dirty="0" smtClean="0">
                <a:latin typeface="Arial" panose="020B0604020202020204" pitchFamily="34" charset="0"/>
                <a:cs typeface="Arial" panose="020B0604020202020204" pitchFamily="34" charset="0"/>
              </a:rPr>
              <a:t>country</a:t>
            </a:r>
          </a:p>
          <a:p>
            <a:pPr marL="0" indent="0">
              <a:buNone/>
            </a:pPr>
            <a:r>
              <a:rPr lang="en-US" sz="1800" dirty="0" smtClean="0">
                <a:latin typeface="Arial" panose="020B0604020202020204" pitchFamily="34" charset="0"/>
                <a:cs typeface="Arial" panose="020B0604020202020204" pitchFamily="34" charset="0"/>
              </a:rPr>
              <a:t>6</a:t>
            </a:r>
            <a:r>
              <a:rPr lang="en-US" sz="1800" dirty="0">
                <a:latin typeface="Arial" panose="020B0604020202020204" pitchFamily="34" charset="0"/>
                <a:cs typeface="Arial" panose="020B0604020202020204" pitchFamily="34" charset="0"/>
              </a:rPr>
              <a:t>. To act as an organizing agency for </a:t>
            </a:r>
            <a:r>
              <a:rPr lang="en-US" sz="1800" dirty="0" smtClean="0">
                <a:latin typeface="Arial" panose="020B0604020202020204" pitchFamily="34" charset="0"/>
                <a:cs typeface="Arial" panose="020B0604020202020204" pitchFamily="34" charset="0"/>
              </a:rPr>
              <a:t>international lending </a:t>
            </a:r>
            <a:r>
              <a:rPr lang="en-US" sz="1800" dirty="0">
                <a:latin typeface="Arial" panose="020B0604020202020204" pitchFamily="34" charset="0"/>
                <a:cs typeface="Arial" panose="020B0604020202020204" pitchFamily="34" charset="0"/>
              </a:rPr>
              <a:t>and exchange of library material.</a:t>
            </a:r>
          </a:p>
          <a:p>
            <a:pPr marL="0" indent="0">
              <a:buNone/>
            </a:pPr>
            <a:r>
              <a:rPr lang="en-US" sz="1800" dirty="0">
                <a:latin typeface="Arial" panose="020B0604020202020204" pitchFamily="34" charset="0"/>
                <a:cs typeface="Arial" panose="020B0604020202020204" pitchFamily="34" charset="0"/>
              </a:rPr>
              <a:t>7. To organize courses, seminars, </a:t>
            </a:r>
            <a:r>
              <a:rPr lang="en-US" sz="1800" dirty="0" smtClean="0">
                <a:latin typeface="Arial" panose="020B0604020202020204" pitchFamily="34" charset="0"/>
                <a:cs typeface="Arial" panose="020B0604020202020204" pitchFamily="34" charset="0"/>
              </a:rPr>
              <a:t>workshops, conferences</a:t>
            </a:r>
            <a:r>
              <a:rPr lang="en-US" sz="1800" dirty="0">
                <a:latin typeface="Arial" panose="020B0604020202020204" pitchFamily="34" charset="0"/>
                <a:cs typeface="Arial" panose="020B0604020202020204" pitchFamily="34" charset="0"/>
              </a:rPr>
              <a:t>, etc. for the training and </a:t>
            </a:r>
            <a:r>
              <a:rPr lang="en-US" sz="1800" dirty="0" smtClean="0">
                <a:latin typeface="Arial" panose="020B0604020202020204" pitchFamily="34" charset="0"/>
                <a:cs typeface="Arial" panose="020B0604020202020204" pitchFamily="34" charset="0"/>
              </a:rPr>
              <a:t>education of Librarian</a:t>
            </a:r>
            <a:endParaRPr lang="en-US" sz="1800" dirty="0">
              <a:latin typeface="Arial" panose="020B0604020202020204" pitchFamily="34" charset="0"/>
              <a:cs typeface="Arial" panose="020B0604020202020204" pitchFamily="34" charset="0"/>
            </a:endParaRPr>
          </a:p>
          <a:p>
            <a:pPr marL="0" indent="0">
              <a:buNone/>
            </a:pPr>
            <a:r>
              <a:rPr lang="en-US" sz="1800" dirty="0" smtClean="0">
                <a:latin typeface="Arial" panose="020B0604020202020204" pitchFamily="34" charset="0"/>
                <a:cs typeface="Arial" panose="020B0604020202020204" pitchFamily="34" charset="0"/>
              </a:rPr>
              <a:t>8</a:t>
            </a:r>
            <a:r>
              <a:rPr lang="en-US" sz="1800" dirty="0">
                <a:latin typeface="Arial" panose="020B0604020202020204" pitchFamily="34" charset="0"/>
                <a:cs typeface="Arial" panose="020B0604020202020204" pitchFamily="34" charset="0"/>
              </a:rPr>
              <a:t>. To play an effective role in raising the </a:t>
            </a:r>
            <a:r>
              <a:rPr lang="en-US" sz="1800" dirty="0" smtClean="0">
                <a:latin typeface="Arial" panose="020B0604020202020204" pitchFamily="34" charset="0"/>
                <a:cs typeface="Arial" panose="020B0604020202020204" pitchFamily="34" charset="0"/>
              </a:rPr>
              <a:t>standards of </a:t>
            </a:r>
            <a:r>
              <a:rPr lang="en-US" sz="1800" dirty="0">
                <a:latin typeface="Arial" panose="020B0604020202020204" pitchFamily="34" charset="0"/>
                <a:cs typeface="Arial" panose="020B0604020202020204" pitchFamily="34" charset="0"/>
              </a:rPr>
              <a:t>libraries and library services </a:t>
            </a:r>
            <a:r>
              <a:rPr lang="en-US" sz="1800" dirty="0" smtClean="0">
                <a:latin typeface="Arial" panose="020B0604020202020204" pitchFamily="34" charset="0"/>
                <a:cs typeface="Arial" panose="020B0604020202020204" pitchFamily="34" charset="0"/>
              </a:rPr>
              <a:t> in the country.</a:t>
            </a:r>
            <a:endParaRPr lang="en-US" sz="1800" dirty="0">
              <a:latin typeface="Arial" panose="020B0604020202020204" pitchFamily="34" charset="0"/>
              <a:cs typeface="Arial" panose="020B0604020202020204" pitchFamily="34" charset="0"/>
            </a:endParaRPr>
          </a:p>
          <a:p>
            <a:pPr marL="0" indent="0">
              <a:buNone/>
            </a:pPr>
            <a:r>
              <a:rPr lang="en-US" sz="1800" dirty="0">
                <a:latin typeface="Arial" panose="020B0604020202020204" pitchFamily="34" charset="0"/>
                <a:cs typeface="Arial" panose="020B0604020202020204" pitchFamily="34" charset="0"/>
              </a:rPr>
              <a:t>9. To take measures towards the </a:t>
            </a:r>
            <a:r>
              <a:rPr lang="en-US" sz="1800" dirty="0" smtClean="0">
                <a:latin typeface="Arial" panose="020B0604020202020204" pitchFamily="34" charset="0"/>
                <a:cs typeface="Arial" panose="020B0604020202020204" pitchFamily="34" charset="0"/>
              </a:rPr>
              <a:t>establishment of </a:t>
            </a:r>
            <a:r>
              <a:rPr lang="en-US" sz="1800" dirty="0">
                <a:latin typeface="Arial" panose="020B0604020202020204" pitchFamily="34" charset="0"/>
                <a:cs typeface="Arial" panose="020B0604020202020204" pitchFamily="34" charset="0"/>
              </a:rPr>
              <a:t>union catalogues or databases </a:t>
            </a:r>
            <a:endParaRPr lang="en-US" sz="1800" dirty="0" smtClean="0">
              <a:latin typeface="Arial" panose="020B0604020202020204" pitchFamily="34" charset="0"/>
              <a:cs typeface="Arial" panose="020B0604020202020204" pitchFamily="34" charset="0"/>
            </a:endParaRPr>
          </a:p>
          <a:p>
            <a:pPr marL="0" indent="0">
              <a:buNone/>
            </a:pPr>
            <a:r>
              <a:rPr lang="en-US" sz="1800" dirty="0" smtClean="0">
                <a:latin typeface="Arial" panose="020B0604020202020204" pitchFamily="34" charset="0"/>
                <a:cs typeface="Arial" panose="020B0604020202020204" pitchFamily="34" charset="0"/>
              </a:rPr>
              <a:t>10</a:t>
            </a:r>
            <a:r>
              <a:rPr lang="en-US" sz="1800" dirty="0">
                <a:latin typeface="Arial" panose="020B0604020202020204" pitchFamily="34" charset="0"/>
                <a:cs typeface="Arial" panose="020B0604020202020204" pitchFamily="34" charset="0"/>
              </a:rPr>
              <a:t>. To participate in international library </a:t>
            </a:r>
            <a:r>
              <a:rPr lang="en-US" sz="1800" dirty="0" smtClean="0">
                <a:latin typeface="Arial" panose="020B0604020202020204" pitchFamily="34" charset="0"/>
                <a:cs typeface="Arial" panose="020B0604020202020204" pitchFamily="34" charset="0"/>
              </a:rPr>
              <a:t>meetings, conferences</a:t>
            </a:r>
            <a:r>
              <a:rPr lang="en-US" sz="1800" dirty="0">
                <a:latin typeface="Arial" panose="020B0604020202020204" pitchFamily="34" charset="0"/>
                <a:cs typeface="Arial" panose="020B0604020202020204" pitchFamily="34" charset="0"/>
              </a:rPr>
              <a:t>, etc. for mutual </a:t>
            </a:r>
            <a:r>
              <a:rPr lang="en-US" sz="1800" dirty="0" smtClean="0">
                <a:latin typeface="Arial" panose="020B0604020202020204" pitchFamily="34" charset="0"/>
                <a:cs typeface="Arial" panose="020B0604020202020204" pitchFamily="34" charset="0"/>
              </a:rPr>
              <a:t>benefit etc. </a:t>
            </a:r>
          </a:p>
          <a:p>
            <a:pPr marL="0" indent="0">
              <a:buNone/>
            </a:pPr>
            <a:r>
              <a:rPr lang="en-US" sz="1800" dirty="0" smtClean="0">
                <a:latin typeface="Arial" panose="020B0604020202020204" pitchFamily="34" charset="0"/>
                <a:cs typeface="Arial" panose="020B0604020202020204" pitchFamily="34" charset="0"/>
              </a:rPr>
              <a:t>					Resource: </a:t>
            </a:r>
            <a:r>
              <a:rPr lang="en-US" sz="1800" dirty="0">
                <a:latin typeface="Arial" panose="020B0604020202020204" pitchFamily="34" charset="0"/>
                <a:cs typeface="Arial" panose="020B0604020202020204" pitchFamily="34" charset="0"/>
                <a:hlinkClick r:id="rId2"/>
              </a:rPr>
              <a:t>https://doi.org/10.1177/0340035208088578</a:t>
            </a:r>
            <a:endParaRPr lang="en-US" sz="1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4319163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03063"/>
          </a:xfrm>
        </p:spPr>
        <p:txBody>
          <a:bodyPr>
            <a:normAutofit fontScale="90000"/>
          </a:bodyPr>
          <a:lstStyle/>
          <a:p>
            <a:pPr algn="ctr"/>
            <a:r>
              <a:rPr lang="en-US" b="1" dirty="0" smtClean="0">
                <a:latin typeface="Arial" panose="020B0604020202020204" pitchFamily="34" charset="0"/>
                <a:cs typeface="Arial" panose="020B0604020202020204" pitchFamily="34" charset="0"/>
              </a:rPr>
              <a:t>Library Automations in Pakistan</a:t>
            </a:r>
            <a:endParaRPr lang="en-US"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74812" y="1062318"/>
            <a:ext cx="11178988" cy="4765022"/>
          </a:xfrm>
        </p:spPr>
        <p:txBody>
          <a:bodyPr>
            <a:noAutofit/>
          </a:bodyPr>
          <a:lstStyle/>
          <a:p>
            <a:pPr marL="0" indent="0" algn="just">
              <a:buNone/>
            </a:pPr>
            <a:r>
              <a:rPr lang="en-US" sz="2400" b="1" dirty="0" smtClean="0">
                <a:latin typeface="Arial" panose="020B0604020202020204" pitchFamily="34" charset="0"/>
                <a:cs typeface="Arial" panose="020B0604020202020204" pitchFamily="34" charset="0"/>
              </a:rPr>
              <a:t>In the era of Information technology, Libraries are computerized throughout the world. Pakistani Librarians are experiencing some new technologies in their libraries. Few popular software are worth mentioning here:</a:t>
            </a:r>
          </a:p>
          <a:p>
            <a:pPr marL="0" indent="0" algn="just">
              <a:buNone/>
            </a:pPr>
            <a:r>
              <a:rPr lang="en-US" sz="2400" b="1" dirty="0" smtClean="0">
                <a:latin typeface="Arial" panose="020B0604020202020204" pitchFamily="34" charset="0"/>
                <a:cs typeface="Arial" panose="020B0604020202020204" pitchFamily="34" charset="0"/>
              </a:rPr>
              <a:t>Koha, DSPACE, Greenstone, </a:t>
            </a:r>
            <a:r>
              <a:rPr lang="en-US" sz="2400" b="1" dirty="0" err="1" smtClean="0">
                <a:latin typeface="Arial" panose="020B0604020202020204" pitchFamily="34" charset="0"/>
                <a:cs typeface="Arial" panose="020B0604020202020204" pitchFamily="34" charset="0"/>
              </a:rPr>
              <a:t>Libbest</a:t>
            </a:r>
            <a:r>
              <a:rPr lang="en-US" sz="2400" b="1" dirty="0" smtClean="0">
                <a:latin typeface="Arial" panose="020B0604020202020204" pitchFamily="34" charset="0"/>
                <a:cs typeface="Arial" panose="020B0604020202020204" pitchFamily="34" charset="0"/>
              </a:rPr>
              <a:t>, </a:t>
            </a:r>
            <a:r>
              <a:rPr lang="en-US" sz="2400" b="1" dirty="0" err="1" smtClean="0">
                <a:latin typeface="Arial" panose="020B0604020202020204" pitchFamily="34" charset="0"/>
                <a:cs typeface="Arial" panose="020B0604020202020204" pitchFamily="34" charset="0"/>
              </a:rPr>
              <a:t>Libmax</a:t>
            </a:r>
            <a:r>
              <a:rPr lang="en-US" sz="2400" b="1" dirty="0" smtClean="0">
                <a:latin typeface="Arial" panose="020B0604020202020204" pitchFamily="34" charset="0"/>
                <a:cs typeface="Arial" panose="020B0604020202020204" pitchFamily="34" charset="0"/>
              </a:rPr>
              <a:t>, LIMS, LAS, </a:t>
            </a:r>
            <a:r>
              <a:rPr lang="en-US" sz="2400" b="1" dirty="0" err="1" smtClean="0">
                <a:latin typeface="Arial" panose="020B0604020202020204" pitchFamily="34" charset="0"/>
                <a:cs typeface="Arial" panose="020B0604020202020204" pitchFamily="34" charset="0"/>
              </a:rPr>
              <a:t>Winisis</a:t>
            </a:r>
            <a:r>
              <a:rPr lang="en-US" sz="2400" b="1" dirty="0" smtClean="0">
                <a:latin typeface="Arial" panose="020B0604020202020204" pitchFamily="34" charset="0"/>
                <a:cs typeface="Arial" panose="020B0604020202020204" pitchFamily="34" charset="0"/>
              </a:rPr>
              <a:t>, SLIMS, Library Content Manager –Integrated Library solutions, Insignia, Virtua and much more …Even some librarians have designed their own indigenous </a:t>
            </a:r>
            <a:r>
              <a:rPr lang="en-US" sz="2400" b="1" smtClean="0">
                <a:latin typeface="Arial" panose="020B0604020202020204" pitchFamily="34" charset="0"/>
                <a:cs typeface="Arial" panose="020B0604020202020204" pitchFamily="34" charset="0"/>
              </a:rPr>
              <a:t>library Software's </a:t>
            </a:r>
            <a:r>
              <a:rPr lang="en-US" sz="2400" b="1" dirty="0" smtClean="0">
                <a:latin typeface="Arial" panose="020B0604020202020204" pitchFamily="34" charset="0"/>
                <a:cs typeface="Arial" panose="020B0604020202020204" pitchFamily="34" charset="0"/>
              </a:rPr>
              <a:t>for their libraries. </a:t>
            </a:r>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7641309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697193"/>
          </a:xfrm>
        </p:spPr>
        <p:txBody>
          <a:bodyPr/>
          <a:lstStyle/>
          <a:p>
            <a:pPr algn="ctr"/>
            <a:r>
              <a:rPr lang="en-US" dirty="0" smtClean="0"/>
              <a:t>HEC Digital Library</a:t>
            </a:r>
            <a:endParaRPr lang="en-US" dirty="0"/>
          </a:p>
        </p:txBody>
      </p:sp>
      <p:sp>
        <p:nvSpPr>
          <p:cNvPr id="3" name="Content Placeholder 2"/>
          <p:cNvSpPr>
            <a:spLocks noGrp="1"/>
          </p:cNvSpPr>
          <p:nvPr>
            <p:ph idx="1"/>
          </p:nvPr>
        </p:nvSpPr>
        <p:spPr>
          <a:xfrm>
            <a:off x="188259" y="578224"/>
            <a:ext cx="12003741" cy="5249116"/>
          </a:xfrm>
        </p:spPr>
        <p:txBody>
          <a:bodyPr>
            <a:noAutofit/>
          </a:bodyPr>
          <a:lstStyle/>
          <a:p>
            <a:pPr marL="0" indent="0" algn="just">
              <a:buNone/>
            </a:pPr>
            <a:r>
              <a:rPr lang="en-US" sz="2400" dirty="0">
                <a:latin typeface="Arial" panose="020B0604020202020204" pitchFamily="34" charset="0"/>
                <a:cs typeface="Arial" panose="020B0604020202020204" pitchFamily="34" charset="0"/>
              </a:rPr>
              <a:t>HEC National Digital Library (DL) is a </a:t>
            </a:r>
            <a:r>
              <a:rPr lang="en-US" sz="2400" dirty="0" err="1">
                <a:latin typeface="Arial" panose="020B0604020202020204" pitchFamily="34" charset="0"/>
                <a:cs typeface="Arial" panose="020B0604020202020204" pitchFamily="34" charset="0"/>
              </a:rPr>
              <a:t>programme</a:t>
            </a:r>
            <a:r>
              <a:rPr lang="en-US" sz="2400" dirty="0">
                <a:latin typeface="Arial" panose="020B0604020202020204" pitchFamily="34" charset="0"/>
                <a:cs typeface="Arial" panose="020B0604020202020204" pitchFamily="34" charset="0"/>
              </a:rPr>
              <a:t> to provide researchers within public and private universities in Pakistan and non-profit research and development organizations with access to international scholarly literature based on electronic (online) delivery, providing access to high quality, peer-reviewed journals, databases, articles and e-Books across a wide range of disciplines. The e-books support </a:t>
            </a:r>
            <a:r>
              <a:rPr lang="en-US" sz="2400" dirty="0" err="1">
                <a:latin typeface="Arial" panose="020B0604020202020204" pitchFamily="34" charset="0"/>
                <a:cs typeface="Arial" panose="020B0604020202020204" pitchFamily="34" charset="0"/>
              </a:rPr>
              <a:t>programme</a:t>
            </a:r>
            <a:r>
              <a:rPr lang="en-US" sz="2400" dirty="0">
                <a:latin typeface="Arial" panose="020B0604020202020204" pitchFamily="34" charset="0"/>
                <a:cs typeface="Arial" panose="020B0604020202020204" pitchFamily="34" charset="0"/>
              </a:rPr>
              <a:t> will allow researchers to access most of the important text and reference books electronically in a variety of subject areas. Around 75,000 number of electronic content has been made available through the Digital </a:t>
            </a:r>
            <a:r>
              <a:rPr lang="en-US" sz="2400" dirty="0" smtClean="0">
                <a:latin typeface="Arial" panose="020B0604020202020204" pitchFamily="34" charset="0"/>
                <a:cs typeface="Arial" panose="020B0604020202020204" pitchFamily="34" charset="0"/>
              </a:rPr>
              <a:t>Library </a:t>
            </a:r>
            <a:r>
              <a:rPr lang="en-US" sz="2400" dirty="0" err="1" smtClean="0">
                <a:latin typeface="Arial" panose="020B0604020202020204" pitchFamily="34" charset="0"/>
                <a:cs typeface="Arial" panose="020B0604020202020204" pitchFamily="34" charset="0"/>
              </a:rPr>
              <a:t>Programme</a:t>
            </a:r>
            <a:r>
              <a:rPr lang="en-US" sz="2400" dirty="0" smtClean="0">
                <a:latin typeface="Arial" panose="020B0604020202020204" pitchFamily="34" charset="0"/>
                <a:cs typeface="Arial" panose="020B0604020202020204" pitchFamily="34" charset="0"/>
              </a:rPr>
              <a:t>.</a:t>
            </a:r>
          </a:p>
          <a:p>
            <a:pPr marL="0" indent="0" algn="just">
              <a:buNone/>
            </a:pPr>
            <a:r>
              <a:rPr lang="en-US" sz="2400" dirty="0" smtClean="0">
                <a:latin typeface="Arial" panose="020B0604020202020204" pitchFamily="34" charset="0"/>
                <a:cs typeface="Arial" panose="020B0604020202020204" pitchFamily="34" charset="0"/>
                <a:hlinkClick r:id="rId2"/>
              </a:rPr>
              <a:t>​​​</a:t>
            </a:r>
            <a:r>
              <a:rPr lang="en-US" sz="1800" dirty="0" smtClean="0">
                <a:latin typeface="Arial" panose="020B0604020202020204" pitchFamily="34" charset="0"/>
                <a:cs typeface="Arial" panose="020B0604020202020204" pitchFamily="34" charset="0"/>
                <a:hlinkClick r:id="rId2"/>
              </a:rPr>
              <a:t>E - databases​​​</a:t>
            </a:r>
            <a:endParaRPr lang="en-US" sz="1800" dirty="0" smtClean="0">
              <a:latin typeface="Arial" panose="020B0604020202020204" pitchFamily="34" charset="0"/>
              <a:cs typeface="Arial" panose="020B0604020202020204" pitchFamily="34" charset="0"/>
            </a:endParaRPr>
          </a:p>
          <a:p>
            <a:pPr marL="0" indent="0" algn="just">
              <a:buNone/>
            </a:pPr>
            <a:r>
              <a:rPr lang="en-US" sz="1800" dirty="0" smtClean="0">
                <a:latin typeface="Arial" panose="020B0604020202020204" pitchFamily="34" charset="0"/>
                <a:cs typeface="Arial" panose="020B0604020202020204" pitchFamily="34" charset="0"/>
                <a:hlinkClick r:id="rId3"/>
              </a:rPr>
              <a:t>E-books</a:t>
            </a:r>
            <a:endParaRPr lang="en-US" sz="1800" dirty="0" smtClean="0">
              <a:latin typeface="Arial" panose="020B0604020202020204" pitchFamily="34" charset="0"/>
              <a:cs typeface="Arial" panose="020B0604020202020204" pitchFamily="34" charset="0"/>
            </a:endParaRPr>
          </a:p>
          <a:p>
            <a:pPr marL="0" indent="0" algn="just">
              <a:buNone/>
            </a:pPr>
            <a:r>
              <a:rPr lang="en-US" sz="1800" dirty="0" smtClean="0">
                <a:latin typeface="Arial" panose="020B0604020202020204" pitchFamily="34" charset="0"/>
                <a:cs typeface="Arial" panose="020B0604020202020204" pitchFamily="34" charset="0"/>
                <a:hlinkClick r:id="rId4"/>
              </a:rPr>
              <a:t>Institutes</a:t>
            </a:r>
            <a:r>
              <a:rPr lang="en-US" sz="1800" dirty="0" smtClean="0">
                <a:latin typeface="Arial" panose="020B0604020202020204" pitchFamily="34" charset="0"/>
                <a:cs typeface="Arial" panose="020B0604020202020204" pitchFamily="34" charset="0"/>
              </a:rPr>
              <a:t> </a:t>
            </a:r>
          </a:p>
          <a:p>
            <a:pPr marL="0" indent="0" algn="just">
              <a:buNone/>
            </a:pPr>
            <a:r>
              <a:rPr lang="en-US" sz="1800" dirty="0" smtClean="0">
                <a:latin typeface="Arial" panose="020B0604020202020204" pitchFamily="34" charset="0"/>
                <a:cs typeface="Arial" panose="020B0604020202020204" pitchFamily="34" charset="0"/>
                <a:hlinkClick r:id="rId5"/>
              </a:rPr>
              <a:t>British library document delivery service </a:t>
            </a:r>
            <a:endParaRPr lang="en-US" sz="1800" dirty="0" smtClean="0">
              <a:latin typeface="Arial" panose="020B0604020202020204" pitchFamily="34" charset="0"/>
              <a:cs typeface="Arial" panose="020B0604020202020204" pitchFamily="34" charset="0"/>
            </a:endParaRPr>
          </a:p>
          <a:p>
            <a:pPr marL="0" indent="0" algn="just">
              <a:buNone/>
            </a:pPr>
            <a:r>
              <a:rPr lang="en-US" sz="1800" dirty="0" smtClean="0">
                <a:latin typeface="Arial" panose="020B0604020202020204" pitchFamily="34" charset="0"/>
                <a:cs typeface="Arial" panose="020B0604020202020204" pitchFamily="34" charset="0"/>
                <a:hlinkClick r:id="rId6"/>
              </a:rPr>
              <a:t>Open access resources​</a:t>
            </a:r>
            <a:endParaRPr lang="en-US" sz="1800" dirty="0" smtClean="0">
              <a:latin typeface="Arial" panose="020B0604020202020204" pitchFamily="34" charset="0"/>
              <a:cs typeface="Arial" panose="020B0604020202020204" pitchFamily="34" charset="0"/>
            </a:endParaRPr>
          </a:p>
          <a:p>
            <a:pPr marL="0" indent="0" algn="just">
              <a:buNone/>
            </a:pPr>
            <a:r>
              <a:rPr lang="en-US" sz="1800" dirty="0" smtClean="0">
                <a:latin typeface="Arial" panose="020B0604020202020204" pitchFamily="34" charset="0"/>
                <a:cs typeface="Arial" panose="020B0604020202020204" pitchFamily="34" charset="0"/>
                <a:hlinkClick r:id="rId7"/>
              </a:rPr>
              <a:t>Eligibility​ criteria</a:t>
            </a:r>
            <a:r>
              <a:rPr lang="en-US" sz="1600" dirty="0" smtClean="0">
                <a:latin typeface="Arial" panose="020B0604020202020204" pitchFamily="34" charset="0"/>
                <a:cs typeface="Arial" panose="020B0604020202020204" pitchFamily="34" charset="0"/>
              </a:rPr>
              <a:t>				</a:t>
            </a:r>
          </a:p>
          <a:p>
            <a:pPr marL="0" indent="0" algn="just">
              <a:buNone/>
            </a:pPr>
            <a:r>
              <a:rPr lang="en-US" sz="1800" dirty="0" smtClean="0">
                <a:latin typeface="Arial" panose="020B0604020202020204" pitchFamily="34" charset="0"/>
                <a:cs typeface="Arial" panose="020B0604020202020204" pitchFamily="34" charset="0"/>
              </a:rPr>
              <a:t>Source</a:t>
            </a:r>
            <a:r>
              <a:rPr lang="en-US" sz="1800" dirty="0">
                <a:latin typeface="Arial" panose="020B0604020202020204" pitchFamily="34" charset="0"/>
                <a:cs typeface="Arial" panose="020B0604020202020204" pitchFamily="34" charset="0"/>
              </a:rPr>
              <a:t>: </a:t>
            </a:r>
            <a:r>
              <a:rPr lang="en-US" sz="1800" dirty="0">
                <a:latin typeface="Arial" panose="020B0604020202020204" pitchFamily="34" charset="0"/>
                <a:cs typeface="Arial" panose="020B0604020202020204" pitchFamily="34" charset="0"/>
                <a:hlinkClick r:id="rId8"/>
              </a:rPr>
              <a:t>https://</a:t>
            </a:r>
            <a:r>
              <a:rPr lang="en-US" sz="1800" dirty="0" smtClean="0">
                <a:latin typeface="Arial" panose="020B0604020202020204" pitchFamily="34" charset="0"/>
                <a:cs typeface="Arial" panose="020B0604020202020204" pitchFamily="34" charset="0"/>
                <a:hlinkClick r:id="rId8"/>
              </a:rPr>
              <a:t>www.hec.gov.pk/english/services/students/HEC-Library/Pages/Important-Links-For-Librarians.aspx</a:t>
            </a:r>
            <a:endParaRPr lang="en-US" sz="1800" dirty="0" smtClean="0">
              <a:latin typeface="Arial" panose="020B0604020202020204" pitchFamily="34" charset="0"/>
              <a:cs typeface="Arial" panose="020B0604020202020204" pitchFamily="34" charset="0"/>
            </a:endParaRPr>
          </a:p>
          <a:p>
            <a:pPr marL="0" indent="0" algn="just">
              <a:buNone/>
            </a:pPr>
            <a:endParaRPr lang="en-US" sz="1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3947686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697193"/>
          </a:xfrm>
        </p:spPr>
        <p:txBody>
          <a:bodyPr/>
          <a:lstStyle/>
          <a:p>
            <a:pPr algn="ctr"/>
            <a:r>
              <a:rPr lang="en-US" dirty="0" smtClean="0"/>
              <a:t>HEC Digital Library-Databases</a:t>
            </a:r>
            <a:endParaRPr lang="en-US" dirty="0"/>
          </a:p>
        </p:txBody>
      </p:sp>
      <p:sp>
        <p:nvSpPr>
          <p:cNvPr id="3" name="Content Placeholder 2"/>
          <p:cNvSpPr>
            <a:spLocks noGrp="1"/>
          </p:cNvSpPr>
          <p:nvPr>
            <p:ph idx="1"/>
          </p:nvPr>
        </p:nvSpPr>
        <p:spPr>
          <a:xfrm>
            <a:off x="188259" y="578224"/>
            <a:ext cx="12003741" cy="5249116"/>
          </a:xfrm>
        </p:spPr>
        <p:txBody>
          <a:bodyPr>
            <a:noAutofit/>
          </a:bodyPr>
          <a:lstStyle/>
          <a:p>
            <a:pPr marL="0" indent="0" algn="just">
              <a:buNone/>
            </a:pPr>
            <a:endParaRPr lang="en-US" sz="1800" dirty="0" smtClean="0">
              <a:latin typeface="Arial" panose="020B0604020202020204" pitchFamily="34" charset="0"/>
              <a:cs typeface="Arial" panose="020B0604020202020204" pitchFamily="34" charset="0"/>
            </a:endParaRPr>
          </a:p>
          <a:p>
            <a:pPr marL="0" indent="0" algn="just">
              <a:buNone/>
            </a:pPr>
            <a:endParaRPr lang="en-US" sz="1800" dirty="0" smtClean="0">
              <a:latin typeface="Arial" panose="020B0604020202020204" pitchFamily="34" charset="0"/>
              <a:cs typeface="Arial" panose="020B0604020202020204" pitchFamily="34" charset="0"/>
            </a:endParaRPr>
          </a:p>
          <a:p>
            <a:pPr marL="0" indent="0" algn="just">
              <a:buNone/>
            </a:pPr>
            <a:endParaRPr lang="en-US" sz="1800" dirty="0">
              <a:latin typeface="Arial" panose="020B0604020202020204" pitchFamily="34" charset="0"/>
              <a:cs typeface="Arial" panose="020B0604020202020204" pitchFamily="34" charset="0"/>
            </a:endParaRPr>
          </a:p>
          <a:p>
            <a:pPr marL="0" indent="0" algn="just">
              <a:buNone/>
            </a:pPr>
            <a:endParaRPr lang="en-US" sz="1800" dirty="0">
              <a:latin typeface="Arial" panose="020B0604020202020204" pitchFamily="34" charset="0"/>
              <a:cs typeface="Arial" panose="020B0604020202020204" pitchFamily="34" charset="0"/>
            </a:endParaRPr>
          </a:p>
        </p:txBody>
      </p:sp>
      <p:graphicFrame>
        <p:nvGraphicFramePr>
          <p:cNvPr id="5" name="Table 4"/>
          <p:cNvGraphicFramePr>
            <a:graphicFrameLocks noGrp="1"/>
          </p:cNvGraphicFramePr>
          <p:nvPr>
            <p:extLst>
              <p:ext uri="{D42A27DB-BD31-4B8C-83A1-F6EECF244321}">
                <p14:modId xmlns:p14="http://schemas.microsoft.com/office/powerpoint/2010/main" val="3541084537"/>
              </p:ext>
            </p:extLst>
          </p:nvPr>
        </p:nvGraphicFramePr>
        <p:xfrm>
          <a:off x="188259" y="1275418"/>
          <a:ext cx="4081055" cy="4693920"/>
        </p:xfrm>
        <a:graphic>
          <a:graphicData uri="http://schemas.openxmlformats.org/drawingml/2006/table">
            <a:tbl>
              <a:tblPr/>
              <a:tblGrid>
                <a:gridCol w="4081055"/>
              </a:tblGrid>
              <a:tr h="211951">
                <a:tc>
                  <a:txBody>
                    <a:bodyPr/>
                    <a:lstStyle/>
                    <a:p>
                      <a:pPr algn="ctr"/>
                      <a:r>
                        <a:rPr lang="en-US" sz="1600" b="1" dirty="0">
                          <a:latin typeface="Maiandra GD, monospace"/>
                        </a:rPr>
                        <a:t>MULTIDISCIPLINARY RESOURCES</a:t>
                      </a:r>
                      <a:endParaRPr lang="en-US" sz="1600" dirty="0"/>
                    </a:p>
                  </a:txBody>
                  <a:tcPr marL="0" marR="0" marT="0" marB="0" anchor="ctr">
                    <a:lnL>
                      <a:noFill/>
                    </a:lnL>
                    <a:lnR>
                      <a:noFill/>
                    </a:lnR>
                    <a:lnT>
                      <a:noFill/>
                    </a:lnT>
                    <a:lnB>
                      <a:noFill/>
                    </a:lnB>
                  </a:tcPr>
                </a:tc>
              </a:tr>
              <a:tr h="1483660">
                <a:tc>
                  <a:txBody>
                    <a:bodyPr/>
                    <a:lstStyle/>
                    <a:p>
                      <a:pPr>
                        <a:buFont typeface="Arial" panose="020B0604020202020204" pitchFamily="34" charset="0"/>
                        <a:buChar char="•"/>
                      </a:pPr>
                      <a:r>
                        <a:rPr lang="en-US" sz="1600" b="1" dirty="0">
                          <a:hlinkClick r:id="rId2"/>
                        </a:rPr>
                        <a:t>ANNUAL REVIEWS </a:t>
                      </a:r>
                      <a:endParaRPr lang="en-US" sz="1600" dirty="0"/>
                    </a:p>
                    <a:p>
                      <a:pPr>
                        <a:buFont typeface="Arial" panose="020B0604020202020204" pitchFamily="34" charset="0"/>
                        <a:buChar char="•"/>
                      </a:pPr>
                      <a:r>
                        <a:rPr lang="en-US" sz="1600" b="1" dirty="0">
                          <a:hlinkClick r:id="rId3"/>
                        </a:rPr>
                        <a:t>ELSEVIER (Science Direct)</a:t>
                      </a:r>
                      <a:endParaRPr lang="en-US" sz="1600" dirty="0"/>
                    </a:p>
                    <a:p>
                      <a:pPr>
                        <a:buFont typeface="Arial" panose="020B0604020202020204" pitchFamily="34" charset="0"/>
                        <a:buChar char="•"/>
                      </a:pPr>
                      <a:r>
                        <a:rPr lang="en-US" sz="1600" b="1" dirty="0">
                          <a:hlinkClick r:id="rId4"/>
                        </a:rPr>
                        <a:t>JSTOR</a:t>
                      </a:r>
                      <a:endParaRPr lang="en-US" sz="1600" dirty="0"/>
                    </a:p>
                    <a:p>
                      <a:pPr>
                        <a:buFont typeface="Arial" panose="020B0604020202020204" pitchFamily="34" charset="0"/>
                        <a:buNone/>
                      </a:pPr>
                      <a:r>
                        <a:rPr lang="en-US" sz="1600" b="1" dirty="0" smtClean="0">
                          <a:hlinkClick r:id="rId5"/>
                        </a:rPr>
                        <a:t>NRC </a:t>
                      </a:r>
                      <a:r>
                        <a:rPr lang="en-US" sz="1600" b="1" dirty="0">
                          <a:hlinkClick r:id="rId5"/>
                        </a:rPr>
                        <a:t>RESEARCH PRESS JOURNALS ONLINE</a:t>
                      </a:r>
                      <a:endParaRPr lang="en-US" sz="1600" dirty="0"/>
                    </a:p>
                    <a:p>
                      <a:pPr>
                        <a:buFont typeface="Arial" panose="020B0604020202020204" pitchFamily="34" charset="0"/>
                        <a:buChar char="•"/>
                      </a:pPr>
                      <a:r>
                        <a:rPr lang="en-US" sz="1600" b="1" dirty="0">
                          <a:hlinkClick r:id="rId6"/>
                        </a:rPr>
                        <a:t>SPRINGERLINK</a:t>
                      </a:r>
                      <a:endParaRPr lang="en-US" sz="1600" dirty="0"/>
                    </a:p>
                    <a:p>
                      <a:pPr>
                        <a:buFont typeface="Arial" panose="020B0604020202020204" pitchFamily="34" charset="0"/>
                        <a:buChar char="•"/>
                      </a:pPr>
                      <a:r>
                        <a:rPr lang="en-US" sz="1600" b="1" dirty="0">
                          <a:hlinkClick r:id="rId7"/>
                        </a:rPr>
                        <a:t>TAYLOR &amp; FRANCIS JOURNALS </a:t>
                      </a:r>
                      <a:endParaRPr lang="en-US" sz="1600" dirty="0"/>
                    </a:p>
                    <a:p>
                      <a:pPr>
                        <a:buFont typeface="Arial" panose="020B0604020202020204" pitchFamily="34" charset="0"/>
                        <a:buChar char="•"/>
                      </a:pPr>
                      <a:r>
                        <a:rPr lang="en-US" sz="1600" dirty="0">
                          <a:hlinkClick r:id="rId8"/>
                        </a:rPr>
                        <a:t>WILEY - BLACKWELL JOURNALS</a:t>
                      </a:r>
                      <a:endParaRPr lang="en-US" sz="1600" dirty="0"/>
                    </a:p>
                  </a:txBody>
                  <a:tcPr marL="0" marR="0" marT="0" marB="0" anchor="ctr">
                    <a:lnL>
                      <a:noFill/>
                    </a:lnL>
                    <a:lnR>
                      <a:noFill/>
                    </a:lnR>
                    <a:lnT>
                      <a:noFill/>
                    </a:lnT>
                    <a:lnB>
                      <a:noFill/>
                    </a:lnB>
                  </a:tcPr>
                </a:tc>
              </a:tr>
              <a:tr h="171405">
                <a:tc>
                  <a:txBody>
                    <a:bodyPr/>
                    <a:lstStyle/>
                    <a:p>
                      <a:pPr algn="ctr"/>
                      <a:r>
                        <a:rPr lang="en-US" sz="1200" b="1" dirty="0">
                          <a:latin typeface="Maiandra GD, monospace"/>
                        </a:rPr>
                        <a:t>MANAGEMENT SCIENCES</a:t>
                      </a:r>
                      <a:endParaRPr lang="en-US" sz="1200" dirty="0"/>
                    </a:p>
                  </a:txBody>
                  <a:tcPr marL="0" marR="0" marT="0" marB="0" anchor="ctr">
                    <a:lnL>
                      <a:noFill/>
                    </a:lnL>
                    <a:lnR>
                      <a:noFill/>
                    </a:lnR>
                    <a:lnT>
                      <a:noFill/>
                    </a:lnT>
                    <a:lnB>
                      <a:noFill/>
                    </a:lnB>
                  </a:tcPr>
                </a:tc>
              </a:tr>
              <a:tr h="846860">
                <a:tc>
                  <a:txBody>
                    <a:bodyPr/>
                    <a:lstStyle/>
                    <a:p>
                      <a:pPr>
                        <a:buFont typeface="Arial" panose="020B0604020202020204" pitchFamily="34" charset="0"/>
                        <a:buChar char="•"/>
                      </a:pPr>
                      <a:r>
                        <a:rPr lang="en-US" sz="1400" b="1" dirty="0">
                          <a:latin typeface="Tahoma" panose="020B0604030504040204" pitchFamily="34" charset="0"/>
                          <a:hlinkClick r:id="rId9"/>
                        </a:rPr>
                        <a:t>EMERALD</a:t>
                      </a:r>
                      <a:r>
                        <a:rPr lang="en-US" sz="1400" dirty="0"/>
                        <a:t> </a:t>
                      </a:r>
                    </a:p>
                    <a:p>
                      <a:pPr>
                        <a:buFont typeface="Arial" panose="020B0604020202020204" pitchFamily="34" charset="0"/>
                        <a:buChar char="•"/>
                      </a:pPr>
                      <a:r>
                        <a:rPr lang="en-US" sz="1400" b="1" dirty="0">
                          <a:latin typeface="Tahoma" panose="020B0604030504040204" pitchFamily="34" charset="0"/>
                          <a:hlinkClick r:id="rId10"/>
                        </a:rPr>
                        <a:t>INSTITUTE FOR OPERATIONS RESEARCH AND THE MANAGEMENT SCIENCES (INFORMS)</a:t>
                      </a:r>
                      <a:endParaRPr lang="en-US" sz="1400" dirty="0"/>
                    </a:p>
                  </a:txBody>
                  <a:tcPr marL="0" marR="0" marT="0" marB="0" anchor="ctr">
                    <a:lnL>
                      <a:noFill/>
                    </a:lnL>
                    <a:lnR>
                      <a:noFill/>
                    </a:lnR>
                    <a:lnT>
                      <a:noFill/>
                    </a:lnT>
                    <a:lnB>
                      <a:noFill/>
                    </a:lnB>
                  </a:tcPr>
                </a:tc>
              </a:tr>
              <a:tr h="317927">
                <a:tc>
                  <a:txBody>
                    <a:bodyPr/>
                    <a:lstStyle/>
                    <a:p>
                      <a:endParaRPr lang="en-US" dirty="0"/>
                    </a:p>
                  </a:txBody>
                  <a:tcPr>
                    <a:lnL>
                      <a:noFill/>
                    </a:lnL>
                    <a:lnR>
                      <a:noFill/>
                    </a:lnR>
                    <a:lnT>
                      <a:noFill/>
                    </a:lnT>
                    <a:lnB>
                      <a:noFill/>
                    </a:lnB>
                  </a:tcPr>
                </a:tc>
              </a:tr>
              <a:tr h="238445">
                <a:tc>
                  <a:txBody>
                    <a:bodyPr/>
                    <a:lstStyle/>
                    <a:p>
                      <a:pPr algn="ctr"/>
                      <a:endParaRPr lang="en-US" dirty="0"/>
                    </a:p>
                  </a:txBody>
                  <a:tcPr marL="0" marR="0" marT="0" marB="0" anchor="ctr">
                    <a:lnL>
                      <a:noFill/>
                    </a:lnL>
                    <a:lnR>
                      <a:noFill/>
                    </a:lnR>
                    <a:lnT>
                      <a:noFill/>
                    </a:lnT>
                    <a:lnB>
                      <a:noFill/>
                    </a:lnB>
                  </a:tcPr>
                </a:tc>
              </a:tr>
              <a:tr h="370915">
                <a:tc>
                  <a:txBody>
                    <a:bodyPr/>
                    <a:lstStyle/>
                    <a:p>
                      <a:pPr algn="ctr"/>
                      <a:r>
                        <a:rPr lang="en-US" sz="1400" b="1" dirty="0">
                          <a:latin typeface="Maiandra GD, monospace"/>
                        </a:rPr>
                        <a:t>SCHOLARLY DATABASES FOR REFERENCE SEARCHING</a:t>
                      </a:r>
                      <a:endParaRPr lang="en-US" sz="1400" dirty="0"/>
                    </a:p>
                  </a:txBody>
                  <a:tcPr marL="0" marR="0" marT="0" marB="0" anchor="ctr">
                    <a:lnL>
                      <a:noFill/>
                    </a:lnL>
                    <a:lnR>
                      <a:noFill/>
                    </a:lnR>
                    <a:lnT>
                      <a:noFill/>
                    </a:lnT>
                    <a:lnB>
                      <a:noFill/>
                    </a:lnB>
                  </a:tcPr>
                </a:tc>
              </a:tr>
              <a:tr h="185457">
                <a:tc>
                  <a:txBody>
                    <a:bodyPr/>
                    <a:lstStyle/>
                    <a:p>
                      <a:pPr>
                        <a:buFont typeface="Arial" panose="020B0604020202020204" pitchFamily="34" charset="0"/>
                        <a:buChar char="•"/>
                      </a:pPr>
                      <a:r>
                        <a:rPr lang="en-US" sz="1400" b="1" dirty="0">
                          <a:latin typeface="Tahoma" panose="020B0604030504040204" pitchFamily="34" charset="0"/>
                          <a:hlinkClick r:id="rId11"/>
                        </a:rPr>
                        <a:t>ISI WEB OF SCIENCE </a:t>
                      </a:r>
                      <a:endParaRPr lang="en-US" sz="1400" dirty="0"/>
                    </a:p>
                  </a:txBody>
                  <a:tcPr marL="0" marR="0" marT="0" marB="0" anchor="ctr">
                    <a:lnL>
                      <a:noFill/>
                    </a:lnL>
                    <a:lnR>
                      <a:noFill/>
                    </a:lnR>
                    <a:lnT>
                      <a:noFill/>
                    </a:lnT>
                    <a:lnB>
                      <a:noFill/>
                    </a:lnB>
                  </a:tcPr>
                </a:tc>
              </a:tr>
              <a:tr h="185457">
                <a:tc>
                  <a:txBody>
                    <a:bodyPr/>
                    <a:lstStyle/>
                    <a:p>
                      <a:pPr algn="l"/>
                      <a:endParaRPr lang="en-US" sz="1400" dirty="0"/>
                    </a:p>
                  </a:txBody>
                  <a:tcPr marL="0" marR="0" marT="0" marB="0" anchor="ctr">
                    <a:lnL>
                      <a:noFill/>
                    </a:lnL>
                    <a:lnR>
                      <a:noFill/>
                    </a:lnR>
                    <a:lnT>
                      <a:noFill/>
                    </a:lnT>
                    <a:lnB>
                      <a:noFill/>
                    </a:lnB>
                  </a:tcPr>
                </a:tc>
              </a:tr>
              <a:tr h="185457">
                <a:tc>
                  <a:txBody>
                    <a:bodyPr/>
                    <a:lstStyle/>
                    <a:p>
                      <a:endParaRPr lang="en-US" sz="1400" dirty="0"/>
                    </a:p>
                  </a:txBody>
                  <a:tcPr marL="0" marR="0" marT="0" marB="0" anchor="ctr">
                    <a:lnL>
                      <a:noFill/>
                    </a:lnL>
                    <a:lnR>
                      <a:noFill/>
                    </a:lnR>
                    <a:lnT>
                      <a:noFill/>
                    </a:lnT>
                    <a:lnB>
                      <a:noFill/>
                    </a:lnB>
                  </a:tcPr>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2309031202"/>
              </p:ext>
            </p:extLst>
          </p:nvPr>
        </p:nvGraphicFramePr>
        <p:xfrm>
          <a:off x="4269314" y="697193"/>
          <a:ext cx="7084485" cy="4357832"/>
        </p:xfrm>
        <a:graphic>
          <a:graphicData uri="http://schemas.openxmlformats.org/drawingml/2006/table">
            <a:tbl>
              <a:tblPr/>
              <a:tblGrid>
                <a:gridCol w="4073287"/>
                <a:gridCol w="3011198"/>
              </a:tblGrid>
              <a:tr h="316461">
                <a:tc>
                  <a:txBody>
                    <a:bodyPr/>
                    <a:lstStyle/>
                    <a:p>
                      <a:pPr algn="ctr"/>
                      <a:r>
                        <a:rPr lang="en-US" sz="1600" b="1" dirty="0">
                          <a:latin typeface="Maiandra GD, monospace"/>
                        </a:rPr>
                        <a:t>BASE RESOURCES</a:t>
                      </a:r>
                      <a:endParaRPr lang="en-US" sz="1600" dirty="0"/>
                    </a:p>
                  </a:txBody>
                  <a:tcPr marL="0" marR="0" marT="0" marB="0" anchor="ctr">
                    <a:lnL>
                      <a:noFill/>
                    </a:lnL>
                    <a:lnR>
                      <a:noFill/>
                    </a:lnR>
                    <a:lnT>
                      <a:noFill/>
                    </a:lnT>
                    <a:lnB>
                      <a:noFill/>
                    </a:lnB>
                  </a:tcPr>
                </a:tc>
                <a:tc>
                  <a:txBody>
                    <a:bodyPr/>
                    <a:lstStyle/>
                    <a:p>
                      <a:endParaRPr lang="en-US" sz="1600" dirty="0"/>
                    </a:p>
                  </a:txBody>
                  <a:tcPr marL="79115" marR="79115" marT="39558" marB="39558">
                    <a:lnL>
                      <a:noFill/>
                    </a:lnL>
                  </a:tcPr>
                </a:tc>
              </a:tr>
              <a:tr h="474691">
                <a:tc>
                  <a:txBody>
                    <a:bodyPr/>
                    <a:lstStyle/>
                    <a:p>
                      <a:pPr algn="ctr"/>
                      <a:r>
                        <a:rPr lang="en-US" sz="1600"/>
                        <a:t>Available to all the registered institutes! </a:t>
                      </a:r>
                    </a:p>
                  </a:txBody>
                  <a:tcPr marL="0" marR="0" marT="0" marB="0" anchor="ctr">
                    <a:lnL>
                      <a:noFill/>
                    </a:lnL>
                    <a:lnR>
                      <a:noFill/>
                    </a:lnR>
                    <a:lnT>
                      <a:noFill/>
                    </a:lnT>
                    <a:lnB>
                      <a:noFill/>
                    </a:lnB>
                  </a:tcPr>
                </a:tc>
                <a:tc>
                  <a:txBody>
                    <a:bodyPr/>
                    <a:lstStyle/>
                    <a:p>
                      <a:endParaRPr lang="en-US" sz="1600" dirty="0"/>
                    </a:p>
                  </a:txBody>
                  <a:tcPr marL="79115" marR="79115" marT="39558" marB="39558">
                    <a:lnL>
                      <a:noFill/>
                    </a:lnL>
                  </a:tcPr>
                </a:tc>
              </a:tr>
              <a:tr h="3560185">
                <a:tc>
                  <a:txBody>
                    <a:bodyPr/>
                    <a:lstStyle/>
                    <a:p>
                      <a:pPr>
                        <a:buFont typeface="Arial" panose="020B0604020202020204" pitchFamily="34" charset="0"/>
                        <a:buChar char="•"/>
                      </a:pPr>
                      <a:r>
                        <a:rPr lang="en-US" sz="1600" b="1" dirty="0">
                          <a:hlinkClick r:id="rId12"/>
                        </a:rPr>
                        <a:t>AMERICAN CHEMICAL SOCIETY (ACS)</a:t>
                      </a:r>
                      <a:endParaRPr lang="en-US" sz="1600" dirty="0"/>
                    </a:p>
                    <a:p>
                      <a:pPr>
                        <a:buFont typeface="Arial" panose="020B0604020202020204" pitchFamily="34" charset="0"/>
                        <a:buChar char="•"/>
                      </a:pPr>
                      <a:r>
                        <a:rPr lang="en-US" sz="1600" b="1" dirty="0">
                          <a:hlinkClick r:id="rId13"/>
                        </a:rPr>
                        <a:t>AMERICAN INSTITUTE OF PHYSICS (AIP)</a:t>
                      </a:r>
                      <a:endParaRPr lang="en-US" sz="1600" dirty="0"/>
                    </a:p>
                    <a:p>
                      <a:pPr>
                        <a:buFont typeface="Arial" panose="020B0604020202020204" pitchFamily="34" charset="0"/>
                        <a:buChar char="•"/>
                      </a:pPr>
                      <a:r>
                        <a:rPr lang="en-US" sz="1600" b="1" dirty="0">
                          <a:hlinkClick r:id="rId14"/>
                        </a:rPr>
                        <a:t>AMERICAN MATHEMATICAL SOCIETY (AMS)</a:t>
                      </a:r>
                      <a:endParaRPr lang="en-US" sz="1600" dirty="0"/>
                    </a:p>
                    <a:p>
                      <a:pPr>
                        <a:buFont typeface="Arial" panose="020B0604020202020204" pitchFamily="34" charset="0"/>
                        <a:buChar char="•"/>
                      </a:pPr>
                      <a:r>
                        <a:rPr lang="en-US" sz="1600" b="1" dirty="0">
                          <a:hlinkClick r:id="rId15"/>
                        </a:rPr>
                        <a:t>AMERICAN PHYSICAL SOCIETY (APS)</a:t>
                      </a:r>
                      <a:endParaRPr lang="en-US" sz="1600" dirty="0"/>
                    </a:p>
                    <a:p>
                      <a:pPr>
                        <a:buFont typeface="Arial" panose="020B0604020202020204" pitchFamily="34" charset="0"/>
                        <a:buChar char="•"/>
                      </a:pPr>
                      <a:r>
                        <a:rPr lang="en-US" sz="1600" b="1" dirty="0">
                          <a:hlinkClick r:id="rId16"/>
                        </a:rPr>
                        <a:t>AMERICAN SOCIETY OF CIVIL ENGINEERING (ASCE)</a:t>
                      </a:r>
                      <a:endParaRPr lang="en-US" sz="1600" dirty="0"/>
                    </a:p>
                    <a:p>
                      <a:pPr>
                        <a:buFont typeface="Arial" panose="020B0604020202020204" pitchFamily="34" charset="0"/>
                        <a:buChar char="•"/>
                      </a:pPr>
                      <a:r>
                        <a:rPr lang="en-US" sz="1600" b="1" dirty="0">
                          <a:hlinkClick r:id="rId17"/>
                        </a:rPr>
                        <a:t>ASSOCIATION OF COMPUTING MACHINERY (ACM)</a:t>
                      </a:r>
                      <a:endParaRPr lang="en-US" sz="1600" dirty="0"/>
                    </a:p>
                    <a:p>
                      <a:pPr>
                        <a:buFont typeface="Arial" panose="020B0604020202020204" pitchFamily="34" charset="0"/>
                        <a:buChar char="•"/>
                      </a:pPr>
                      <a:r>
                        <a:rPr lang="en-US" sz="1600" b="1" dirty="0">
                          <a:hlinkClick r:id="rId18"/>
                        </a:rPr>
                        <a:t>INSTITUTE OF ELECTRICAL AND ELECTRONICS ENGINEERS (IEEE)</a:t>
                      </a:r>
                      <a:endParaRPr lang="en-US" sz="1600" dirty="0"/>
                    </a:p>
                    <a:p>
                      <a:pPr>
                        <a:buFont typeface="Arial" panose="020B0604020202020204" pitchFamily="34" charset="0"/>
                        <a:buChar char="•"/>
                      </a:pPr>
                      <a:r>
                        <a:rPr lang="en-US" sz="1600" b="1" dirty="0">
                          <a:hlinkClick r:id="rId19"/>
                        </a:rPr>
                        <a:t>INSTITUTE OF PHYSICS</a:t>
                      </a:r>
                      <a:endParaRPr lang="en-US" sz="1600" dirty="0"/>
                    </a:p>
                  </a:txBody>
                  <a:tcPr marL="0" marR="0" marT="0" marB="0" anchor="ctr">
                    <a:lnL>
                      <a:noFill/>
                    </a:lnL>
                    <a:lnR>
                      <a:noFill/>
                    </a:lnR>
                    <a:lnT>
                      <a:noFill/>
                    </a:lnT>
                    <a:lnB>
                      <a:noFill/>
                    </a:lnB>
                  </a:tcPr>
                </a:tc>
                <a:tc>
                  <a:txBody>
                    <a:bodyPr/>
                    <a:lstStyle/>
                    <a:p>
                      <a:pPr>
                        <a:buFont typeface="Arial" panose="020B0604020202020204" pitchFamily="34" charset="0"/>
                        <a:buChar char="•"/>
                      </a:pPr>
                      <a:r>
                        <a:rPr lang="en-US" sz="1600" b="1" dirty="0">
                          <a:hlinkClick r:id="rId20"/>
                        </a:rPr>
                        <a:t>ASTM</a:t>
                      </a:r>
                      <a:endParaRPr lang="en-US" sz="1600" dirty="0"/>
                    </a:p>
                    <a:p>
                      <a:pPr>
                        <a:buFont typeface="Arial" panose="020B0604020202020204" pitchFamily="34" charset="0"/>
                        <a:buChar char="•"/>
                      </a:pPr>
                      <a:r>
                        <a:rPr lang="en-US" sz="1600" b="1" dirty="0">
                          <a:latin typeface="Tahoma" panose="020B0604030504040204" pitchFamily="34" charset="0"/>
                          <a:hlinkClick r:id="rId10"/>
                        </a:rPr>
                        <a:t>INSTITUTE FOR OPERATIONS RESEARCH AND THE MANAGEMENT SCIENCES (INFORMS)</a:t>
                      </a:r>
                      <a:endParaRPr lang="en-US" sz="1600" dirty="0"/>
                    </a:p>
                    <a:p>
                      <a:pPr>
                        <a:buFont typeface="Arial" panose="020B0604020202020204" pitchFamily="34" charset="0"/>
                        <a:buChar char="•"/>
                      </a:pPr>
                      <a:r>
                        <a:rPr lang="en-US" sz="1600" b="1" dirty="0">
                          <a:hlinkClick r:id="rId21"/>
                        </a:rPr>
                        <a:t>PROQUEST DISSERTATIONS &amp; THESES</a:t>
                      </a:r>
                      <a:endParaRPr lang="en-US" sz="1600" dirty="0"/>
                    </a:p>
                    <a:p>
                      <a:pPr>
                        <a:buFont typeface="Arial" panose="020B0604020202020204" pitchFamily="34" charset="0"/>
                        <a:buChar char="•"/>
                      </a:pPr>
                      <a:r>
                        <a:rPr lang="en-US" sz="1600" b="1" dirty="0">
                          <a:hlinkClick r:id="rId6"/>
                        </a:rPr>
                        <a:t>SPRINGERLINK</a:t>
                      </a:r>
                      <a:endParaRPr lang="en-US" sz="1600" dirty="0"/>
                    </a:p>
                    <a:p>
                      <a:pPr>
                        <a:buFont typeface="Arial" panose="020B0604020202020204" pitchFamily="34" charset="0"/>
                        <a:buChar char="•"/>
                      </a:pPr>
                      <a:r>
                        <a:rPr lang="en-US" sz="1600" b="1" dirty="0">
                          <a:hlinkClick r:id="rId7"/>
                        </a:rPr>
                        <a:t>TAYLOR &amp; FRANCIS </a:t>
                      </a:r>
                      <a:endParaRPr lang="en-US" sz="1600" dirty="0"/>
                    </a:p>
                    <a:p>
                      <a:pPr>
                        <a:buFont typeface="Arial" panose="020B0604020202020204" pitchFamily="34" charset="0"/>
                        <a:buChar char="•"/>
                      </a:pPr>
                      <a:r>
                        <a:rPr lang="en-US" sz="1600" b="1" dirty="0">
                          <a:hlinkClick r:id="rId8"/>
                        </a:rPr>
                        <a:t>WILEY - BLACKWELL JOURNALS</a:t>
                      </a:r>
                      <a:endParaRPr lang="en-US" sz="1600" dirty="0"/>
                    </a:p>
                    <a:p>
                      <a:pPr>
                        <a:buFont typeface="Arial" panose="020B0604020202020204" pitchFamily="34" charset="0"/>
                        <a:buChar char="•"/>
                      </a:pPr>
                      <a:r>
                        <a:rPr lang="en-US" sz="1600" b="1" dirty="0">
                          <a:hlinkClick r:id="rId22"/>
                        </a:rPr>
                        <a:t>OVID </a:t>
                      </a:r>
                      <a:endParaRPr lang="en-US" sz="1600" dirty="0"/>
                    </a:p>
                  </a:txBody>
                  <a:tcPr marL="0" marR="0" marT="0" marB="0" anchor="ctr">
                    <a:lnL>
                      <a:noFill/>
                    </a:lnL>
                    <a:lnR>
                      <a:noFill/>
                    </a:lnR>
                    <a:lnB>
                      <a:noFill/>
                    </a:lnB>
                  </a:tcPr>
                </a:tc>
              </a:tr>
            </a:tbl>
          </a:graphicData>
        </a:graphic>
      </p:graphicFrame>
    </p:spTree>
    <p:extLst>
      <p:ext uri="{BB962C8B-B14F-4D97-AF65-F5344CB8AC3E}">
        <p14:creationId xmlns:p14="http://schemas.microsoft.com/office/powerpoint/2010/main" val="279572925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F0F048A-E226-400D-9A44-CEDE3EE9DE99}"/>
              </a:ext>
            </a:extLst>
          </p:cNvPr>
          <p:cNvSpPr>
            <a:spLocks noGrp="1"/>
          </p:cNvSpPr>
          <p:nvPr>
            <p:ph type="ctrTitle"/>
          </p:nvPr>
        </p:nvSpPr>
        <p:spPr>
          <a:xfrm>
            <a:off x="1524000" y="0"/>
            <a:ext cx="9144000" cy="699247"/>
          </a:xfrm>
        </p:spPr>
        <p:txBody>
          <a:bodyPr>
            <a:normAutofit/>
          </a:bodyPr>
          <a:lstStyle/>
          <a:p>
            <a:r>
              <a:rPr lang="en-US" sz="4000" b="1" dirty="0" smtClean="0"/>
              <a:t>HEC Digital Library-Premium</a:t>
            </a:r>
            <a:endParaRPr lang="en-US" sz="4000" dirty="0"/>
          </a:p>
        </p:txBody>
      </p:sp>
      <p:sp>
        <p:nvSpPr>
          <p:cNvPr id="3" name="Subtitle 2">
            <a:extLst>
              <a:ext uri="{FF2B5EF4-FFF2-40B4-BE49-F238E27FC236}">
                <a16:creationId xmlns:a16="http://schemas.microsoft.com/office/drawing/2014/main" xmlns="" id="{EDC55199-6B8F-4309-8C05-5459C316B520}"/>
              </a:ext>
            </a:extLst>
          </p:cNvPr>
          <p:cNvSpPr>
            <a:spLocks noGrp="1"/>
          </p:cNvSpPr>
          <p:nvPr>
            <p:ph type="subTitle" idx="1"/>
          </p:nvPr>
        </p:nvSpPr>
        <p:spPr>
          <a:xfrm>
            <a:off x="107577" y="524435"/>
            <a:ext cx="12084424" cy="5337103"/>
          </a:xfrm>
        </p:spPr>
        <p:txBody>
          <a:bodyPr>
            <a:noAutofit/>
          </a:bodyPr>
          <a:lstStyle/>
          <a:p>
            <a:pPr algn="l" fontAlgn="ctr"/>
            <a:r>
              <a:rPr lang="en-US" sz="2000" b="1" dirty="0" smtClean="0"/>
              <a:t>Premium resources</a:t>
            </a:r>
            <a:endParaRPr lang="en-US" sz="2000" dirty="0" smtClean="0"/>
          </a:p>
          <a:p>
            <a:pPr algn="l">
              <a:spcBef>
                <a:spcPts val="0"/>
              </a:spcBef>
            </a:pPr>
            <a:r>
              <a:rPr lang="en-US" sz="2000" dirty="0" smtClean="0">
                <a:latin typeface="Arial" panose="020B0604020202020204" pitchFamily="34" charset="0"/>
                <a:cs typeface="Arial" panose="020B0604020202020204" pitchFamily="34" charset="0"/>
              </a:rPr>
              <a:t>Available </a:t>
            </a:r>
            <a:r>
              <a:rPr lang="en-US" sz="2000" dirty="0">
                <a:latin typeface="Arial" panose="020B0604020202020204" pitchFamily="34" charset="0"/>
                <a:cs typeface="Arial" panose="020B0604020202020204" pitchFamily="34" charset="0"/>
              </a:rPr>
              <a:t>to the applicable institutes </a:t>
            </a:r>
            <a:r>
              <a:rPr lang="en-US" sz="2000" dirty="0" smtClean="0">
                <a:latin typeface="Arial" panose="020B0604020202020204" pitchFamily="34" charset="0"/>
                <a:cs typeface="Arial" panose="020B0604020202020204" pitchFamily="34" charset="0"/>
              </a:rPr>
              <a:t> </a:t>
            </a:r>
            <a:r>
              <a:rPr lang="en-US" sz="2000" dirty="0">
                <a:latin typeface="Arial" panose="020B0604020202020204" pitchFamily="34" charset="0"/>
                <a:cs typeface="Arial" panose="020B0604020202020204" pitchFamily="34" charset="0"/>
              </a:rPr>
              <a:t>only, for subscription detail see useful links on the home page </a:t>
            </a:r>
            <a:r>
              <a:rPr lang="en-US" sz="2000" dirty="0" smtClean="0">
                <a:latin typeface="Arial" panose="020B0604020202020204" pitchFamily="34" charset="0"/>
                <a:cs typeface="Arial" panose="020B0604020202020204" pitchFamily="34" charset="0"/>
              </a:rPr>
              <a:t>!</a:t>
            </a:r>
          </a:p>
          <a:p>
            <a:pPr algn="l">
              <a:spcBef>
                <a:spcPts val="0"/>
              </a:spcBef>
            </a:pPr>
            <a:endParaRPr lang="en-US" sz="2000" dirty="0">
              <a:latin typeface="Arial" panose="020B0604020202020204" pitchFamily="34" charset="0"/>
              <a:cs typeface="Arial" panose="020B0604020202020204" pitchFamily="34" charset="0"/>
            </a:endParaRPr>
          </a:p>
          <a:p>
            <a:pPr marL="457200" indent="-457200" algn="l">
              <a:spcBef>
                <a:spcPts val="0"/>
              </a:spcBef>
              <a:buFont typeface="+mj-lt"/>
              <a:buAutoNum type="arabicPeriod"/>
            </a:pPr>
            <a:r>
              <a:rPr lang="en-US" sz="2000" dirty="0" smtClean="0">
                <a:latin typeface="Arial" panose="020B0604020202020204" pitchFamily="34" charset="0"/>
                <a:cs typeface="Arial" panose="020B0604020202020204" pitchFamily="34" charset="0"/>
                <a:hlinkClick r:id="rId2"/>
              </a:rPr>
              <a:t>American </a:t>
            </a:r>
            <a:r>
              <a:rPr lang="en-US" sz="2000" dirty="0">
                <a:latin typeface="Arial" panose="020B0604020202020204" pitchFamily="34" charset="0"/>
                <a:cs typeface="Arial" panose="020B0604020202020204" pitchFamily="34" charset="0"/>
                <a:hlinkClick r:id="rId2"/>
              </a:rPr>
              <a:t>Chemical Society (</a:t>
            </a:r>
            <a:r>
              <a:rPr lang="en-US" sz="2000" dirty="0" err="1">
                <a:latin typeface="Arial" panose="020B0604020202020204" pitchFamily="34" charset="0"/>
                <a:cs typeface="Arial" panose="020B0604020202020204" pitchFamily="34" charset="0"/>
                <a:hlinkClick r:id="rId2"/>
              </a:rPr>
              <a:t>Acs</a:t>
            </a:r>
            <a:r>
              <a:rPr lang="en-US" sz="2000" dirty="0">
                <a:latin typeface="Arial" panose="020B0604020202020204" pitchFamily="34" charset="0"/>
                <a:cs typeface="Arial" panose="020B0604020202020204" pitchFamily="34" charset="0"/>
                <a:hlinkClick r:id="rId2"/>
              </a:rPr>
              <a:t>)</a:t>
            </a:r>
            <a:endParaRPr lang="en-US" sz="2000" dirty="0">
              <a:latin typeface="Arial" panose="020B0604020202020204" pitchFamily="34" charset="0"/>
            </a:endParaRPr>
          </a:p>
          <a:p>
            <a:pPr marL="457200" indent="-457200" algn="l">
              <a:spcBef>
                <a:spcPts val="0"/>
              </a:spcBef>
              <a:buFont typeface="+mj-lt"/>
              <a:buAutoNum type="arabicPeriod"/>
            </a:pPr>
            <a:r>
              <a:rPr lang="en-US" sz="2000" dirty="0">
                <a:latin typeface="Arial" panose="020B0604020202020204" pitchFamily="34" charset="0"/>
                <a:cs typeface="Arial" panose="020B0604020202020204" pitchFamily="34" charset="0"/>
                <a:hlinkClick r:id="rId3"/>
              </a:rPr>
              <a:t>Annual Reviews </a:t>
            </a:r>
            <a:endParaRPr lang="en-US" sz="2000" dirty="0">
              <a:latin typeface="Arial" panose="020B0604020202020204" pitchFamily="34" charset="0"/>
            </a:endParaRPr>
          </a:p>
          <a:p>
            <a:pPr marL="457200" indent="-457200" algn="l">
              <a:spcBef>
                <a:spcPts val="0"/>
              </a:spcBef>
              <a:buFont typeface="+mj-lt"/>
              <a:buAutoNum type="arabicPeriod"/>
            </a:pPr>
            <a:r>
              <a:rPr lang="en-US" sz="2000" dirty="0">
                <a:latin typeface="Arial" panose="020B0604020202020204" pitchFamily="34" charset="0"/>
                <a:cs typeface="Arial" panose="020B0604020202020204" pitchFamily="34" charset="0"/>
                <a:hlinkClick r:id="rId4"/>
              </a:rPr>
              <a:t>Elsevier Science Direct)</a:t>
            </a:r>
            <a:endParaRPr lang="en-US" sz="2000" dirty="0">
              <a:latin typeface="Arial" panose="020B0604020202020204" pitchFamily="34" charset="0"/>
            </a:endParaRPr>
          </a:p>
          <a:p>
            <a:pPr marL="457200" indent="-457200" algn="l">
              <a:spcBef>
                <a:spcPts val="0"/>
              </a:spcBef>
              <a:buFont typeface="+mj-lt"/>
              <a:buAutoNum type="arabicPeriod"/>
            </a:pPr>
            <a:r>
              <a:rPr lang="en-US" sz="2000" dirty="0">
                <a:latin typeface="Arial" panose="020B0604020202020204" pitchFamily="34" charset="0"/>
                <a:cs typeface="Arial" panose="020B0604020202020204" pitchFamily="34" charset="0"/>
                <a:hlinkClick r:id="rId5"/>
              </a:rPr>
              <a:t>American Institute Of Physics (</a:t>
            </a:r>
            <a:r>
              <a:rPr lang="en-US" sz="2000" dirty="0" err="1">
                <a:latin typeface="Arial" panose="020B0604020202020204" pitchFamily="34" charset="0"/>
                <a:cs typeface="Arial" panose="020B0604020202020204" pitchFamily="34" charset="0"/>
                <a:hlinkClick r:id="rId5"/>
              </a:rPr>
              <a:t>Aip</a:t>
            </a:r>
            <a:r>
              <a:rPr lang="en-US" sz="2000" dirty="0">
                <a:latin typeface="Arial" panose="020B0604020202020204" pitchFamily="34" charset="0"/>
                <a:cs typeface="Arial" panose="020B0604020202020204" pitchFamily="34" charset="0"/>
                <a:hlinkClick r:id="rId5"/>
              </a:rPr>
              <a:t>)</a:t>
            </a:r>
            <a:endParaRPr lang="en-US" sz="2000" dirty="0">
              <a:latin typeface="Arial" panose="020B0604020202020204" pitchFamily="34" charset="0"/>
            </a:endParaRPr>
          </a:p>
          <a:p>
            <a:pPr marL="457200" indent="-457200" algn="l">
              <a:spcBef>
                <a:spcPts val="0"/>
              </a:spcBef>
              <a:buFont typeface="+mj-lt"/>
              <a:buAutoNum type="arabicPeriod"/>
            </a:pPr>
            <a:r>
              <a:rPr lang="en-US" sz="2000" dirty="0">
                <a:latin typeface="Arial" panose="020B0604020202020204" pitchFamily="34" charset="0"/>
                <a:cs typeface="Arial" panose="020B0604020202020204" pitchFamily="34" charset="0"/>
                <a:hlinkClick r:id="rId6"/>
              </a:rPr>
              <a:t>Association Of Computing Machinery (</a:t>
            </a:r>
            <a:r>
              <a:rPr lang="en-US" sz="2000" dirty="0" err="1">
                <a:latin typeface="Arial" panose="020B0604020202020204" pitchFamily="34" charset="0"/>
                <a:cs typeface="Arial" panose="020B0604020202020204" pitchFamily="34" charset="0"/>
                <a:hlinkClick r:id="rId6"/>
              </a:rPr>
              <a:t>Acm</a:t>
            </a:r>
            <a:r>
              <a:rPr lang="en-US" sz="2000" dirty="0">
                <a:latin typeface="Arial" panose="020B0604020202020204" pitchFamily="34" charset="0"/>
                <a:cs typeface="Arial" panose="020B0604020202020204" pitchFamily="34" charset="0"/>
                <a:hlinkClick r:id="rId6"/>
              </a:rPr>
              <a:t>)</a:t>
            </a:r>
            <a:endParaRPr lang="en-US" sz="2000" dirty="0">
              <a:latin typeface="Arial" panose="020B0604020202020204" pitchFamily="34" charset="0"/>
            </a:endParaRPr>
          </a:p>
          <a:p>
            <a:pPr marL="457200" indent="-457200" algn="l">
              <a:spcBef>
                <a:spcPts val="0"/>
              </a:spcBef>
              <a:buFont typeface="+mj-lt"/>
              <a:buAutoNum type="arabicPeriod"/>
            </a:pPr>
            <a:r>
              <a:rPr lang="en-US" sz="2000" dirty="0" err="1">
                <a:latin typeface="Arial" panose="020B0604020202020204" pitchFamily="34" charset="0"/>
                <a:cs typeface="Arial" panose="020B0604020202020204" pitchFamily="34" charset="0"/>
                <a:hlinkClick r:id="rId7"/>
              </a:rPr>
              <a:t>Jstor</a:t>
            </a:r>
            <a:endParaRPr lang="en-US" sz="2000" dirty="0">
              <a:latin typeface="Arial" panose="020B0604020202020204" pitchFamily="34" charset="0"/>
            </a:endParaRPr>
          </a:p>
          <a:p>
            <a:pPr marL="457200" indent="-457200" algn="l">
              <a:spcBef>
                <a:spcPts val="0"/>
              </a:spcBef>
              <a:buFont typeface="+mj-lt"/>
              <a:buAutoNum type="arabicPeriod"/>
            </a:pPr>
            <a:r>
              <a:rPr lang="en-US" sz="2000" dirty="0">
                <a:latin typeface="Arial" panose="020B0604020202020204" pitchFamily="34" charset="0"/>
                <a:cs typeface="Arial" panose="020B0604020202020204" pitchFamily="34" charset="0"/>
                <a:hlinkClick r:id="rId8"/>
              </a:rPr>
              <a:t>American Mathematical Society (</a:t>
            </a:r>
            <a:r>
              <a:rPr lang="en-US" sz="2000" dirty="0" err="1">
                <a:latin typeface="Arial" panose="020B0604020202020204" pitchFamily="34" charset="0"/>
                <a:cs typeface="Arial" panose="020B0604020202020204" pitchFamily="34" charset="0"/>
                <a:hlinkClick r:id="rId8"/>
              </a:rPr>
              <a:t>Ams</a:t>
            </a:r>
            <a:r>
              <a:rPr lang="en-US" sz="2000" dirty="0">
                <a:latin typeface="Arial" panose="020B0604020202020204" pitchFamily="34" charset="0"/>
                <a:cs typeface="Arial" panose="020B0604020202020204" pitchFamily="34" charset="0"/>
                <a:hlinkClick r:id="rId8"/>
              </a:rPr>
              <a:t>)</a:t>
            </a:r>
            <a:endParaRPr lang="en-US" sz="2000" dirty="0">
              <a:latin typeface="Arial" panose="020B0604020202020204" pitchFamily="34" charset="0"/>
            </a:endParaRPr>
          </a:p>
          <a:p>
            <a:pPr marL="457200" indent="-457200" algn="l">
              <a:spcBef>
                <a:spcPts val="0"/>
              </a:spcBef>
              <a:buFont typeface="+mj-lt"/>
              <a:buAutoNum type="arabicPeriod"/>
            </a:pPr>
            <a:r>
              <a:rPr lang="en-US" sz="2000" dirty="0">
                <a:latin typeface="Arial" panose="020B0604020202020204" pitchFamily="34" charset="0"/>
                <a:cs typeface="Arial" panose="020B0604020202020204" pitchFamily="34" charset="0"/>
                <a:hlinkClick r:id="rId9"/>
              </a:rPr>
              <a:t>Cos Pivot (For </a:t>
            </a:r>
            <a:r>
              <a:rPr lang="en-US" sz="2000" dirty="0" err="1">
                <a:latin typeface="Arial" panose="020B0604020202020204" pitchFamily="34" charset="0"/>
                <a:cs typeface="Arial" panose="020B0604020202020204" pitchFamily="34" charset="0"/>
                <a:hlinkClick r:id="rId9"/>
              </a:rPr>
              <a:t>Hec</a:t>
            </a:r>
            <a:r>
              <a:rPr lang="en-US" sz="2000" dirty="0">
                <a:latin typeface="Arial" panose="020B0604020202020204" pitchFamily="34" charset="0"/>
                <a:cs typeface="Arial" panose="020B0604020202020204" pitchFamily="34" charset="0"/>
                <a:hlinkClick r:id="rId9"/>
              </a:rPr>
              <a:t> Only)</a:t>
            </a:r>
            <a:endParaRPr lang="en-US" sz="2000" dirty="0">
              <a:latin typeface="Arial" panose="020B0604020202020204" pitchFamily="34" charset="0"/>
            </a:endParaRPr>
          </a:p>
          <a:p>
            <a:pPr marL="457200" indent="-457200" algn="l">
              <a:spcBef>
                <a:spcPts val="0"/>
              </a:spcBef>
              <a:buFont typeface="+mj-lt"/>
              <a:buAutoNum type="arabicPeriod"/>
            </a:pPr>
            <a:r>
              <a:rPr lang="en-US" sz="2000" dirty="0">
                <a:latin typeface="Arial" panose="020B0604020202020204" pitchFamily="34" charset="0"/>
                <a:cs typeface="Arial" panose="020B0604020202020204" pitchFamily="34" charset="0"/>
                <a:hlinkClick r:id="rId10"/>
              </a:rPr>
              <a:t>Scopus (For </a:t>
            </a:r>
            <a:r>
              <a:rPr lang="en-US" sz="2000" dirty="0" err="1">
                <a:latin typeface="Arial" panose="020B0604020202020204" pitchFamily="34" charset="0"/>
                <a:cs typeface="Arial" panose="020B0604020202020204" pitchFamily="34" charset="0"/>
                <a:hlinkClick r:id="rId10"/>
              </a:rPr>
              <a:t>Hec</a:t>
            </a:r>
            <a:r>
              <a:rPr lang="en-US" sz="2000" dirty="0">
                <a:latin typeface="Arial" panose="020B0604020202020204" pitchFamily="34" charset="0"/>
                <a:cs typeface="Arial" panose="020B0604020202020204" pitchFamily="34" charset="0"/>
                <a:hlinkClick r:id="rId10"/>
              </a:rPr>
              <a:t> Only) </a:t>
            </a:r>
            <a:endParaRPr lang="en-US" sz="2000" dirty="0">
              <a:latin typeface="Arial" panose="020B0604020202020204" pitchFamily="34" charset="0"/>
            </a:endParaRPr>
          </a:p>
          <a:p>
            <a:pPr marL="457200" indent="-457200" algn="l">
              <a:spcBef>
                <a:spcPts val="0"/>
              </a:spcBef>
              <a:buFont typeface="+mj-lt"/>
              <a:buAutoNum type="arabicPeriod"/>
            </a:pPr>
            <a:r>
              <a:rPr lang="en-US" sz="2000" dirty="0">
                <a:latin typeface="Arial" panose="020B0604020202020204" pitchFamily="34" charset="0"/>
                <a:cs typeface="Arial" panose="020B0604020202020204" pitchFamily="34" charset="0"/>
                <a:hlinkClick r:id="rId11"/>
              </a:rPr>
              <a:t>American Physical Society (Aps)</a:t>
            </a:r>
            <a:endParaRPr lang="en-US" sz="2000" dirty="0">
              <a:latin typeface="Arial" panose="020B0604020202020204" pitchFamily="34" charset="0"/>
            </a:endParaRPr>
          </a:p>
          <a:p>
            <a:pPr marL="457200" indent="-457200" algn="l">
              <a:spcBef>
                <a:spcPts val="0"/>
              </a:spcBef>
              <a:buFont typeface="+mj-lt"/>
              <a:buAutoNum type="arabicPeriod"/>
            </a:pPr>
            <a:r>
              <a:rPr lang="en-US" sz="2000" dirty="0">
                <a:latin typeface="Arial" panose="020B0604020202020204" pitchFamily="34" charset="0"/>
                <a:cs typeface="Arial" panose="020B0604020202020204" pitchFamily="34" charset="0"/>
                <a:hlinkClick r:id="rId12"/>
              </a:rPr>
              <a:t>Institute Of Electrical And Electronics Engineers (</a:t>
            </a:r>
            <a:r>
              <a:rPr lang="en-US" sz="2000" dirty="0" err="1">
                <a:latin typeface="Arial" panose="020B0604020202020204" pitchFamily="34" charset="0"/>
                <a:cs typeface="Arial" panose="020B0604020202020204" pitchFamily="34" charset="0"/>
                <a:hlinkClick r:id="rId12"/>
              </a:rPr>
              <a:t>Ieee</a:t>
            </a:r>
            <a:r>
              <a:rPr lang="en-US" sz="2000" dirty="0">
                <a:latin typeface="Arial" panose="020B0604020202020204" pitchFamily="34" charset="0"/>
                <a:cs typeface="Arial" panose="020B0604020202020204" pitchFamily="34" charset="0"/>
                <a:hlinkClick r:id="rId12"/>
              </a:rPr>
              <a:t>)</a:t>
            </a:r>
            <a:endParaRPr lang="en-US" sz="2000" dirty="0">
              <a:latin typeface="Arial" panose="020B0604020202020204" pitchFamily="34" charset="0"/>
            </a:endParaRPr>
          </a:p>
          <a:p>
            <a:pPr marL="457200" indent="-457200" algn="l">
              <a:spcBef>
                <a:spcPts val="0"/>
              </a:spcBef>
              <a:buFont typeface="+mj-lt"/>
              <a:buAutoNum type="arabicPeriod"/>
            </a:pPr>
            <a:r>
              <a:rPr lang="en-US" sz="2000" dirty="0">
                <a:latin typeface="Arial" panose="020B0604020202020204" pitchFamily="34" charset="0"/>
                <a:cs typeface="Arial" panose="020B0604020202020204" pitchFamily="34" charset="0"/>
                <a:hlinkClick r:id="rId13"/>
              </a:rPr>
              <a:t>Emerald</a:t>
            </a:r>
            <a:endParaRPr lang="en-US" sz="2000" dirty="0">
              <a:latin typeface="Arial" panose="020B0604020202020204" pitchFamily="34" charset="0"/>
            </a:endParaRPr>
          </a:p>
          <a:p>
            <a:pPr marL="457200" indent="-457200" algn="l">
              <a:spcBef>
                <a:spcPts val="0"/>
              </a:spcBef>
              <a:buFont typeface="+mj-lt"/>
              <a:buAutoNum type="arabicPeriod"/>
            </a:pPr>
            <a:r>
              <a:rPr lang="en-US" sz="2000" dirty="0">
                <a:latin typeface="Arial" panose="020B0604020202020204" pitchFamily="34" charset="0"/>
                <a:cs typeface="Arial" panose="020B0604020202020204" pitchFamily="34" charset="0"/>
                <a:hlinkClick r:id="rId14"/>
              </a:rPr>
              <a:t>American Society Of Civil Engineering (</a:t>
            </a:r>
            <a:r>
              <a:rPr lang="en-US" sz="2000" dirty="0" err="1">
                <a:latin typeface="Arial" panose="020B0604020202020204" pitchFamily="34" charset="0"/>
                <a:cs typeface="Arial" panose="020B0604020202020204" pitchFamily="34" charset="0"/>
                <a:hlinkClick r:id="rId14"/>
              </a:rPr>
              <a:t>Asce</a:t>
            </a:r>
            <a:r>
              <a:rPr lang="en-US" sz="2000" dirty="0">
                <a:latin typeface="Arial" panose="020B0604020202020204" pitchFamily="34" charset="0"/>
                <a:cs typeface="Arial" panose="020B0604020202020204" pitchFamily="34" charset="0"/>
                <a:hlinkClick r:id="rId14"/>
              </a:rPr>
              <a:t>)</a:t>
            </a:r>
            <a:endParaRPr lang="en-US" sz="2000" dirty="0">
              <a:latin typeface="Arial" panose="020B0604020202020204" pitchFamily="34" charset="0"/>
            </a:endParaRPr>
          </a:p>
          <a:p>
            <a:pPr marL="457200" indent="-457200" algn="l">
              <a:spcBef>
                <a:spcPts val="0"/>
              </a:spcBef>
              <a:buFont typeface="+mj-lt"/>
              <a:buAutoNum type="arabicPeriod"/>
            </a:pPr>
            <a:r>
              <a:rPr lang="en-US" sz="2000" dirty="0">
                <a:latin typeface="Arial" panose="020B0604020202020204" pitchFamily="34" charset="0"/>
                <a:cs typeface="Arial" panose="020B0604020202020204" pitchFamily="34" charset="0"/>
                <a:hlinkClick r:id="rId15"/>
              </a:rPr>
              <a:t>Institute Of Physics,</a:t>
            </a:r>
            <a:endParaRPr lang="en-US" sz="2000" dirty="0">
              <a:latin typeface="Arial" panose="020B0604020202020204" pitchFamily="34" charset="0"/>
            </a:endParaRPr>
          </a:p>
          <a:p>
            <a:pPr marL="457200" indent="-457200" algn="l">
              <a:spcBef>
                <a:spcPts val="0"/>
              </a:spcBef>
              <a:buFont typeface="+mj-lt"/>
              <a:buAutoNum type="arabicPeriod"/>
            </a:pPr>
            <a:r>
              <a:rPr lang="en-US" sz="2000" dirty="0" smtClean="0">
                <a:latin typeface="Arial" panose="020B0604020202020204" pitchFamily="34" charset="0"/>
                <a:cs typeface="Arial" panose="020B0604020202020204" pitchFamily="34" charset="0"/>
                <a:hlinkClick r:id="rId16"/>
              </a:rPr>
              <a:t>ISI </a:t>
            </a:r>
            <a:r>
              <a:rPr lang="en-US" sz="2000" dirty="0">
                <a:latin typeface="Arial" panose="020B0604020202020204" pitchFamily="34" charset="0"/>
                <a:cs typeface="Arial" panose="020B0604020202020204" pitchFamily="34" charset="0"/>
                <a:hlinkClick r:id="rId16"/>
              </a:rPr>
              <a:t>Web Of Science </a:t>
            </a:r>
            <a:endParaRPr lang="en-US" sz="2000" dirty="0">
              <a:latin typeface="Arial" panose="020B0604020202020204" pitchFamily="34" charset="0"/>
            </a:endParaRPr>
          </a:p>
          <a:p>
            <a:pPr algn="l" fontAlgn="ctr"/>
            <a:r>
              <a:rPr lang="en-US" sz="2000" dirty="0" smtClean="0">
                <a:latin typeface="Arial" panose="020B0604020202020204" pitchFamily="34" charset="0"/>
                <a:cs typeface="Arial" panose="020B0604020202020204" pitchFamily="34" charset="0"/>
              </a:rPr>
              <a:t> </a:t>
            </a:r>
          </a:p>
          <a:p>
            <a:pPr algn="just"/>
            <a:endParaRPr lang="en-US" sz="2000" dirty="0" smtClean="0">
              <a:latin typeface="Times New Roman" panose="02020603050405020304" pitchFamily="18" charset="0"/>
              <a:cs typeface="Times New Roman" panose="02020603050405020304" pitchFamily="18" charset="0"/>
            </a:endParaRPr>
          </a:p>
          <a:p>
            <a:pPr algn="just"/>
            <a:endParaRPr lang="en-US" sz="2000" dirty="0" smtClean="0">
              <a:latin typeface="Times New Roman" panose="02020603050405020304" pitchFamily="18" charset="0"/>
              <a:cs typeface="Times New Roman" panose="02020603050405020304" pitchFamily="18" charset="0"/>
            </a:endParaRPr>
          </a:p>
          <a:p>
            <a:pPr algn="just"/>
            <a:r>
              <a:rPr lang="en-US" sz="4000" dirty="0"/>
              <a:t/>
            </a:r>
            <a:br>
              <a:rPr lang="en-US" sz="4000" dirty="0"/>
            </a:br>
            <a:endParaRPr lang="en-US" sz="4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3359463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F0F048A-E226-400D-9A44-CEDE3EE9DE99}"/>
              </a:ext>
            </a:extLst>
          </p:cNvPr>
          <p:cNvSpPr>
            <a:spLocks noGrp="1"/>
          </p:cNvSpPr>
          <p:nvPr>
            <p:ph type="ctrTitle"/>
          </p:nvPr>
        </p:nvSpPr>
        <p:spPr>
          <a:xfrm>
            <a:off x="1524000" y="0"/>
            <a:ext cx="9144000" cy="699247"/>
          </a:xfrm>
        </p:spPr>
        <p:txBody>
          <a:bodyPr>
            <a:normAutofit/>
          </a:bodyPr>
          <a:lstStyle/>
          <a:p>
            <a:r>
              <a:rPr lang="en-US" sz="4000" b="1" dirty="0" smtClean="0"/>
              <a:t>Way Forward</a:t>
            </a:r>
            <a:endParaRPr lang="en-US" sz="4000" dirty="0"/>
          </a:p>
        </p:txBody>
      </p:sp>
      <p:sp>
        <p:nvSpPr>
          <p:cNvPr id="3" name="Subtitle 2">
            <a:extLst>
              <a:ext uri="{FF2B5EF4-FFF2-40B4-BE49-F238E27FC236}">
                <a16:creationId xmlns:a16="http://schemas.microsoft.com/office/drawing/2014/main" xmlns="" id="{EDC55199-6B8F-4309-8C05-5459C316B520}"/>
              </a:ext>
            </a:extLst>
          </p:cNvPr>
          <p:cNvSpPr>
            <a:spLocks noGrp="1"/>
          </p:cNvSpPr>
          <p:nvPr>
            <p:ph type="subTitle" idx="1"/>
          </p:nvPr>
        </p:nvSpPr>
        <p:spPr>
          <a:xfrm>
            <a:off x="107577" y="524435"/>
            <a:ext cx="12084424" cy="5337103"/>
          </a:xfrm>
        </p:spPr>
        <p:txBody>
          <a:bodyPr>
            <a:noAutofit/>
          </a:bodyPr>
          <a:lstStyle/>
          <a:p>
            <a:pPr algn="just"/>
            <a:r>
              <a:rPr lang="en-US" sz="1800" dirty="0" smtClean="0">
                <a:latin typeface="Arial" panose="020B0604020202020204" pitchFamily="34" charset="0"/>
                <a:cs typeface="Arial" panose="020B0604020202020204" pitchFamily="34" charset="0"/>
              </a:rPr>
              <a:t>The government of Pakistan is taking keen interest to improve library services throughout the country , but, for this following key points may be brought under consideration by the stakeholders dealing with this  subject:</a:t>
            </a:r>
          </a:p>
          <a:p>
            <a:pPr marL="457200" indent="-457200" algn="just">
              <a:buAutoNum type="arabicPeriod"/>
            </a:pPr>
            <a:r>
              <a:rPr lang="en-US" sz="1800" dirty="0" smtClean="0">
                <a:latin typeface="Arial" panose="020B0604020202020204" pitchFamily="34" charset="0"/>
                <a:cs typeface="Arial" panose="020B0604020202020204" pitchFamily="34" charset="0"/>
              </a:rPr>
              <a:t>Educational Budget may be increased especially for Library services</a:t>
            </a:r>
          </a:p>
          <a:p>
            <a:pPr marL="457200" indent="-457200" algn="just">
              <a:buAutoNum type="arabicPeriod"/>
            </a:pPr>
            <a:r>
              <a:rPr lang="en-US" sz="1800" dirty="0" smtClean="0">
                <a:latin typeface="Arial" panose="020B0604020202020204" pitchFamily="34" charset="0"/>
                <a:cs typeface="Arial" panose="020B0604020202020204" pitchFamily="34" charset="0"/>
              </a:rPr>
              <a:t>Libraries should be made important segments for each organizations</a:t>
            </a:r>
          </a:p>
          <a:p>
            <a:pPr marL="457200" indent="-457200" algn="just">
              <a:buAutoNum type="arabicPeriod"/>
            </a:pPr>
            <a:r>
              <a:rPr lang="en-US" sz="1800" dirty="0" smtClean="0">
                <a:latin typeface="Arial" panose="020B0604020202020204" pitchFamily="34" charset="0"/>
                <a:cs typeface="Arial" panose="020B0604020202020204" pitchFamily="34" charset="0"/>
              </a:rPr>
              <a:t>Associations working for the cause of Librarianships may be improvised</a:t>
            </a:r>
          </a:p>
          <a:p>
            <a:pPr marL="457200" indent="-457200" algn="just">
              <a:buAutoNum type="arabicPeriod"/>
            </a:pPr>
            <a:r>
              <a:rPr lang="en-US" sz="1800" dirty="0" smtClean="0">
                <a:latin typeface="Arial" panose="020B0604020202020204" pitchFamily="34" charset="0"/>
                <a:cs typeface="Arial" panose="020B0604020202020204" pitchFamily="34" charset="0"/>
              </a:rPr>
              <a:t>Policy for Scales uniformity  may be devised</a:t>
            </a:r>
          </a:p>
          <a:p>
            <a:pPr marL="457200" indent="-457200" algn="just">
              <a:buAutoNum type="arabicPeriod"/>
            </a:pPr>
            <a:r>
              <a:rPr lang="en-US" sz="1800" dirty="0" smtClean="0">
                <a:latin typeface="Arial" panose="020B0604020202020204" pitchFamily="34" charset="0"/>
                <a:cs typeface="Arial" panose="020B0604020202020204" pitchFamily="34" charset="0"/>
              </a:rPr>
              <a:t>All library schools may be accredited with ALA</a:t>
            </a:r>
          </a:p>
          <a:p>
            <a:pPr marL="457200" indent="-457200" algn="just">
              <a:buAutoNum type="arabicPeriod"/>
            </a:pPr>
            <a:r>
              <a:rPr lang="en-US" sz="1800" dirty="0" smtClean="0">
                <a:latin typeface="Arial" panose="020B0604020202020204" pitchFamily="34" charset="0"/>
                <a:cs typeface="Arial" panose="020B0604020202020204" pitchFamily="34" charset="0"/>
              </a:rPr>
              <a:t>Syllabus should be revised regularly</a:t>
            </a:r>
          </a:p>
          <a:p>
            <a:pPr marL="457200" indent="-457200" algn="just">
              <a:buAutoNum type="arabicPeriod"/>
            </a:pPr>
            <a:r>
              <a:rPr lang="en-US" sz="1800" dirty="0" smtClean="0">
                <a:latin typeface="Arial" panose="020B0604020202020204" pitchFamily="34" charset="0"/>
                <a:cs typeface="Arial" panose="020B0604020202020204" pitchFamily="34" charset="0"/>
              </a:rPr>
              <a:t>Library courses may be included from Matric level to University Level</a:t>
            </a:r>
          </a:p>
          <a:p>
            <a:pPr marL="457200" indent="-457200" algn="just">
              <a:buAutoNum type="arabicPeriod"/>
            </a:pPr>
            <a:r>
              <a:rPr lang="en-US" sz="1800" dirty="0" smtClean="0">
                <a:latin typeface="Arial" panose="020B0604020202020204" pitchFamily="34" charset="0"/>
                <a:cs typeface="Arial" panose="020B0604020202020204" pitchFamily="34" charset="0"/>
              </a:rPr>
              <a:t>More Library schools may be setup throughout the country</a:t>
            </a:r>
          </a:p>
          <a:p>
            <a:pPr marL="457200" indent="-457200" algn="just">
              <a:buAutoNum type="arabicPeriod"/>
            </a:pPr>
            <a:r>
              <a:rPr lang="en-US" sz="1800" dirty="0" smtClean="0">
                <a:latin typeface="Arial" panose="020B0604020202020204" pitchFamily="34" charset="0"/>
                <a:cs typeface="Arial" panose="020B0604020202020204" pitchFamily="34" charset="0"/>
              </a:rPr>
              <a:t>Training for Librarians at National and International level may be organized </a:t>
            </a:r>
          </a:p>
          <a:p>
            <a:pPr marL="457200" indent="-457200" algn="just">
              <a:buAutoNum type="arabicPeriod"/>
            </a:pPr>
            <a:r>
              <a:rPr lang="en-US" sz="1800" dirty="0" smtClean="0">
                <a:latin typeface="Arial" panose="020B0604020202020204" pitchFamily="34" charset="0"/>
                <a:cs typeface="Arial" panose="020B0604020202020204" pitchFamily="34" charset="0"/>
              </a:rPr>
              <a:t>IT Skills of the librarians may be  improved and should be abreast with latest technologies</a:t>
            </a:r>
          </a:p>
          <a:p>
            <a:pPr marL="457200" indent="-457200" algn="just">
              <a:buAutoNum type="arabicPeriod"/>
            </a:pPr>
            <a:r>
              <a:rPr lang="en-US" sz="1800" dirty="0" smtClean="0">
                <a:latin typeface="Arial" panose="020B0604020202020204" pitchFamily="34" charset="0"/>
                <a:cs typeface="Arial" panose="020B0604020202020204" pitchFamily="34" charset="0"/>
              </a:rPr>
              <a:t>Jobs opportunities for graduate students may be created</a:t>
            </a:r>
          </a:p>
          <a:p>
            <a:pPr marL="457200" indent="-457200" algn="just">
              <a:buAutoNum type="arabicPeriod"/>
            </a:pPr>
            <a:r>
              <a:rPr lang="en-US" sz="1800" dirty="0" smtClean="0">
                <a:latin typeface="Arial" panose="020B0604020202020204" pitchFamily="34" charset="0"/>
                <a:cs typeface="Arial" panose="020B0604020202020204" pitchFamily="34" charset="0"/>
              </a:rPr>
              <a:t>The last but not least, Librarians should be granted equal pay for equal services</a:t>
            </a:r>
          </a:p>
          <a:p>
            <a:pPr algn="just"/>
            <a:endParaRPr lang="en-US" sz="2000" dirty="0" smtClean="0">
              <a:latin typeface="Times New Roman" panose="02020603050405020304" pitchFamily="18" charset="0"/>
              <a:cs typeface="Times New Roman" panose="02020603050405020304" pitchFamily="18" charset="0"/>
            </a:endParaRPr>
          </a:p>
          <a:p>
            <a:pPr algn="just"/>
            <a:r>
              <a:rPr lang="en-US" sz="4000" dirty="0"/>
              <a:t/>
            </a:r>
            <a:br>
              <a:rPr lang="en-US" sz="4000" dirty="0"/>
            </a:br>
            <a:endParaRPr lang="en-US" sz="4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727581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F0F048A-E226-400D-9A44-CEDE3EE9DE99}"/>
              </a:ext>
            </a:extLst>
          </p:cNvPr>
          <p:cNvSpPr>
            <a:spLocks noGrp="1"/>
          </p:cNvSpPr>
          <p:nvPr>
            <p:ph type="ctrTitle"/>
          </p:nvPr>
        </p:nvSpPr>
        <p:spPr>
          <a:xfrm>
            <a:off x="1524000" y="398585"/>
            <a:ext cx="9144000" cy="1031630"/>
          </a:xfrm>
        </p:spPr>
        <p:txBody>
          <a:bodyPr/>
          <a:lstStyle/>
          <a:p>
            <a:r>
              <a:rPr lang="en-US" b="1" dirty="0" smtClean="0"/>
              <a:t>Short Documentary</a:t>
            </a:r>
            <a:endParaRPr lang="en-US" dirty="0"/>
          </a:p>
        </p:txBody>
      </p:sp>
      <p:sp>
        <p:nvSpPr>
          <p:cNvPr id="3" name="Subtitle 2">
            <a:extLst>
              <a:ext uri="{FF2B5EF4-FFF2-40B4-BE49-F238E27FC236}">
                <a16:creationId xmlns:a16="http://schemas.microsoft.com/office/drawing/2014/main" xmlns="" id="{EDC55199-6B8F-4309-8C05-5459C316B520}"/>
              </a:ext>
            </a:extLst>
          </p:cNvPr>
          <p:cNvSpPr>
            <a:spLocks noGrp="1"/>
          </p:cNvSpPr>
          <p:nvPr>
            <p:ph type="subTitle" idx="1"/>
          </p:nvPr>
        </p:nvSpPr>
        <p:spPr>
          <a:xfrm>
            <a:off x="492369" y="1266092"/>
            <a:ext cx="11230707" cy="4595445"/>
          </a:xfrm>
        </p:spPr>
        <p:txBody>
          <a:bodyPr>
            <a:noAutofit/>
          </a:bodyPr>
          <a:lstStyle/>
          <a:p>
            <a:pPr algn="just"/>
            <a:endParaRPr lang="en-US" sz="2000" dirty="0" smtClean="0">
              <a:latin typeface="Times New Roman" panose="02020603050405020304" pitchFamily="18" charset="0"/>
              <a:cs typeface="Times New Roman" panose="02020603050405020304" pitchFamily="18" charset="0"/>
            </a:endParaRPr>
          </a:p>
          <a:p>
            <a:pPr algn="just"/>
            <a:r>
              <a:rPr lang="en-US" sz="2000" dirty="0">
                <a:latin typeface="Times New Roman" panose="02020603050405020304" pitchFamily="18" charset="0"/>
                <a:cs typeface="Times New Roman" panose="02020603050405020304" pitchFamily="18" charset="0"/>
                <a:hlinkClick r:id="rId2"/>
              </a:rPr>
              <a:t>https://</a:t>
            </a:r>
            <a:r>
              <a:rPr lang="en-US" sz="2000" dirty="0" smtClean="0">
                <a:latin typeface="Times New Roman" panose="02020603050405020304" pitchFamily="18" charset="0"/>
                <a:cs typeface="Times New Roman" panose="02020603050405020304" pitchFamily="18" charset="0"/>
                <a:hlinkClick r:id="rId2"/>
              </a:rPr>
              <a:t>www.youtube.com/watch?v=PaVXpo-WCNI</a:t>
            </a:r>
            <a:endParaRPr lang="en-US" sz="2000" dirty="0" smtClean="0">
              <a:latin typeface="Times New Roman" panose="02020603050405020304" pitchFamily="18" charset="0"/>
              <a:cs typeface="Times New Roman" panose="02020603050405020304" pitchFamily="18" charset="0"/>
            </a:endParaRPr>
          </a:p>
          <a:p>
            <a:pPr algn="just"/>
            <a:endParaRPr lang="en-US" sz="2000" dirty="0" smtClean="0">
              <a:latin typeface="Times New Roman" panose="02020603050405020304" pitchFamily="18" charset="0"/>
              <a:cs typeface="Times New Roman" panose="02020603050405020304" pitchFamily="18" charset="0"/>
            </a:endParaRPr>
          </a:p>
          <a:p>
            <a:pPr algn="just"/>
            <a:endParaRPr lang="en-US" sz="2000" dirty="0" smtClean="0">
              <a:latin typeface="Times New Roman" panose="02020603050405020304" pitchFamily="18" charset="0"/>
              <a:cs typeface="Times New Roman" panose="02020603050405020304" pitchFamily="18" charset="0"/>
            </a:endParaRPr>
          </a:p>
          <a:p>
            <a:pPr algn="just"/>
            <a:endParaRPr lang="en-US" sz="2000" dirty="0" smtClean="0">
              <a:latin typeface="Times New Roman" panose="02020603050405020304" pitchFamily="18" charset="0"/>
              <a:cs typeface="Times New Roman" panose="02020603050405020304" pitchFamily="18" charset="0"/>
            </a:endParaRPr>
          </a:p>
          <a:p>
            <a:pPr algn="just"/>
            <a:endParaRPr lang="en-US" sz="2000" dirty="0" smtClean="0">
              <a:latin typeface="Times New Roman" panose="02020603050405020304" pitchFamily="18" charset="0"/>
              <a:cs typeface="Times New Roman" panose="02020603050405020304" pitchFamily="18" charset="0"/>
            </a:endParaRPr>
          </a:p>
          <a:p>
            <a:pPr algn="just"/>
            <a:r>
              <a:rPr lang="en-US" sz="4000" dirty="0"/>
              <a:t/>
            </a:r>
            <a:br>
              <a:rPr lang="en-US" sz="4000" dirty="0"/>
            </a:br>
            <a:endParaRPr lang="en-US" sz="4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6133948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F0F048A-E226-400D-9A44-CEDE3EE9DE99}"/>
              </a:ext>
            </a:extLst>
          </p:cNvPr>
          <p:cNvSpPr>
            <a:spLocks noGrp="1"/>
          </p:cNvSpPr>
          <p:nvPr>
            <p:ph type="ctrTitle"/>
          </p:nvPr>
        </p:nvSpPr>
        <p:spPr>
          <a:xfrm>
            <a:off x="1524000" y="398585"/>
            <a:ext cx="9144000" cy="1031630"/>
          </a:xfrm>
        </p:spPr>
        <p:txBody>
          <a:bodyPr/>
          <a:lstStyle/>
          <a:p>
            <a:endParaRPr lang="en-US" dirty="0"/>
          </a:p>
        </p:txBody>
      </p:sp>
      <p:sp>
        <p:nvSpPr>
          <p:cNvPr id="3" name="Subtitle 2">
            <a:extLst>
              <a:ext uri="{FF2B5EF4-FFF2-40B4-BE49-F238E27FC236}">
                <a16:creationId xmlns:a16="http://schemas.microsoft.com/office/drawing/2014/main" xmlns="" id="{EDC55199-6B8F-4309-8C05-5459C316B520}"/>
              </a:ext>
            </a:extLst>
          </p:cNvPr>
          <p:cNvSpPr>
            <a:spLocks noGrp="1"/>
          </p:cNvSpPr>
          <p:nvPr>
            <p:ph type="subTitle" idx="1"/>
          </p:nvPr>
        </p:nvSpPr>
        <p:spPr>
          <a:xfrm>
            <a:off x="492369" y="1266092"/>
            <a:ext cx="11230707" cy="4595445"/>
          </a:xfrm>
        </p:spPr>
        <p:txBody>
          <a:bodyPr>
            <a:noAutofit/>
          </a:bodyPr>
          <a:lstStyle/>
          <a:p>
            <a:endParaRPr lang="en-US" sz="2000" dirty="0" smtClean="0">
              <a:latin typeface="Times New Roman" panose="02020603050405020304" pitchFamily="18" charset="0"/>
              <a:cs typeface="Times New Roman" panose="02020603050405020304" pitchFamily="18" charset="0"/>
            </a:endParaRPr>
          </a:p>
          <a:p>
            <a:r>
              <a:rPr lang="en-US" sz="8000" i="1" dirty="0" smtClean="0">
                <a:latin typeface="Times New Roman" panose="02020603050405020304" pitchFamily="18" charset="0"/>
                <a:cs typeface="Times New Roman" panose="02020603050405020304" pitchFamily="18" charset="0"/>
              </a:rPr>
              <a:t>Thank you </a:t>
            </a:r>
          </a:p>
          <a:p>
            <a:r>
              <a:rPr lang="en-US" sz="8000" i="1" dirty="0" smtClean="0">
                <a:latin typeface="Times New Roman" panose="02020603050405020304" pitchFamily="18" charset="0"/>
                <a:cs typeface="Times New Roman" panose="02020603050405020304" pitchFamily="18" charset="0"/>
              </a:rPr>
              <a:t>For </a:t>
            </a:r>
          </a:p>
          <a:p>
            <a:r>
              <a:rPr lang="en-US" sz="8000" i="1" dirty="0" smtClean="0">
                <a:latin typeface="Times New Roman" panose="02020603050405020304" pitchFamily="18" charset="0"/>
                <a:cs typeface="Times New Roman" panose="02020603050405020304" pitchFamily="18" charset="0"/>
              </a:rPr>
              <a:t>Your patience </a:t>
            </a:r>
          </a:p>
          <a:p>
            <a:pPr algn="just"/>
            <a:endParaRPr lang="en-US" sz="2000" dirty="0" smtClean="0">
              <a:latin typeface="Times New Roman" panose="02020603050405020304" pitchFamily="18" charset="0"/>
              <a:cs typeface="Times New Roman" panose="02020603050405020304" pitchFamily="18" charset="0"/>
            </a:endParaRPr>
          </a:p>
          <a:p>
            <a:pPr algn="just"/>
            <a:endParaRPr lang="en-US" sz="2000" dirty="0" smtClean="0">
              <a:latin typeface="Times New Roman" panose="02020603050405020304" pitchFamily="18" charset="0"/>
              <a:cs typeface="Times New Roman" panose="02020603050405020304" pitchFamily="18" charset="0"/>
            </a:endParaRPr>
          </a:p>
          <a:p>
            <a:pPr algn="just"/>
            <a:endParaRPr lang="en-US" sz="2000" dirty="0" smtClean="0">
              <a:latin typeface="Times New Roman" panose="02020603050405020304" pitchFamily="18" charset="0"/>
              <a:cs typeface="Times New Roman" panose="02020603050405020304" pitchFamily="18" charset="0"/>
            </a:endParaRPr>
          </a:p>
          <a:p>
            <a:pPr algn="just"/>
            <a:endParaRPr lang="en-US" sz="2000" dirty="0" smtClean="0">
              <a:latin typeface="Times New Roman" panose="02020603050405020304" pitchFamily="18" charset="0"/>
              <a:cs typeface="Times New Roman" panose="02020603050405020304" pitchFamily="18" charset="0"/>
            </a:endParaRPr>
          </a:p>
          <a:p>
            <a:pPr algn="just"/>
            <a:r>
              <a:rPr lang="en-US" sz="4000" dirty="0"/>
              <a:t/>
            </a:r>
            <a:br>
              <a:rPr lang="en-US" sz="4000" dirty="0"/>
            </a:br>
            <a:endParaRPr lang="en-US" sz="4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6865484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F0F048A-E226-400D-9A44-CEDE3EE9DE99}"/>
              </a:ext>
            </a:extLst>
          </p:cNvPr>
          <p:cNvSpPr>
            <a:spLocks noGrp="1"/>
          </p:cNvSpPr>
          <p:nvPr>
            <p:ph type="ctrTitle"/>
          </p:nvPr>
        </p:nvSpPr>
        <p:spPr>
          <a:xfrm>
            <a:off x="1535722" y="97082"/>
            <a:ext cx="9144000" cy="1031630"/>
          </a:xfrm>
        </p:spPr>
        <p:txBody>
          <a:bodyPr>
            <a:normAutofit fontScale="90000"/>
          </a:bodyPr>
          <a:lstStyle/>
          <a:p>
            <a:r>
              <a:rPr lang="en-US" b="1" dirty="0" smtClean="0"/>
              <a:t>Pakistan –Government Structure</a:t>
            </a:r>
            <a:endParaRPr lang="en-US" dirty="0"/>
          </a:p>
        </p:txBody>
      </p:sp>
      <p:sp>
        <p:nvSpPr>
          <p:cNvPr id="3" name="Subtitle 2">
            <a:extLst>
              <a:ext uri="{FF2B5EF4-FFF2-40B4-BE49-F238E27FC236}">
                <a16:creationId xmlns:a16="http://schemas.microsoft.com/office/drawing/2014/main" xmlns="" id="{EDC55199-6B8F-4309-8C05-5459C316B520}"/>
              </a:ext>
            </a:extLst>
          </p:cNvPr>
          <p:cNvSpPr>
            <a:spLocks noGrp="1"/>
          </p:cNvSpPr>
          <p:nvPr>
            <p:ph type="subTitle" idx="1"/>
          </p:nvPr>
        </p:nvSpPr>
        <p:spPr>
          <a:xfrm>
            <a:off x="492369" y="1266092"/>
            <a:ext cx="11230707" cy="4595445"/>
          </a:xfrm>
        </p:spPr>
        <p:txBody>
          <a:bodyPr>
            <a:noAutofit/>
          </a:bodyPr>
          <a:lstStyle/>
          <a:p>
            <a:pPr algn="just"/>
            <a:endParaRPr lang="en-US" sz="2000" dirty="0" smtClean="0">
              <a:latin typeface="Times New Roman" panose="02020603050405020304" pitchFamily="18" charset="0"/>
              <a:cs typeface="Times New Roman" panose="02020603050405020304" pitchFamily="18" charset="0"/>
            </a:endParaRPr>
          </a:p>
          <a:p>
            <a:pPr algn="just"/>
            <a:r>
              <a:rPr lang="en-US" sz="4000" dirty="0"/>
              <a:t/>
            </a:r>
            <a:br>
              <a:rPr lang="en-US" sz="4000" dirty="0"/>
            </a:br>
            <a:endParaRPr lang="en-US" sz="4000" dirty="0">
              <a:latin typeface="Times New Roman" panose="02020603050405020304" pitchFamily="18" charset="0"/>
              <a:cs typeface="Times New Roman" panose="02020603050405020304" pitchFamily="18" charset="0"/>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5494" y="1128712"/>
            <a:ext cx="11066930" cy="4600575"/>
          </a:xfrm>
          <a:prstGeom prst="rect">
            <a:avLst/>
          </a:prstGeom>
        </p:spPr>
      </p:pic>
    </p:spTree>
    <p:extLst>
      <p:ext uri="{BB962C8B-B14F-4D97-AF65-F5344CB8AC3E}">
        <p14:creationId xmlns:p14="http://schemas.microsoft.com/office/powerpoint/2010/main" val="34248768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F0F048A-E226-400D-9A44-CEDE3EE9DE99}"/>
              </a:ext>
            </a:extLst>
          </p:cNvPr>
          <p:cNvSpPr>
            <a:spLocks noGrp="1"/>
          </p:cNvSpPr>
          <p:nvPr>
            <p:ph type="ctrTitle"/>
          </p:nvPr>
        </p:nvSpPr>
        <p:spPr>
          <a:xfrm>
            <a:off x="766482" y="398585"/>
            <a:ext cx="9901518" cy="1031630"/>
          </a:xfrm>
        </p:spPr>
        <p:txBody>
          <a:bodyPr>
            <a:normAutofit fontScale="90000"/>
          </a:bodyPr>
          <a:lstStyle/>
          <a:p>
            <a:r>
              <a:rPr lang="en-US" b="1" dirty="0" smtClean="0"/>
              <a:t>Pakistan –Administrative structure</a:t>
            </a:r>
            <a:endParaRPr lang="en-US" dirty="0"/>
          </a:p>
        </p:txBody>
      </p:sp>
      <p:sp>
        <p:nvSpPr>
          <p:cNvPr id="3" name="Subtitle 2">
            <a:extLst>
              <a:ext uri="{FF2B5EF4-FFF2-40B4-BE49-F238E27FC236}">
                <a16:creationId xmlns:a16="http://schemas.microsoft.com/office/drawing/2014/main" xmlns="" id="{EDC55199-6B8F-4309-8C05-5459C316B520}"/>
              </a:ext>
            </a:extLst>
          </p:cNvPr>
          <p:cNvSpPr>
            <a:spLocks noGrp="1"/>
          </p:cNvSpPr>
          <p:nvPr>
            <p:ph type="subTitle" idx="1"/>
          </p:nvPr>
        </p:nvSpPr>
        <p:spPr>
          <a:xfrm>
            <a:off x="492369" y="1266092"/>
            <a:ext cx="11230707" cy="4595445"/>
          </a:xfrm>
        </p:spPr>
        <p:txBody>
          <a:bodyPr>
            <a:noAutofit/>
          </a:bodyPr>
          <a:lstStyle/>
          <a:p>
            <a:pPr algn="just"/>
            <a:endParaRPr lang="en-US" sz="2000" dirty="0" smtClean="0">
              <a:latin typeface="Times New Roman" panose="02020603050405020304" pitchFamily="18" charset="0"/>
              <a:cs typeface="Times New Roman" panose="02020603050405020304" pitchFamily="18" charset="0"/>
            </a:endParaRPr>
          </a:p>
          <a:p>
            <a:pPr algn="just"/>
            <a:r>
              <a:rPr lang="en-US" dirty="0" smtClean="0">
                <a:latin typeface="Arial" panose="020B0604020202020204" pitchFamily="34" charset="0"/>
                <a:cs typeface="Arial" panose="020B0604020202020204" pitchFamily="34" charset="0"/>
              </a:rPr>
              <a:t>The administrator units of Pakistan consist of four provinces, </a:t>
            </a:r>
          </a:p>
          <a:p>
            <a:pPr algn="just"/>
            <a:r>
              <a:rPr lang="en-US" dirty="0" err="1" smtClean="0">
                <a:latin typeface="Arial" panose="020B0604020202020204" pitchFamily="34" charset="0"/>
                <a:cs typeface="Arial" panose="020B0604020202020204" pitchFamily="34" charset="0"/>
              </a:rPr>
              <a:t>Balochistan</a:t>
            </a:r>
            <a:r>
              <a:rPr lang="en-US" dirty="0" smtClean="0">
                <a:latin typeface="Arial" panose="020B0604020202020204" pitchFamily="34" charset="0"/>
                <a:cs typeface="Arial" panose="020B0604020202020204" pitchFamily="34" charset="0"/>
              </a:rPr>
              <a:t>, </a:t>
            </a:r>
          </a:p>
          <a:p>
            <a:pPr algn="just"/>
            <a:r>
              <a:rPr lang="en-US" dirty="0" smtClean="0">
                <a:latin typeface="Arial" panose="020B0604020202020204" pitchFamily="34" charset="0"/>
                <a:cs typeface="Arial" panose="020B0604020202020204" pitchFamily="34" charset="0"/>
              </a:rPr>
              <a:t>Khyber </a:t>
            </a:r>
            <a:r>
              <a:rPr lang="en-US" dirty="0" err="1" smtClean="0">
                <a:latin typeface="Arial" panose="020B0604020202020204" pitchFamily="34" charset="0"/>
                <a:cs typeface="Arial" panose="020B0604020202020204" pitchFamily="34" charset="0"/>
              </a:rPr>
              <a:t>Pakhtunkhw</a:t>
            </a:r>
            <a:r>
              <a:rPr lang="en-US" dirty="0" smtClean="0">
                <a:latin typeface="Arial" panose="020B0604020202020204" pitchFamily="34" charset="0"/>
                <a:cs typeface="Arial" panose="020B0604020202020204" pitchFamily="34" charset="0"/>
              </a:rPr>
              <a:t>, </a:t>
            </a:r>
          </a:p>
          <a:p>
            <a:pPr algn="just"/>
            <a:r>
              <a:rPr lang="en-US" dirty="0" smtClean="0">
                <a:latin typeface="Arial" panose="020B0604020202020204" pitchFamily="34" charset="0"/>
                <a:cs typeface="Arial" panose="020B0604020202020204" pitchFamily="34" charset="0"/>
              </a:rPr>
              <a:t>Punjab</a:t>
            </a:r>
          </a:p>
          <a:p>
            <a:pPr algn="just"/>
            <a:r>
              <a:rPr lang="en-US" dirty="0" smtClean="0">
                <a:latin typeface="Arial" panose="020B0604020202020204" pitchFamily="34" charset="0"/>
                <a:cs typeface="Arial" panose="020B0604020202020204" pitchFamily="34" charset="0"/>
              </a:rPr>
              <a:t>Sindh</a:t>
            </a:r>
          </a:p>
          <a:p>
            <a:pPr algn="just"/>
            <a:r>
              <a:rPr lang="en-US" dirty="0" smtClean="0">
                <a:latin typeface="Arial" panose="020B0604020202020204" pitchFamily="34" charset="0"/>
                <a:cs typeface="Arial" panose="020B0604020202020204" pitchFamily="34" charset="0"/>
              </a:rPr>
              <a:t>two autonomous territories (Azad Jammu and Kashmir, </a:t>
            </a:r>
            <a:r>
              <a:rPr lang="en-US" dirty="0" err="1" smtClean="0">
                <a:latin typeface="Arial" panose="020B0604020202020204" pitchFamily="34" charset="0"/>
                <a:cs typeface="Arial" panose="020B0604020202020204" pitchFamily="34" charset="0"/>
              </a:rPr>
              <a:t>Gilgit</a:t>
            </a:r>
            <a:r>
              <a:rPr lang="en-US" dirty="0" smtClean="0">
                <a:latin typeface="Arial" panose="020B0604020202020204" pitchFamily="34" charset="0"/>
                <a:cs typeface="Arial" panose="020B0604020202020204" pitchFamily="34" charset="0"/>
              </a:rPr>
              <a:t>-Baltistan and one federal territory Islamabad Capital Territory.</a:t>
            </a:r>
          </a:p>
          <a:p>
            <a:pPr algn="just"/>
            <a:r>
              <a:rPr lang="en-US" sz="4000" dirty="0"/>
              <a:t/>
            </a:r>
            <a:br>
              <a:rPr lang="en-US" sz="4000" dirty="0"/>
            </a:br>
            <a:endParaRPr lang="en-US" sz="4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6960531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F0F048A-E226-400D-9A44-CEDE3EE9DE99}"/>
              </a:ext>
            </a:extLst>
          </p:cNvPr>
          <p:cNvSpPr>
            <a:spLocks noGrp="1"/>
          </p:cNvSpPr>
          <p:nvPr>
            <p:ph type="ctrTitle"/>
          </p:nvPr>
        </p:nvSpPr>
        <p:spPr>
          <a:xfrm>
            <a:off x="1524000" y="116114"/>
            <a:ext cx="9144000" cy="818381"/>
          </a:xfrm>
        </p:spPr>
        <p:txBody>
          <a:bodyPr>
            <a:normAutofit fontScale="90000"/>
          </a:bodyPr>
          <a:lstStyle/>
          <a:p>
            <a:r>
              <a:rPr lang="en-US" b="1" dirty="0" smtClean="0"/>
              <a:t>Pakistan –Some National Symbol</a:t>
            </a:r>
            <a:endParaRPr lang="en-US" dirty="0"/>
          </a:p>
        </p:txBody>
      </p:sp>
      <p:sp>
        <p:nvSpPr>
          <p:cNvPr id="3" name="Subtitle 2">
            <a:extLst>
              <a:ext uri="{FF2B5EF4-FFF2-40B4-BE49-F238E27FC236}">
                <a16:creationId xmlns:a16="http://schemas.microsoft.com/office/drawing/2014/main" xmlns="" id="{EDC55199-6B8F-4309-8C05-5459C316B520}"/>
              </a:ext>
            </a:extLst>
          </p:cNvPr>
          <p:cNvSpPr>
            <a:spLocks noGrp="1"/>
          </p:cNvSpPr>
          <p:nvPr>
            <p:ph type="subTitle" idx="1"/>
          </p:nvPr>
        </p:nvSpPr>
        <p:spPr>
          <a:xfrm>
            <a:off x="492369" y="1266092"/>
            <a:ext cx="11230707" cy="4595445"/>
          </a:xfrm>
        </p:spPr>
        <p:txBody>
          <a:bodyPr>
            <a:noAutofit/>
          </a:bodyPr>
          <a:lstStyle/>
          <a:p>
            <a:pPr algn="just"/>
            <a:endParaRPr lang="en-US" sz="2000" dirty="0" smtClean="0">
              <a:latin typeface="Times New Roman" panose="02020603050405020304" pitchFamily="18" charset="0"/>
              <a:cs typeface="Times New Roman" panose="02020603050405020304" pitchFamily="18" charset="0"/>
            </a:endParaRPr>
          </a:p>
          <a:p>
            <a:pPr algn="just"/>
            <a:endParaRPr lang="en-US" sz="2000" dirty="0" smtClean="0">
              <a:latin typeface="Times New Roman" panose="02020603050405020304" pitchFamily="18" charset="0"/>
              <a:cs typeface="Times New Roman" panose="02020603050405020304" pitchFamily="18" charset="0"/>
            </a:endParaRPr>
          </a:p>
        </p:txBody>
      </p:sp>
      <p:pic>
        <p:nvPicPr>
          <p:cNvPr id="11" name="Picture 1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934495"/>
            <a:ext cx="12075458" cy="5258639"/>
          </a:xfrm>
          <a:prstGeom prst="rect">
            <a:avLst/>
          </a:prstGeom>
        </p:spPr>
      </p:pic>
    </p:spTree>
    <p:extLst>
      <p:ext uri="{BB962C8B-B14F-4D97-AF65-F5344CB8AC3E}">
        <p14:creationId xmlns:p14="http://schemas.microsoft.com/office/powerpoint/2010/main" val="174142399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F0F048A-E226-400D-9A44-CEDE3EE9DE99}"/>
              </a:ext>
            </a:extLst>
          </p:cNvPr>
          <p:cNvSpPr>
            <a:spLocks noGrp="1"/>
          </p:cNvSpPr>
          <p:nvPr>
            <p:ph type="ctrTitle"/>
          </p:nvPr>
        </p:nvSpPr>
        <p:spPr>
          <a:xfrm>
            <a:off x="1524000" y="398585"/>
            <a:ext cx="9144000" cy="690627"/>
          </a:xfrm>
        </p:spPr>
        <p:txBody>
          <a:bodyPr>
            <a:noAutofit/>
          </a:bodyPr>
          <a:lstStyle/>
          <a:p>
            <a:r>
              <a:rPr lang="en-US" sz="4400" dirty="0" smtClean="0"/>
              <a:t>Pakistan-National Heroes</a:t>
            </a:r>
            <a:endParaRPr lang="en-US" sz="4400" dirty="0"/>
          </a:p>
        </p:txBody>
      </p:sp>
      <p:sp>
        <p:nvSpPr>
          <p:cNvPr id="5" name="Subtitle 4"/>
          <p:cNvSpPr>
            <a:spLocks noGrp="1"/>
          </p:cNvSpPr>
          <p:nvPr>
            <p:ph type="subTitle" idx="1"/>
          </p:nvPr>
        </p:nvSpPr>
        <p:spPr>
          <a:xfrm>
            <a:off x="1304365" y="1089211"/>
            <a:ext cx="9363635" cy="4787153"/>
          </a:xfrm>
        </p:spPr>
        <p:txBody>
          <a:bodyPr>
            <a:noAutofit/>
          </a:bodyPr>
          <a:lstStyle/>
          <a:p>
            <a:pPr marL="457200" indent="-457200" algn="just">
              <a:buFont typeface="+mj-lt"/>
              <a:buAutoNum type="arabicPeriod"/>
            </a:pPr>
            <a:r>
              <a:rPr lang="en-US" dirty="0" smtClean="0">
                <a:latin typeface="Arial" panose="020B0604020202020204" pitchFamily="34" charset="0"/>
                <a:cs typeface="Arial" panose="020B0604020202020204" pitchFamily="34" charset="0"/>
              </a:rPr>
              <a:t>Quaid-e-</a:t>
            </a:r>
            <a:r>
              <a:rPr lang="en-US" dirty="0" err="1" smtClean="0">
                <a:latin typeface="Arial" panose="020B0604020202020204" pitchFamily="34" charset="0"/>
                <a:cs typeface="Arial" panose="020B0604020202020204" pitchFamily="34" charset="0"/>
              </a:rPr>
              <a:t>Azam</a:t>
            </a:r>
            <a:r>
              <a:rPr lang="en-US" dirty="0" smtClean="0">
                <a:latin typeface="Arial" panose="020B0604020202020204" pitchFamily="34" charset="0"/>
                <a:cs typeface="Arial" panose="020B0604020202020204" pitchFamily="34" charset="0"/>
              </a:rPr>
              <a:t> Muhammad Ali Jinnah-Founder of Pakistan</a:t>
            </a:r>
          </a:p>
          <a:p>
            <a:pPr marL="457200" indent="-457200" algn="just">
              <a:buFont typeface="+mj-lt"/>
              <a:buAutoNum type="arabicPeriod"/>
            </a:pPr>
            <a:r>
              <a:rPr lang="en-US" dirty="0" err="1" smtClean="0">
                <a:latin typeface="Arial" panose="020B0604020202020204" pitchFamily="34" charset="0"/>
                <a:cs typeface="Arial" panose="020B0604020202020204" pitchFamily="34" charset="0"/>
              </a:rPr>
              <a:t>Dr.Allama</a:t>
            </a:r>
            <a:r>
              <a:rPr lang="en-US" dirty="0" smtClean="0">
                <a:latin typeface="Arial" panose="020B0604020202020204" pitchFamily="34" charset="0"/>
                <a:cs typeface="Arial" panose="020B0604020202020204" pitchFamily="34" charset="0"/>
              </a:rPr>
              <a:t> Muhammad Iqbal National Poet</a:t>
            </a:r>
          </a:p>
          <a:p>
            <a:pPr marL="457200" indent="-457200" algn="just">
              <a:buFont typeface="+mj-lt"/>
              <a:buAutoNum type="arabicPeriod"/>
            </a:pPr>
            <a:r>
              <a:rPr lang="en-US" dirty="0" err="1" smtClean="0">
                <a:latin typeface="Arial" panose="020B0604020202020204" pitchFamily="34" charset="0"/>
                <a:cs typeface="Arial" panose="020B0604020202020204" pitchFamily="34" charset="0"/>
              </a:rPr>
              <a:t>Dr.Abdul</a:t>
            </a:r>
            <a:r>
              <a:rPr lang="en-US" dirty="0" smtClean="0">
                <a:latin typeface="Arial" panose="020B0604020202020204" pitchFamily="34" charset="0"/>
                <a:cs typeface="Arial" panose="020B0604020202020204" pitchFamily="34" charset="0"/>
              </a:rPr>
              <a:t> </a:t>
            </a:r>
            <a:r>
              <a:rPr lang="en-US" dirty="0" err="1" smtClean="0">
                <a:latin typeface="Arial" panose="020B0604020202020204" pitchFamily="34" charset="0"/>
                <a:cs typeface="Arial" panose="020B0604020202020204" pitchFamily="34" charset="0"/>
              </a:rPr>
              <a:t>Qadeer</a:t>
            </a:r>
            <a:r>
              <a:rPr lang="en-US" dirty="0" smtClean="0">
                <a:latin typeface="Arial" panose="020B0604020202020204" pitchFamily="34" charset="0"/>
                <a:cs typeface="Arial" panose="020B0604020202020204" pitchFamily="34" charset="0"/>
              </a:rPr>
              <a:t> Khan Nuclear Scientist</a:t>
            </a:r>
          </a:p>
          <a:p>
            <a:pPr marL="457200" indent="-457200" algn="just">
              <a:buFont typeface="+mj-lt"/>
              <a:buAutoNum type="arabicPeriod"/>
            </a:pPr>
            <a:r>
              <a:rPr lang="en-US" dirty="0" err="1" smtClean="0">
                <a:latin typeface="Arial" panose="020B0604020202020204" pitchFamily="34" charset="0"/>
                <a:cs typeface="Arial" panose="020B0604020202020204" pitchFamily="34" charset="0"/>
              </a:rPr>
              <a:t>Nawabzada</a:t>
            </a:r>
            <a:r>
              <a:rPr lang="en-US" dirty="0" smtClean="0">
                <a:latin typeface="Arial" panose="020B0604020202020204" pitchFamily="34" charset="0"/>
                <a:cs typeface="Arial" panose="020B0604020202020204" pitchFamily="34" charset="0"/>
              </a:rPr>
              <a:t> </a:t>
            </a:r>
            <a:r>
              <a:rPr lang="en-US" dirty="0" err="1" smtClean="0">
                <a:latin typeface="Arial" panose="020B0604020202020204" pitchFamily="34" charset="0"/>
                <a:cs typeface="Arial" panose="020B0604020202020204" pitchFamily="34" charset="0"/>
              </a:rPr>
              <a:t>Liaqat</a:t>
            </a:r>
            <a:r>
              <a:rPr lang="en-US" dirty="0" smtClean="0">
                <a:latin typeface="Arial" panose="020B0604020202020204" pitchFamily="34" charset="0"/>
                <a:cs typeface="Arial" panose="020B0604020202020204" pitchFamily="34" charset="0"/>
              </a:rPr>
              <a:t> Ali –First Prime minister of Pakistan</a:t>
            </a:r>
          </a:p>
          <a:p>
            <a:pPr marL="457200" indent="-457200" algn="just">
              <a:buFont typeface="+mj-lt"/>
              <a:buAutoNum type="arabicPeriod"/>
            </a:pPr>
            <a:r>
              <a:rPr lang="en-US" dirty="0" err="1" smtClean="0">
                <a:latin typeface="Arial" panose="020B0604020202020204" pitchFamily="34" charset="0"/>
                <a:cs typeface="Arial" panose="020B0604020202020204" pitchFamily="34" charset="0"/>
              </a:rPr>
              <a:t>Dr.Samar</a:t>
            </a:r>
            <a:r>
              <a:rPr lang="en-US" dirty="0" smtClean="0">
                <a:latin typeface="Arial" panose="020B0604020202020204" pitchFamily="34" charset="0"/>
                <a:cs typeface="Arial" panose="020B0604020202020204" pitchFamily="34" charset="0"/>
              </a:rPr>
              <a:t> Mubarak </a:t>
            </a:r>
            <a:r>
              <a:rPr lang="en-US" dirty="0" err="1" smtClean="0">
                <a:latin typeface="Arial" panose="020B0604020202020204" pitchFamily="34" charset="0"/>
                <a:cs typeface="Arial" panose="020B0604020202020204" pitchFamily="34" charset="0"/>
              </a:rPr>
              <a:t>Mand</a:t>
            </a:r>
            <a:r>
              <a:rPr lang="en-US" dirty="0" smtClean="0">
                <a:latin typeface="Arial" panose="020B0604020202020204" pitchFamily="34" charset="0"/>
                <a:cs typeface="Arial" panose="020B0604020202020204" pitchFamily="34" charset="0"/>
              </a:rPr>
              <a:t>. Scientist Nuclear Physicist</a:t>
            </a:r>
          </a:p>
          <a:p>
            <a:pPr marL="457200" indent="-457200" algn="just">
              <a:buFont typeface="+mj-lt"/>
              <a:buAutoNum type="arabicPeriod"/>
            </a:pPr>
            <a:r>
              <a:rPr lang="en-US" dirty="0" smtClean="0">
                <a:latin typeface="Arial" panose="020B0604020202020204" pitchFamily="34" charset="0"/>
                <a:cs typeface="Arial" panose="020B0604020202020204" pitchFamily="34" charset="0"/>
              </a:rPr>
              <a:t>Fatima Jinnah-Mother of the Nation</a:t>
            </a:r>
          </a:p>
          <a:p>
            <a:pPr marL="457200" indent="-457200" algn="just">
              <a:buFont typeface="+mj-lt"/>
              <a:buAutoNum type="arabicPeriod"/>
            </a:pPr>
            <a:r>
              <a:rPr lang="en-US" dirty="0" err="1" smtClean="0">
                <a:latin typeface="Arial" panose="020B0604020202020204" pitchFamily="34" charset="0"/>
                <a:cs typeface="Arial" panose="020B0604020202020204" pitchFamily="34" charset="0"/>
              </a:rPr>
              <a:t>Abdus</a:t>
            </a:r>
            <a:r>
              <a:rPr lang="en-US" dirty="0" smtClean="0">
                <a:latin typeface="Arial" panose="020B0604020202020204" pitchFamily="34" charset="0"/>
                <a:cs typeface="Arial" panose="020B0604020202020204" pitchFamily="34" charset="0"/>
              </a:rPr>
              <a:t> </a:t>
            </a:r>
            <a:r>
              <a:rPr lang="en-US" dirty="0" err="1" smtClean="0">
                <a:latin typeface="Arial" panose="020B0604020202020204" pitchFamily="34" charset="0"/>
                <a:cs typeface="Arial" panose="020B0604020202020204" pitchFamily="34" charset="0"/>
              </a:rPr>
              <a:t>sattar</a:t>
            </a:r>
            <a:r>
              <a:rPr lang="en-US" dirty="0" smtClean="0">
                <a:latin typeface="Arial" panose="020B0604020202020204" pitchFamily="34" charset="0"/>
                <a:cs typeface="Arial" panose="020B0604020202020204" pitchFamily="34" charset="0"/>
              </a:rPr>
              <a:t> </a:t>
            </a:r>
            <a:r>
              <a:rPr lang="en-US" dirty="0" err="1" smtClean="0">
                <a:latin typeface="Arial" panose="020B0604020202020204" pitchFamily="34" charset="0"/>
                <a:cs typeface="Arial" panose="020B0604020202020204" pitchFamily="34" charset="0"/>
              </a:rPr>
              <a:t>Edhi</a:t>
            </a:r>
            <a:r>
              <a:rPr lang="en-US" dirty="0" smtClean="0">
                <a:latin typeface="Arial" panose="020B0604020202020204" pitchFamily="34" charset="0"/>
                <a:cs typeface="Arial" panose="020B0604020202020204" pitchFamily="34" charset="0"/>
              </a:rPr>
              <a:t>, </a:t>
            </a:r>
            <a:r>
              <a:rPr lang="en-US" dirty="0" err="1" smtClean="0">
                <a:latin typeface="Arial" panose="020B0604020202020204" pitchFamily="34" charset="0"/>
                <a:cs typeface="Arial" panose="020B0604020202020204" pitchFamily="34" charset="0"/>
              </a:rPr>
              <a:t>Philantrophist</a:t>
            </a:r>
            <a:r>
              <a:rPr lang="en-US" dirty="0" smtClean="0">
                <a:latin typeface="Arial" panose="020B0604020202020204" pitchFamily="34" charset="0"/>
                <a:cs typeface="Arial" panose="020B0604020202020204" pitchFamily="34" charset="0"/>
              </a:rPr>
              <a:t> and social activist</a:t>
            </a:r>
          </a:p>
          <a:p>
            <a:pPr marL="457200" indent="-457200" algn="just">
              <a:buFont typeface="+mj-lt"/>
              <a:buAutoNum type="arabicPeriod"/>
            </a:pPr>
            <a:r>
              <a:rPr lang="en-US" dirty="0" err="1" smtClean="0">
                <a:latin typeface="Arial" panose="020B0604020202020204" pitchFamily="34" charset="0"/>
                <a:cs typeface="Arial" panose="020B0604020202020204" pitchFamily="34" charset="0"/>
              </a:rPr>
              <a:t>Dr</a:t>
            </a:r>
            <a:r>
              <a:rPr lang="en-US" dirty="0" smtClean="0">
                <a:latin typeface="Arial" panose="020B0604020202020204" pitchFamily="34" charset="0"/>
                <a:cs typeface="Arial" panose="020B0604020202020204" pitchFamily="34" charset="0"/>
              </a:rPr>
              <a:t> –</a:t>
            </a:r>
            <a:r>
              <a:rPr lang="en-US" dirty="0" err="1" smtClean="0">
                <a:latin typeface="Arial" panose="020B0604020202020204" pitchFamily="34" charset="0"/>
                <a:cs typeface="Arial" panose="020B0604020202020204" pitchFamily="34" charset="0"/>
              </a:rPr>
              <a:t>Abdus</a:t>
            </a:r>
            <a:r>
              <a:rPr lang="en-US" dirty="0" smtClean="0">
                <a:latin typeface="Arial" panose="020B0604020202020204" pitchFamily="34" charset="0"/>
                <a:cs typeface="Arial" panose="020B0604020202020204" pitchFamily="34" charset="0"/>
              </a:rPr>
              <a:t> </a:t>
            </a:r>
            <a:r>
              <a:rPr lang="en-US" dirty="0" err="1" smtClean="0">
                <a:latin typeface="Arial" panose="020B0604020202020204" pitchFamily="34" charset="0"/>
                <a:cs typeface="Arial" panose="020B0604020202020204" pitchFamily="34" charset="0"/>
              </a:rPr>
              <a:t>salam</a:t>
            </a:r>
            <a:r>
              <a:rPr lang="en-US" dirty="0" smtClean="0">
                <a:latin typeface="Arial" panose="020B0604020202020204" pitchFamily="34" charset="0"/>
                <a:cs typeface="Arial" panose="020B0604020202020204" pitchFamily="34" charset="0"/>
              </a:rPr>
              <a:t> Nobel laureates in Physics</a:t>
            </a:r>
          </a:p>
          <a:p>
            <a:pPr marL="457200" indent="-457200" algn="just">
              <a:buFont typeface="+mj-lt"/>
              <a:buAutoNum type="arabicPeriod"/>
            </a:pPr>
            <a:r>
              <a:rPr lang="en-US" dirty="0" smtClean="0">
                <a:latin typeface="Arial" panose="020B0604020202020204" pitchFamily="34" charset="0"/>
                <a:cs typeface="Arial" panose="020B0604020202020204" pitchFamily="34" charset="0"/>
              </a:rPr>
              <a:t>Imran Khan .World Cup  winner and incumbent Prime Minister</a:t>
            </a:r>
          </a:p>
          <a:p>
            <a:pPr marL="457200" indent="-457200" algn="just">
              <a:buFont typeface="+mj-lt"/>
              <a:buAutoNum type="arabicPeriod"/>
            </a:pPr>
            <a:r>
              <a:rPr lang="en-US" dirty="0" smtClean="0">
                <a:latin typeface="Arial" panose="020B0604020202020204" pitchFamily="34" charset="0"/>
                <a:cs typeface="Arial" panose="020B0604020202020204" pitchFamily="34" charset="0"/>
              </a:rPr>
              <a:t>Malala Yousafzai Winner of </a:t>
            </a:r>
            <a:r>
              <a:rPr lang="en-US" dirty="0">
                <a:latin typeface="Arial" panose="020B0604020202020204" pitchFamily="34" charset="0"/>
                <a:cs typeface="Arial" panose="020B0604020202020204" pitchFamily="34" charset="0"/>
              </a:rPr>
              <a:t>Nobel Prize </a:t>
            </a:r>
            <a:r>
              <a:rPr lang="en-US" dirty="0" smtClean="0">
                <a:latin typeface="Arial" panose="020B0604020202020204" pitchFamily="34" charset="0"/>
                <a:cs typeface="Arial" panose="020B0604020202020204" pitchFamily="34" charset="0"/>
              </a:rPr>
              <a:t>laureate for Female Education</a:t>
            </a:r>
          </a:p>
          <a:p>
            <a:pPr algn="just"/>
            <a:r>
              <a:rPr lang="en-US" dirty="0" smtClean="0">
                <a:latin typeface="Times New Roman" panose="02020603050405020304" pitchFamily="18" charset="0"/>
                <a:cs typeface="Times New Roman" panose="02020603050405020304" pitchFamily="18" charset="0"/>
              </a:rPr>
              <a:t> </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0038155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F0F048A-E226-400D-9A44-CEDE3EE9DE99}"/>
              </a:ext>
            </a:extLst>
          </p:cNvPr>
          <p:cNvSpPr>
            <a:spLocks noGrp="1"/>
          </p:cNvSpPr>
          <p:nvPr>
            <p:ph type="ctrTitle"/>
          </p:nvPr>
        </p:nvSpPr>
        <p:spPr>
          <a:xfrm>
            <a:off x="1524000" y="398585"/>
            <a:ext cx="9144000" cy="690627"/>
          </a:xfrm>
        </p:spPr>
        <p:txBody>
          <a:bodyPr>
            <a:noAutofit/>
          </a:bodyPr>
          <a:lstStyle/>
          <a:p>
            <a:r>
              <a:rPr lang="en-US" sz="4400" dirty="0" smtClean="0"/>
              <a:t>Pakistan- some Interesting Info </a:t>
            </a:r>
            <a:endParaRPr lang="en-US" sz="4400" dirty="0"/>
          </a:p>
        </p:txBody>
      </p:sp>
      <p:sp>
        <p:nvSpPr>
          <p:cNvPr id="5" name="Subtitle 4"/>
          <p:cNvSpPr>
            <a:spLocks noGrp="1"/>
          </p:cNvSpPr>
          <p:nvPr>
            <p:ph type="subTitle" idx="1"/>
          </p:nvPr>
        </p:nvSpPr>
        <p:spPr>
          <a:xfrm>
            <a:off x="1393371" y="1089212"/>
            <a:ext cx="9274629" cy="4271338"/>
          </a:xfrm>
        </p:spPr>
        <p:txBody>
          <a:bodyPr>
            <a:noAutofit/>
          </a:bodyPr>
          <a:lstStyle/>
          <a:p>
            <a:pPr marL="457200" indent="-457200" algn="just">
              <a:buFont typeface="+mj-lt"/>
              <a:buAutoNum type="arabicPeriod"/>
            </a:pPr>
            <a:r>
              <a:rPr lang="en-US" dirty="0" smtClean="0">
                <a:latin typeface="Arial" panose="020B0604020202020204" pitchFamily="34" charset="0"/>
                <a:cs typeface="Arial" panose="020B0604020202020204" pitchFamily="34" charset="0"/>
              </a:rPr>
              <a:t>World’s first </a:t>
            </a:r>
            <a:r>
              <a:rPr lang="en-US" dirty="0">
                <a:latin typeface="Arial" panose="020B0604020202020204" pitchFamily="34" charset="0"/>
                <a:cs typeface="Arial" panose="020B0604020202020204" pitchFamily="34" charset="0"/>
              </a:rPr>
              <a:t>Islamic </a:t>
            </a:r>
            <a:r>
              <a:rPr lang="en-US" b="1" dirty="0">
                <a:latin typeface="Arial" panose="020B0604020202020204" pitchFamily="34" charset="0"/>
                <a:cs typeface="Arial" panose="020B0604020202020204" pitchFamily="34" charset="0"/>
              </a:rPr>
              <a:t>country to attain nuclear </a:t>
            </a:r>
            <a:r>
              <a:rPr lang="en-US" b="1" dirty="0" smtClean="0">
                <a:latin typeface="Arial" panose="020B0604020202020204" pitchFamily="34" charset="0"/>
                <a:cs typeface="Arial" panose="020B0604020202020204" pitchFamily="34" charset="0"/>
              </a:rPr>
              <a:t>power</a:t>
            </a:r>
          </a:p>
          <a:p>
            <a:pPr marL="457200" indent="-457200" algn="just">
              <a:buFont typeface="+mj-lt"/>
              <a:buAutoNum type="arabicPeriod"/>
            </a:pPr>
            <a:r>
              <a:rPr lang="en-US" b="1" dirty="0" smtClean="0">
                <a:latin typeface="Arial" panose="020B0604020202020204" pitchFamily="34" charset="0"/>
                <a:cs typeface="Arial" panose="020B0604020202020204" pitchFamily="34" charset="0"/>
              </a:rPr>
              <a:t>The largest </a:t>
            </a:r>
            <a:r>
              <a:rPr lang="en-US" b="1" dirty="0">
                <a:latin typeface="Arial" panose="020B0604020202020204" pitchFamily="34" charset="0"/>
                <a:cs typeface="Arial" panose="020B0604020202020204" pitchFamily="34" charset="0"/>
              </a:rPr>
              <a:t>canal-based irrigation</a:t>
            </a:r>
            <a:r>
              <a:rPr lang="en-US" dirty="0">
                <a:latin typeface="Arial" panose="020B0604020202020204" pitchFamily="34" charset="0"/>
                <a:cs typeface="Arial" panose="020B0604020202020204" pitchFamily="34" charset="0"/>
              </a:rPr>
              <a:t> system in the </a:t>
            </a:r>
            <a:r>
              <a:rPr lang="en-US" dirty="0" smtClean="0">
                <a:latin typeface="Arial" panose="020B0604020202020204" pitchFamily="34" charset="0"/>
                <a:cs typeface="Arial" panose="020B0604020202020204" pitchFamily="34" charset="0"/>
              </a:rPr>
              <a:t>world</a:t>
            </a:r>
          </a:p>
          <a:p>
            <a:pPr marL="457200" indent="-457200" algn="just">
              <a:buFont typeface="+mj-lt"/>
              <a:buAutoNum type="arabicPeriod"/>
            </a:pPr>
            <a:r>
              <a:rPr lang="en-US" dirty="0" smtClean="0">
                <a:latin typeface="Arial" panose="020B0604020202020204" pitchFamily="34" charset="0"/>
                <a:cs typeface="Arial" panose="020B0604020202020204" pitchFamily="34" charset="0"/>
              </a:rPr>
              <a:t>The </a:t>
            </a:r>
            <a:r>
              <a:rPr lang="en-US" b="1" dirty="0" smtClean="0">
                <a:latin typeface="Arial" panose="020B0604020202020204" pitchFamily="34" charset="0"/>
                <a:cs typeface="Arial" panose="020B0604020202020204" pitchFamily="34" charset="0"/>
              </a:rPr>
              <a:t>world’s </a:t>
            </a:r>
            <a:r>
              <a:rPr lang="en-US" b="1" dirty="0">
                <a:latin typeface="Arial" panose="020B0604020202020204" pitchFamily="34" charset="0"/>
                <a:cs typeface="Arial" panose="020B0604020202020204" pitchFamily="34" charset="0"/>
              </a:rPr>
              <a:t>largest ambulance </a:t>
            </a:r>
            <a:r>
              <a:rPr lang="en-US" b="1" dirty="0" smtClean="0">
                <a:latin typeface="Arial" panose="020B0604020202020204" pitchFamily="34" charset="0"/>
                <a:cs typeface="Arial" panose="020B0604020202020204" pitchFamily="34" charset="0"/>
              </a:rPr>
              <a:t>network</a:t>
            </a:r>
          </a:p>
          <a:p>
            <a:pPr marL="457200" indent="-457200" algn="just">
              <a:buFont typeface="+mj-lt"/>
              <a:buAutoNum type="arabicPeriod"/>
            </a:pPr>
            <a:r>
              <a:rPr lang="en-US" b="1" dirty="0" smtClean="0">
                <a:latin typeface="Arial" panose="020B0604020202020204" pitchFamily="34" charset="0"/>
                <a:cs typeface="Arial" panose="020B0604020202020204" pitchFamily="34" charset="0"/>
              </a:rPr>
              <a:t>The world’s </a:t>
            </a:r>
            <a:r>
              <a:rPr lang="en-US" b="1" dirty="0">
                <a:latin typeface="Arial" panose="020B0604020202020204" pitchFamily="34" charset="0"/>
                <a:cs typeface="Arial" panose="020B0604020202020204" pitchFamily="34" charset="0"/>
              </a:rPr>
              <a:t>sixth-most-populous </a:t>
            </a:r>
            <a:r>
              <a:rPr lang="en-US" b="1" dirty="0" smtClean="0">
                <a:latin typeface="Arial" panose="020B0604020202020204" pitchFamily="34" charset="0"/>
                <a:cs typeface="Arial" panose="020B0604020202020204" pitchFamily="34" charset="0"/>
              </a:rPr>
              <a:t>country</a:t>
            </a:r>
          </a:p>
          <a:p>
            <a:pPr marL="457200" indent="-457200" algn="just">
              <a:buFont typeface="+mj-lt"/>
              <a:buAutoNum type="arabicPeriod"/>
            </a:pPr>
            <a:r>
              <a:rPr lang="en-US" b="1" dirty="0" smtClean="0">
                <a:latin typeface="Arial" panose="020B0604020202020204" pitchFamily="34" charset="0"/>
                <a:cs typeface="Arial" panose="020B0604020202020204" pitchFamily="34" charset="0"/>
              </a:rPr>
              <a:t>Two people </a:t>
            </a:r>
            <a:r>
              <a:rPr lang="en-US" b="1" dirty="0">
                <a:latin typeface="Arial" panose="020B0604020202020204" pitchFamily="34" charset="0"/>
                <a:cs typeface="Arial" panose="020B0604020202020204" pitchFamily="34" charset="0"/>
              </a:rPr>
              <a:t>have won the Nobel </a:t>
            </a:r>
            <a:r>
              <a:rPr lang="en-US" b="1" dirty="0" smtClean="0">
                <a:latin typeface="Arial" panose="020B0604020202020204" pitchFamily="34" charset="0"/>
                <a:cs typeface="Arial" panose="020B0604020202020204" pitchFamily="34" charset="0"/>
              </a:rPr>
              <a:t>Prize</a:t>
            </a:r>
          </a:p>
          <a:p>
            <a:pPr marL="457200" indent="-457200" algn="just">
              <a:buFont typeface="+mj-lt"/>
              <a:buAutoNum type="arabicPeriod"/>
            </a:pPr>
            <a:r>
              <a:rPr lang="en-US" dirty="0" smtClean="0">
                <a:latin typeface="Arial" panose="020B0604020202020204" pitchFamily="34" charset="0"/>
                <a:cs typeface="Arial" panose="020B0604020202020204" pitchFamily="34" charset="0"/>
              </a:rPr>
              <a:t>K-2 </a:t>
            </a:r>
            <a:r>
              <a:rPr lang="en-US" dirty="0">
                <a:latin typeface="Arial" panose="020B0604020202020204" pitchFamily="34" charset="0"/>
                <a:cs typeface="Arial" panose="020B0604020202020204" pitchFamily="34" charset="0"/>
              </a:rPr>
              <a:t>(</a:t>
            </a:r>
            <a:r>
              <a:rPr lang="en-US" dirty="0" err="1">
                <a:latin typeface="Arial" panose="020B0604020202020204" pitchFamily="34" charset="0"/>
                <a:cs typeface="Arial" panose="020B0604020202020204" pitchFamily="34" charset="0"/>
              </a:rPr>
              <a:t>Chagori</a:t>
            </a:r>
            <a:r>
              <a:rPr lang="en-US" dirty="0">
                <a:latin typeface="Arial" panose="020B0604020202020204" pitchFamily="34" charset="0"/>
                <a:cs typeface="Arial" panose="020B0604020202020204" pitchFamily="34" charset="0"/>
              </a:rPr>
              <a:t>) is the </a:t>
            </a:r>
            <a:r>
              <a:rPr lang="en-US" b="1" dirty="0">
                <a:latin typeface="Arial" panose="020B0604020202020204" pitchFamily="34" charset="0"/>
                <a:cs typeface="Arial" panose="020B0604020202020204" pitchFamily="34" charset="0"/>
              </a:rPr>
              <a:t>highest mountain peak</a:t>
            </a:r>
            <a:r>
              <a:rPr lang="en-US" dirty="0">
                <a:latin typeface="Arial" panose="020B0604020202020204" pitchFamily="34" charset="0"/>
                <a:cs typeface="Arial" panose="020B0604020202020204" pitchFamily="34" charset="0"/>
              </a:rPr>
              <a:t> in Pakistan and the second highest in the </a:t>
            </a:r>
            <a:r>
              <a:rPr lang="en-US" dirty="0" smtClean="0">
                <a:latin typeface="Arial" panose="020B0604020202020204" pitchFamily="34" charset="0"/>
                <a:cs typeface="Arial" panose="020B0604020202020204" pitchFamily="34" charset="0"/>
              </a:rPr>
              <a:t>world</a:t>
            </a:r>
          </a:p>
          <a:p>
            <a:pPr marL="457200" indent="-457200" algn="just">
              <a:buFont typeface="+mj-lt"/>
              <a:buAutoNum type="arabicPeriod"/>
            </a:pPr>
            <a:r>
              <a:rPr lang="en-US" dirty="0">
                <a:latin typeface="Arial" panose="020B0604020202020204" pitchFamily="34" charset="0"/>
                <a:cs typeface="Arial" panose="020B0604020202020204" pitchFamily="34" charset="0"/>
              </a:rPr>
              <a:t>Pakistan </a:t>
            </a:r>
            <a:r>
              <a:rPr lang="en-US" dirty="0" smtClean="0">
                <a:latin typeface="Arial" panose="020B0604020202020204" pitchFamily="34" charset="0"/>
                <a:cs typeface="Arial" panose="020B0604020202020204" pitchFamily="34" charset="0"/>
              </a:rPr>
              <a:t>has</a:t>
            </a:r>
            <a:r>
              <a:rPr lang="en-US" b="1" dirty="0" smtClean="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the second largest and oldest salt mine</a:t>
            </a:r>
            <a:r>
              <a:rPr lang="en-US" dirty="0">
                <a:latin typeface="Arial" panose="020B0604020202020204" pitchFamily="34" charset="0"/>
                <a:cs typeface="Arial" panose="020B0604020202020204" pitchFamily="34" charset="0"/>
              </a:rPr>
              <a:t> in the world</a:t>
            </a:r>
            <a:r>
              <a:rPr lang="en-US" dirty="0" smtClean="0">
                <a:latin typeface="Arial" panose="020B0604020202020204" pitchFamily="34" charset="0"/>
                <a:cs typeface="Arial" panose="020B0604020202020204" pitchFamily="34" charset="0"/>
              </a:rPr>
              <a:t>.</a:t>
            </a:r>
          </a:p>
          <a:p>
            <a:pPr marL="457200" indent="-457200" algn="just">
              <a:buFont typeface="+mj-lt"/>
              <a:buAutoNum type="arabicPeriod"/>
            </a:pPr>
            <a:r>
              <a:rPr lang="en-US" dirty="0">
                <a:latin typeface="Arial" panose="020B0604020202020204" pitchFamily="34" charset="0"/>
                <a:cs typeface="Arial" panose="020B0604020202020204" pitchFamily="34" charset="0"/>
              </a:rPr>
              <a:t>Pakistanis are </a:t>
            </a:r>
            <a:r>
              <a:rPr lang="en-US" b="1" dirty="0">
                <a:latin typeface="Arial" panose="020B0604020202020204" pitchFamily="34" charset="0"/>
                <a:cs typeface="Arial" panose="020B0604020202020204" pitchFamily="34" charset="0"/>
              </a:rPr>
              <a:t>the fourth-most intelligent people</a:t>
            </a:r>
            <a:r>
              <a:rPr lang="en-US" dirty="0">
                <a:latin typeface="Arial" panose="020B0604020202020204" pitchFamily="34" charset="0"/>
                <a:cs typeface="Arial" panose="020B0604020202020204" pitchFamily="34" charset="0"/>
              </a:rPr>
              <a:t> in the </a:t>
            </a:r>
            <a:r>
              <a:rPr lang="en-US" dirty="0" smtClean="0">
                <a:latin typeface="Arial" panose="020B0604020202020204" pitchFamily="34" charset="0"/>
                <a:cs typeface="Arial" panose="020B0604020202020204" pitchFamily="34" charset="0"/>
              </a:rPr>
              <a:t>world</a:t>
            </a:r>
          </a:p>
        </p:txBody>
      </p:sp>
    </p:spTree>
    <p:extLst>
      <p:ext uri="{BB962C8B-B14F-4D97-AF65-F5344CB8AC3E}">
        <p14:creationId xmlns:p14="http://schemas.microsoft.com/office/powerpoint/2010/main" val="396687338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F0F048A-E226-400D-9A44-CEDE3EE9DE99}"/>
              </a:ext>
            </a:extLst>
          </p:cNvPr>
          <p:cNvSpPr>
            <a:spLocks noGrp="1"/>
          </p:cNvSpPr>
          <p:nvPr>
            <p:ph type="ctrTitle"/>
          </p:nvPr>
        </p:nvSpPr>
        <p:spPr>
          <a:xfrm>
            <a:off x="1524000" y="398585"/>
            <a:ext cx="9144000" cy="690627"/>
          </a:xfrm>
        </p:spPr>
        <p:txBody>
          <a:bodyPr>
            <a:noAutofit/>
          </a:bodyPr>
          <a:lstStyle/>
          <a:p>
            <a:r>
              <a:rPr lang="en-US" sz="3600" dirty="0" smtClean="0"/>
              <a:t>Pakistan -some Interesting Information </a:t>
            </a:r>
            <a:endParaRPr lang="en-US" sz="3600" dirty="0"/>
          </a:p>
        </p:txBody>
      </p:sp>
      <p:sp>
        <p:nvSpPr>
          <p:cNvPr id="5" name="Subtitle 4"/>
          <p:cNvSpPr>
            <a:spLocks noGrp="1"/>
          </p:cNvSpPr>
          <p:nvPr>
            <p:ph type="subTitle" idx="1"/>
          </p:nvPr>
        </p:nvSpPr>
        <p:spPr>
          <a:xfrm>
            <a:off x="1393371" y="1089212"/>
            <a:ext cx="9274629" cy="4271338"/>
          </a:xfrm>
        </p:spPr>
        <p:txBody>
          <a:bodyPr>
            <a:noAutofit/>
          </a:bodyPr>
          <a:lstStyle/>
          <a:p>
            <a:pPr marL="457200" indent="-457200" algn="just">
              <a:buAutoNum type="arabicPeriod" startAt="9"/>
            </a:pPr>
            <a:r>
              <a:rPr lang="en-US" dirty="0" smtClean="0">
                <a:latin typeface="Arial" panose="020B0604020202020204" pitchFamily="34" charset="0"/>
                <a:cs typeface="Arial" panose="020B0604020202020204" pitchFamily="34" charset="0"/>
              </a:rPr>
              <a:t>The </a:t>
            </a:r>
            <a:r>
              <a:rPr lang="en-US" dirty="0">
                <a:latin typeface="Arial" panose="020B0604020202020204" pitchFamily="34" charset="0"/>
                <a:cs typeface="Arial" panose="020B0604020202020204" pitchFamily="34" charset="0"/>
              </a:rPr>
              <a:t>world’s </a:t>
            </a:r>
            <a:r>
              <a:rPr lang="en-US" b="1" dirty="0">
                <a:latin typeface="Arial" panose="020B0604020202020204" pitchFamily="34" charset="0"/>
                <a:cs typeface="Arial" panose="020B0604020202020204" pitchFamily="34" charset="0"/>
              </a:rPr>
              <a:t>seventh-largest collection of scientists</a:t>
            </a:r>
            <a:r>
              <a:rPr lang="en-US" dirty="0">
                <a:latin typeface="Arial" panose="020B0604020202020204" pitchFamily="34" charset="0"/>
                <a:cs typeface="Arial" panose="020B0604020202020204" pitchFamily="34" charset="0"/>
              </a:rPr>
              <a:t> and engineers </a:t>
            </a:r>
            <a:r>
              <a:rPr lang="en-US" dirty="0" smtClean="0">
                <a:latin typeface="Arial" panose="020B0604020202020204" pitchFamily="34" charset="0"/>
                <a:cs typeface="Arial" panose="020B0604020202020204" pitchFamily="34" charset="0"/>
              </a:rPr>
              <a:t>	is </a:t>
            </a:r>
            <a:r>
              <a:rPr lang="en-US" dirty="0">
                <a:latin typeface="Arial" panose="020B0604020202020204" pitchFamily="34" charset="0"/>
                <a:cs typeface="Arial" panose="020B0604020202020204" pitchFamily="34" charset="0"/>
              </a:rPr>
              <a:t>from </a:t>
            </a:r>
            <a:r>
              <a:rPr lang="en-US" dirty="0" smtClean="0">
                <a:latin typeface="Arial" panose="020B0604020202020204" pitchFamily="34" charset="0"/>
                <a:cs typeface="Arial" panose="020B0604020202020204" pitchFamily="34" charset="0"/>
              </a:rPr>
              <a:t>Pakistan</a:t>
            </a:r>
          </a:p>
          <a:p>
            <a:pPr marL="457200" indent="-457200" algn="just">
              <a:buAutoNum type="arabicPeriod" startAt="9"/>
            </a:pPr>
            <a:r>
              <a:rPr lang="en-US" b="1" dirty="0" smtClean="0">
                <a:latin typeface="Arial" panose="020B0604020202020204" pitchFamily="34" charset="0"/>
                <a:cs typeface="Arial" panose="020B0604020202020204" pitchFamily="34" charset="0"/>
              </a:rPr>
              <a:t>World’s largest </a:t>
            </a:r>
            <a:r>
              <a:rPr lang="en-US" b="1" dirty="0">
                <a:latin typeface="Arial" panose="020B0604020202020204" pitchFamily="34" charset="0"/>
                <a:cs typeface="Arial" panose="020B0604020202020204" pitchFamily="34" charset="0"/>
              </a:rPr>
              <a:t>man-made forest</a:t>
            </a:r>
            <a:r>
              <a:rPr lang="en-US" dirty="0">
                <a:latin typeface="Arial" panose="020B0604020202020204" pitchFamily="34" charset="0"/>
                <a:cs typeface="Arial" panose="020B0604020202020204" pitchFamily="34" charset="0"/>
              </a:rPr>
              <a:t> is in Pakistan – the </a:t>
            </a:r>
            <a:r>
              <a:rPr lang="en-US" dirty="0" err="1">
                <a:latin typeface="Arial" panose="020B0604020202020204" pitchFamily="34" charset="0"/>
                <a:cs typeface="Arial" panose="020B0604020202020204" pitchFamily="34" charset="0"/>
              </a:rPr>
              <a:t>Changa</a:t>
            </a:r>
            <a:r>
              <a:rPr lang="en-US" dirty="0">
                <a:latin typeface="Arial" panose="020B0604020202020204" pitchFamily="34" charset="0"/>
                <a:cs typeface="Arial" panose="020B0604020202020204" pitchFamily="34" charset="0"/>
              </a:rPr>
              <a:t> Manga </a:t>
            </a:r>
            <a:r>
              <a:rPr lang="en-US" dirty="0" smtClean="0">
                <a:latin typeface="Arial" panose="020B0604020202020204" pitchFamily="34" charset="0"/>
                <a:cs typeface="Arial" panose="020B0604020202020204" pitchFamily="34" charset="0"/>
              </a:rPr>
              <a:t>forest</a:t>
            </a:r>
          </a:p>
          <a:p>
            <a:pPr marL="457200" indent="-457200" algn="just">
              <a:buAutoNum type="arabicPeriod" startAt="9"/>
            </a:pPr>
            <a:r>
              <a:rPr lang="en-US" b="1" dirty="0" smtClean="0">
                <a:latin typeface="Arial" panose="020B0604020202020204" pitchFamily="34" charset="0"/>
                <a:cs typeface="Arial" panose="020B0604020202020204" pitchFamily="34" charset="0"/>
              </a:rPr>
              <a:t>Islamabad</a:t>
            </a:r>
            <a:r>
              <a:rPr lang="en-US" b="1" dirty="0">
                <a:latin typeface="Arial" panose="020B0604020202020204" pitchFamily="34" charset="0"/>
                <a:cs typeface="Arial" panose="020B0604020202020204" pitchFamily="34" charset="0"/>
              </a:rPr>
              <a:t>, Pakistan </a:t>
            </a:r>
            <a:r>
              <a:rPr lang="en-US" dirty="0">
                <a:latin typeface="Arial" panose="020B0604020202020204" pitchFamily="34" charset="0"/>
                <a:cs typeface="Arial" panose="020B0604020202020204" pitchFamily="34" charset="0"/>
              </a:rPr>
              <a:t>is ranked the second most beautiful capital in the </a:t>
            </a:r>
            <a:r>
              <a:rPr lang="en-US" dirty="0" smtClean="0">
                <a:latin typeface="Arial" panose="020B0604020202020204" pitchFamily="34" charset="0"/>
                <a:cs typeface="Arial" panose="020B0604020202020204" pitchFamily="34" charset="0"/>
              </a:rPr>
              <a:t>world.</a:t>
            </a:r>
          </a:p>
          <a:p>
            <a:pPr marL="457200" indent="-457200" algn="just">
              <a:buAutoNum type="arabicPeriod" startAt="9"/>
            </a:pPr>
            <a:r>
              <a:rPr lang="en-US" dirty="0" smtClean="0">
                <a:latin typeface="Arial" panose="020B0604020202020204" pitchFamily="34" charset="0"/>
                <a:cs typeface="Arial" panose="020B0604020202020204" pitchFamily="34" charset="0"/>
              </a:rPr>
              <a:t>Gwadar </a:t>
            </a:r>
            <a:r>
              <a:rPr lang="en-US" dirty="0">
                <a:latin typeface="Arial" panose="020B0604020202020204" pitchFamily="34" charset="0"/>
                <a:cs typeface="Arial" panose="020B0604020202020204" pitchFamily="34" charset="0"/>
              </a:rPr>
              <a:t>port is </a:t>
            </a:r>
            <a:r>
              <a:rPr lang="en-US" b="1" dirty="0">
                <a:latin typeface="Arial" panose="020B0604020202020204" pitchFamily="34" charset="0"/>
                <a:cs typeface="Arial" panose="020B0604020202020204" pitchFamily="34" charset="0"/>
              </a:rPr>
              <a:t>the largest deep sea port in the </a:t>
            </a:r>
            <a:r>
              <a:rPr lang="en-US" b="1" dirty="0" smtClean="0">
                <a:latin typeface="Arial" panose="020B0604020202020204" pitchFamily="34" charset="0"/>
                <a:cs typeface="Arial" panose="020B0604020202020204" pitchFamily="34" charset="0"/>
              </a:rPr>
              <a:t>world</a:t>
            </a:r>
          </a:p>
          <a:p>
            <a:pPr marL="457200" indent="-457200" algn="just">
              <a:buAutoNum type="arabicPeriod" startAt="9"/>
            </a:pPr>
            <a:r>
              <a:rPr lang="en-US" dirty="0" smtClean="0">
                <a:latin typeface="Arial" panose="020B0604020202020204" pitchFamily="34" charset="0"/>
                <a:cs typeface="Arial" panose="020B0604020202020204" pitchFamily="34" charset="0"/>
              </a:rPr>
              <a:t>Pakistan </a:t>
            </a:r>
            <a:r>
              <a:rPr lang="en-US" dirty="0">
                <a:latin typeface="Arial" panose="020B0604020202020204" pitchFamily="34" charset="0"/>
                <a:cs typeface="Arial" panose="020B0604020202020204" pitchFamily="34" charset="0"/>
              </a:rPr>
              <a:t>is </a:t>
            </a:r>
            <a:r>
              <a:rPr lang="en-US" b="1" dirty="0">
                <a:latin typeface="Arial" panose="020B0604020202020204" pitchFamily="34" charset="0"/>
                <a:cs typeface="Arial" panose="020B0604020202020204" pitchFamily="34" charset="0"/>
              </a:rPr>
              <a:t>the fourth largest cotton producing country</a:t>
            </a:r>
            <a:r>
              <a:rPr lang="en-US" dirty="0">
                <a:latin typeface="Arial" panose="020B0604020202020204" pitchFamily="34" charset="0"/>
                <a:cs typeface="Arial" panose="020B0604020202020204" pitchFamily="34" charset="0"/>
              </a:rPr>
              <a:t> in the </a:t>
            </a:r>
            <a:r>
              <a:rPr lang="en-US" dirty="0" smtClean="0">
                <a:latin typeface="Arial" panose="020B0604020202020204" pitchFamily="34" charset="0"/>
                <a:cs typeface="Arial" panose="020B0604020202020204" pitchFamily="34" charset="0"/>
              </a:rPr>
              <a:t>world</a:t>
            </a:r>
          </a:p>
          <a:p>
            <a:pPr algn="just"/>
            <a:r>
              <a:rPr lang="en-US" dirty="0" smtClean="0">
                <a:latin typeface="Arial" panose="020B0604020202020204" pitchFamily="34" charset="0"/>
                <a:cs typeface="Arial" panose="020B0604020202020204" pitchFamily="34" charset="0"/>
                <a:hlinkClick r:id="rId2"/>
              </a:rPr>
              <a:t>Source:    https</a:t>
            </a:r>
            <a:r>
              <a:rPr lang="en-US" dirty="0">
                <a:latin typeface="Arial" panose="020B0604020202020204" pitchFamily="34" charset="0"/>
                <a:cs typeface="Arial" panose="020B0604020202020204" pitchFamily="34" charset="0"/>
                <a:hlinkClick r:id="rId2"/>
              </a:rPr>
              <a:t>://thefactfile.org/pakistan-facts/3</a:t>
            </a:r>
            <a:r>
              <a:rPr lang="en-US" dirty="0" smtClean="0">
                <a:latin typeface="Arial" panose="020B0604020202020204" pitchFamily="34" charset="0"/>
                <a:cs typeface="Arial" panose="020B0604020202020204" pitchFamily="34" charset="0"/>
                <a:hlinkClick r:id="rId2"/>
              </a:rPr>
              <a:t>/</a:t>
            </a:r>
            <a:endParaRPr lang="en-US" dirty="0" smtClean="0">
              <a:latin typeface="Arial" panose="020B0604020202020204" pitchFamily="34" charset="0"/>
              <a:cs typeface="Arial" panose="020B0604020202020204" pitchFamily="34" charset="0"/>
            </a:endParaRPr>
          </a:p>
          <a:p>
            <a:pPr marL="457200" indent="-457200" algn="just">
              <a:buAutoNum type="arabicPeriod" startAt="9"/>
            </a:pPr>
            <a:endParaRPr lang="en-US"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9494774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F0F048A-E226-400D-9A44-CEDE3EE9DE99}"/>
              </a:ext>
            </a:extLst>
          </p:cNvPr>
          <p:cNvSpPr>
            <a:spLocks noGrp="1"/>
          </p:cNvSpPr>
          <p:nvPr>
            <p:ph type="ctrTitle"/>
          </p:nvPr>
        </p:nvSpPr>
        <p:spPr>
          <a:xfrm>
            <a:off x="1524000" y="398585"/>
            <a:ext cx="9144000" cy="690627"/>
          </a:xfrm>
        </p:spPr>
        <p:txBody>
          <a:bodyPr>
            <a:noAutofit/>
          </a:bodyPr>
          <a:lstStyle/>
          <a:p>
            <a:r>
              <a:rPr lang="en-US" sz="3600" dirty="0" smtClean="0"/>
              <a:t>Pakistan –Educational Statistics 2019-20</a:t>
            </a:r>
            <a:endParaRPr lang="en-US" sz="3600" dirty="0"/>
          </a:p>
        </p:txBody>
      </p:sp>
      <p:sp>
        <p:nvSpPr>
          <p:cNvPr id="5" name="Subtitle 4"/>
          <p:cNvSpPr>
            <a:spLocks noGrp="1"/>
          </p:cNvSpPr>
          <p:nvPr>
            <p:ph type="subTitle" idx="1"/>
          </p:nvPr>
        </p:nvSpPr>
        <p:spPr>
          <a:xfrm>
            <a:off x="605119" y="1089212"/>
            <a:ext cx="10797988" cy="4271338"/>
          </a:xfrm>
        </p:spPr>
        <p:txBody>
          <a:bodyPr>
            <a:noAutofit/>
          </a:bodyPr>
          <a:lstStyle/>
          <a:p>
            <a:pPr algn="just"/>
            <a:r>
              <a:rPr lang="en-US" dirty="0" smtClean="0">
                <a:latin typeface="Arial" panose="020B0604020202020204" pitchFamily="34" charset="0"/>
                <a:cs typeface="Arial" panose="020B0604020202020204" pitchFamily="34" charset="0"/>
              </a:rPr>
              <a:t>Total Literacy </a:t>
            </a:r>
            <a:r>
              <a:rPr lang="en-US" dirty="0">
                <a:latin typeface="Arial" panose="020B0604020202020204" pitchFamily="34" charset="0"/>
                <a:cs typeface="Arial" panose="020B0604020202020204" pitchFamily="34" charset="0"/>
              </a:rPr>
              <a:t>rate presently -57.9%</a:t>
            </a:r>
          </a:p>
          <a:p>
            <a:pPr algn="just"/>
            <a:endParaRPr lang="en-US" dirty="0" smtClean="0">
              <a:latin typeface="Arial" panose="020B0604020202020204" pitchFamily="34" charset="0"/>
              <a:cs typeface="Arial" panose="020B0604020202020204" pitchFamily="34" charset="0"/>
            </a:endParaRPr>
          </a:p>
          <a:p>
            <a:pPr marL="457200" indent="-457200" algn="just">
              <a:buFont typeface="+mj-lt"/>
              <a:buAutoNum type="arabicPeriod"/>
            </a:pPr>
            <a:r>
              <a:rPr lang="en-US" dirty="0" smtClean="0">
                <a:latin typeface="Arial" panose="020B0604020202020204" pitchFamily="34" charset="0"/>
                <a:cs typeface="Arial" panose="020B0604020202020204" pitchFamily="34" charset="0"/>
              </a:rPr>
              <a:t>Total  </a:t>
            </a:r>
            <a:r>
              <a:rPr lang="en-US" dirty="0">
                <a:latin typeface="Arial" panose="020B0604020202020204" pitchFamily="34" charset="0"/>
                <a:cs typeface="Arial" panose="020B0604020202020204" pitchFamily="34" charset="0"/>
              </a:rPr>
              <a:t>Secondary/ High School Education (Classes </a:t>
            </a:r>
            <a:r>
              <a:rPr lang="en-US" dirty="0" smtClean="0">
                <a:latin typeface="Arial" panose="020B0604020202020204" pitchFamily="34" charset="0"/>
                <a:cs typeface="Arial" panose="020B0604020202020204" pitchFamily="34" charset="0"/>
              </a:rPr>
              <a:t>IX-X )-30.9 Thousands</a:t>
            </a:r>
          </a:p>
          <a:p>
            <a:pPr marL="457200" indent="-457200" algn="just">
              <a:buFont typeface="+mj-lt"/>
              <a:buAutoNum type="arabicPeriod"/>
            </a:pPr>
            <a:r>
              <a:rPr lang="en-US" dirty="0" smtClean="0">
                <a:latin typeface="Arial" panose="020B0604020202020204" pitchFamily="34" charset="0"/>
                <a:cs typeface="Arial" panose="020B0604020202020204" pitchFamily="34" charset="0"/>
              </a:rPr>
              <a:t>Total Higher </a:t>
            </a:r>
            <a:r>
              <a:rPr lang="en-US" dirty="0">
                <a:latin typeface="Arial" panose="020B0604020202020204" pitchFamily="34" charset="0"/>
                <a:cs typeface="Arial" panose="020B0604020202020204" pitchFamily="34" charset="0"/>
              </a:rPr>
              <a:t>Secondary / Inter Colleges (Classes XI-XII</a:t>
            </a:r>
            <a:r>
              <a:rPr lang="en-US" dirty="0" smtClean="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5.2 thousand </a:t>
            </a:r>
            <a:endParaRPr lang="en-US" dirty="0" smtClean="0">
              <a:latin typeface="Arial" panose="020B0604020202020204" pitchFamily="34" charset="0"/>
              <a:cs typeface="Arial" panose="020B0604020202020204" pitchFamily="34" charset="0"/>
            </a:endParaRPr>
          </a:p>
          <a:p>
            <a:pPr marL="457200" indent="-457200" algn="just">
              <a:buFont typeface="+mj-lt"/>
              <a:buAutoNum type="arabicPeriod"/>
            </a:pPr>
            <a:r>
              <a:rPr lang="en-US" dirty="0" smtClean="0">
                <a:latin typeface="Arial" panose="020B0604020202020204" pitchFamily="34" charset="0"/>
                <a:cs typeface="Arial" panose="020B0604020202020204" pitchFamily="34" charset="0"/>
              </a:rPr>
              <a:t>Total Technical </a:t>
            </a:r>
            <a:r>
              <a:rPr lang="en-US" dirty="0">
                <a:latin typeface="Arial" panose="020B0604020202020204" pitchFamily="34" charset="0"/>
                <a:cs typeface="Arial" panose="020B0604020202020204" pitchFamily="34" charset="0"/>
              </a:rPr>
              <a:t>&amp; Vocational </a:t>
            </a:r>
            <a:r>
              <a:rPr lang="en-US" dirty="0" smtClean="0">
                <a:latin typeface="Arial" panose="020B0604020202020204" pitchFamily="34" charset="0"/>
                <a:cs typeface="Arial" panose="020B0604020202020204" pitchFamily="34" charset="0"/>
              </a:rPr>
              <a:t>Institutes </a:t>
            </a:r>
            <a:r>
              <a:rPr lang="en-US" dirty="0">
                <a:latin typeface="Arial" panose="020B0604020202020204" pitchFamily="34" charset="0"/>
                <a:cs typeface="Arial" panose="020B0604020202020204" pitchFamily="34" charset="0"/>
              </a:rPr>
              <a:t>3.7 </a:t>
            </a:r>
            <a:r>
              <a:rPr lang="en-US" dirty="0" smtClean="0">
                <a:latin typeface="Arial" panose="020B0604020202020204" pitchFamily="34" charset="0"/>
                <a:cs typeface="Arial" panose="020B0604020202020204" pitchFamily="34" charset="0"/>
              </a:rPr>
              <a:t>thousand</a:t>
            </a:r>
          </a:p>
          <a:p>
            <a:pPr marL="457200" indent="-457200" algn="just">
              <a:buFont typeface="+mj-lt"/>
              <a:buAutoNum type="arabicPeriod"/>
            </a:pPr>
            <a:r>
              <a:rPr lang="en-US" dirty="0" smtClean="0">
                <a:latin typeface="Arial" panose="020B0604020202020204" pitchFamily="34" charset="0"/>
                <a:cs typeface="Arial" panose="020B0604020202020204" pitchFamily="34" charset="0"/>
              </a:rPr>
              <a:t>Total Degree </a:t>
            </a:r>
            <a:r>
              <a:rPr lang="en-US" dirty="0">
                <a:latin typeface="Arial" panose="020B0604020202020204" pitchFamily="34" charset="0"/>
                <a:cs typeface="Arial" panose="020B0604020202020204" pitchFamily="34" charset="0"/>
              </a:rPr>
              <a:t>Colleges (Classes </a:t>
            </a:r>
            <a:r>
              <a:rPr lang="en-US" dirty="0" smtClean="0">
                <a:latin typeface="Arial" panose="020B0604020202020204" pitchFamily="34" charset="0"/>
                <a:cs typeface="Arial" panose="020B0604020202020204" pitchFamily="34" charset="0"/>
              </a:rPr>
              <a:t>XIII-XIV) 1,657 thousands</a:t>
            </a:r>
          </a:p>
          <a:p>
            <a:pPr marL="457200" indent="-457200" algn="just">
              <a:buFont typeface="+mj-lt"/>
              <a:buAutoNum type="arabicPeriod"/>
            </a:pPr>
            <a:r>
              <a:rPr lang="en-US" dirty="0" smtClean="0">
                <a:latin typeface="Arial" panose="020B0604020202020204" pitchFamily="34" charset="0"/>
                <a:cs typeface="Arial" panose="020B0604020202020204" pitchFamily="34" charset="0"/>
              </a:rPr>
              <a:t>Total universities </a:t>
            </a:r>
            <a:r>
              <a:rPr lang="en-US" dirty="0">
                <a:latin typeface="Arial" panose="020B0604020202020204" pitchFamily="34" charset="0"/>
                <a:cs typeface="Arial" panose="020B0604020202020204" pitchFamily="34" charset="0"/>
              </a:rPr>
              <a:t>(Classes XV </a:t>
            </a:r>
            <a:r>
              <a:rPr lang="en-US" dirty="0" smtClean="0">
                <a:latin typeface="Arial" panose="020B0604020202020204" pitchFamily="34" charset="0"/>
                <a:cs typeface="Arial" panose="020B0604020202020204" pitchFamily="34" charset="0"/>
              </a:rPr>
              <a:t>onwards) </a:t>
            </a:r>
            <a:r>
              <a:rPr lang="en-US" dirty="0">
                <a:latin typeface="Arial" panose="020B0604020202020204" pitchFamily="34" charset="0"/>
                <a:cs typeface="Arial" panose="020B0604020202020204" pitchFamily="34" charset="0"/>
              </a:rPr>
              <a:t>186 </a:t>
            </a:r>
            <a:r>
              <a:rPr lang="en-US" dirty="0" smtClean="0">
                <a:latin typeface="Arial" panose="020B0604020202020204" pitchFamily="34" charset="0"/>
                <a:cs typeface="Arial" panose="020B0604020202020204" pitchFamily="34" charset="0"/>
              </a:rPr>
              <a:t>universities</a:t>
            </a:r>
          </a:p>
          <a:p>
            <a:pPr marL="457200" indent="-457200" algn="just">
              <a:buFont typeface="+mj-lt"/>
              <a:buAutoNum type="arabicPeriod"/>
            </a:pPr>
            <a:endParaRPr lang="en-US" dirty="0">
              <a:latin typeface="Arial" panose="020B0604020202020204" pitchFamily="34" charset="0"/>
              <a:cs typeface="Arial" panose="020B0604020202020204" pitchFamily="34" charset="0"/>
            </a:endParaRPr>
          </a:p>
          <a:p>
            <a:pPr marL="457200" indent="-457200" algn="just">
              <a:buFont typeface="+mj-lt"/>
              <a:buAutoNum type="arabicPeriod"/>
            </a:pPr>
            <a:endParaRPr lang="en-US" dirty="0" smtClean="0"/>
          </a:p>
          <a:p>
            <a:pPr marL="457200" indent="-457200" algn="just">
              <a:buFont typeface="+mj-lt"/>
              <a:buAutoNum type="arabicPeriod"/>
            </a:pPr>
            <a:endParaRPr lang="en-US" dirty="0"/>
          </a:p>
          <a:p>
            <a:pPr algn="just"/>
            <a:r>
              <a:rPr lang="en-US" dirty="0"/>
              <a:t>Source: </a:t>
            </a:r>
            <a:r>
              <a:rPr lang="en-US" dirty="0">
                <a:hlinkClick r:id="rId2"/>
              </a:rPr>
              <a:t>http://</a:t>
            </a:r>
            <a:r>
              <a:rPr lang="en-US" dirty="0" smtClean="0">
                <a:hlinkClick r:id="rId2"/>
              </a:rPr>
              <a:t>www.finance.gov.pk/survey/chapters_19/10-Education.pdf</a:t>
            </a:r>
            <a:endParaRPr lang="en-US" dirty="0" smtClean="0"/>
          </a:p>
          <a:p>
            <a:pPr algn="just"/>
            <a:endParaRPr lang="en-US" dirty="0" smtClean="0"/>
          </a:p>
          <a:p>
            <a:pPr algn="just"/>
            <a:endParaRPr lang="en-US" dirty="0" smtClean="0"/>
          </a:p>
        </p:txBody>
      </p:sp>
    </p:spTree>
    <p:extLst>
      <p:ext uri="{BB962C8B-B14F-4D97-AF65-F5344CB8AC3E}">
        <p14:creationId xmlns:p14="http://schemas.microsoft.com/office/powerpoint/2010/main" val="319118456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CRL Virtual Meetings Template  -  Repaired" id="{0DD143F9-A8C3-4E3B-861B-79133C98CB9D}" vid="{BB26040C-1366-4797-8776-5AD83C453B6B}"/>
    </a:ext>
  </a:extLst>
</a:theme>
</file>

<file path=docProps/app.xml><?xml version="1.0" encoding="utf-8"?>
<Properties xmlns="http://schemas.openxmlformats.org/officeDocument/2006/extended-properties" xmlns:vt="http://schemas.openxmlformats.org/officeDocument/2006/docPropsVTypes">
  <Template>ACRL Virtual Meeting Online Discussion Forum Slide Template</Template>
  <TotalTime>11161</TotalTime>
  <Words>1767</Words>
  <Application>Microsoft Office PowerPoint</Application>
  <PresentationFormat>Widescreen</PresentationFormat>
  <Paragraphs>298</Paragraphs>
  <Slides>27</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27</vt:i4>
      </vt:variant>
    </vt:vector>
  </HeadingPairs>
  <TitlesOfParts>
    <vt:vector size="37" baseType="lpstr">
      <vt:lpstr>Arial</vt:lpstr>
      <vt:lpstr>Bahnschrift Condensed</vt:lpstr>
      <vt:lpstr>Calibri</vt:lpstr>
      <vt:lpstr>Calibri Light</vt:lpstr>
      <vt:lpstr>Maiandra GD, monospace</vt:lpstr>
      <vt:lpstr>Tahoma</vt:lpstr>
      <vt:lpstr>Times New Roman</vt:lpstr>
      <vt:lpstr>Wingdings</vt:lpstr>
      <vt:lpstr>ZapfHumnst Dm BT</vt:lpstr>
      <vt:lpstr>Office Theme</vt:lpstr>
      <vt:lpstr>Academic and Research Libraries in Pakistan A Webinar Presentation at Association of College &amp; Research Libraries - A Division of the American Library Association - May 20, 2020</vt:lpstr>
      <vt:lpstr>Pakistan –An Overview</vt:lpstr>
      <vt:lpstr>Pakistan –Government Structure</vt:lpstr>
      <vt:lpstr>Pakistan –Administrative structure</vt:lpstr>
      <vt:lpstr>Pakistan –Some National Symbol</vt:lpstr>
      <vt:lpstr>Pakistan-National Heroes</vt:lpstr>
      <vt:lpstr>Pakistan- some Interesting Info </vt:lpstr>
      <vt:lpstr>Pakistan -some Interesting Information </vt:lpstr>
      <vt:lpstr>Pakistan –Educational Statistics 2019-20</vt:lpstr>
      <vt:lpstr>Pakistan-Higher Education</vt:lpstr>
      <vt:lpstr>History of Library Education in Pakistan </vt:lpstr>
      <vt:lpstr>Pakistan-Founding members of Librarianship</vt:lpstr>
      <vt:lpstr>Library schools in Pakistan</vt:lpstr>
      <vt:lpstr>Growth of Library Science</vt:lpstr>
      <vt:lpstr>Library Associations in Pakistan</vt:lpstr>
      <vt:lpstr>Library Associations in Pakistan</vt:lpstr>
      <vt:lpstr>Pakistan Library Association (PLA)</vt:lpstr>
      <vt:lpstr>Pre-independence Libraries in Pakistan</vt:lpstr>
      <vt:lpstr>National Library of Pakistan</vt:lpstr>
      <vt:lpstr>National Library of Pakistan</vt:lpstr>
      <vt:lpstr>Library Automations in Pakistan</vt:lpstr>
      <vt:lpstr>HEC Digital Library</vt:lpstr>
      <vt:lpstr>HEC Digital Library-Databases</vt:lpstr>
      <vt:lpstr>HEC Digital Library-Premium</vt:lpstr>
      <vt:lpstr>Way Forward</vt:lpstr>
      <vt:lpstr>Short Documentary</vt:lpstr>
      <vt:lpstr>PowerPoint Presentation</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Academic and Research Libraries in Pakistan</dc:title>
  <dc:creator>Qammer Naveed</dc:creator>
  <cp:lastModifiedBy>Microsoft account</cp:lastModifiedBy>
  <cp:revision>84</cp:revision>
  <dcterms:created xsi:type="dcterms:W3CDTF">2020-04-27T15:05:39Z</dcterms:created>
  <dcterms:modified xsi:type="dcterms:W3CDTF">2020-05-18T10:57:04Z</dcterms:modified>
</cp:coreProperties>
</file>