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57" r:id="rId3"/>
    <p:sldId id="258" r:id="rId4"/>
    <p:sldId id="259" r:id="rId5"/>
    <p:sldId id="263" r:id="rId6"/>
    <p:sldId id="262" r:id="rId7"/>
    <p:sldId id="265" r:id="rId8"/>
    <p:sldId id="267" r:id="rId9"/>
    <p:sldId id="270" r:id="rId10"/>
    <p:sldId id="269" r:id="rId11"/>
    <p:sldId id="26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D5"/>
    <a:srgbClr val="FD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370" autoAdjust="0"/>
  </p:normalViewPr>
  <p:slideViewPr>
    <p:cSldViewPr snapToGrid="0" snapToObjects="1">
      <p:cViewPr varScale="1">
        <p:scale>
          <a:sx n="77" d="100"/>
          <a:sy n="77" d="100"/>
        </p:scale>
        <p:origin x="102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 Deng" userId="235a1bed-bbb5-4683-a35d-a26b8f9c4f53" providerId="ADAL" clId="{6F3DBC26-69A0-4BDC-85E9-22B1946EE1F2}"/>
    <pc:docChg chg="modSld">
      <pc:chgData name="Sai Deng" userId="235a1bed-bbb5-4683-a35d-a26b8f9c4f53" providerId="ADAL" clId="{6F3DBC26-69A0-4BDC-85E9-22B1946EE1F2}" dt="2022-03-10T17:18:22.212" v="1" actId="20577"/>
      <pc:docMkLst>
        <pc:docMk/>
      </pc:docMkLst>
      <pc:sldChg chg="modSp mod">
        <pc:chgData name="Sai Deng" userId="235a1bed-bbb5-4683-a35d-a26b8f9c4f53" providerId="ADAL" clId="{6F3DBC26-69A0-4BDC-85E9-22B1946EE1F2}" dt="2022-03-10T17:18:22.212" v="1" actId="20577"/>
        <pc:sldMkLst>
          <pc:docMk/>
          <pc:sldMk cId="1573958998" sldId="261"/>
        </pc:sldMkLst>
        <pc:spChg chg="mod">
          <ac:chgData name="Sai Deng" userId="235a1bed-bbb5-4683-a35d-a26b8f9c4f53" providerId="ADAL" clId="{6F3DBC26-69A0-4BDC-85E9-22B1946EE1F2}" dt="2022-03-10T17:18:22.212" v="1" actId="20577"/>
          <ac:spMkLst>
            <pc:docMk/>
            <pc:sldMk cId="1573958998" sldId="261"/>
            <ac:spMk id="9" creationId="{DCD27B2B-4931-4869-8CDF-47E726BFAF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12EC0-67FC-43BB-A581-5907F596DE5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03E0-BFF4-48CC-9242-8D1F77F8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C03E0-BFF4-48CC-9242-8D1F77F87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6426B4-64F3-6F47-9A14-7FC78F06E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319" y="2627123"/>
            <a:ext cx="9144000" cy="1655762"/>
          </a:xfrm>
          <a:noFill/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C47F3A0-E0CC-E046-922B-92251079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9" y="993087"/>
            <a:ext cx="10515600" cy="1325563"/>
          </a:xfrm>
        </p:spPr>
        <p:txBody>
          <a:bodyPr>
            <a:noAutofit/>
          </a:bodyPr>
          <a:lstStyle>
            <a:lvl1pPr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ED9E-7310-5F44-8559-18166A0A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53F39-9855-3C47-B592-69541D24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EE45-5549-964C-8D62-9EDD3E2E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C341D-BA9D-7F45-BE68-6A6A239D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F32D6-F00D-F649-A12A-BB83E23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6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58CF22-0689-B741-B592-88EE7C85C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9BCE0-70C7-9744-A10B-FAE57A656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7177-8575-AE47-AEEA-B49654B4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74CA2-D8D6-C84F-8D0B-389B1C86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1EE7-6242-4848-8680-001EDEE3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DB07-C704-CA49-A359-1ADBD621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C1C6A-17DB-6147-92EA-32AEDCA9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9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72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7701-AC03-7948-916B-64C51EFF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3805C-6440-D14C-B493-D8D99A785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39EFC-B324-854B-BF92-686D4EB5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37CCC-7EE1-4341-B613-4F7B7427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6F364-0FED-DF45-992D-8B1D5918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14A6-6FC5-BC49-8F62-5CBB717C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F44F8-0304-5D40-8174-4FCD736D6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FD4AD-90C6-1F4C-AB7C-6A51A062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ED33E-E9B6-374B-BB72-D2A108D1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0CF33-21E6-1C4B-B46D-93AF10DB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9EC13-44AA-E044-9B1A-0832820C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9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DB91-3B9C-B143-BAE2-818798C8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1D88B-E10E-FB46-87DF-361C7E492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E7E17-8F6C-2440-8746-7210AD20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E6AD6-D398-3C4F-9C06-1519BE613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009DB-C228-9C4C-AA69-F548B429D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8876B-2706-A645-84AD-0FB34FE9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4083E-404F-584E-91AE-798C6BDB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E63E1-FF2F-B34A-8CDB-648FAD92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69EA-AC11-724B-9C17-F3E08897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BE352-F729-004E-87FF-5977ADC8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AFFE3-8393-5E46-AB8E-EF40649D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9D568-AE8C-BA4B-A821-D8D8653F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C7DB-2308-0E4E-957E-F6DAEAD9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E8EC-0954-8B4F-8D80-A815248A6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232F2-8AB8-1948-8460-23B10D9F8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A65C-78CF-3B45-A526-3F0A6B4A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58E4A-17BA-5B43-B98B-4B0D25A9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41293-3340-0C42-8FFF-0DB819E2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A278-62F3-C946-91F6-047D1415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05D1F-4940-174C-9DBD-CFD236341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78A9F-3885-7448-B1AF-2F66036A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919D7-62DE-F749-A259-EBEA4D20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B4678-1C3B-CB40-AF83-B5E42A37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D042-2F18-4D4C-A675-152CC7D0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1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F5A5F-9B3F-4A4D-AFA9-15660E97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B019F-FE31-0E40-9DD9-2D15DD88B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5A8F1-9ABE-5040-8FA9-01C6C7FC8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1B65-063E-EC4C-950A-F41B6C43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26BA-751E-A04D-AE53-A98AE5BCE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5FEF-AE75-224C-80C2-222194835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D30E-F496-9A47-BAFE-3A65CAB8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5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mailto:ecrawfor@mit.edu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pngall.com/road-png/download/25054" TargetMode="External"/><Relationship Id="rId12" Type="http://schemas.openxmlformats.org/officeDocument/2006/relationships/hyperlink" Target="https://www.pngall.com/dust-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hyperlink" Target="https://www.freepngimg.com/png/87519-fog-sky-cloud-computing-hq-image-free-png" TargetMode="Externa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hyperlink" Target="https://math.stackexchange.com/users/362559/roadrunne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nature-landscapes/national-parks-reserves/desert-road-highway-asphalt-landscape-travel-sky-expressway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flickr.com/photos/theselc/42257951805" TargetMode="External"/><Relationship Id="rId7" Type="http://schemas.openxmlformats.org/officeDocument/2006/relationships/hyperlink" Target="http://mom-101.blogspot.com/2010_02_01_archiv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math.stackexchange.com/users/362559/roadrunner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rgbClr val="FDF1E9"/>
            </a:gs>
            <a:gs pos="83000">
              <a:srgbClr val="FFF9D5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E872A9E-ED0D-44F6-9AC6-D70EA380C6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9536888">
            <a:off x="5629900" y="-77124"/>
            <a:ext cx="6964325" cy="3850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1F8D2F-54D9-4185-8B06-4AADF12B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198696">
            <a:off x="65689" y="-291184"/>
            <a:ext cx="10029629" cy="3850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8293E-D20F-4B51-8007-A719367C2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" y="4890977"/>
            <a:ext cx="12192000" cy="2138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573551-17B8-4670-B9F0-A9E8AE360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1037" y="4613056"/>
            <a:ext cx="1119662" cy="908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D27B2B-4931-4869-8CDF-47E726BFAF54}"/>
              </a:ext>
            </a:extLst>
          </p:cNvPr>
          <p:cNvSpPr txBox="1"/>
          <p:nvPr/>
        </p:nvSpPr>
        <p:spPr>
          <a:xfrm>
            <a:off x="741037" y="299080"/>
            <a:ext cx="115575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sz="4000" dirty="0"/>
              <a:t>                               MPMP!: </a:t>
            </a:r>
          </a:p>
          <a:p>
            <a:r>
              <a:rPr lang="en-US" dirty="0"/>
              <a:t> </a:t>
            </a:r>
            <a:r>
              <a:rPr lang="en-US" sz="2400" dirty="0"/>
              <a:t>Implementing a Multiphase Metadata Production Model and Workflow in </a:t>
            </a:r>
            <a:r>
              <a:rPr lang="en-US" sz="2400" dirty="0" err="1"/>
              <a:t>DSpace</a:t>
            </a:r>
            <a:r>
              <a:rPr lang="en-US" sz="2400" dirty="0"/>
              <a:t>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807EB-E67C-435C-88D9-9101C0F0E6AB}"/>
              </a:ext>
            </a:extLst>
          </p:cNvPr>
          <p:cNvSpPr txBox="1"/>
          <p:nvPr/>
        </p:nvSpPr>
        <p:spPr>
          <a:xfrm>
            <a:off x="2945219" y="2665571"/>
            <a:ext cx="5454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</a:t>
            </a:r>
            <a:r>
              <a:rPr lang="en-US" sz="2000" dirty="0"/>
              <a:t>Emily Crawford (she/her/hers)</a:t>
            </a:r>
          </a:p>
          <a:p>
            <a:r>
              <a:rPr lang="en-US" sz="2000" dirty="0"/>
              <a:t>                  Digital Collections Associate</a:t>
            </a:r>
          </a:p>
          <a:p>
            <a:r>
              <a:rPr lang="en-US" sz="2000" dirty="0"/>
              <a:t>                MIT Libraries Technical Services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F36087-F2AA-4693-8057-7C6CA330A28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9184421">
            <a:off x="8726027" y="4615170"/>
            <a:ext cx="3711568" cy="2768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C92E0E-2891-4665-B10A-B46193C4AE02}"/>
              </a:ext>
            </a:extLst>
          </p:cNvPr>
          <p:cNvSpPr txBox="1"/>
          <p:nvPr/>
        </p:nvSpPr>
        <p:spPr>
          <a:xfrm>
            <a:off x="4189228" y="3924869"/>
            <a:ext cx="357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Contact</a:t>
            </a:r>
          </a:p>
          <a:p>
            <a:r>
              <a:rPr lang="en-US" dirty="0"/>
              <a:t>          </a:t>
            </a:r>
            <a:r>
              <a:rPr lang="en-US" dirty="0">
                <a:hlinkClick r:id="rId13"/>
              </a:rPr>
              <a:t>ecrawfor@mit.edu</a:t>
            </a:r>
            <a:endParaRPr lang="en-US" dirty="0"/>
          </a:p>
          <a:p>
            <a:r>
              <a:rPr lang="en-US" dirty="0"/>
              <a:t>                  LinkedIn</a:t>
            </a:r>
          </a:p>
        </p:txBody>
      </p:sp>
    </p:spTree>
    <p:extLst>
      <p:ext uri="{BB962C8B-B14F-4D97-AF65-F5344CB8AC3E}">
        <p14:creationId xmlns:p14="http://schemas.microsoft.com/office/powerpoint/2010/main" val="157395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1480-78B5-467B-9A3F-F8862015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MPMP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4BBC-1D70-44AC-95F8-1B419E086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Significant reduction of backlog</a:t>
            </a:r>
          </a:p>
          <a:p>
            <a:pPr fontAlgn="base"/>
            <a:r>
              <a:rPr lang="en-US" dirty="0"/>
              <a:t>Improved access to content</a:t>
            </a:r>
          </a:p>
          <a:p>
            <a:pPr fontAlgn="base"/>
            <a:r>
              <a:rPr lang="en-US" dirty="0"/>
              <a:t>Improved metadata</a:t>
            </a:r>
          </a:p>
          <a:p>
            <a:pPr fontAlgn="base"/>
            <a:r>
              <a:rPr lang="en-US" dirty="0"/>
              <a:t>Faster metadata production</a:t>
            </a:r>
          </a:p>
        </p:txBody>
      </p:sp>
    </p:spTree>
    <p:extLst>
      <p:ext uri="{BB962C8B-B14F-4D97-AF65-F5344CB8AC3E}">
        <p14:creationId xmlns:p14="http://schemas.microsoft.com/office/powerpoint/2010/main" val="308042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3EC5-7811-4C46-BB18-699324F1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Road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061A-55D9-44FA-8FC3-4038D5CE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418430"/>
            <a:ext cx="10515600" cy="4351338"/>
          </a:xfrm>
        </p:spPr>
        <p:txBody>
          <a:bodyPr/>
          <a:lstStyle/>
          <a:p>
            <a:r>
              <a:rPr lang="en-US" dirty="0"/>
              <a:t>Testing batch editing capabilities for phases 2b and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Developing batch editing workflows for phase 2b and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974FD-9197-407F-916A-4F8905E53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1405" y="1900237"/>
            <a:ext cx="3824656" cy="25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6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D5C9D98-B29B-43CD-A6A1-606E0D583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5628"/>
            <a:ext cx="12192000" cy="67923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7AB19-F272-44F2-8BE7-86F7919C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615" y="408939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2626A6-BD36-4A89-A4D6-4BE3D9D08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76173" y="1340231"/>
            <a:ext cx="1633077" cy="13255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995446-0FD9-4E0A-A19B-A12F3BE648FD}"/>
              </a:ext>
            </a:extLst>
          </p:cNvPr>
          <p:cNvSpPr/>
          <p:nvPr/>
        </p:nvSpPr>
        <p:spPr>
          <a:xfrm>
            <a:off x="6065786" y="1443039"/>
            <a:ext cx="1633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A0FA-8427-49C8-A6F4-DB237EE1F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 flipV="1">
            <a:off x="7768081" y="1188402"/>
            <a:ext cx="2073177" cy="14326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791E1D-49CC-4EA3-B2A1-D8981EADE29F}"/>
              </a:ext>
            </a:extLst>
          </p:cNvPr>
          <p:cNvSpPr txBox="1"/>
          <p:nvPr/>
        </p:nvSpPr>
        <p:spPr>
          <a:xfrm rot="9237463" flipV="1">
            <a:off x="7493084" y="10540621"/>
            <a:ext cx="96004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mom-101.blogspot.com/2010_02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CD782D-5C59-4226-8928-A41A0C51E8C9}"/>
              </a:ext>
            </a:extLst>
          </p:cNvPr>
          <p:cNvSpPr/>
          <p:nvPr/>
        </p:nvSpPr>
        <p:spPr>
          <a:xfrm>
            <a:off x="9743181" y="1441396"/>
            <a:ext cx="10941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897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FAD0-DFD4-664D-B18B-12D23DAA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DSpace</a:t>
            </a:r>
            <a:r>
              <a:rPr lang="en-US" dirty="0"/>
              <a:t> at MIT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1AEE-B41E-1847-8E2D-ACCD1A90F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 </a:t>
            </a:r>
            <a:r>
              <a:rPr lang="en-US" dirty="0" err="1"/>
              <a:t>Dspace</a:t>
            </a:r>
            <a:r>
              <a:rPr lang="en-US" dirty="0"/>
              <a:t> instance hosts many collections created by MIT-affiliated corporate entities across MIT</a:t>
            </a:r>
          </a:p>
          <a:p>
            <a:r>
              <a:rPr lang="en-US" dirty="0"/>
              <a:t>Today focusing on the MIT Open Access Articles Collection</a:t>
            </a:r>
          </a:p>
          <a:p>
            <a:pPr lvl="1"/>
            <a:r>
              <a:rPr lang="en-US" dirty="0"/>
              <a:t>OAAC consists chiefly of articles written by MIT-affiliated authors </a:t>
            </a:r>
          </a:p>
          <a:p>
            <a:pPr lvl="1"/>
            <a:r>
              <a:rPr lang="en-US" dirty="0"/>
              <a:t>Items made available under the MIT Faculty Open Access Policy or related publisher agreements</a:t>
            </a:r>
          </a:p>
          <a:p>
            <a:pPr lvl="1"/>
            <a:r>
              <a:rPr lang="en-US" dirty="0"/>
              <a:t>Established and maintained by MIT Libraries and Libraries staff</a:t>
            </a:r>
          </a:p>
        </p:txBody>
      </p:sp>
    </p:spTree>
    <p:extLst>
      <p:ext uri="{BB962C8B-B14F-4D97-AF65-F5344CB8AC3E}">
        <p14:creationId xmlns:p14="http://schemas.microsoft.com/office/powerpoint/2010/main" val="228122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C64A-C33D-4556-B63D-49817F4A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4EBCE-58D8-4DD4-9C48-9F18B5F7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Backlog of several thousand deposits dating back to when production was on pause following a 2019 </a:t>
            </a:r>
            <a:r>
              <a:rPr lang="en-US" dirty="0" err="1"/>
              <a:t>DSpace</a:t>
            </a:r>
            <a:r>
              <a:rPr lang="en-US" dirty="0"/>
              <a:t> version upgrade</a:t>
            </a:r>
          </a:p>
          <a:p>
            <a:r>
              <a:rPr lang="en-US" dirty="0"/>
              <a:t>Various efforts </a:t>
            </a:r>
          </a:p>
          <a:p>
            <a:pPr lvl="1"/>
            <a:r>
              <a:rPr lang="en-US" dirty="0"/>
              <a:t>Reassessing and adjusting workflows</a:t>
            </a:r>
          </a:p>
          <a:p>
            <a:pPr lvl="1"/>
            <a:r>
              <a:rPr lang="en-US" dirty="0"/>
              <a:t>Introducing an expedited workflow for items</a:t>
            </a:r>
          </a:p>
          <a:p>
            <a:pPr lvl="1"/>
            <a:r>
              <a:rPr lang="en-US" dirty="0"/>
              <a:t>Outsourcing</a:t>
            </a:r>
          </a:p>
        </p:txBody>
      </p:sp>
    </p:spTree>
    <p:extLst>
      <p:ext uri="{BB962C8B-B14F-4D97-AF65-F5344CB8AC3E}">
        <p14:creationId xmlns:p14="http://schemas.microsoft.com/office/powerpoint/2010/main" val="89122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67B7-3208-4B29-ACD6-5329C37C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CAD5-29E7-4D26-AA1D-B94DF835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80" y="1361559"/>
            <a:ext cx="10515600" cy="4351338"/>
          </a:xfrm>
        </p:spPr>
        <p:txBody>
          <a:bodyPr/>
          <a:lstStyle/>
          <a:p>
            <a:r>
              <a:rPr lang="en-US" dirty="0"/>
              <a:t>Conceptual model inspired by the archival concept of “iterative processing”</a:t>
            </a:r>
          </a:p>
          <a:p>
            <a:r>
              <a:rPr lang="en-US" dirty="0"/>
              <a:t>Multiphase Metadata Production (MPMP) conceptual model: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8AEA04-63CE-459F-8D0A-E11FEB23474C}"/>
              </a:ext>
            </a:extLst>
          </p:cNvPr>
          <p:cNvSpPr/>
          <p:nvPr/>
        </p:nvSpPr>
        <p:spPr>
          <a:xfrm>
            <a:off x="5020380" y="3703192"/>
            <a:ext cx="233680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Intermediate Record (2 parts)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5BC11F-AFBE-4F2E-BAC8-21436CD655BF}"/>
              </a:ext>
            </a:extLst>
          </p:cNvPr>
          <p:cNvSpPr/>
          <p:nvPr/>
        </p:nvSpPr>
        <p:spPr>
          <a:xfrm>
            <a:off x="8570380" y="3703191"/>
            <a:ext cx="2336800" cy="1325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797A9-A498-4230-857F-2D697A35AE17}"/>
              </a:ext>
            </a:extLst>
          </p:cNvPr>
          <p:cNvSpPr/>
          <p:nvPr/>
        </p:nvSpPr>
        <p:spPr>
          <a:xfrm>
            <a:off x="1714500" y="3703193"/>
            <a:ext cx="2336800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Minimum Viable Record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7DFC7E-3912-4593-BC09-621F077CB943}"/>
              </a:ext>
            </a:extLst>
          </p:cNvPr>
          <p:cNvSpPr/>
          <p:nvPr/>
        </p:nvSpPr>
        <p:spPr>
          <a:xfrm>
            <a:off x="7484180" y="4172048"/>
            <a:ext cx="84208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558CE5-B4A0-4240-8B67-7A61939E0BD0}"/>
              </a:ext>
            </a:extLst>
          </p:cNvPr>
          <p:cNvCxnSpPr>
            <a:cxnSpLocks/>
          </p:cNvCxnSpPr>
          <p:nvPr/>
        </p:nvCxnSpPr>
        <p:spPr>
          <a:xfrm>
            <a:off x="4548540" y="2714972"/>
            <a:ext cx="0" cy="3302000"/>
          </a:xfrm>
          <a:prstGeom prst="line">
            <a:avLst/>
          </a:prstGeom>
          <a:ln w="1016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2ECBA5-3F40-4EE1-89D9-2967F8CEE8E9}"/>
              </a:ext>
            </a:extLst>
          </p:cNvPr>
          <p:cNvSpPr txBox="1"/>
          <p:nvPr/>
        </p:nvSpPr>
        <p:spPr>
          <a:xfrm>
            <a:off x="2235200" y="2857024"/>
            <a:ext cx="15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 Queue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D98202-B669-49C1-B224-672617745DB4}"/>
              </a:ext>
            </a:extLst>
          </p:cNvPr>
          <p:cNvSpPr txBox="1"/>
          <p:nvPr/>
        </p:nvSpPr>
        <p:spPr>
          <a:xfrm>
            <a:off x="7399160" y="2779236"/>
            <a:ext cx="185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Archived/Public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D45004-EAEF-434E-8628-026AF47E6124}"/>
              </a:ext>
            </a:extLst>
          </p:cNvPr>
          <p:cNvSpPr/>
          <p:nvPr/>
        </p:nvSpPr>
        <p:spPr>
          <a:xfrm>
            <a:off x="4082520" y="4150072"/>
            <a:ext cx="84208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44A93A3-A07A-4C73-B977-6B83D4EF9E1C}"/>
              </a:ext>
            </a:extLst>
          </p:cNvPr>
          <p:cNvSpPr/>
          <p:nvPr/>
        </p:nvSpPr>
        <p:spPr>
          <a:xfrm>
            <a:off x="5881631" y="2882900"/>
            <a:ext cx="288455" cy="125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E6478-AEE0-4080-8889-96B8DB78D503}"/>
              </a:ext>
            </a:extLst>
          </p:cNvPr>
          <p:cNvSpPr txBox="1"/>
          <p:nvPr/>
        </p:nvSpPr>
        <p:spPr>
          <a:xfrm>
            <a:off x="3111643" y="173194"/>
            <a:ext cx="610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MPMP Workflow Model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08B137-CF00-4F03-A302-12D3E8C274BB}"/>
              </a:ext>
            </a:extLst>
          </p:cNvPr>
          <p:cNvSpPr/>
          <p:nvPr/>
        </p:nvSpPr>
        <p:spPr>
          <a:xfrm>
            <a:off x="433741" y="2615591"/>
            <a:ext cx="2336800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Phase 1: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Minimum Viable Record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573A9B-3DB2-4DF5-8021-6CA5F4A72CB4}"/>
              </a:ext>
            </a:extLst>
          </p:cNvPr>
          <p:cNvCxnSpPr>
            <a:cxnSpLocks/>
          </p:cNvCxnSpPr>
          <p:nvPr/>
        </p:nvCxnSpPr>
        <p:spPr>
          <a:xfrm>
            <a:off x="2908300" y="1451869"/>
            <a:ext cx="0" cy="4825618"/>
          </a:xfrm>
          <a:prstGeom prst="line">
            <a:avLst/>
          </a:prstGeom>
          <a:ln w="1016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F85B31-ED1F-4A93-852A-34306A2D8469}"/>
              </a:ext>
            </a:extLst>
          </p:cNvPr>
          <p:cNvSpPr txBox="1"/>
          <p:nvPr/>
        </p:nvSpPr>
        <p:spPr>
          <a:xfrm>
            <a:off x="831850" y="1077714"/>
            <a:ext cx="216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Task Queue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9A093-3DBB-41BD-91AC-858D2FF4F09B}"/>
              </a:ext>
            </a:extLst>
          </p:cNvPr>
          <p:cNvSpPr txBox="1"/>
          <p:nvPr/>
        </p:nvSpPr>
        <p:spPr>
          <a:xfrm>
            <a:off x="6608210" y="1021394"/>
            <a:ext cx="374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Archived/Public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0A3115-5D57-4B65-8252-C9256E170989}"/>
              </a:ext>
            </a:extLst>
          </p:cNvPr>
          <p:cNvSpPr/>
          <p:nvPr/>
        </p:nvSpPr>
        <p:spPr>
          <a:xfrm>
            <a:off x="3829193" y="1690760"/>
            <a:ext cx="233680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Phase 2A :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Authority 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FA1B23-A7CA-4C05-943A-D78CE4E7E889}"/>
              </a:ext>
            </a:extLst>
          </p:cNvPr>
          <p:cNvSpPr/>
          <p:nvPr/>
        </p:nvSpPr>
        <p:spPr>
          <a:xfrm>
            <a:off x="3847046" y="3982265"/>
            <a:ext cx="233680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Phase 2B: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Publication Information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18BC98-A982-4320-A8AF-C8EF084339C7}"/>
              </a:ext>
            </a:extLst>
          </p:cNvPr>
          <p:cNvSpPr/>
          <p:nvPr/>
        </p:nvSpPr>
        <p:spPr>
          <a:xfrm>
            <a:off x="7135663" y="2831475"/>
            <a:ext cx="1828794" cy="1325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Phase 3: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Final Review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72D497-A918-48B9-9654-E7B5154917F9}"/>
              </a:ext>
            </a:extLst>
          </p:cNvPr>
          <p:cNvSpPr/>
          <p:nvPr/>
        </p:nvSpPr>
        <p:spPr>
          <a:xfrm>
            <a:off x="10163840" y="2761570"/>
            <a:ext cx="1828793" cy="1325563"/>
          </a:xfrm>
          <a:prstGeom prst="roundRect">
            <a:avLst/>
          </a:prstGeom>
          <a:pattFill prst="ltDnDiag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Phase 4: Complete/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Remediation*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799D2-2519-475C-B402-96389898202A}"/>
              </a:ext>
            </a:extLst>
          </p:cNvPr>
          <p:cNvSpPr txBox="1"/>
          <p:nvPr/>
        </p:nvSpPr>
        <p:spPr>
          <a:xfrm>
            <a:off x="9169400" y="5780286"/>
            <a:ext cx="276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*Remediation may be needed for items post final review.</a:t>
            </a:r>
          </a:p>
        </p:txBody>
      </p:sp>
      <p:sp>
        <p:nvSpPr>
          <p:cNvPr id="16" name="Arrow: Left-Up 15">
            <a:extLst>
              <a:ext uri="{FF2B5EF4-FFF2-40B4-BE49-F238E27FC236}">
                <a16:creationId xmlns:a16="http://schemas.microsoft.com/office/drawing/2014/main" id="{11C07232-FAD8-41D8-9375-3950D6793263}"/>
              </a:ext>
            </a:extLst>
          </p:cNvPr>
          <p:cNvSpPr/>
          <p:nvPr/>
        </p:nvSpPr>
        <p:spPr>
          <a:xfrm rot="8188262">
            <a:off x="2887988" y="2833360"/>
            <a:ext cx="1202540" cy="1181985"/>
          </a:xfrm>
          <a:prstGeom prst="leftUpArrow">
            <a:avLst>
              <a:gd name="adj1" fmla="val 25000"/>
              <a:gd name="adj2" fmla="val 20804"/>
              <a:gd name="adj3" fmla="val 25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Link">
            <a:extLst>
              <a:ext uri="{FF2B5EF4-FFF2-40B4-BE49-F238E27FC236}">
                <a16:creationId xmlns:a16="http://schemas.microsoft.com/office/drawing/2014/main" id="{6E1707EE-8356-4655-84B0-95FD7603D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77565">
            <a:off x="4465863" y="3037057"/>
            <a:ext cx="914400" cy="914400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154F036E-582F-4512-8B3F-CF3F4395ABEC}"/>
              </a:ext>
            </a:extLst>
          </p:cNvPr>
          <p:cNvSpPr/>
          <p:nvPr/>
        </p:nvSpPr>
        <p:spPr>
          <a:xfrm>
            <a:off x="6130241" y="3158096"/>
            <a:ext cx="991662" cy="6223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FA6BCBA-6F14-42FC-B7F3-0F816CCB3CF3}"/>
              </a:ext>
            </a:extLst>
          </p:cNvPr>
          <p:cNvSpPr/>
          <p:nvPr/>
        </p:nvSpPr>
        <p:spPr>
          <a:xfrm>
            <a:off x="9113643" y="3183107"/>
            <a:ext cx="991662" cy="6223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2128-71F1-4B06-A0FA-73A9F7BF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Predicted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A880-0C1D-4D52-9332-2E367D514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Flexibility for targeted descriptive work </a:t>
            </a:r>
          </a:p>
          <a:p>
            <a:r>
              <a:rPr lang="en-US" dirty="0"/>
              <a:t>Improved metadata quality</a:t>
            </a:r>
          </a:p>
          <a:p>
            <a:r>
              <a:rPr lang="en-US" dirty="0"/>
              <a:t>Reduction of current backlog</a:t>
            </a:r>
          </a:p>
          <a:p>
            <a:r>
              <a:rPr lang="en-US" dirty="0"/>
              <a:t>Expedited availability of content</a:t>
            </a:r>
          </a:p>
          <a:p>
            <a:r>
              <a:rPr lang="en-US" dirty="0"/>
              <a:t>Prevention of significant future backlog</a:t>
            </a:r>
          </a:p>
        </p:txBody>
      </p:sp>
    </p:spTree>
    <p:extLst>
      <p:ext uri="{BB962C8B-B14F-4D97-AF65-F5344CB8AC3E}">
        <p14:creationId xmlns:p14="http://schemas.microsoft.com/office/powerpoint/2010/main" val="62059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4255-221B-4F46-8164-6A4F12BC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1707-14F9-4DB3-AFE3-60E1E373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14524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Repository Services Strategist worked with service provider to customize MIT test instance of </a:t>
            </a:r>
            <a:r>
              <a:rPr lang="en-US" dirty="0" err="1"/>
              <a:t>DSpace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Customization included changes to the interface to allow versioning of item records while consolidating them at a single </a:t>
            </a:r>
            <a:r>
              <a:rPr lang="en-US" dirty="0" err="1"/>
              <a:t>url</a:t>
            </a:r>
            <a:endParaRPr lang="en-US" dirty="0"/>
          </a:p>
          <a:p>
            <a:pPr lvl="1"/>
            <a:r>
              <a:rPr lang="en-US" dirty="0"/>
              <a:t>Adding a button for creating a version of record </a:t>
            </a:r>
          </a:p>
          <a:p>
            <a:pPr lvl="1"/>
            <a:r>
              <a:rPr lang="en-US" dirty="0"/>
              <a:t>A form for providing an explanation why the new record version created</a:t>
            </a:r>
          </a:p>
          <a:p>
            <a:pPr lvl="1"/>
            <a:r>
              <a:rPr lang="en-US" dirty="0"/>
              <a:t>New field in records to indicate MPMP workflow status</a:t>
            </a:r>
          </a:p>
          <a:p>
            <a:r>
              <a:rPr lang="en-US" dirty="0"/>
              <a:t>Trials on MIT test instance</a:t>
            </a:r>
          </a:p>
          <a:p>
            <a:r>
              <a:rPr lang="en-US" dirty="0"/>
              <a:t>Production freeze from June to October 2021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10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2243-0693-4D17-BCF7-90C64028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2" y="15111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Ready for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1C00-A44B-4A4A-AC91-AFCF4FC3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Wrote new wiki and training documentation for MPMP workflow</a:t>
            </a:r>
          </a:p>
          <a:p>
            <a:r>
              <a:rPr lang="en-US" dirty="0"/>
              <a:t>Batch cleanup and archiving of 4000+ item records, manually edited 2000+ records to prepare them for MPMP Phase 2</a:t>
            </a:r>
          </a:p>
          <a:p>
            <a:r>
              <a:rPr lang="en-US" dirty="0"/>
              <a:t>After months of testing in development, service provider ready to deploy MPMP modifications to production instance in October 2021</a:t>
            </a:r>
          </a:p>
          <a:p>
            <a:r>
              <a:rPr lang="en-US" dirty="0"/>
              <a:t>2 week period after implementation in production instance to monitor if functionality was ok</a:t>
            </a:r>
          </a:p>
          <a:p>
            <a:r>
              <a:rPr lang="en-US" dirty="0"/>
              <a:t>Staff training in October 2021, production meetings resumed</a:t>
            </a:r>
          </a:p>
        </p:txBody>
      </p:sp>
    </p:spTree>
    <p:extLst>
      <p:ext uri="{BB962C8B-B14F-4D97-AF65-F5344CB8AC3E}">
        <p14:creationId xmlns:p14="http://schemas.microsoft.com/office/powerpoint/2010/main" val="81954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B6D9385-C6F4-4222-8786-7536128F1DB9}"/>
              </a:ext>
            </a:extLst>
          </p:cNvPr>
          <p:cNvCxnSpPr/>
          <p:nvPr/>
        </p:nvCxnSpPr>
        <p:spPr>
          <a:xfrm>
            <a:off x="1260431" y="768882"/>
            <a:ext cx="9671137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E98781-1692-417F-B893-895DA7EA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90" y="1472221"/>
            <a:ext cx="9492878" cy="53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4ED4B3-C45A-4E3C-A834-C44B419B5AF4}"/>
              </a:ext>
            </a:extLst>
          </p:cNvPr>
          <p:cNvSpPr txBox="1"/>
          <p:nvPr/>
        </p:nvSpPr>
        <p:spPr>
          <a:xfrm>
            <a:off x="2805288" y="982586"/>
            <a:ext cx="635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items archived vs Total items in OAAC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A2AC98-3AEC-43EB-A26D-BAAA14E61441}"/>
              </a:ext>
            </a:extLst>
          </p:cNvPr>
          <p:cNvSpPr txBox="1">
            <a:spLocks/>
          </p:cNvSpPr>
          <p:nvPr/>
        </p:nvSpPr>
        <p:spPr>
          <a:xfrm>
            <a:off x="722488" y="152322"/>
            <a:ext cx="10515600" cy="1227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MPMP </a:t>
            </a:r>
            <a:r>
              <a:rPr lang="en-US" sz="3600"/>
              <a:t>Milestones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13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 Libraries template_white" id="{169EC9BD-0E4D-1D49-A4DE-F54769EA9CDB}" vid="{545DB4BF-C5AE-B740-9143-2B60143FB1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1214</TotalTime>
  <Words>463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DSpace at MIT Libraries</vt:lpstr>
      <vt:lpstr>The Challenge</vt:lpstr>
      <vt:lpstr> The Solution</vt:lpstr>
      <vt:lpstr>PowerPoint Presentation</vt:lpstr>
      <vt:lpstr>Predicted Benefits</vt:lpstr>
      <vt:lpstr>Development</vt:lpstr>
      <vt:lpstr>Ready for the Road</vt:lpstr>
      <vt:lpstr>PowerPoint Presentation</vt:lpstr>
      <vt:lpstr>                   MPMP Outcomes</vt:lpstr>
      <vt:lpstr>The Road Ahead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Crawford</dc:creator>
  <cp:lastModifiedBy>Sai Deng</cp:lastModifiedBy>
  <cp:revision>45</cp:revision>
  <dcterms:created xsi:type="dcterms:W3CDTF">2022-02-23T15:06:27Z</dcterms:created>
  <dcterms:modified xsi:type="dcterms:W3CDTF">2022-03-10T17:18:30Z</dcterms:modified>
</cp:coreProperties>
</file>