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600"/>
    <a:srgbClr val="0432FF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03"/>
  </p:normalViewPr>
  <p:slideViewPr>
    <p:cSldViewPr snapToGrid="0" snapToObjects="1">
      <p:cViewPr varScale="1">
        <p:scale>
          <a:sx n="116" d="100"/>
          <a:sy n="116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842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48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336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5468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656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08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296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598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94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260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821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822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570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92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039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875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474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89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a.org/core/member-center/interest-groups/role-of-the-professional-librarian-in-technical-services-interest-group" TargetMode="External"/><Relationship Id="rId2" Type="http://schemas.openxmlformats.org/officeDocument/2006/relationships/hyperlink" Target="http://www.ala.org/core/member-center/interest-group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nnect.ala.org/core/communities/community-home?CommunityKey=810d631a-7ee5-48ed-aa4b-ed2f78d83d5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ai.deng@ucf.edu" TargetMode="External"/><Relationship Id="rId2" Type="http://schemas.openxmlformats.org/officeDocument/2006/relationships/hyperlink" Target="mailto:davidian@rowan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ofia.slutskaya@emory.edu" TargetMode="External"/><Relationship Id="rId4" Type="http://schemas.openxmlformats.org/officeDocument/2006/relationships/hyperlink" Target="mailto:chen.1140@osu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61CD9-16C6-5741-AD66-13FAA6AD88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5117" y="1300785"/>
            <a:ext cx="9911254" cy="2509213"/>
          </a:xfrm>
        </p:spPr>
        <p:txBody>
          <a:bodyPr>
            <a:normAutofit fontScale="90000"/>
          </a:bodyPr>
          <a:lstStyle/>
          <a:p>
            <a:r>
              <a:rPr lang="en-US" sz="5300" b="1" cap="none" dirty="0">
                <a:solidFill>
                  <a:srgbClr val="FF2600"/>
                </a:solidFill>
              </a:rPr>
              <a:t>E</a:t>
            </a:r>
            <a:r>
              <a:rPr lang="en-US" sz="5300" b="1" cap="none" dirty="0">
                <a:solidFill>
                  <a:srgbClr val="002060"/>
                </a:solidFill>
              </a:rPr>
              <a:t>mbracing </a:t>
            </a:r>
            <a:r>
              <a:rPr lang="en-US" sz="5300" b="1" cap="none" dirty="0">
                <a:solidFill>
                  <a:srgbClr val="FF9300"/>
                </a:solidFill>
              </a:rPr>
              <a:t>E</a:t>
            </a:r>
            <a:r>
              <a:rPr lang="en-US" sz="5300" b="1" cap="none" dirty="0">
                <a:solidFill>
                  <a:srgbClr val="002060"/>
                </a:solidFill>
              </a:rPr>
              <a:t>quity, </a:t>
            </a:r>
            <a:r>
              <a:rPr lang="en-US" sz="5300" b="1" cap="none" dirty="0">
                <a:solidFill>
                  <a:srgbClr val="FFFF00"/>
                </a:solidFill>
              </a:rPr>
              <a:t>D</a:t>
            </a:r>
            <a:r>
              <a:rPr lang="en-US" sz="5300" b="1" cap="none" dirty="0">
                <a:solidFill>
                  <a:srgbClr val="002060"/>
                </a:solidFill>
              </a:rPr>
              <a:t>iversity and </a:t>
            </a:r>
            <a:r>
              <a:rPr lang="en-US" sz="5300" b="1" cap="none" dirty="0">
                <a:solidFill>
                  <a:srgbClr val="00B050"/>
                </a:solidFill>
              </a:rPr>
              <a:t>I</a:t>
            </a:r>
            <a:r>
              <a:rPr lang="en-US" sz="5300" b="1" cap="none" dirty="0">
                <a:solidFill>
                  <a:srgbClr val="002060"/>
                </a:solidFill>
              </a:rPr>
              <a:t>nclusion (EDI) </a:t>
            </a:r>
            <a:r>
              <a:rPr lang="en-US" sz="5300" b="1" cap="none" dirty="0">
                <a:solidFill>
                  <a:schemeClr val="accent3">
                    <a:lumMod val="50000"/>
                  </a:schemeClr>
                </a:solidFill>
              </a:rPr>
              <a:t>i</a:t>
            </a:r>
            <a:r>
              <a:rPr lang="en-US" sz="5300" b="1" cap="none" dirty="0">
                <a:solidFill>
                  <a:srgbClr val="002060"/>
                </a:solidFill>
              </a:rPr>
              <a:t>n </a:t>
            </a:r>
            <a:r>
              <a:rPr lang="en-US" sz="5300" b="1" cap="none" dirty="0">
                <a:solidFill>
                  <a:srgbClr val="0432FF"/>
                </a:solidFill>
              </a:rPr>
              <a:t>L</a:t>
            </a:r>
            <a:r>
              <a:rPr lang="en-US" sz="5300" b="1" cap="none" dirty="0">
                <a:solidFill>
                  <a:srgbClr val="002060"/>
                </a:solidFill>
              </a:rPr>
              <a:t>ibrary </a:t>
            </a:r>
            <a:r>
              <a:rPr lang="en-US" sz="5300" b="1" cap="none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sz="5300" b="1" cap="none" dirty="0">
                <a:solidFill>
                  <a:srgbClr val="002060"/>
                </a:solidFill>
              </a:rPr>
              <a:t>ataloging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5B22F0-C909-0A43-BB5D-D61D4ABBEA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cap="non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Presented by Role of the Professional Librarian in       Technical Services Interest Group (RPLTS)</a:t>
            </a:r>
          </a:p>
          <a:p>
            <a:br>
              <a:rPr lang="en-US" sz="2800" cap="none" dirty="0"/>
            </a:br>
            <a:r>
              <a:rPr lang="en-US" sz="2800" cap="none" dirty="0">
                <a:solidFill>
                  <a:srgbClr val="002060"/>
                </a:solidFill>
              </a:rPr>
              <a:t>ALA Core IG Week 2021</a:t>
            </a:r>
          </a:p>
        </p:txBody>
      </p:sp>
    </p:spTree>
    <p:extLst>
      <p:ext uri="{BB962C8B-B14F-4D97-AF65-F5344CB8AC3E}">
        <p14:creationId xmlns:p14="http://schemas.microsoft.com/office/powerpoint/2010/main" val="1730613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B778C-9735-EB41-A74F-A0B946052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238689"/>
            <a:ext cx="10364451" cy="1322825"/>
          </a:xfrm>
        </p:spPr>
        <p:txBody>
          <a:bodyPr>
            <a:normAutofit/>
          </a:bodyPr>
          <a:lstStyle/>
          <a:p>
            <a:r>
              <a:rPr lang="en-US" sz="4800" cap="none" dirty="0">
                <a:solidFill>
                  <a:srgbClr val="002060"/>
                </a:solidFill>
              </a:rPr>
              <a:t>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BF54A-1B2C-EE49-B707-4775452CCED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34866"/>
            <a:ext cx="10363826" cy="47844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cap="none" dirty="0">
                <a:solidFill>
                  <a:srgbClr val="002060"/>
                </a:solidFill>
              </a:rPr>
              <a:t>Theme: Embracing Equity, Diversity and Inclusion (EDI) in Library Cataloging</a:t>
            </a:r>
          </a:p>
          <a:p>
            <a:endParaRPr lang="en-US" sz="2400" b="1" cap="none" dirty="0">
              <a:solidFill>
                <a:srgbClr val="002060"/>
              </a:solidFill>
            </a:endParaRPr>
          </a:p>
          <a:p>
            <a:r>
              <a:rPr lang="en-US" sz="2400" b="1" cap="none" dirty="0">
                <a:solidFill>
                  <a:srgbClr val="002060"/>
                </a:solidFill>
              </a:rPr>
              <a:t>A Holistic Approach to the Planning and Implementation of Metadata Inclusiveness</a:t>
            </a:r>
            <a:br>
              <a:rPr lang="en-US" sz="2400" cap="none" dirty="0">
                <a:solidFill>
                  <a:srgbClr val="002060"/>
                </a:solidFill>
              </a:rPr>
            </a:br>
            <a:r>
              <a:rPr lang="en-US" sz="2400" cap="none" dirty="0">
                <a:solidFill>
                  <a:srgbClr val="002060"/>
                </a:solidFill>
              </a:rPr>
              <a:t>Charlene Chou, Head of Knowledge Access, New York University Libraries</a:t>
            </a:r>
          </a:p>
          <a:p>
            <a:r>
              <a:rPr lang="en-US" sz="2400" b="1" cap="none" dirty="0">
                <a:solidFill>
                  <a:srgbClr val="002060"/>
                </a:solidFill>
              </a:rPr>
              <a:t>Creating the SSDN Inclusive Metadata &amp; Conscious Editing Resources List</a:t>
            </a:r>
            <a:br>
              <a:rPr lang="en-US" sz="2400" cap="none" dirty="0">
                <a:solidFill>
                  <a:srgbClr val="002060"/>
                </a:solidFill>
              </a:rPr>
            </a:br>
            <a:r>
              <a:rPr lang="en-US" sz="2400" cap="none" dirty="0">
                <a:solidFill>
                  <a:srgbClr val="002060"/>
                </a:solidFill>
              </a:rPr>
              <a:t>Elliot Williams, Digital Initiatives Metadata Librarian, University of Miami Libraries</a:t>
            </a:r>
          </a:p>
        </p:txBody>
      </p:sp>
    </p:spTree>
    <p:extLst>
      <p:ext uri="{BB962C8B-B14F-4D97-AF65-F5344CB8AC3E}">
        <p14:creationId xmlns:p14="http://schemas.microsoft.com/office/powerpoint/2010/main" val="2579574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B778C-9735-EB41-A74F-A0B946052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238689"/>
            <a:ext cx="10364451" cy="1322825"/>
          </a:xfrm>
        </p:spPr>
        <p:txBody>
          <a:bodyPr>
            <a:normAutofit/>
          </a:bodyPr>
          <a:lstStyle/>
          <a:p>
            <a:r>
              <a:rPr lang="en-US" sz="4800" cap="none" dirty="0">
                <a:solidFill>
                  <a:srgbClr val="002060"/>
                </a:solidFill>
              </a:rPr>
              <a:t>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BF54A-1B2C-EE49-B707-4775452CCED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149" y="1729762"/>
            <a:ext cx="10363826" cy="4784445"/>
          </a:xfrm>
        </p:spPr>
        <p:txBody>
          <a:bodyPr>
            <a:normAutofit/>
          </a:bodyPr>
          <a:lstStyle/>
          <a:p>
            <a:r>
              <a:rPr lang="en-US" sz="2400" b="1" cap="none" dirty="0">
                <a:solidFill>
                  <a:srgbClr val="002060"/>
                </a:solidFill>
              </a:rPr>
              <a:t>Forming A Working Group to Address EDI Issues in the Library</a:t>
            </a:r>
            <a:br>
              <a:rPr lang="en-US" sz="2400" cap="none" dirty="0">
                <a:solidFill>
                  <a:srgbClr val="002060"/>
                </a:solidFill>
              </a:rPr>
            </a:br>
            <a:r>
              <a:rPr lang="en-US" sz="2400" cap="none" dirty="0">
                <a:solidFill>
                  <a:srgbClr val="002060"/>
                </a:solidFill>
              </a:rPr>
              <a:t>Annamarie C. Klose, Metadata Initiatives Librarian, The Ohio State University Libraries</a:t>
            </a:r>
            <a:endParaRPr lang="en-US" sz="2400" b="1" cap="none" dirty="0">
              <a:solidFill>
                <a:srgbClr val="002060"/>
              </a:solidFill>
            </a:endParaRPr>
          </a:p>
          <a:p>
            <a:r>
              <a:rPr lang="en-US" sz="2400" b="1" cap="none" dirty="0">
                <a:solidFill>
                  <a:srgbClr val="002060"/>
                </a:solidFill>
              </a:rPr>
              <a:t>The Creation, Enrichment and Exchange of Public-domain Bibliographic Records Between Public Libraries</a:t>
            </a:r>
            <a:br>
              <a:rPr lang="en-US" sz="2400" cap="none" dirty="0">
                <a:solidFill>
                  <a:srgbClr val="002060"/>
                </a:solidFill>
              </a:rPr>
            </a:br>
            <a:r>
              <a:rPr lang="en-US" sz="2400" cap="none" dirty="0">
                <a:solidFill>
                  <a:srgbClr val="002060"/>
                </a:solidFill>
              </a:rPr>
              <a:t>Tris Shores, Founder of The Open Bibliographic Exchange Project</a:t>
            </a:r>
          </a:p>
          <a:p>
            <a:r>
              <a:rPr lang="en-US" sz="2400" b="1" cap="none" dirty="0">
                <a:solidFill>
                  <a:srgbClr val="002060"/>
                </a:solidFill>
              </a:rPr>
              <a:t>Classification and Cataloging of LGBTQAI+ Material in the Elementary School Library</a:t>
            </a:r>
            <a:br>
              <a:rPr lang="en-US" sz="2400" cap="none" dirty="0">
                <a:solidFill>
                  <a:srgbClr val="002060"/>
                </a:solidFill>
              </a:rPr>
            </a:br>
            <a:r>
              <a:rPr lang="en-US" sz="2400" cap="none" dirty="0">
                <a:solidFill>
                  <a:srgbClr val="002060"/>
                </a:solidFill>
              </a:rPr>
              <a:t>Linda Garrison, Doctoral Candidate, Texts and Technology, University of Central Florida</a:t>
            </a:r>
          </a:p>
        </p:txBody>
      </p:sp>
    </p:spTree>
    <p:extLst>
      <p:ext uri="{BB962C8B-B14F-4D97-AF65-F5344CB8AC3E}">
        <p14:creationId xmlns:p14="http://schemas.microsoft.com/office/powerpoint/2010/main" val="812496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9114E-E74F-2A4F-B595-383F2B9F4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135041"/>
            <a:ext cx="10364451" cy="1596177"/>
          </a:xfrm>
        </p:spPr>
        <p:txBody>
          <a:bodyPr>
            <a:normAutofit/>
          </a:bodyPr>
          <a:lstStyle/>
          <a:p>
            <a:r>
              <a:rPr lang="en-US" sz="4800" cap="none" dirty="0">
                <a:solidFill>
                  <a:srgbClr val="002060"/>
                </a:solidFill>
              </a:rPr>
              <a:t>Join The Group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FB38D-1972-4A48-88A8-B15E14056B2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149" y="1731218"/>
            <a:ext cx="10363826" cy="3794233"/>
          </a:xfrm>
        </p:spPr>
        <p:txBody>
          <a:bodyPr>
            <a:noAutofit/>
          </a:bodyPr>
          <a:lstStyle/>
          <a:p>
            <a:r>
              <a:rPr lang="en-US" sz="3600" cap="none" dirty="0">
                <a:solidFill>
                  <a:srgbClr val="002060"/>
                </a:solidFill>
              </a:rPr>
              <a:t>Join the Interest Group at: </a:t>
            </a:r>
          </a:p>
          <a:p>
            <a:pPr marL="457200" lvl="1" indent="0">
              <a:buNone/>
            </a:pPr>
            <a:r>
              <a:rPr lang="en-US" sz="3200" cap="none" dirty="0">
                <a:solidFill>
                  <a:srgbClr val="002060"/>
                </a:solidFill>
                <a:hlinkClick r:id="rId2"/>
              </a:rPr>
              <a:t>http://www.ala.org/core/member-center/interest-groups</a:t>
            </a:r>
            <a:r>
              <a:rPr lang="en-US" sz="3200" cap="none" dirty="0">
                <a:solidFill>
                  <a:srgbClr val="002060"/>
                </a:solidFill>
              </a:rPr>
              <a:t>  (*or Google “core interest group”)</a:t>
            </a:r>
          </a:p>
          <a:p>
            <a:pPr marL="457200" lvl="1" indent="0">
              <a:buNone/>
            </a:pPr>
            <a:r>
              <a:rPr lang="en-US" sz="2800" cap="none" dirty="0">
                <a:solidFill>
                  <a:srgbClr val="002060"/>
                </a:solidFill>
              </a:rPr>
              <a:t>Go to </a:t>
            </a:r>
            <a:r>
              <a:rPr lang="en-US" sz="2800" cap="none" dirty="0">
                <a:hlinkClick r:id="rId3"/>
              </a:rPr>
              <a:t>Role of the Professional Librarian in Technical Services</a:t>
            </a:r>
            <a:endParaRPr lang="en-US" sz="2800" cap="none" dirty="0"/>
          </a:p>
          <a:p>
            <a:pPr marL="457200" lvl="1" indent="0">
              <a:buNone/>
            </a:pPr>
            <a:r>
              <a:rPr lang="en-US" sz="2800" cap="none" dirty="0">
                <a:solidFill>
                  <a:srgbClr val="002060"/>
                </a:solidFill>
              </a:rPr>
              <a:t>Click </a:t>
            </a:r>
            <a:r>
              <a:rPr lang="en-US" sz="2800" u="sng" cap="none" dirty="0">
                <a:hlinkClick r:id="rId4"/>
              </a:rPr>
              <a:t>Join this Interest Group</a:t>
            </a:r>
            <a:endParaRPr lang="en-US" sz="2800" cap="none" dirty="0"/>
          </a:p>
        </p:txBody>
      </p:sp>
    </p:spTree>
    <p:extLst>
      <p:ext uri="{BB962C8B-B14F-4D97-AF65-F5344CB8AC3E}">
        <p14:creationId xmlns:p14="http://schemas.microsoft.com/office/powerpoint/2010/main" val="2733074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46C32-1892-E944-9095-56F4CEF58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268712"/>
            <a:ext cx="10364451" cy="1596177"/>
          </a:xfrm>
        </p:spPr>
        <p:txBody>
          <a:bodyPr>
            <a:normAutofit/>
          </a:bodyPr>
          <a:lstStyle/>
          <a:p>
            <a:r>
              <a:rPr lang="en-US" sz="6000" cap="none" dirty="0">
                <a:solidFill>
                  <a:srgbClr val="0070C0"/>
                </a:solidFill>
              </a:rPr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6CFA9-76FA-1445-A79C-58790469081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64890"/>
            <a:ext cx="10363826" cy="4310827"/>
          </a:xfrm>
        </p:spPr>
        <p:txBody>
          <a:bodyPr>
            <a:normAutofit lnSpcReduction="10000"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RPLTS </a:t>
            </a:r>
            <a:r>
              <a:rPr lang="en-US" sz="2800" b="1" cap="none" dirty="0">
                <a:solidFill>
                  <a:srgbClr val="002060"/>
                </a:solidFill>
              </a:rPr>
              <a:t>Interest Group Co-chairs:  </a:t>
            </a:r>
            <a:endParaRPr lang="en-US" sz="2800" cap="none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800" cap="none" dirty="0">
                <a:solidFill>
                  <a:srgbClr val="002060"/>
                </a:solidFill>
              </a:rPr>
              <a:t>   Christine Davidian</a:t>
            </a:r>
            <a:r>
              <a:rPr lang="en-US" sz="2800" cap="none" dirty="0"/>
              <a:t> </a:t>
            </a:r>
            <a:r>
              <a:rPr lang="en-US" sz="2800" cap="none" dirty="0">
                <a:hlinkClick r:id="rId2"/>
              </a:rPr>
              <a:t>davidian@rowan.edu</a:t>
            </a:r>
            <a:r>
              <a:rPr lang="en-US" sz="2800" cap="none" dirty="0"/>
              <a:t>      </a:t>
            </a:r>
          </a:p>
          <a:p>
            <a:pPr marL="0" indent="0">
              <a:buNone/>
            </a:pPr>
            <a:r>
              <a:rPr lang="en-US" sz="2800" cap="none" dirty="0"/>
              <a:t>   </a:t>
            </a:r>
            <a:r>
              <a:rPr lang="en-US" sz="2800" cap="none" dirty="0">
                <a:solidFill>
                  <a:srgbClr val="002060"/>
                </a:solidFill>
              </a:rPr>
              <a:t>Sai Deng </a:t>
            </a:r>
            <a:r>
              <a:rPr lang="en-US" sz="2800" cap="none" dirty="0">
                <a:hlinkClick r:id="rId3"/>
              </a:rPr>
              <a:t>sai.deng@ucf.edu</a:t>
            </a:r>
            <a:r>
              <a:rPr lang="en-US" sz="2800" cap="none" dirty="0"/>
              <a:t>  </a:t>
            </a:r>
          </a:p>
          <a:p>
            <a:pPr marL="0" indent="0">
              <a:buNone/>
            </a:pPr>
            <a:r>
              <a:rPr lang="en-US" sz="2800" dirty="0"/>
              <a:t>  </a:t>
            </a:r>
          </a:p>
          <a:p>
            <a:r>
              <a:rPr lang="en-US" sz="2800" b="1" dirty="0">
                <a:solidFill>
                  <a:srgbClr val="002060"/>
                </a:solidFill>
              </a:rPr>
              <a:t>RPLTS </a:t>
            </a:r>
            <a:r>
              <a:rPr lang="en-US" sz="2800" b="1" cap="none" dirty="0">
                <a:solidFill>
                  <a:srgbClr val="002060"/>
                </a:solidFill>
              </a:rPr>
              <a:t>Interest Group Co-vice-chairs:  </a:t>
            </a:r>
            <a:endParaRPr lang="en-US" sz="2800" cap="none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800" cap="none" dirty="0">
                <a:solidFill>
                  <a:srgbClr val="002060"/>
                </a:solidFill>
              </a:rPr>
              <a:t>   </a:t>
            </a:r>
            <a:r>
              <a:rPr lang="en-US" sz="2800" cap="none" dirty="0" err="1">
                <a:solidFill>
                  <a:srgbClr val="002060"/>
                </a:solidFill>
              </a:rPr>
              <a:t>Sherab</a:t>
            </a:r>
            <a:r>
              <a:rPr lang="en-US" sz="2800" cap="none" dirty="0">
                <a:solidFill>
                  <a:srgbClr val="002060"/>
                </a:solidFill>
              </a:rPr>
              <a:t> Chen </a:t>
            </a:r>
            <a:r>
              <a:rPr lang="en-US" sz="2800" cap="none" dirty="0">
                <a:hlinkClick r:id="rId4"/>
              </a:rPr>
              <a:t>chen.1140@osu.edu</a:t>
            </a:r>
            <a:r>
              <a:rPr lang="en-US" sz="2800" cap="none" dirty="0"/>
              <a:t>  </a:t>
            </a:r>
          </a:p>
          <a:p>
            <a:pPr marL="0" indent="0">
              <a:buNone/>
            </a:pPr>
            <a:r>
              <a:rPr lang="en-US" sz="2800" cap="none" dirty="0"/>
              <a:t>   </a:t>
            </a:r>
            <a:r>
              <a:rPr lang="en-US" sz="2800" cap="none" dirty="0">
                <a:solidFill>
                  <a:srgbClr val="002060"/>
                </a:solidFill>
              </a:rPr>
              <a:t>Sofia </a:t>
            </a:r>
            <a:r>
              <a:rPr lang="en-US" sz="2800" cap="none" dirty="0" err="1">
                <a:solidFill>
                  <a:srgbClr val="002060"/>
                </a:solidFill>
              </a:rPr>
              <a:t>Slutskaya</a:t>
            </a:r>
            <a:r>
              <a:rPr lang="en-US" sz="2800" cap="none" dirty="0">
                <a:solidFill>
                  <a:srgbClr val="002060"/>
                </a:solidFill>
              </a:rPr>
              <a:t> </a:t>
            </a:r>
            <a:r>
              <a:rPr lang="en-US" sz="2800" cap="none" dirty="0">
                <a:hlinkClick r:id="rId5"/>
              </a:rPr>
              <a:t>sofia.slutskaya@emory.edu</a:t>
            </a:r>
            <a:endParaRPr lang="en-US" sz="2800" cap="non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469664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{D2F3ED1D-58A6-A340-86CE-AA55428611B2}tf10001073</Template>
  <TotalTime>53</TotalTime>
  <Words>271</Words>
  <Application>Microsoft Macintosh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Tw Cen MT</vt:lpstr>
      <vt:lpstr>Droplet</vt:lpstr>
      <vt:lpstr>Embracing Equity, Diversity and Inclusion (EDI) in Library Cataloging </vt:lpstr>
      <vt:lpstr>Programs</vt:lpstr>
      <vt:lpstr>Programs</vt:lpstr>
      <vt:lpstr>Join The Group 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Embracing Equity, Diversity And Inclusion (EDI) In Library Cataloging </dc:title>
  <dc:creator>Sai Deng</dc:creator>
  <cp:lastModifiedBy>Sai Deng</cp:lastModifiedBy>
  <cp:revision>19</cp:revision>
  <dcterms:created xsi:type="dcterms:W3CDTF">2021-01-27T18:05:02Z</dcterms:created>
  <dcterms:modified xsi:type="dcterms:W3CDTF">2021-01-27T20:14:25Z</dcterms:modified>
</cp:coreProperties>
</file>