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88" r:id="rId6"/>
    <p:sldId id="289" r:id="rId7"/>
    <p:sldId id="290" r:id="rId8"/>
    <p:sldId id="258" r:id="rId9"/>
    <p:sldId id="292" r:id="rId10"/>
    <p:sldId id="283" r:id="rId11"/>
    <p:sldId id="284" r:id="rId12"/>
    <p:sldId id="291" r:id="rId13"/>
    <p:sldId id="274" r:id="rId14"/>
    <p:sldId id="273" r:id="rId15"/>
    <p:sldId id="271" r:id="rId16"/>
    <p:sldId id="276" r:id="rId17"/>
    <p:sldId id="277" r:id="rId18"/>
    <p:sldId id="280" r:id="rId19"/>
    <p:sldId id="260" r:id="rId20"/>
    <p:sldId id="281" r:id="rId21"/>
    <p:sldId id="263" r:id="rId22"/>
    <p:sldId id="262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ll, Laurie B." initials="HLB" lastIdx="9" clrIdx="0">
    <p:extLst>
      <p:ext uri="{19B8F6BF-5375-455C-9EA6-DF929625EA0E}">
        <p15:presenceInfo xmlns:p15="http://schemas.microsoft.com/office/powerpoint/2012/main" userId="S-1-5-21-4877312-847146757-1427260136-1159" providerId="AD"/>
      </p:ext>
    </p:extLst>
  </p:cmAuthor>
  <p:cmAuthor id="2" name="Gao, Fang H." initials="GFH" lastIdx="0" clrIdx="1">
    <p:extLst>
      <p:ext uri="{19B8F6BF-5375-455C-9EA6-DF929625EA0E}">
        <p15:presenceInfo xmlns:p15="http://schemas.microsoft.com/office/powerpoint/2012/main" userId="S-1-5-21-4877312-847146757-1427260136-254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4587"/>
    <a:srgbClr val="DBB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5" autoAdjust="0"/>
    <p:restoredTop sz="62766" autoAdjust="0"/>
  </p:normalViewPr>
  <p:slideViewPr>
    <p:cSldViewPr snapToGrid="0">
      <p:cViewPr varScale="1">
        <p:scale>
          <a:sx n="42" d="100"/>
          <a:sy n="42" d="100"/>
        </p:scale>
        <p:origin x="15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D0A08-C4E3-44F7-80C3-599F91DD9BD8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02803-FEC5-4E8D-BEB1-E90B265ED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93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02803-FEC5-4E8D-BEB1-E90B265ED0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38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02803-FEC5-4E8D-BEB1-E90B265ED08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47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02803-FEC5-4E8D-BEB1-E90B265ED08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025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02803-FEC5-4E8D-BEB1-E90B265ED08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317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02803-FEC5-4E8D-BEB1-E90B265ED08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41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02803-FEC5-4E8D-BEB1-E90B265ED08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945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02803-FEC5-4E8D-BEB1-E90B265ED08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586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02803-FEC5-4E8D-BEB1-E90B265ED08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60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02803-FEC5-4E8D-BEB1-E90B265ED08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0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02803-FEC5-4E8D-BEB1-E90B265ED08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45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02803-FEC5-4E8D-BEB1-E90B265ED08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528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02803-FEC5-4E8D-BEB1-E90B265ED08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735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02803-FEC5-4E8D-BEB1-E90B265ED08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84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 baseline="0">
                <a:latin typeface="IBM Plex Serif" panose="0206050305040600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IBM Plex Serif" panose="020605030504060002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15219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IBM Plex Serif" panose="0206050305040600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IBM Plex Serif" panose="02060503050406000203" pitchFamily="18" charset="0"/>
              </a:defRPr>
            </a:lvl1pPr>
            <a:lvl2pPr>
              <a:defRPr baseline="0">
                <a:latin typeface="IBM Plex Serif" panose="02060503050406000203" pitchFamily="18" charset="0"/>
              </a:defRPr>
            </a:lvl2pPr>
            <a:lvl3pPr>
              <a:defRPr baseline="0">
                <a:latin typeface="IBM Plex Serif" panose="02060503050406000203" pitchFamily="18" charset="0"/>
              </a:defRPr>
            </a:lvl3pPr>
            <a:lvl4pPr>
              <a:defRPr baseline="0">
                <a:latin typeface="IBM Plex Serif" panose="02060503050406000203" pitchFamily="18" charset="0"/>
              </a:defRPr>
            </a:lvl4pPr>
            <a:lvl5pPr>
              <a:defRPr baseline="0">
                <a:latin typeface="IBM Plex Serif" panose="020605030504060002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6404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aseline="0">
                <a:latin typeface="IBM Plex Serif" panose="0206050305040600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IBM Plex Serif" panose="020605030504060002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019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IBM Plex Serif" panose="0206050305040600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>
              <a:defRPr baseline="0">
                <a:latin typeface="IBM Plex Serif" panose="02060503050406000203" pitchFamily="18" charset="0"/>
              </a:defRPr>
            </a:lvl2pPr>
            <a:lvl3pPr>
              <a:defRPr>
                <a:latin typeface="IBM Plex Serif" panose="02060503050406000203" pitchFamily="18" charset="0"/>
              </a:defRPr>
            </a:lvl3pPr>
            <a:lvl4pPr>
              <a:defRPr>
                <a:latin typeface="IBM Plex Serif" panose="02060503050406000203" pitchFamily="18" charset="0"/>
              </a:defRPr>
            </a:lvl4pPr>
            <a:lvl5pPr>
              <a:defRPr>
                <a:latin typeface="IBM Plex Serif" panose="020605030504060002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IBM Plex Serif" panose="02060503050406000203" pitchFamily="18" charset="0"/>
              </a:defRPr>
            </a:lvl1pPr>
            <a:lvl2pPr>
              <a:defRPr>
                <a:latin typeface="IBM Plex Serif" panose="02060503050406000203" pitchFamily="18" charset="0"/>
              </a:defRPr>
            </a:lvl2pPr>
            <a:lvl3pPr>
              <a:defRPr>
                <a:latin typeface="IBM Plex Serif" panose="02060503050406000203" pitchFamily="18" charset="0"/>
              </a:defRPr>
            </a:lvl3pPr>
            <a:lvl4pPr>
              <a:defRPr>
                <a:latin typeface="IBM Plex Serif" panose="02060503050406000203" pitchFamily="18" charset="0"/>
              </a:defRPr>
            </a:lvl4pPr>
            <a:lvl5pPr>
              <a:defRPr>
                <a:latin typeface="IBM Plex Serif" panose="020605030504060002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0477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IBM Plex Serif" panose="0206050305040600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0148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39787" y="1143000"/>
            <a:ext cx="10503569" cy="445168"/>
          </a:xfrm>
          <a:prstGeom prst="rect">
            <a:avLst/>
          </a:prstGeom>
          <a:solidFill>
            <a:srgbClr val="7345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7" y="987425"/>
            <a:ext cx="3932237" cy="600743"/>
          </a:xfrm>
        </p:spPr>
        <p:txBody>
          <a:bodyPr anchor="b">
            <a:normAutofit/>
          </a:bodyPr>
          <a:lstStyle>
            <a:lvl1pPr>
              <a:defRPr sz="2200" baseline="-25000">
                <a:solidFill>
                  <a:schemeClr val="bg1"/>
                </a:solidFill>
                <a:latin typeface="IBM Plex Serif" panose="02060503050406000203" pitchFamily="18" charset="0"/>
              </a:defRPr>
            </a:lvl1pPr>
          </a:lstStyle>
          <a:p>
            <a:r>
              <a:rPr lang="en-US" dirty="0"/>
              <a:t>Important Stuff: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1156" y="2057401"/>
            <a:ext cx="6172200" cy="3811588"/>
          </a:xfrm>
        </p:spPr>
        <p:txBody>
          <a:bodyPr/>
          <a:lstStyle>
            <a:lvl1pPr>
              <a:defRPr sz="3200">
                <a:latin typeface="IBM Plex Serif" panose="02060503050406000203" pitchFamily="18" charset="0"/>
              </a:defRPr>
            </a:lvl1pPr>
            <a:lvl2pPr>
              <a:defRPr sz="2800">
                <a:latin typeface="IBM Plex Serif" panose="02060503050406000203" pitchFamily="18" charset="0"/>
              </a:defRPr>
            </a:lvl2pPr>
            <a:lvl3pPr>
              <a:defRPr sz="2400">
                <a:latin typeface="IBM Plex Serif" panose="02060503050406000203" pitchFamily="18" charset="0"/>
              </a:defRPr>
            </a:lvl3pPr>
            <a:lvl4pPr>
              <a:defRPr sz="2000">
                <a:latin typeface="IBM Plex Serif" panose="02060503050406000203" pitchFamily="18" charset="0"/>
              </a:defRPr>
            </a:lvl4pPr>
            <a:lvl5pPr>
              <a:defRPr sz="2000">
                <a:latin typeface="IBM Plex Serif" panose="02060503050406000203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IBM Plex Serif" panose="020605030504060002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will be paragraph text if you need to say a lot of things about things. This will be paragraph text if you need to say a lot of things about things.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will be paragraph text if you need to say a lot of things about things. This will be paragraph text if you need to say a lot of things about things.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72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IBM Plex Serif" panose="0206050305040600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IBM Plex Serif" panose="02060503050406000203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IBM Plex Serif" panose="020605030504060002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54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IBM Plex Serif" panose="0206050305040600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364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dlp.gov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govinfo.gov/" TargetMode="Externa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hyperlink" Target="https://catalog.gpo.gov/F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483400"/>
            <a:ext cx="12192000" cy="383391"/>
          </a:xfrm>
          <a:prstGeom prst="rect">
            <a:avLst/>
          </a:prstGeom>
          <a:solidFill>
            <a:srgbClr val="DBB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24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39" y="149411"/>
            <a:ext cx="528102" cy="49125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33714" y="95621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IBM Plex Serif" panose="02060503050406000203" pitchFamily="18" charset="0"/>
              </a:rPr>
              <a:t>Federal Depository Library Program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227" y="6535488"/>
            <a:ext cx="2564136" cy="255722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87848" y="6540238"/>
            <a:ext cx="6381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IBM Plex Serif" panose="02060503050406000203" pitchFamily="18" charset="0"/>
                <a:hlinkClick r:id="rId13"/>
              </a:rPr>
              <a:t>https://www.fdlp.gov</a:t>
            </a:r>
            <a:r>
              <a:rPr lang="en-US" sz="1000" baseline="0" dirty="0">
                <a:latin typeface="IBM Plex Serif" panose="02060503050406000203" pitchFamily="18" charset="0"/>
              </a:rPr>
              <a:t> </a:t>
            </a:r>
            <a:r>
              <a:rPr lang="en-US" sz="1000" dirty="0">
                <a:latin typeface="IBM Plex Serif" panose="02060503050406000203" pitchFamily="18" charset="0"/>
              </a:rPr>
              <a:t> |</a:t>
            </a:r>
            <a:r>
              <a:rPr lang="en-US" sz="1000" baseline="0" dirty="0">
                <a:latin typeface="IBM Plex Serif" panose="02060503050406000203" pitchFamily="18" charset="0"/>
              </a:rPr>
              <a:t>  </a:t>
            </a:r>
            <a:r>
              <a:rPr lang="en-US" sz="1000" dirty="0">
                <a:latin typeface="IBM Plex Serif" panose="02060503050406000203" pitchFamily="18" charset="0"/>
                <a:hlinkClick r:id="rId14"/>
              </a:rPr>
              <a:t>https://catalog.gpo.gov </a:t>
            </a:r>
            <a:r>
              <a:rPr lang="en-US" sz="1000" dirty="0">
                <a:latin typeface="IBM Plex Serif" panose="02060503050406000203" pitchFamily="18" charset="0"/>
              </a:rPr>
              <a:t> |  </a:t>
            </a:r>
            <a:r>
              <a:rPr lang="en-US" sz="1000" dirty="0">
                <a:latin typeface="IBM Plex Serif" panose="02060503050406000203" pitchFamily="18" charset="0"/>
                <a:hlinkClick r:id="rId15"/>
              </a:rPr>
              <a:t>https://www.govinfo.gov </a:t>
            </a:r>
            <a:endParaRPr lang="en-US" sz="1000" dirty="0">
              <a:latin typeface="IBM Plex Serif" panose="0206050305040600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14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7" r:id="rId7"/>
    <p:sldLayoutId id="2147483660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Adobe Gothic Std B" panose="020B0800000000000000" pitchFamily="34" charset="-128"/>
          <a:ea typeface="Adobe Gothic Std B" panose="020B0800000000000000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dobe Arabic" panose="02040503050201020203" pitchFamily="18" charset="-78"/>
          <a:ea typeface="+mn-ea"/>
          <a:cs typeface="Adobe Arabic" panose="02040503050201020203" pitchFamily="18" charset="-7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dobe Arabic" panose="02040503050201020203" pitchFamily="18" charset="-78"/>
          <a:ea typeface="+mn-ea"/>
          <a:cs typeface="Adobe Arabic" panose="02040503050201020203" pitchFamily="18" charset="-7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dobe Arabic" panose="02040503050201020203" pitchFamily="18" charset="-78"/>
          <a:ea typeface="+mn-ea"/>
          <a:cs typeface="Adobe Arabic" panose="02040503050201020203" pitchFamily="18" charset="-7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dobe Arabic" panose="02040503050201020203" pitchFamily="18" charset="-78"/>
          <a:ea typeface="+mn-ea"/>
          <a:cs typeface="Adobe Arabic" panose="02040503050201020203" pitchFamily="18" charset="-7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dobe Arabic" panose="02040503050201020203" pitchFamily="18" charset="-78"/>
          <a:ea typeface="+mn-ea"/>
          <a:cs typeface="Adobe Arabic" panose="02040503050201020203" pitchFamily="18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Adapting to the Crisis: Changing Cataloging Processes during the Pandemic</a:t>
            </a:r>
            <a:r>
              <a:rPr lang="en-US" dirty="0"/>
              <a:t> 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813B98-F208-4E03-B035-7A7CE04BAD6A}"/>
              </a:ext>
            </a:extLst>
          </p:cNvPr>
          <p:cNvSpPr txBox="1"/>
          <p:nvPr/>
        </p:nvSpPr>
        <p:spPr>
          <a:xfrm>
            <a:off x="1089757" y="4439603"/>
            <a:ext cx="10447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Fang H. Gao, Chief, Library Technical Services</a:t>
            </a:r>
          </a:p>
          <a:p>
            <a:pPr algn="r"/>
            <a:r>
              <a:rPr lang="en-US" dirty="0"/>
              <a:t> Donna J. Kraemer, Supervisory Librarian </a:t>
            </a:r>
          </a:p>
          <a:p>
            <a:pPr algn="r"/>
            <a:r>
              <a:rPr lang="en-US" dirty="0"/>
              <a:t>Stephen Kharfen, Supervisory Librarian</a:t>
            </a:r>
          </a:p>
          <a:p>
            <a:pPr algn="r"/>
            <a:r>
              <a:rPr lang="en-US" dirty="0"/>
              <a:t>Library Services and Content Management (LSCM) </a:t>
            </a:r>
          </a:p>
          <a:p>
            <a:pPr algn="r"/>
            <a:r>
              <a:rPr lang="en-US" dirty="0"/>
              <a:t>U.S. Government Publishing Office (GPO) </a:t>
            </a:r>
          </a:p>
        </p:txBody>
      </p:sp>
    </p:spTree>
    <p:extLst>
      <p:ext uri="{BB962C8B-B14F-4D97-AF65-F5344CB8AC3E}">
        <p14:creationId xmlns:p14="http://schemas.microsoft.com/office/powerpoint/2010/main" val="3029026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EBE723-B1F9-40C3-B60D-90CD978488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963" y="2604130"/>
            <a:ext cx="3199710" cy="33857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812102-238C-4738-BD5D-009CACC4E36D}"/>
              </a:ext>
            </a:extLst>
          </p:cNvPr>
          <p:cNvSpPr txBox="1"/>
          <p:nvPr/>
        </p:nvSpPr>
        <p:spPr>
          <a:xfrm>
            <a:off x="483327" y="1259175"/>
            <a:ext cx="749526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IBM Plex Serif" panose="0206050305040600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IBM Plex Serif" panose="02060503050406000203" pitchFamily="18" charset="0"/>
              </a:rPr>
              <a:t>Depository Library Shipping Box of Federal Government Publications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IBM Plex Serif" panose="0206050305040600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IBM Plex Serif" panose="02060503050406000203" pitchFamily="18" charset="0"/>
              </a:rPr>
              <a:t>One of 1,031 boxes with different publications based on depository library collection development selections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IBM Plex Serif" panose="0206050305040600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IBM Plex Serif" panose="02060503050406000203" pitchFamily="18" charset="0"/>
              </a:rPr>
              <a:t>LTS provides near-shelf-ready materials for each publication in the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335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descr="Photo of publication in box 2022-0071-P. &#10;">
            <a:extLst>
              <a:ext uri="{FF2B5EF4-FFF2-40B4-BE49-F238E27FC236}">
                <a16:creationId xmlns:a16="http://schemas.microsoft.com/office/drawing/2014/main" id="{AA3F9B6E-EC5C-4CD5-B0D0-FE0017A3D7F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446638" y="650789"/>
          <a:ext cx="6755027" cy="5585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Acrobat Document" r:id="rId4" imgW="5829224" imgH="7543800" progId="Acrobat.Document.DC">
                  <p:embed/>
                </p:oleObj>
              </mc:Choice>
              <mc:Fallback>
                <p:oleObj name="Acrobat Document" r:id="rId4" imgW="5829224" imgH="7543800" progId="Acrobat.Document.DC">
                  <p:embed/>
                  <p:pic>
                    <p:nvPicPr>
                      <p:cNvPr id="4" name="Object 3" descr="Photo of publication in box 2022-0071-P. &#10;">
                        <a:extLst>
                          <a:ext uri="{FF2B5EF4-FFF2-40B4-BE49-F238E27FC236}">
                            <a16:creationId xmlns:a16="http://schemas.microsoft.com/office/drawing/2014/main" id="{AA3F9B6E-EC5C-4CD5-B0D0-FE0017A3D7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46638" y="650789"/>
                        <a:ext cx="6755027" cy="5585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6482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82341-C4BC-486C-9742-24F57B380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0980D3-76C2-474F-BB35-7F07C8D888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6" t="24205" r="48446" b="28462"/>
          <a:stretch/>
        </p:blipFill>
        <p:spPr>
          <a:xfrm>
            <a:off x="370703" y="713232"/>
            <a:ext cx="11170507" cy="553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9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2E43F5C5-185C-487E-B259-37733138C8AC}"/>
              </a:ext>
            </a:extLst>
          </p:cNvPr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4973052" y="678730"/>
          <a:ext cx="6801853" cy="5701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Acrobat Document" r:id="rId4" imgW="5829224" imgH="7543800" progId="Acrobat.Document.DC">
                  <p:embed/>
                </p:oleObj>
              </mc:Choice>
              <mc:Fallback>
                <p:oleObj name="Acrobat Document" r:id="rId4" imgW="5829224" imgH="7543800" progId="Acrobat.Document.DC">
                  <p:embed/>
                  <p:pic>
                    <p:nvPicPr>
                      <p:cNvPr id="3" name="Content Placeholder 2">
                        <a:extLst>
                          <a:ext uri="{FF2B5EF4-FFF2-40B4-BE49-F238E27FC236}">
                            <a16:creationId xmlns:a16="http://schemas.microsoft.com/office/drawing/2014/main" id="{2E43F5C5-185C-487E-B259-37733138C8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73052" y="678730"/>
                        <a:ext cx="6801853" cy="5701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A08855B-3008-48A4-83D6-54950075102B}"/>
              </a:ext>
            </a:extLst>
          </p:cNvPr>
          <p:cNvSpPr txBox="1"/>
          <p:nvPr/>
        </p:nvSpPr>
        <p:spPr>
          <a:xfrm>
            <a:off x="545431" y="2375092"/>
            <a:ext cx="44276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IBM Plex Serif" panose="02060503050406000203" pitchFamily="18" charset="0"/>
              </a:rPr>
              <a:t>Shipping list: 2021-0019-P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IBM Plex Serif" panose="0206050305040600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IBM Plex Serif" panose="02060503050406000203" pitchFamily="18" charset="0"/>
              </a:rPr>
              <a:t>Shipping date: March 17,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IBM Plex Serif" panose="0206050305040600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IBM Plex Serif" panose="02060503050406000203" pitchFamily="18" charset="0"/>
              </a:rPr>
              <a:t>Number of Titles: 15</a:t>
            </a:r>
          </a:p>
        </p:txBody>
      </p:sp>
    </p:spTree>
    <p:extLst>
      <p:ext uri="{BB962C8B-B14F-4D97-AF65-F5344CB8AC3E}">
        <p14:creationId xmlns:p14="http://schemas.microsoft.com/office/powerpoint/2010/main" val="811159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31BB0-B9CA-48B6-8C0B-6BD7280D3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66" y="1001432"/>
            <a:ext cx="10712865" cy="77628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IBM Plex Serif" panose="02060503050406000203" pitchFamily="18" charset="0"/>
              </a:rPr>
              <a:t>The Federal Depository Library Program, the Pandemic, and LSCM’s Library Technical Services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902F9-896A-481C-8C7A-436B2DCA2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566" y="1925134"/>
            <a:ext cx="10884875" cy="4360336"/>
          </a:xfrm>
        </p:spPr>
        <p:txBody>
          <a:bodyPr>
            <a:normAutofit fontScale="92500" lnSpcReduction="10000"/>
          </a:bodyPr>
          <a:lstStyle/>
          <a:p>
            <a:pPr marL="285750" indent="-285750"/>
            <a:r>
              <a:rPr lang="en-US" sz="2200" dirty="0">
                <a:latin typeface="IBM Plex Serif" panose="02060503050406000203" pitchFamily="18" charset="0"/>
              </a:rPr>
              <a:t>FDLP materials processed by LTS staff in office; changed to a hybrid environment.</a:t>
            </a:r>
          </a:p>
          <a:p>
            <a:pPr marL="0" indent="0">
              <a:buNone/>
            </a:pPr>
            <a:endParaRPr lang="en-US" sz="2200" dirty="0">
              <a:latin typeface="IBM Plex Serif" panose="02060503050406000203" pitchFamily="18" charset="0"/>
            </a:endParaRPr>
          </a:p>
          <a:p>
            <a:pPr marL="285750" indent="-285750"/>
            <a:r>
              <a:rPr lang="en-US" sz="2200" dirty="0">
                <a:latin typeface="IBM Plex Serif" panose="02060503050406000203" pitchFamily="18" charset="0"/>
              </a:rPr>
              <a:t>Critical parts of FDLP publications scanned and sent as attachments.</a:t>
            </a:r>
          </a:p>
          <a:p>
            <a:pPr marL="285750" indent="-285750"/>
            <a:endParaRPr lang="en-US" sz="2200" dirty="0">
              <a:latin typeface="IBM Plex Serif" panose="02060503050406000203" pitchFamily="18" charset="0"/>
            </a:endParaRPr>
          </a:p>
          <a:p>
            <a:pPr marL="285750" indent="-285750"/>
            <a:r>
              <a:rPr lang="en-US" sz="2200" dirty="0">
                <a:latin typeface="IBM Plex Serif" panose="02060503050406000203" pitchFamily="18" charset="0"/>
              </a:rPr>
              <a:t>Bibliographic, and other metadata entered onto a shared tracking sheet.</a:t>
            </a:r>
          </a:p>
          <a:p>
            <a:pPr marL="285750" indent="-285750"/>
            <a:endParaRPr lang="en-US" sz="2200" dirty="0">
              <a:latin typeface="IBM Plex Serif" panose="02060503050406000203" pitchFamily="18" charset="0"/>
            </a:endParaRPr>
          </a:p>
          <a:p>
            <a:pPr marL="285750" indent="-285750"/>
            <a:r>
              <a:rPr lang="en-US" sz="2200" dirty="0">
                <a:latin typeface="IBM Plex Serif" panose="02060503050406000203" pitchFamily="18" charset="0"/>
              </a:rPr>
              <a:t>Tangible publications mailed directly from GPO’s Distribution Facility.</a:t>
            </a:r>
          </a:p>
          <a:p>
            <a:pPr marL="285750" indent="-285750"/>
            <a:endParaRPr lang="en-US" sz="2200" dirty="0">
              <a:latin typeface="IBM Plex Serif" panose="02060503050406000203" pitchFamily="18" charset="0"/>
            </a:endParaRPr>
          </a:p>
          <a:p>
            <a:pPr marL="285750" indent="-285750"/>
            <a:r>
              <a:rPr lang="en-US" sz="2200" dirty="0">
                <a:latin typeface="IBM Plex Serif" panose="02060503050406000203" pitchFamily="18" charset="0"/>
              </a:rPr>
              <a:t>LTS staff classify, catalog, and return ILS system numbers for each item completed.</a:t>
            </a:r>
          </a:p>
          <a:p>
            <a:pPr marL="285750" indent="-285750"/>
            <a:endParaRPr lang="en-US" sz="2200" dirty="0">
              <a:latin typeface="IBM Plex Serif" panose="02060503050406000203" pitchFamily="18" charset="0"/>
            </a:endParaRPr>
          </a:p>
          <a:p>
            <a:pPr marL="285750" indent="-285750"/>
            <a:r>
              <a:rPr lang="en-US" sz="2200" dirty="0">
                <a:latin typeface="IBM Plex Serif" panose="02060503050406000203" pitchFamily="18" charset="0"/>
              </a:rPr>
              <a:t>PCC review/authentication previously performed on-site, but now…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427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D1C1D-7027-4C3B-9215-F35C71D11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62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GPO’s Cataloging/Metadata Approach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EFD8B7-35DC-4138-9089-478EC2E301B3}"/>
              </a:ext>
            </a:extLst>
          </p:cNvPr>
          <p:cNvSpPr txBox="1"/>
          <p:nvPr/>
        </p:nvSpPr>
        <p:spPr>
          <a:xfrm>
            <a:off x="1396179" y="2001772"/>
            <a:ext cx="982171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IBM Plex Serif" panose="02060503050406000203" pitchFamily="18" charset="0"/>
              </a:rPr>
              <a:t>Create separate records for each publication format.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latin typeface="IBM Plex Serif" panose="0206050305040600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IBM Plex Serif" panose="02060503050406000203" pitchFamily="18" charset="0"/>
              </a:rPr>
              <a:t>Generally, print and online versions or print, online, and microfiche versions of the same publication.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600" dirty="0">
              <a:latin typeface="IBM Plex Serif" panose="0206050305040600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IBM Plex Serif" panose="02060503050406000203" pitchFamily="18" charset="0"/>
              </a:rPr>
              <a:t>Try to authenticate as many records as possible for Program for Cooperative Cataloging.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latin typeface="IBM Plex Serif" panose="0206050305040600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IBM Plex Serif" panose="02060503050406000203" pitchFamily="18" charset="0"/>
              </a:rPr>
              <a:t>The following data are approximate.</a:t>
            </a:r>
          </a:p>
          <a:p>
            <a:endParaRPr lang="en-US" sz="2600" dirty="0">
              <a:latin typeface="IBM Plex Serif" panose="0206050305040600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238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4BA91-1A1A-4C88-AE1B-74B7F183A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GPO Bibliographic Records, 2012-2021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EB47470-E84C-40F4-9A80-585329BF66A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72760"/>
          <a:ext cx="1051560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934">
                  <a:extLst>
                    <a:ext uri="{9D8B030D-6E8A-4147-A177-3AD203B41FA5}">
                      <a16:colId xmlns:a16="http://schemas.microsoft.com/office/drawing/2014/main" val="4106141929"/>
                    </a:ext>
                  </a:extLst>
                </a:gridCol>
                <a:gridCol w="1583703">
                  <a:extLst>
                    <a:ext uri="{9D8B030D-6E8A-4147-A177-3AD203B41FA5}">
                      <a16:colId xmlns:a16="http://schemas.microsoft.com/office/drawing/2014/main" val="541550986"/>
                    </a:ext>
                  </a:extLst>
                </a:gridCol>
                <a:gridCol w="2941163">
                  <a:extLst>
                    <a:ext uri="{9D8B030D-6E8A-4147-A177-3AD203B41FA5}">
                      <a16:colId xmlns:a16="http://schemas.microsoft.com/office/drawing/2014/main" val="307493403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462253032"/>
                    </a:ext>
                  </a:extLst>
                </a:gridCol>
              </a:tblGrid>
              <a:tr h="446234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IBM Plex Serif" panose="02060503050406000203" pitchFamily="18" charset="0"/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IBM Plex Serif" panose="02060503050406000203" pitchFamily="18" charset="0"/>
                        </a:rPr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IBM Plex Serif" panose="02060503050406000203" pitchFamily="18" charset="0"/>
                        </a:rPr>
                        <a:t>Percentage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IBM Plex Serif" panose="02060503050406000203" pitchFamily="18" charset="0"/>
                        </a:rPr>
                        <a:t>Average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328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600" dirty="0">
                          <a:latin typeface="IBM Plex Serif" panose="02060503050406000203" pitchFamily="18" charset="0"/>
                        </a:rPr>
                        <a:t>All Records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IBM Plex Serif" panose="02060503050406000203" pitchFamily="18" charset="0"/>
                        </a:rPr>
                        <a:t>200,500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IBM Plex Serif" panose="02060503050406000203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IBM Plex Serif" panose="02060503050406000203" pitchFamily="18" charset="0"/>
                        </a:rPr>
                        <a:t>20,050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41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600" dirty="0">
                          <a:latin typeface="IBM Plex Serif" panose="02060503050406000203" pitchFamily="18" charset="0"/>
                        </a:rPr>
                        <a:t>Monograph Records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IBM Plex Serif" panose="02060503050406000203" pitchFamily="18" charset="0"/>
                        </a:rPr>
                        <a:t>182,000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IBM Plex Serif" panose="02060503050406000203" pitchFamily="18" charset="0"/>
                        </a:rPr>
                        <a:t>91% of All Records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IBM Plex Serif" panose="02060503050406000203" pitchFamily="18" charset="0"/>
                        </a:rPr>
                        <a:t>18,200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665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600" dirty="0">
                          <a:latin typeface="IBM Plex Serif" panose="02060503050406000203" pitchFamily="18" charset="0"/>
                        </a:rPr>
                        <a:t>BIBCO Records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IBM Plex Serif" panose="02060503050406000203" pitchFamily="18" charset="0"/>
                        </a:rPr>
                        <a:t>129,000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IBM Plex Serif" panose="02060503050406000203" pitchFamily="18" charset="0"/>
                        </a:rPr>
                        <a:t>71% of Monographs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IBM Plex Serif" panose="02060503050406000203" pitchFamily="18" charset="0"/>
                        </a:rPr>
                        <a:t>12,900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220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600" dirty="0">
                          <a:latin typeface="IBM Plex Serif" panose="02060503050406000203" pitchFamily="18" charset="0"/>
                        </a:rPr>
                        <a:t>Tangible &amp; Online Versions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IBM Plex Serif" panose="02060503050406000203" pitchFamily="18" charset="0"/>
                        </a:rPr>
                        <a:t>57,000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IBM Plex Serif" panose="02060503050406000203" pitchFamily="18" charset="0"/>
                        </a:rPr>
                        <a:t>31% of Monographs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IBM Plex Serif" panose="02060503050406000203" pitchFamily="18" charset="0"/>
                        </a:rPr>
                        <a:t>5,700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617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600" dirty="0">
                          <a:latin typeface="IBM Plex Serif" panose="02060503050406000203" pitchFamily="18" charset="0"/>
                        </a:rPr>
                        <a:t>Tangible &amp; Online Versions BIBCO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IBM Plex Serif" panose="02060503050406000203" pitchFamily="18" charset="0"/>
                        </a:rPr>
                        <a:t>41,000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IBM Plex Serif" panose="02060503050406000203" pitchFamily="18" charset="0"/>
                        </a:rPr>
                        <a:t>73% of BIBCO Records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IBM Plex Serif" panose="02060503050406000203" pitchFamily="18" charset="0"/>
                        </a:rPr>
                        <a:t>4,100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825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113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D1C1D-7027-4C3B-9215-F35C71D11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37536" cy="1325563"/>
          </a:xfrm>
        </p:spPr>
        <p:txBody>
          <a:bodyPr>
            <a:normAutofit/>
          </a:bodyPr>
          <a:lstStyle/>
          <a:p>
            <a:r>
              <a:rPr lang="en-US" sz="4400" dirty="0"/>
              <a:t>Request for a BIBCO Surrogates Policy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EFD8B7-35DC-4138-9089-478EC2E301B3}"/>
              </a:ext>
            </a:extLst>
          </p:cNvPr>
          <p:cNvSpPr txBox="1"/>
          <p:nvPr/>
        </p:nvSpPr>
        <p:spPr>
          <a:xfrm>
            <a:off x="1386753" y="1606104"/>
            <a:ext cx="984057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IBM Plex Serif" panose="02060503050406000203" pitchFamily="18" charset="0"/>
              </a:rPr>
              <a:t>Consider aligning BIBCO policy on “piece in hand” with CONSER policies by permitting the use of surrogates.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latin typeface="IBM Plex Serif" panose="0206050305040600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IBM Plex Serif" panose="02060503050406000203" pitchFamily="18" charset="0"/>
              </a:rPr>
              <a:t>GPO is the publisher of many of the publications that we catalog.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latin typeface="IBM Plex Serif" panose="0206050305040600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IBM Plex Serif" panose="02060503050406000203" pitchFamily="18" charset="0"/>
              </a:rPr>
              <a:t>Online versions are available for a large percentage of the materials that we catalog.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latin typeface="IBM Plex Serif" panose="0206050305040600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IBM Plex Serif" panose="02060503050406000203" pitchFamily="18" charset="0"/>
              </a:rPr>
              <a:t>Checked approximately 2,000 publications for BIBCO authentication from late 2020 to late 2021.</a:t>
            </a:r>
          </a:p>
        </p:txBody>
      </p:sp>
    </p:spTree>
    <p:extLst>
      <p:ext uri="{BB962C8B-B14F-4D97-AF65-F5344CB8AC3E}">
        <p14:creationId xmlns:p14="http://schemas.microsoft.com/office/powerpoint/2010/main" val="2546761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D1C1D-7027-4C3B-9215-F35C71D11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2335"/>
            <a:ext cx="10515600" cy="919394"/>
          </a:xfrm>
        </p:spPr>
        <p:txBody>
          <a:bodyPr>
            <a:normAutofit/>
          </a:bodyPr>
          <a:lstStyle/>
          <a:p>
            <a:r>
              <a:rPr lang="en-US" sz="4400" dirty="0"/>
              <a:t>Main Elements of the Surrogates Policy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EFD8B7-35DC-4138-9089-478EC2E301B3}"/>
              </a:ext>
            </a:extLst>
          </p:cNvPr>
          <p:cNvSpPr txBox="1"/>
          <p:nvPr/>
        </p:nvSpPr>
        <p:spPr>
          <a:xfrm>
            <a:off x="1396178" y="1432018"/>
            <a:ext cx="966146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IBM Plex Serif" panose="02060503050406000203" pitchFamily="18" charset="0"/>
              </a:rPr>
              <a:t>Section F3. Use of Surrogates, </a:t>
            </a:r>
            <a:r>
              <a:rPr lang="en-US" sz="2600" i="1" dirty="0">
                <a:latin typeface="IBM Plex Serif" panose="02060503050406000203" pitchFamily="18" charset="0"/>
              </a:rPr>
              <a:t>BIBCO Participants’ Manual</a:t>
            </a:r>
            <a:r>
              <a:rPr lang="en-US" sz="2600" dirty="0">
                <a:latin typeface="IBM Plex Serif" panose="02060503050406000203" pitchFamily="18" charset="0"/>
              </a:rPr>
              <a:t>: https://www.loc.gov/aba/pcc/bibco/documents/bpm.pdf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latin typeface="IBM Plex Serif" panose="0206050305040600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IBM Plex Serif" panose="02060503050406000203" pitchFamily="18" charset="0"/>
              </a:rPr>
              <a:t>Concept of reliable surrogates.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latin typeface="IBM Plex Serif" panose="0206050305040600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IBM Plex Serif" panose="02060503050406000203" pitchFamily="18" charset="0"/>
              </a:rPr>
              <a:t>Records must meet the </a:t>
            </a:r>
            <a:r>
              <a:rPr lang="en-US" sz="2600" i="1" dirty="0">
                <a:latin typeface="IBM Plex Serif" panose="02060503050406000203" pitchFamily="18" charset="0"/>
              </a:rPr>
              <a:t>Bibliographic Standard Record </a:t>
            </a:r>
            <a:r>
              <a:rPr lang="en-US" sz="2600" dirty="0">
                <a:latin typeface="IBM Plex Serif" panose="02060503050406000203" pitchFamily="18" charset="0"/>
              </a:rPr>
              <a:t>requirements.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latin typeface="IBM Plex Serif" panose="0206050305040600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IBM Plex Serif" panose="02060503050406000203" pitchFamily="18" charset="0"/>
              </a:rPr>
              <a:t>Addition of 588 Source of Description, Etc. Note to record the use of a surrogate.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latin typeface="IBM Plex Serif" panose="0206050305040600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IBM Plex Serif" panose="02060503050406000203" pitchFamily="18" charset="0"/>
              </a:rPr>
              <a:t>Update records if physical copies become available.</a:t>
            </a:r>
          </a:p>
        </p:txBody>
      </p:sp>
    </p:spTree>
    <p:extLst>
      <p:ext uri="{BB962C8B-B14F-4D97-AF65-F5344CB8AC3E}">
        <p14:creationId xmlns:p14="http://schemas.microsoft.com/office/powerpoint/2010/main" val="1535958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D1C1D-7027-4C3B-9215-F35C71D11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571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Benefits of the Policy for GPO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EFD8B7-35DC-4138-9089-478EC2E301B3}"/>
              </a:ext>
            </a:extLst>
          </p:cNvPr>
          <p:cNvSpPr txBox="1"/>
          <p:nvPr/>
        </p:nvSpPr>
        <p:spPr>
          <a:xfrm>
            <a:off x="1211573" y="1827134"/>
            <a:ext cx="101422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IBM Plex Serif" panose="02060503050406000203" pitchFamily="18" charset="0"/>
              </a:rPr>
              <a:t>From early December 2021 to early February 2022, authenticated more than 200 records using surrogates.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latin typeface="IBM Plex Serif" panose="0206050305040600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IBM Plex Serif" panose="02060503050406000203" pitchFamily="18" charset="0"/>
              </a:rPr>
              <a:t>Expedites our cataloging/metadata workflows and operations.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latin typeface="IBM Plex Serif" panose="0206050305040600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IBM Plex Serif" panose="02060503050406000203" pitchFamily="18" charset="0"/>
              </a:rPr>
              <a:t>Reduces the number of publications sent to staff members for cataloging.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latin typeface="IBM Plex Serif" panose="0206050305040600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IBM Plex Serif" panose="02060503050406000203" pitchFamily="18" charset="0"/>
              </a:rPr>
              <a:t>Need to examine tangible publications only when necessary.</a:t>
            </a:r>
          </a:p>
        </p:txBody>
      </p:sp>
    </p:spTree>
    <p:extLst>
      <p:ext uri="{BB962C8B-B14F-4D97-AF65-F5344CB8AC3E}">
        <p14:creationId xmlns:p14="http://schemas.microsoft.com/office/powerpoint/2010/main" val="2454245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86E34D-C4F5-4AD6-8FEB-907A9F85B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Who We are and What We Do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323AE5-0CC2-4881-BA31-157268FF94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514F5F"/>
                </a:solidFill>
                <a:latin typeface="IBM Plex Serif" panose="02060503050406000203" pitchFamily="18" charset="0"/>
              </a:rPr>
              <a:t>Mission</a:t>
            </a:r>
            <a:r>
              <a:rPr lang="en-US" dirty="0">
                <a:solidFill>
                  <a:srgbClr val="514F5F"/>
                </a:solidFill>
                <a:latin typeface="IBM Plex Serif" panose="02060503050406000203" pitchFamily="18" charset="0"/>
              </a:rPr>
              <a:t>:  </a:t>
            </a:r>
            <a:r>
              <a:rPr lang="en-US" i="1" dirty="0">
                <a:solidFill>
                  <a:srgbClr val="777777"/>
                </a:solidFill>
                <a:latin typeface="IBM Plex Serif" panose="02060503050406000203" pitchFamily="18" charset="0"/>
              </a:rPr>
              <a:t>Keeping America Informed </a:t>
            </a:r>
          </a:p>
          <a:p>
            <a:endParaRPr lang="en-US" b="1" i="1" dirty="0">
              <a:solidFill>
                <a:srgbClr val="777777"/>
              </a:solidFill>
              <a:latin typeface="IBM Plex Serif" panose="02060503050406000203" pitchFamily="18" charset="0"/>
            </a:endParaRPr>
          </a:p>
          <a:p>
            <a:r>
              <a:rPr lang="en-US" b="1" dirty="0">
                <a:solidFill>
                  <a:srgbClr val="514F5F"/>
                </a:solidFill>
                <a:latin typeface="IBM Plex Serif" panose="02060503050406000203" pitchFamily="18" charset="0"/>
              </a:rPr>
              <a:t>Vision</a:t>
            </a:r>
            <a:r>
              <a:rPr lang="en-US" dirty="0">
                <a:solidFill>
                  <a:srgbClr val="514F5F"/>
                </a:solidFill>
                <a:latin typeface="IBM Plex Serif" panose="02060503050406000203" pitchFamily="18" charset="0"/>
              </a:rPr>
              <a:t>: </a:t>
            </a:r>
            <a:r>
              <a:rPr lang="en-US" dirty="0">
                <a:solidFill>
                  <a:srgbClr val="777777"/>
                </a:solidFill>
                <a:latin typeface="IBM Plex Serif" panose="02060503050406000203" pitchFamily="18" charset="0"/>
              </a:rPr>
              <a:t>an informed nation that has convenient and reliable access to their government’s information through GPO’s products and services</a:t>
            </a:r>
          </a:p>
          <a:p>
            <a:pPr marL="0" indent="0">
              <a:buNone/>
            </a:pPr>
            <a:endParaRPr lang="en-US" dirty="0">
              <a:solidFill>
                <a:srgbClr val="777777"/>
              </a:solidFill>
              <a:latin typeface="IBM Plex Serif" panose="020605030504060002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8234DF-DAA6-4020-86B3-E1FC20BC87AC}"/>
              </a:ext>
            </a:extLst>
          </p:cNvPr>
          <p:cNvSpPr txBox="1"/>
          <p:nvPr/>
        </p:nvSpPr>
        <p:spPr>
          <a:xfrm>
            <a:off x="6666876" y="1514008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IBM Plex Serif" panose="02060503050406000203" pitchFamily="18" charset="0"/>
              </a:rPr>
              <a:t>U.S. Government Publishing Office                           (GPO) </a:t>
            </a:r>
          </a:p>
        </p:txBody>
      </p:sp>
      <p:pic>
        <p:nvPicPr>
          <p:cNvPr id="4098" name="Picture 2" descr="U.S. Government Publishing Office | Facebook">
            <a:extLst>
              <a:ext uri="{FF2B5EF4-FFF2-40B4-BE49-F238E27FC236}">
                <a16:creationId xmlns:a16="http://schemas.microsoft.com/office/drawing/2014/main" id="{9F611D3F-5A13-4627-944C-9C48ED6DF68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141" y="2418075"/>
            <a:ext cx="3613138" cy="36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787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73F42-C692-4038-A2E2-6D726EA86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2290"/>
            <a:ext cx="10515600" cy="3424997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400" dirty="0"/>
              <a:t>Fang H. Gao: fgao@gpo.gov</a:t>
            </a:r>
            <a:br>
              <a:rPr lang="en-US" sz="2400" dirty="0"/>
            </a:br>
            <a:r>
              <a:rPr lang="en-US" sz="2400" dirty="0"/>
              <a:t> Donna J. Kraemer: dkraemer@gpo.gov </a:t>
            </a:r>
            <a:br>
              <a:rPr lang="en-US" sz="2400" dirty="0"/>
            </a:br>
            <a:r>
              <a:rPr lang="en-US" sz="2400" dirty="0"/>
              <a:t>Stephen Kharfen: skharfen@gpo.gov</a:t>
            </a:r>
          </a:p>
        </p:txBody>
      </p:sp>
    </p:spTree>
    <p:extLst>
      <p:ext uri="{BB962C8B-B14F-4D97-AF65-F5344CB8AC3E}">
        <p14:creationId xmlns:p14="http://schemas.microsoft.com/office/powerpoint/2010/main" val="3997846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1AFA7-261D-4F47-836E-A2C4BBDD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1325563"/>
          </a:xfrm>
        </p:spPr>
        <p:txBody>
          <a:bodyPr/>
          <a:lstStyle/>
          <a:p>
            <a:r>
              <a:rPr lang="en-US" altLang="en-US" dirty="0">
                <a:solidFill>
                  <a:schemeClr val="tx2"/>
                </a:solidFill>
              </a:rPr>
              <a:t>Government Publishing Office</a:t>
            </a:r>
            <a:br>
              <a:rPr lang="en-US" altLang="en-US" dirty="0">
                <a:solidFill>
                  <a:schemeClr val="tx2"/>
                </a:solidFill>
              </a:rPr>
            </a:br>
            <a:r>
              <a:rPr lang="en-US" altLang="en-US" dirty="0">
                <a:solidFill>
                  <a:schemeClr val="tx2"/>
                </a:solidFill>
              </a:rPr>
              <a:t>Public Information Programs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218CC-427F-46AE-997E-4CEDEC3997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383435"/>
            <a:ext cx="8860437" cy="3793527"/>
          </a:xfrm>
        </p:spPr>
        <p:txBody>
          <a:bodyPr>
            <a:normAutofit/>
          </a:bodyPr>
          <a:lstStyle/>
          <a:p>
            <a:pPr marL="0" lvl="1" indent="0">
              <a:buNone/>
              <a:defRPr/>
            </a:pPr>
            <a:r>
              <a:rPr lang="en-US" altLang="en-US" sz="2800" dirty="0"/>
              <a:t>Library Services &amp; Content Management (LSCM) administers four Congressionally-mandated programs:</a:t>
            </a:r>
          </a:p>
          <a:p>
            <a:pPr marL="0" lvl="1" indent="0">
              <a:buNone/>
              <a:defRPr/>
            </a:pPr>
            <a:endParaRPr lang="en-US" altLang="en-US" sz="2800" dirty="0"/>
          </a:p>
          <a:p>
            <a:pPr marL="342900" lvl="1" indent="-342900">
              <a:defRPr/>
            </a:pPr>
            <a:r>
              <a:rPr lang="en-US" altLang="en-US" sz="2800" dirty="0"/>
              <a:t>Federal Depository Library Program (FDLP)</a:t>
            </a:r>
          </a:p>
          <a:p>
            <a:pPr marL="342900" lvl="1" indent="-342900">
              <a:defRPr/>
            </a:pPr>
            <a:r>
              <a:rPr lang="en-US" altLang="en-US" sz="2800" dirty="0"/>
              <a:t>Cataloging &amp; Indexing Program (C&amp;I)</a:t>
            </a:r>
          </a:p>
          <a:p>
            <a:pPr marL="342900" lvl="1" indent="-342900">
              <a:defRPr/>
            </a:pPr>
            <a:r>
              <a:rPr lang="en-US" altLang="en-US" sz="2800" dirty="0"/>
              <a:t>International Exchange Service (IES)</a:t>
            </a:r>
          </a:p>
          <a:p>
            <a:pPr marL="342900" lvl="1" indent="-342900">
              <a:defRPr/>
            </a:pPr>
            <a:r>
              <a:rPr lang="en-US" altLang="en-US" sz="2800" dirty="0"/>
              <a:t>By-Law Program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C8B774-3668-4B75-A094-FEC7E6C7D8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929971" y="2006601"/>
            <a:ext cx="1673135" cy="25161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4DE876-FF3E-452E-8976-704CB8677F3E}"/>
              </a:ext>
            </a:extLst>
          </p:cNvPr>
          <p:cNvSpPr txBox="1"/>
          <p:nvPr/>
        </p:nvSpPr>
        <p:spPr>
          <a:xfrm>
            <a:off x="9698636" y="4522789"/>
            <a:ext cx="2435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44 U.S.C. §1710-1711 and 44 U.S.C. §4101(a)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29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761EB7-9F43-4D13-85E1-3C02688DB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2"/>
                </a:solidFill>
                <a:latin typeface="Palatino Linotype" panose="02040502050505030304" pitchFamily="18" charset="0"/>
              </a:rPr>
              <a:t>Federal Depository Library Program (FDLP)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05AA8A-7317-4317-A3B4-227A00EB7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72497"/>
            <a:ext cx="9909747" cy="43321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dirty="0">
                <a:latin typeface="Palatino Linotype" panose="02040502050505030304" pitchFamily="18" charset="0"/>
              </a:rPr>
              <a:t>GPO partners with more than 1,100 libraries nationwide </a:t>
            </a:r>
          </a:p>
          <a:p>
            <a:pPr marL="0" indent="0">
              <a:buNone/>
              <a:defRPr/>
            </a:pPr>
            <a:r>
              <a:rPr lang="en-US" dirty="0">
                <a:latin typeface="Palatino Linotype" panose="02040502050505030304" pitchFamily="18" charset="0"/>
              </a:rPr>
              <a:t>that are committed to helping the public discover government information.</a:t>
            </a:r>
          </a:p>
          <a:p>
            <a:pPr marL="0" indent="0">
              <a:buNone/>
              <a:defRPr/>
            </a:pPr>
            <a:endParaRPr lang="en-US" sz="1400" dirty="0">
              <a:latin typeface="Palatino Linotype" panose="02040502050505030304" pitchFamily="18" charset="0"/>
            </a:endParaRPr>
          </a:p>
          <a:p>
            <a:pPr marL="0" indent="0">
              <a:buNone/>
              <a:defRPr/>
            </a:pPr>
            <a:r>
              <a:rPr lang="en-US" dirty="0">
                <a:latin typeface="Palatino Linotype" panose="02040502050505030304" pitchFamily="18" charset="0"/>
              </a:rPr>
              <a:t>Depository libraries:</a:t>
            </a:r>
          </a:p>
          <a:p>
            <a:pPr>
              <a:defRPr/>
            </a:pPr>
            <a:r>
              <a:rPr lang="en-US" dirty="0">
                <a:latin typeface="Palatino Linotype" panose="02040502050505030304" pitchFamily="18" charset="0"/>
              </a:rPr>
              <a:t>Ensure the </a:t>
            </a:r>
            <a:r>
              <a:rPr lang="en-US" b="1" dirty="0">
                <a:latin typeface="Palatino Linotype" panose="02040502050505030304" pitchFamily="18" charset="0"/>
              </a:rPr>
              <a:t>American public has no-fee access</a:t>
            </a:r>
            <a:r>
              <a:rPr lang="en-US" dirty="0">
                <a:latin typeface="Palatino Linotype" panose="02040502050505030304" pitchFamily="18" charset="0"/>
              </a:rPr>
              <a:t> to its Government’s information.</a:t>
            </a:r>
          </a:p>
          <a:p>
            <a:pPr>
              <a:defRPr/>
            </a:pPr>
            <a:r>
              <a:rPr lang="en-US" b="1" dirty="0">
                <a:latin typeface="Palatino Linotype" panose="02040502050505030304" pitchFamily="18" charset="0"/>
              </a:rPr>
              <a:t>Assist library patrons </a:t>
            </a:r>
            <a:r>
              <a:rPr lang="en-US" dirty="0">
                <a:latin typeface="Palatino Linotype" panose="02040502050505030304" pitchFamily="18" charset="0"/>
              </a:rPr>
              <a:t>in finding and using Federal Government information, which supports research and education.</a:t>
            </a:r>
          </a:p>
          <a:p>
            <a:pPr>
              <a:defRPr/>
            </a:pPr>
            <a:r>
              <a:rPr lang="en-US" dirty="0">
                <a:latin typeface="Palatino Linotype" panose="02040502050505030304" pitchFamily="18" charset="0"/>
              </a:rPr>
              <a:t>Provide </a:t>
            </a:r>
            <a:r>
              <a:rPr lang="en-US" b="1" dirty="0">
                <a:latin typeface="Palatino Linotype" panose="02040502050505030304" pitchFamily="18" charset="0"/>
              </a:rPr>
              <a:t>increased visibility </a:t>
            </a:r>
            <a:r>
              <a:rPr lang="en-US" dirty="0">
                <a:latin typeface="Palatino Linotype" panose="02040502050505030304" pitchFamily="18" charset="0"/>
              </a:rPr>
              <a:t>of Federal Government information, which benefits agencies.</a:t>
            </a:r>
          </a:p>
          <a:p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8773180-59C9-4A25-8E6B-9C6AC80785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938478" y="532149"/>
            <a:ext cx="2253522" cy="178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47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D1C1D-7027-4C3B-9215-F35C71D11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FY 2021 Statistics (October 1, 2020 – September 30, 2021)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EFD8B7-35DC-4138-9089-478EC2E301B3}"/>
              </a:ext>
            </a:extLst>
          </p:cNvPr>
          <p:cNvSpPr txBox="1"/>
          <p:nvPr/>
        </p:nvSpPr>
        <p:spPr>
          <a:xfrm>
            <a:off x="1396180" y="1813810"/>
            <a:ext cx="957662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IBM Plex Serif" panose="02060503050406000203" pitchFamily="18" charset="0"/>
              </a:rPr>
              <a:t>Distributed </a:t>
            </a:r>
            <a:r>
              <a:rPr lang="en-US" sz="2600" b="1" dirty="0">
                <a:latin typeface="IBM Plex Serif" panose="02060503050406000203" pitchFamily="18" charset="0"/>
              </a:rPr>
              <a:t>2,708</a:t>
            </a:r>
            <a:r>
              <a:rPr lang="en-US" sz="2600" dirty="0">
                <a:latin typeface="IBM Plex Serif" panose="02060503050406000203" pitchFamily="18" charset="0"/>
              </a:rPr>
              <a:t> titles.</a:t>
            </a:r>
          </a:p>
          <a:p>
            <a:r>
              <a:rPr lang="en-US" sz="2600" dirty="0">
                <a:latin typeface="IBM Plex Serif" panose="02060503050406000203" pitchFamily="18" charset="0"/>
              </a:rPr>
              <a:t>Distributed </a:t>
            </a:r>
            <a:r>
              <a:rPr lang="en-US" sz="2600" b="1" dirty="0">
                <a:latin typeface="IBM Plex Serif" panose="02060503050406000203" pitchFamily="18" charset="0"/>
              </a:rPr>
              <a:t>474,139</a:t>
            </a:r>
            <a:r>
              <a:rPr lang="en-US" sz="2600" dirty="0">
                <a:latin typeface="IBM Plex Serif" panose="02060503050406000203" pitchFamily="18" charset="0"/>
              </a:rPr>
              <a:t> copies of materials to FDLP libraries.</a:t>
            </a:r>
          </a:p>
          <a:p>
            <a:r>
              <a:rPr lang="en-US" sz="2600" dirty="0">
                <a:latin typeface="IBM Plex Serif" panose="02060503050406000203" pitchFamily="18" charset="0"/>
              </a:rPr>
              <a:t>Added </a:t>
            </a:r>
            <a:r>
              <a:rPr lang="en-US" sz="2600" b="1" dirty="0">
                <a:latin typeface="IBM Plex Serif" panose="02060503050406000203" pitchFamily="18" charset="0"/>
              </a:rPr>
              <a:t>16,544</a:t>
            </a:r>
            <a:r>
              <a:rPr lang="en-US" sz="2600" dirty="0">
                <a:latin typeface="IBM Plex Serif" panose="02060503050406000203" pitchFamily="18" charset="0"/>
              </a:rPr>
              <a:t> new cataloging records to the CGP, of which </a:t>
            </a:r>
            <a:r>
              <a:rPr lang="en-US" sz="2600" b="1" dirty="0">
                <a:latin typeface="IBM Plex Serif" panose="02060503050406000203" pitchFamily="18" charset="0"/>
              </a:rPr>
              <a:t>12,299</a:t>
            </a:r>
            <a:r>
              <a:rPr lang="en-US" sz="2600" dirty="0">
                <a:latin typeface="IBM Plex Serif" panose="02060503050406000203" pitchFamily="18" charset="0"/>
              </a:rPr>
              <a:t> (</a:t>
            </a:r>
            <a:r>
              <a:rPr lang="en-US" sz="2600" b="1" dirty="0">
                <a:latin typeface="IBM Plex Serif" panose="02060503050406000203" pitchFamily="18" charset="0"/>
              </a:rPr>
              <a:t>74%</a:t>
            </a:r>
            <a:r>
              <a:rPr lang="en-US" sz="2600" dirty="0">
                <a:latin typeface="IBM Plex Serif" panose="02060503050406000203" pitchFamily="18" charset="0"/>
              </a:rPr>
              <a:t>) contained PURLs to full-text publications.</a:t>
            </a:r>
          </a:p>
          <a:p>
            <a:r>
              <a:rPr lang="en-US" sz="2600" dirty="0">
                <a:latin typeface="IBM Plex Serif" panose="02060503050406000203" pitchFamily="18" charset="0"/>
              </a:rPr>
              <a:t>Checked in </a:t>
            </a:r>
            <a:r>
              <a:rPr lang="en-US" sz="2600" b="1" dirty="0">
                <a:latin typeface="IBM Plex Serif" panose="02060503050406000203" pitchFamily="18" charset="0"/>
              </a:rPr>
              <a:t>6,086</a:t>
            </a:r>
            <a:r>
              <a:rPr lang="en-US" sz="2600" dirty="0">
                <a:latin typeface="IBM Plex Serif" panose="02060503050406000203" pitchFamily="18" charset="0"/>
              </a:rPr>
              <a:t> serial issues to the CGP and created </a:t>
            </a:r>
            <a:r>
              <a:rPr lang="en-US" sz="2600" b="1" dirty="0">
                <a:latin typeface="IBM Plex Serif" panose="02060503050406000203" pitchFamily="18" charset="0"/>
              </a:rPr>
              <a:t>85</a:t>
            </a:r>
            <a:r>
              <a:rPr lang="en-US" sz="2600" dirty="0">
                <a:latin typeface="IBM Plex Serif" panose="02060503050406000203" pitchFamily="18" charset="0"/>
              </a:rPr>
              <a:t> publication patterns for serial titles.</a:t>
            </a:r>
          </a:p>
          <a:p>
            <a:r>
              <a:rPr lang="en-US" sz="2600" dirty="0">
                <a:latin typeface="IBM Plex Serif" panose="02060503050406000203" pitchFamily="18" charset="0"/>
              </a:rPr>
              <a:t>Identified </a:t>
            </a:r>
            <a:r>
              <a:rPr lang="en-US" sz="2600" b="1" dirty="0">
                <a:latin typeface="IBM Plex Serif" panose="02060503050406000203" pitchFamily="18" charset="0"/>
              </a:rPr>
              <a:t>1,727</a:t>
            </a:r>
            <a:r>
              <a:rPr lang="en-US" sz="2600" dirty="0">
                <a:latin typeface="IBM Plex Serif" panose="02060503050406000203" pitchFamily="18" charset="0"/>
              </a:rPr>
              <a:t> previously-uncataloged Serial &amp; Integrated Resource (IR) titles and created new bibliographic records.</a:t>
            </a:r>
          </a:p>
          <a:p>
            <a:r>
              <a:rPr lang="en-US" sz="2600" dirty="0">
                <a:latin typeface="IBM Plex Serif" panose="02060503050406000203" pitchFamily="18" charset="0"/>
              </a:rPr>
              <a:t>Resolved </a:t>
            </a:r>
            <a:r>
              <a:rPr lang="en-US" sz="2600" b="1" dirty="0">
                <a:latin typeface="IBM Plex Serif" panose="02060503050406000203" pitchFamily="18" charset="0"/>
              </a:rPr>
              <a:t>7,918</a:t>
            </a:r>
            <a:r>
              <a:rPr lang="en-US" sz="2600" dirty="0">
                <a:latin typeface="IBM Plex Serif" panose="02060503050406000203" pitchFamily="18" charset="0"/>
              </a:rPr>
              <a:t> askGPO inquiries.</a:t>
            </a:r>
          </a:p>
          <a:p>
            <a:endParaRPr lang="en-US" sz="2600" dirty="0">
              <a:latin typeface="IBM Plex Serif" panose="02060503050406000203" pitchFamily="18" charset="0"/>
            </a:endParaRPr>
          </a:p>
        </p:txBody>
      </p:sp>
      <p:pic>
        <p:nvPicPr>
          <p:cNvPr id="5" name="Graphic 4" descr="Bar graph with upward trend">
            <a:extLst>
              <a:ext uri="{FF2B5EF4-FFF2-40B4-BE49-F238E27FC236}">
                <a16:creationId xmlns:a16="http://schemas.microsoft.com/office/drawing/2014/main" id="{52BBA6E7-1996-41D3-BADA-8839AA1F0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6395" y="698734"/>
            <a:ext cx="1432810" cy="14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71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D1C1D-7027-4C3B-9215-F35C71D11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04226" cy="2123242"/>
          </a:xfrm>
        </p:spPr>
        <p:txBody>
          <a:bodyPr>
            <a:normAutofit/>
          </a:bodyPr>
          <a:lstStyle/>
          <a:p>
            <a:r>
              <a:rPr lang="en-US" dirty="0"/>
              <a:t>Access to Federal Government Information through the Catalog of U.S. Government Publications (CGP)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EFD8B7-35DC-4138-9089-478EC2E301B3}"/>
              </a:ext>
            </a:extLst>
          </p:cNvPr>
          <p:cNvSpPr txBox="1"/>
          <p:nvPr/>
        </p:nvSpPr>
        <p:spPr>
          <a:xfrm>
            <a:off x="1415086" y="2254102"/>
            <a:ext cx="993871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IBM Plex Serif" panose="02060503050406000203" pitchFamily="18" charset="0"/>
              </a:rPr>
              <a:t>A  comprehensive index of Federal Government public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IBM Plex Serif" panose="020605030504060002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IBM Plex Serif" panose="02060503050406000203" pitchFamily="18" charset="0"/>
              </a:rPr>
              <a:t>Search tool for print and electronic titles of the National Bibliography of U.S. Government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IBM Plex Serif" panose="0206050305040600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IBM Plex Serif" panose="02060503050406000203" pitchFamily="18" charset="0"/>
              </a:rPr>
              <a:t>Over one million bibliographic records generated since July 1976</a:t>
            </a:r>
          </a:p>
          <a:p>
            <a:endParaRPr lang="en-US" sz="2400" dirty="0">
              <a:latin typeface="IBM Plex Serif" panose="0206050305040600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IBM Plex Serif" panose="02060503050406000203" pitchFamily="18" charset="0"/>
              </a:rPr>
              <a:t>More than 240,000 links to official full-text electronic titles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IBM Plex Serif" panose="0206050305040600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IBM Plex Serif" panose="0206050305040600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IBM Plex Serif" panose="02060503050406000203" pitchFamily="18" charset="0"/>
            </a:endParaRPr>
          </a:p>
          <a:p>
            <a:endParaRPr lang="en-US" sz="2600" dirty="0">
              <a:latin typeface="IBM Plex Serif" panose="0206050305040600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321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D1C1D-7027-4C3B-9215-F35C71D11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govinfo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EFD8B7-35DC-4138-9089-478EC2E301B3}"/>
              </a:ext>
            </a:extLst>
          </p:cNvPr>
          <p:cNvSpPr txBox="1"/>
          <p:nvPr/>
        </p:nvSpPr>
        <p:spPr>
          <a:xfrm>
            <a:off x="530086" y="2143432"/>
            <a:ext cx="438647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IBM Plex Serif" panose="02060503050406000203" pitchFamily="18" charset="0"/>
              </a:rPr>
              <a:t>Content Management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latin typeface="IBM Plex Serif" panose="0206050305040600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IBM Plex Serif" panose="02060503050406000203" pitchFamily="18" charset="0"/>
              </a:rPr>
              <a:t>Preservation Repository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latin typeface="IBM Plex Serif" panose="0206050305040600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IBM Plex Serif" panose="02060503050406000203" pitchFamily="18" charset="0"/>
              </a:rPr>
              <a:t>Public Access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latin typeface="IBM Plex Serif" panose="0206050305040600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IBM Plex Serif" panose="02060503050406000203" pitchFamily="18" charset="0"/>
              </a:rPr>
              <a:t>Historic and Current Federal Government Publications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D5F4BE-958E-4D51-A742-52775170A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609" y="874643"/>
            <a:ext cx="6573077" cy="478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88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C2474-1222-49DA-8C0A-4611C414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2977" y="1721260"/>
            <a:ext cx="1635642" cy="1325563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E19C2-B3DA-4EF1-9E17-B956C1F08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05517"/>
            <a:ext cx="7380767" cy="451044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Authority in cataloging Federal Government Publications</a:t>
            </a:r>
          </a:p>
          <a:p>
            <a:r>
              <a:rPr lang="en-US" dirty="0"/>
              <a:t>Member of OCLC since 1976</a:t>
            </a:r>
          </a:p>
          <a:p>
            <a:r>
              <a:rPr lang="en-US" dirty="0"/>
              <a:t>Active participant of PCC</a:t>
            </a:r>
          </a:p>
          <a:p>
            <a:r>
              <a:rPr lang="en-US" dirty="0"/>
              <a:t>Metadata freely available from CGP on GitHub</a:t>
            </a:r>
          </a:p>
          <a:p>
            <a:endParaRPr lang="en-US" dirty="0"/>
          </a:p>
        </p:txBody>
      </p:sp>
      <p:pic>
        <p:nvPicPr>
          <p:cNvPr id="3074" name="Picture 2" descr="Program for Cooperative Cataloging (PCC) | Facebook">
            <a:extLst>
              <a:ext uri="{FF2B5EF4-FFF2-40B4-BE49-F238E27FC236}">
                <a16:creationId xmlns:a16="http://schemas.microsoft.com/office/drawing/2014/main" id="{9D83DC73-212D-4145-80C1-321A5A62D7B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2" y="3347376"/>
            <a:ext cx="2804382" cy="92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www.oclc.org/content/dam/oclc/design-images/nav...">
            <a:extLst>
              <a:ext uri="{FF2B5EF4-FFF2-40B4-BE49-F238E27FC236}">
                <a16:creationId xmlns:a16="http://schemas.microsoft.com/office/drawing/2014/main" id="{81440D0D-1F85-456A-8312-765890125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552" y="2507308"/>
            <a:ext cx="1921392" cy="62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491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194E3-BA56-4C30-AFE3-524428F1F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57011"/>
            <a:ext cx="11091041" cy="1325563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IBM Plex Serif" panose="02060503050406000203" pitchFamily="18" charset="0"/>
              </a:rPr>
              <a:t>March 16</a:t>
            </a:r>
            <a:r>
              <a:rPr lang="en-US" sz="4400" baseline="30000" dirty="0">
                <a:latin typeface="IBM Plex Serif" panose="02060503050406000203" pitchFamily="18" charset="0"/>
              </a:rPr>
              <a:t>th</a:t>
            </a:r>
            <a:r>
              <a:rPr lang="en-US" sz="4400" dirty="0">
                <a:latin typeface="IBM Plex Serif" panose="02060503050406000203" pitchFamily="18" charset="0"/>
              </a:rPr>
              <a:t>, 2020-Everything you thought you knew has changed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480BC7-A3C1-49FA-A7B6-60AA2E14E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40" y="2448909"/>
            <a:ext cx="4693920" cy="34265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944B43-C835-4670-A669-7CDAA6550808}"/>
              </a:ext>
            </a:extLst>
          </p:cNvPr>
          <p:cNvSpPr txBox="1"/>
          <p:nvPr/>
        </p:nvSpPr>
        <p:spPr>
          <a:xfrm>
            <a:off x="472440" y="2561559"/>
            <a:ext cx="60134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IBM Plex Serif" panose="02060503050406000203" pitchFamily="18" charset="0"/>
              </a:rPr>
              <a:t>Work Schedules</a:t>
            </a:r>
          </a:p>
          <a:p>
            <a:r>
              <a:rPr lang="en-US" sz="2800" dirty="0">
                <a:latin typeface="IBM Plex Serif" panose="02060503050406000203" pitchFamily="18" charset="0"/>
              </a:rPr>
              <a:t> 	including </a:t>
            </a:r>
            <a:r>
              <a:rPr lang="en-US" sz="2800" dirty="0" err="1">
                <a:latin typeface="IBM Plex Serif" panose="02060503050406000203" pitchFamily="18" charset="0"/>
              </a:rPr>
              <a:t>Maxiflex</a:t>
            </a:r>
            <a:endParaRPr lang="en-US" sz="2800" dirty="0">
              <a:latin typeface="IBM Plex Serif" panose="02060503050406000203" pitchFamily="18" charset="0"/>
            </a:endParaRPr>
          </a:p>
          <a:p>
            <a:endParaRPr lang="en-US" sz="2800" dirty="0">
              <a:latin typeface="IBM Plex Serif" panose="02060503050406000203" pitchFamily="18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IBM Plex Serif" panose="02060503050406000203" pitchFamily="18" charset="0"/>
              </a:rPr>
              <a:t>100% telework to hybrid work schedule based on positions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>
              <a:latin typeface="IBM Plex Serif" panose="02060503050406000203" pitchFamily="18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IBM Plex Serif" panose="02060503050406000203" pitchFamily="18" charset="0"/>
              </a:rPr>
              <a:t>In-house work vs remote work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>
              <a:latin typeface="IBM Plex Serif" panose="0206050305040600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557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dlp-gold.potx" id="{0481DEA9-3073-487A-B903-574FDB359B17}" vid="{D46EF16B-017D-4AEB-9B83-7694C9EE03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8BE46B90B782428955722422CD6D4B" ma:contentTypeVersion="10" ma:contentTypeDescription="Create a new document." ma:contentTypeScope="" ma:versionID="fd1d46b1520fe385a1ccda925a299cb6">
  <xsd:schema xmlns:xsd="http://www.w3.org/2001/XMLSchema" xmlns:xs="http://www.w3.org/2001/XMLSchema" xmlns:p="http://schemas.microsoft.com/office/2006/metadata/properties" xmlns:ns2="53084870-c8ea-4255-a29d-77ef06ab50e8" xmlns:ns3="ea630c90-203b-4e69-8845-de9449991eea" targetNamespace="http://schemas.microsoft.com/office/2006/metadata/properties" ma:root="true" ma:fieldsID="b2e2868f01178b27bf1befb05df542ef" ns2:_="" ns3:_="">
    <xsd:import namespace="53084870-c8ea-4255-a29d-77ef06ab50e8"/>
    <xsd:import namespace="ea630c90-203b-4e69-8845-de9449991e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84870-c8ea-4255-a29d-77ef06ab50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30c90-203b-4e69-8845-de9449991ee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BFE2-7671-4BA6-BDDC-986D37637F05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ea630c90-203b-4e69-8845-de9449991eea"/>
    <ds:schemaRef ds:uri="53084870-c8ea-4255-a29d-77ef06ab50e8"/>
  </ds:schemaRefs>
</ds:datastoreItem>
</file>

<file path=customXml/itemProps2.xml><?xml version="1.0" encoding="utf-8"?>
<ds:datastoreItem xmlns:ds="http://schemas.openxmlformats.org/officeDocument/2006/customXml" ds:itemID="{0CE42169-9D7A-492E-83C8-516CE940ED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084870-c8ea-4255-a29d-77ef06ab50e8"/>
    <ds:schemaRef ds:uri="ea630c90-203b-4e69-8845-de9449991e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363F14-E9CE-405C-A04B-78A22EB5D2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19198</TotalTime>
  <Words>960</Words>
  <Application>Microsoft Office PowerPoint</Application>
  <PresentationFormat>Widescreen</PresentationFormat>
  <Paragraphs>163</Paragraphs>
  <Slides>20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Adobe Arabic</vt:lpstr>
      <vt:lpstr>Adobe Gothic Std B</vt:lpstr>
      <vt:lpstr>Arial</vt:lpstr>
      <vt:lpstr>Calibri</vt:lpstr>
      <vt:lpstr>Courier New</vt:lpstr>
      <vt:lpstr>IBM Plex Serif</vt:lpstr>
      <vt:lpstr>Palatino Linotype</vt:lpstr>
      <vt:lpstr>Office Theme</vt:lpstr>
      <vt:lpstr>Acrobat Document</vt:lpstr>
      <vt:lpstr>Adapting to the Crisis: Changing Cataloging Processes during the Pandemic  </vt:lpstr>
      <vt:lpstr>Who We are and What We Do</vt:lpstr>
      <vt:lpstr>Government Publishing Office Public Information Programs </vt:lpstr>
      <vt:lpstr>Federal Depository Library Program (FDLP)</vt:lpstr>
      <vt:lpstr>FY 2021 Statistics (October 1, 2020 – September 30, 2021)</vt:lpstr>
      <vt:lpstr>Access to Federal Government Information through the Catalog of U.S. Government Publications (CGP)</vt:lpstr>
      <vt:lpstr>govinfo</vt:lpstr>
      <vt:lpstr> </vt:lpstr>
      <vt:lpstr>March 16th, 2020-Everything you thought you knew has changed </vt:lpstr>
      <vt:lpstr>PowerPoint Presentation</vt:lpstr>
      <vt:lpstr>PowerPoint Presentation</vt:lpstr>
      <vt:lpstr> </vt:lpstr>
      <vt:lpstr>PowerPoint Presentation</vt:lpstr>
      <vt:lpstr>The Federal Depository Library Program, the Pandemic, and LSCM’s Library Technical Services </vt:lpstr>
      <vt:lpstr>GPO’s Cataloging/Metadata Approach</vt:lpstr>
      <vt:lpstr>GPO Bibliographic Records, 2012-2021</vt:lpstr>
      <vt:lpstr>Request for a BIBCO Surrogates Policy</vt:lpstr>
      <vt:lpstr>Main Elements of the Surrogates Policy</vt:lpstr>
      <vt:lpstr>Benefits of the Policy for GPO</vt:lpstr>
      <vt:lpstr>Thank You!   Fang H. Gao: fgao@gpo.gov  Donna J. Kraemer: dkraemer@gpo.gov  Stephen Kharfen: skharfen@gpo.gov</vt:lpstr>
    </vt:vector>
  </TitlesOfParts>
  <Company>GPO Information Technology &amp;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Davis</dc:creator>
  <cp:lastModifiedBy>Gao, Fang H.</cp:lastModifiedBy>
  <cp:revision>108</cp:revision>
  <dcterms:created xsi:type="dcterms:W3CDTF">2019-05-09T18:06:55Z</dcterms:created>
  <dcterms:modified xsi:type="dcterms:W3CDTF">2022-03-04T20:46:57Z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0x0101003E8BE46B90B782428955722422CD6D4B</vt:lpwstr>
  </property>
</Properties>
</file>