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829" r:id="rId3"/>
    <p:sldId id="828" r:id="rId4"/>
    <p:sldId id="836" r:id="rId5"/>
    <p:sldId id="284" r:id="rId6"/>
    <p:sldId id="537" r:id="rId7"/>
    <p:sldId id="267" r:id="rId8"/>
    <p:sldId id="280" r:id="rId9"/>
    <p:sldId id="275" r:id="rId10"/>
    <p:sldId id="538" r:id="rId11"/>
    <p:sldId id="268" r:id="rId12"/>
    <p:sldId id="826" r:id="rId13"/>
    <p:sldId id="820" r:id="rId14"/>
    <p:sldId id="834" r:id="rId15"/>
    <p:sldId id="832" r:id="rId16"/>
    <p:sldId id="835" r:id="rId17"/>
    <p:sldId id="539" r:id="rId18"/>
    <p:sldId id="824" r:id="rId19"/>
    <p:sldId id="831" r:id="rId20"/>
    <p:sldId id="82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44" autoAdjust="0"/>
    <p:restoredTop sz="94598" autoAdjust="0"/>
  </p:normalViewPr>
  <p:slideViewPr>
    <p:cSldViewPr snapToGrid="0">
      <p:cViewPr varScale="1">
        <p:scale>
          <a:sx n="61" d="100"/>
          <a:sy n="61" d="100"/>
        </p:scale>
        <p:origin x="72" y="360"/>
      </p:cViewPr>
      <p:guideLst/>
    </p:cSldViewPr>
  </p:slideViewPr>
  <p:notesTextViewPr>
    <p:cViewPr>
      <p:scale>
        <a:sx n="1" d="1"/>
        <a:sy n="1" d="1"/>
      </p:scale>
      <p:origin x="0" y="0"/>
    </p:cViewPr>
  </p:notesTextViewPr>
  <p:notesViewPr>
    <p:cSldViewPr snapToGrid="0">
      <p:cViewPr>
        <p:scale>
          <a:sx n="1" d="2"/>
          <a:sy n="1" d="2"/>
        </p:scale>
        <p:origin x="3480" y="4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Stats!$C$14</c:f>
              <c:strCache>
                <c:ptCount val="1"/>
                <c:pt idx="0">
                  <c:v>Actual</c:v>
                </c:pt>
              </c:strCache>
            </c:strRef>
          </c:tx>
          <c:spPr>
            <a:solidFill>
              <a:schemeClr val="accent1"/>
            </a:solidFill>
            <a:ln>
              <a:noFill/>
            </a:ln>
            <a:effectLst/>
          </c:spPr>
          <c:invertIfNegative val="0"/>
          <c:dLbls>
            <c:dLbl>
              <c:idx val="0"/>
              <c:layout>
                <c:manualLayout>
                  <c:x val="-3.713977226711174E-17"/>
                  <c:y val="-2.2792022792022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22-4933-9FA8-9E5578133ED9}"/>
                </c:ext>
              </c:extLst>
            </c:dLbl>
            <c:dLbl>
              <c:idx val="1"/>
              <c:layout>
                <c:manualLayout>
                  <c:x val="0"/>
                  <c:y val="-1.3675213675213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22-4933-9FA8-9E5578133ED9}"/>
                </c:ext>
              </c:extLst>
            </c:dLbl>
            <c:dLbl>
              <c:idx val="2"/>
              <c:layout>
                <c:manualLayout>
                  <c:x val="4.0516583246105698E-3"/>
                  <c:y val="-2.7350068420934563E-2"/>
                </c:manualLayout>
              </c:layout>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Cambria" panose="02040503050406030204" pitchFamily="18"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722-4933-9FA8-9E5578133E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Stats!$B$15:$B$17</c:f>
              <c:strCache>
                <c:ptCount val="3"/>
                <c:pt idx="0">
                  <c:v>Total Revenues</c:v>
                </c:pt>
                <c:pt idx="1">
                  <c:v>Total Expenses</c:v>
                </c:pt>
                <c:pt idx="2">
                  <c:v>Net Expenses</c:v>
                </c:pt>
              </c:strCache>
            </c:strRef>
          </c:cat>
          <c:val>
            <c:numRef>
              <c:f>Stats!$C$15:$C$17</c:f>
              <c:numCache>
                <c:formatCode>_("$"* #,##0_);_("$"* \(#,##0\);_("$"* "-"??_);_(@_)</c:formatCode>
                <c:ptCount val="3"/>
                <c:pt idx="0">
                  <c:v>29236987</c:v>
                </c:pt>
                <c:pt idx="1">
                  <c:v>34340501</c:v>
                </c:pt>
                <c:pt idx="2">
                  <c:v>-5103514</c:v>
                </c:pt>
              </c:numCache>
            </c:numRef>
          </c:val>
          <c:extLst>
            <c:ext xmlns:c16="http://schemas.microsoft.com/office/drawing/2014/chart" uri="{C3380CC4-5D6E-409C-BE32-E72D297353CC}">
              <c16:uniqueId val="{00000000-EBA2-4C6F-A45F-70868EE9DC8B}"/>
            </c:ext>
          </c:extLst>
        </c:ser>
        <c:ser>
          <c:idx val="1"/>
          <c:order val="1"/>
          <c:tx>
            <c:strRef>
              <c:f>Stats!$D$14</c:f>
              <c:strCache>
                <c:ptCount val="1"/>
                <c:pt idx="0">
                  <c:v>Budget </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722-4933-9FA8-9E5578133ED9}"/>
                </c:ext>
              </c:extLst>
            </c:dLbl>
            <c:dLbl>
              <c:idx val="1"/>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Cambria" panose="02040503050406030204" pitchFamily="18"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722-4933-9FA8-9E5578133ED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FF0000"/>
                    </a:solidFill>
                    <a:latin typeface="Cambria" panose="02040503050406030204"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Stats!$B$15:$B$17</c:f>
              <c:strCache>
                <c:ptCount val="3"/>
                <c:pt idx="0">
                  <c:v>Total Revenues</c:v>
                </c:pt>
                <c:pt idx="1">
                  <c:v>Total Expenses</c:v>
                </c:pt>
                <c:pt idx="2">
                  <c:v>Net Expenses</c:v>
                </c:pt>
              </c:strCache>
            </c:strRef>
          </c:cat>
          <c:val>
            <c:numRef>
              <c:f>Stats!$D$15:$D$17</c:f>
              <c:numCache>
                <c:formatCode>_("$"* #,##0_);_("$"* \(#,##0\);_("$"* "-"??_);_(@_)</c:formatCode>
                <c:ptCount val="3"/>
                <c:pt idx="0">
                  <c:v>28603535</c:v>
                </c:pt>
                <c:pt idx="1">
                  <c:v>33216873</c:v>
                </c:pt>
                <c:pt idx="2">
                  <c:v>-4613338</c:v>
                </c:pt>
              </c:numCache>
            </c:numRef>
          </c:val>
          <c:extLst>
            <c:ext xmlns:c16="http://schemas.microsoft.com/office/drawing/2014/chart" uri="{C3380CC4-5D6E-409C-BE32-E72D297353CC}">
              <c16:uniqueId val="{00000001-EBA2-4C6F-A45F-70868EE9DC8B}"/>
            </c:ext>
          </c:extLst>
        </c:ser>
        <c:dLbls>
          <c:showLegendKey val="0"/>
          <c:showVal val="0"/>
          <c:showCatName val="0"/>
          <c:showSerName val="0"/>
          <c:showPercent val="0"/>
          <c:showBubbleSize val="0"/>
        </c:dLbls>
        <c:gapWidth val="219"/>
        <c:overlap val="-27"/>
        <c:axId val="693728616"/>
        <c:axId val="620218376"/>
      </c:barChart>
      <c:catAx>
        <c:axId val="693728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20218376"/>
        <c:crosses val="autoZero"/>
        <c:auto val="1"/>
        <c:lblAlgn val="ctr"/>
        <c:lblOffset val="100"/>
        <c:noMultiLvlLbl val="0"/>
      </c:catAx>
      <c:valAx>
        <c:axId val="62021837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693728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674AE-0349-43D1-954B-5B323C15CF73}" type="datetimeFigureOut">
              <a:rPr lang="en-US" smtClean="0"/>
              <a:t>6/21/2019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36E7B9-B1E1-4D63-BD6F-11816FD9D65C}" type="slidenum">
              <a:rPr lang="en-US" smtClean="0"/>
              <a:t>‹#›</a:t>
            </a:fld>
            <a:endParaRPr lang="en-US"/>
          </a:p>
        </p:txBody>
      </p:sp>
    </p:spTree>
    <p:extLst>
      <p:ext uri="{BB962C8B-B14F-4D97-AF65-F5344CB8AC3E}">
        <p14:creationId xmlns:p14="http://schemas.microsoft.com/office/powerpoint/2010/main" val="806837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 me welcome you to the Council’s finance</a:t>
            </a:r>
            <a:r>
              <a:rPr lang="en-US" baseline="0" dirty="0"/>
              <a:t> orientation  on the ALA </a:t>
            </a:r>
            <a:r>
              <a:rPr lang="en-US" dirty="0"/>
              <a:t>budget development process.   Intro Maggie if she is there.</a:t>
            </a:r>
          </a:p>
          <a:p>
            <a:endParaRPr lang="en-US" dirty="0"/>
          </a:p>
          <a:p>
            <a:r>
              <a:rPr lang="en-US" dirty="0"/>
              <a:t>This orientation is  a bit more detailed than in previous years.  Although I want to cover all the topics, I think it would be useful for you to pose questions during the presentation if there is something that is not clear.   The ALA Finance staff and myself are  always available during to answer questions. </a:t>
            </a:r>
          </a:p>
          <a:p>
            <a:endParaRPr lang="en-US" dirty="0"/>
          </a:p>
        </p:txBody>
      </p:sp>
      <p:sp>
        <p:nvSpPr>
          <p:cNvPr id="4" name="Slide Number Placeholder 3"/>
          <p:cNvSpPr>
            <a:spLocks noGrp="1"/>
          </p:cNvSpPr>
          <p:nvPr>
            <p:ph type="sldNum" sz="quarter" idx="10"/>
          </p:nvPr>
        </p:nvSpPr>
        <p:spPr/>
        <p:txBody>
          <a:bodyPr/>
          <a:lstStyle/>
          <a:p>
            <a:fld id="{D53B62BA-6C66-4B2F-83D8-BCF186CDD99E}" type="slidenum">
              <a:rPr lang="en-US" smtClean="0"/>
              <a:pPr/>
              <a:t>1</a:t>
            </a:fld>
            <a:endParaRPr lang="en-US" dirty="0"/>
          </a:p>
        </p:txBody>
      </p:sp>
    </p:spTree>
    <p:extLst>
      <p:ext uri="{BB962C8B-B14F-4D97-AF65-F5344CB8AC3E}">
        <p14:creationId xmlns:p14="http://schemas.microsoft.com/office/powerpoint/2010/main" val="291486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CE17846-35EC-4883-A6EC-4D8E19D9A6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E040607C-0841-4DAE-A346-307C3DDB86FC}"/>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The diagram on this slide illustrates the steps and timing of ALA’s annual budget process   - review steps</a:t>
            </a:r>
          </a:p>
          <a:p>
            <a:pPr marL="171450" indent="-171450">
              <a:buFontTx/>
              <a:buChar char="•"/>
            </a:pPr>
            <a:r>
              <a:rPr lang="en-US" altLang="en-US" dirty="0">
                <a:latin typeface="Arial" panose="020B0604020202020204" pitchFamily="34" charset="0"/>
              </a:rPr>
              <a:t>Annual budget is developed by each of ALA’s budget managers and presented to BARC, F&amp;A, and the Board for review and approval.  Council is asked to take action at midwinter on priorities and at Annual on estimates of income</a:t>
            </a:r>
          </a:p>
          <a:p>
            <a:pPr marL="171450" indent="-171450">
              <a:buFontTx/>
              <a:buChar char="•"/>
            </a:pPr>
            <a:r>
              <a:rPr lang="en-US" altLang="en-US" dirty="0">
                <a:latin typeface="Arial" panose="020B0604020202020204" pitchFamily="34" charset="0"/>
              </a:rPr>
              <a:t>ALA’s fiscal year is September 1 – August 31.  At any time, we are often dealing with 3 fiscal years.  Right now we are in 4th quarter of FY 19 and  will review proposed FY 20 budget with Council at this conference.</a:t>
            </a:r>
          </a:p>
        </p:txBody>
      </p:sp>
    </p:spTree>
    <p:extLst>
      <p:ext uri="{BB962C8B-B14F-4D97-AF65-F5344CB8AC3E}">
        <p14:creationId xmlns:p14="http://schemas.microsoft.com/office/powerpoint/2010/main" val="3121255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 Although the ALA budget year begins September </a:t>
            </a:r>
            <a:r>
              <a:rPr lang="en-US" dirty="0"/>
              <a:t>1,</a:t>
            </a:r>
            <a:r>
              <a:rPr lang="en-US" baseline="0" dirty="0"/>
              <a:t> the final</a:t>
            </a:r>
            <a:r>
              <a:rPr lang="en-US" dirty="0"/>
              <a:t> </a:t>
            </a:r>
            <a:r>
              <a:rPr lang="en-US" baseline="0" dirty="0"/>
              <a:t> budget is not approved until the fall executive board meeting in October. There isn’t a need </a:t>
            </a:r>
            <a:r>
              <a:rPr lang="en-US" dirty="0"/>
              <a:t>for concern</a:t>
            </a:r>
            <a:r>
              <a:rPr lang="en-US" baseline="0" dirty="0"/>
              <a:t> as the changes between AC and the fall meeting are generally small</a:t>
            </a:r>
            <a:r>
              <a:rPr lang="en-US" dirty="0"/>
              <a:t> and  based on year end results.</a:t>
            </a:r>
            <a:r>
              <a:rPr lang="en-US" baseline="0" dirty="0"/>
              <a:t> Once the budget is approved at the fall meeting, there are usually no other additions i.e. new initiatives/projects/activities etc., unless the need has to be deemed critical.                                                                                                                                       </a:t>
            </a:r>
          </a:p>
          <a:p>
            <a:endParaRPr lang="en-US" baseline="0" dirty="0"/>
          </a:p>
        </p:txBody>
      </p:sp>
      <p:sp>
        <p:nvSpPr>
          <p:cNvPr id="4" name="Slide Number Placeholder 3"/>
          <p:cNvSpPr>
            <a:spLocks noGrp="1"/>
          </p:cNvSpPr>
          <p:nvPr>
            <p:ph type="sldNum" sz="quarter" idx="10"/>
          </p:nvPr>
        </p:nvSpPr>
        <p:spPr/>
        <p:txBody>
          <a:bodyPr/>
          <a:lstStyle/>
          <a:p>
            <a:fld id="{D53B62BA-6C66-4B2F-83D8-BCF186CDD99E}" type="slidenum">
              <a:rPr lang="en-US" smtClean="0"/>
              <a:pPr/>
              <a:t>11</a:t>
            </a:fld>
            <a:endParaRPr lang="en-US" dirty="0"/>
          </a:p>
        </p:txBody>
      </p:sp>
    </p:spTree>
    <p:extLst>
      <p:ext uri="{BB962C8B-B14F-4D97-AF65-F5344CB8AC3E}">
        <p14:creationId xmlns:p14="http://schemas.microsoft.com/office/powerpoint/2010/main" val="420027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36E7B9-B1E1-4D63-BD6F-11816FD9D65C}" type="slidenum">
              <a:rPr lang="en-US" smtClean="0"/>
              <a:t>12</a:t>
            </a:fld>
            <a:endParaRPr lang="en-US"/>
          </a:p>
        </p:txBody>
      </p:sp>
    </p:spTree>
    <p:extLst>
      <p:ext uri="{BB962C8B-B14F-4D97-AF65-F5344CB8AC3E}">
        <p14:creationId xmlns:p14="http://schemas.microsoft.com/office/powerpoint/2010/main" val="137770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80CFB7AE-223A-4E1B-B7CF-D4E3896BF7C5}"/>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0BAE8C12-A9B8-43C1-BF96-78ADC95398A9}"/>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ltLang="en-US" dirty="0">
                <a:latin typeface="Arial" panose="020B0604020202020204" pitchFamily="34" charset="0"/>
              </a:rPr>
              <a:t>Overhead or indirect cost rate is very familiar to revenue producing units, i.e. publishing and conferences, as well as divisions and roundtables.  Review slide</a:t>
            </a:r>
          </a:p>
          <a:p>
            <a:r>
              <a:rPr lang="en-US" altLang="en-US" dirty="0">
                <a:latin typeface="Arial" panose="020B0604020202020204" pitchFamily="34" charset="0"/>
              </a:rPr>
              <a:t>  It is calculated annually and applied to specific categories of revenue</a:t>
            </a:r>
          </a:p>
          <a:p>
            <a:r>
              <a:rPr lang="en-US" altLang="en-US" dirty="0">
                <a:latin typeface="Arial" panose="020B0604020202020204" pitchFamily="34" charset="0"/>
              </a:rPr>
              <a:t>Funds generated from overhead support association wide functions, i.e. development, HR, IT, that are centralized  and provide benefit to all ALA units. </a:t>
            </a:r>
          </a:p>
        </p:txBody>
      </p:sp>
    </p:spTree>
    <p:extLst>
      <p:ext uri="{BB962C8B-B14F-4D97-AF65-F5344CB8AC3E}">
        <p14:creationId xmlns:p14="http://schemas.microsoft.com/office/powerpoint/2010/main" val="943072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the indirect cost rate is applied. No overhead is applied to dues, contributions or miscellaneous revenue.   50% of the rate or 13.25%  is applied to publishing revenues.  100% of the rate, 26.5% , is applied to conference revenues. </a:t>
            </a:r>
          </a:p>
        </p:txBody>
      </p:sp>
      <p:sp>
        <p:nvSpPr>
          <p:cNvPr id="4" name="Slide Number Placeholder 3"/>
          <p:cNvSpPr>
            <a:spLocks noGrp="1"/>
          </p:cNvSpPr>
          <p:nvPr>
            <p:ph type="sldNum" sz="quarter" idx="10"/>
          </p:nvPr>
        </p:nvSpPr>
        <p:spPr/>
        <p:txBody>
          <a:bodyPr/>
          <a:lstStyle/>
          <a:p>
            <a:fld id="{0736E7B9-B1E1-4D63-BD6F-11816FD9D65C}" type="slidenum">
              <a:rPr lang="en-US" smtClean="0"/>
              <a:t>14</a:t>
            </a:fld>
            <a:endParaRPr lang="en-US"/>
          </a:p>
        </p:txBody>
      </p:sp>
    </p:spTree>
    <p:extLst>
      <p:ext uri="{BB962C8B-B14F-4D97-AF65-F5344CB8AC3E}">
        <p14:creationId xmlns:p14="http://schemas.microsoft.com/office/powerpoint/2010/main" val="3689522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of significance of overhead funds to association revenue .  Looking at 2018 numbers as we do not have year end numbers for FY 19,</a:t>
            </a:r>
          </a:p>
          <a:p>
            <a:r>
              <a:rPr lang="en-US" dirty="0"/>
              <a:t>Shows net revenue and overhead that supports mission critical activities in ALA units</a:t>
            </a:r>
          </a:p>
          <a:p>
            <a:r>
              <a:rPr lang="en-US" dirty="0"/>
              <a:t>Publishing, meetings and conferences, divisions and roundtables  (other on this table) contribute  net revenue and OH</a:t>
            </a:r>
          </a:p>
          <a:p>
            <a:r>
              <a:rPr lang="en-US" dirty="0"/>
              <a:t>Membership dues and Interest and earnings  are not charged OH</a:t>
            </a:r>
          </a:p>
          <a:p>
            <a:r>
              <a:rPr lang="en-US" dirty="0"/>
              <a:t>Note that $8.3 million in OH was contributed - $3.2M from publishing, $2.3M from conferences. $2.7 M was contributed from “other” which included divisions and roundtables.  Divisions contributed about $2.1M and roundtables about $19k</a:t>
            </a:r>
          </a:p>
          <a:p>
            <a:r>
              <a:rPr lang="en-US" dirty="0"/>
              <a:t>OH rate in FY 18 was 26.4%. It is 26.5% in FY 19 and 20.  Again, application of OH rate varies depending on the category of funds.</a:t>
            </a:r>
          </a:p>
          <a:p>
            <a:r>
              <a:rPr lang="en-US" dirty="0"/>
              <a:t> </a:t>
            </a:r>
          </a:p>
          <a:p>
            <a:endParaRPr lang="en-US" dirty="0"/>
          </a:p>
        </p:txBody>
      </p:sp>
      <p:sp>
        <p:nvSpPr>
          <p:cNvPr id="4" name="Slide Number Placeholder 3"/>
          <p:cNvSpPr>
            <a:spLocks noGrp="1"/>
          </p:cNvSpPr>
          <p:nvPr>
            <p:ph type="sldNum" sz="quarter" idx="10"/>
          </p:nvPr>
        </p:nvSpPr>
        <p:spPr/>
        <p:txBody>
          <a:bodyPr/>
          <a:lstStyle/>
          <a:p>
            <a:fld id="{9B971376-DE68-44D6-BE4A-AB31399B0BF0}" type="slidenum">
              <a:rPr lang="en-US" smtClean="0"/>
              <a:t>15</a:t>
            </a:fld>
            <a:endParaRPr lang="en-US" dirty="0"/>
          </a:p>
        </p:txBody>
      </p:sp>
    </p:spTree>
    <p:extLst>
      <p:ext uri="{BB962C8B-B14F-4D97-AF65-F5344CB8AC3E}">
        <p14:creationId xmlns:p14="http://schemas.microsoft.com/office/powerpoint/2010/main" val="3029728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 Fiscal year is September through August.  </a:t>
            </a:r>
          </a:p>
          <a:p>
            <a:r>
              <a:rPr lang="en-US" dirty="0"/>
              <a:t>At the seven-month mark,  April 30, 2019, our total revenues are $600k more than budgeted.</a:t>
            </a:r>
          </a:p>
          <a:p>
            <a:r>
              <a:rPr lang="en-US" dirty="0"/>
              <a:t>Our expenses are $1.1M more than budgeted. </a:t>
            </a:r>
          </a:p>
          <a:p>
            <a:r>
              <a:rPr lang="en-US" dirty="0"/>
              <a:t>Net expenses were $5.1M, $500k more than budgeted</a:t>
            </a:r>
          </a:p>
          <a:p>
            <a:r>
              <a:rPr lang="en-US" dirty="0"/>
              <a:t>ALA is close to  budget, with less than anticipated performance in the General fund</a:t>
            </a:r>
          </a:p>
          <a:p>
            <a:endParaRPr lang="en-US" dirty="0"/>
          </a:p>
        </p:txBody>
      </p:sp>
      <p:sp>
        <p:nvSpPr>
          <p:cNvPr id="4" name="Slide Number Placeholder 3"/>
          <p:cNvSpPr>
            <a:spLocks noGrp="1"/>
          </p:cNvSpPr>
          <p:nvPr>
            <p:ph type="sldNum" sz="quarter" idx="10"/>
          </p:nvPr>
        </p:nvSpPr>
        <p:spPr/>
        <p:txBody>
          <a:bodyPr/>
          <a:lstStyle/>
          <a:p>
            <a:fld id="{2DA6CF48-A8EE-423D-9C33-14DD33DCA19A}" type="slidenum">
              <a:rPr lang="en-US" smtClean="0"/>
              <a:t>16</a:t>
            </a:fld>
            <a:endParaRPr lang="en-US" dirty="0"/>
          </a:p>
        </p:txBody>
      </p:sp>
    </p:spTree>
    <p:extLst>
      <p:ext uri="{BB962C8B-B14F-4D97-AF65-F5344CB8AC3E}">
        <p14:creationId xmlns:p14="http://schemas.microsoft.com/office/powerpoint/2010/main" val="323093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6CF48-A8EE-423D-9C33-14DD33DCA19A}" type="slidenum">
              <a:rPr lang="en-US" smtClean="0"/>
              <a:t>17</a:t>
            </a:fld>
            <a:endParaRPr lang="en-US" dirty="0"/>
          </a:p>
        </p:txBody>
      </p:sp>
    </p:spTree>
    <p:extLst>
      <p:ext uri="{BB962C8B-B14F-4D97-AF65-F5344CB8AC3E}">
        <p14:creationId xmlns:p14="http://schemas.microsoft.com/office/powerpoint/2010/main" val="710989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additional information on our investment spending.  This chart shows the 3-year plan for investments,  operating or on-going expenses and capital which are usually one-time expenses.   More information on investment budget in other presentations.</a:t>
            </a:r>
          </a:p>
          <a:p>
            <a:endParaRPr lang="en-US" dirty="0"/>
          </a:p>
          <a:p>
            <a:r>
              <a:rPr lang="en-US" dirty="0"/>
              <a:t>  Note only change for FY 20 is $60K additional funding for advocacy to support the National Public Policy Corps.  </a:t>
            </a:r>
          </a:p>
        </p:txBody>
      </p:sp>
      <p:sp>
        <p:nvSpPr>
          <p:cNvPr id="4" name="Slide Number Placeholder 3"/>
          <p:cNvSpPr>
            <a:spLocks noGrp="1"/>
          </p:cNvSpPr>
          <p:nvPr>
            <p:ph type="sldNum" sz="quarter" idx="5"/>
          </p:nvPr>
        </p:nvSpPr>
        <p:spPr/>
        <p:txBody>
          <a:bodyPr/>
          <a:lstStyle/>
          <a:p>
            <a:fld id="{2DA6CF48-A8EE-423D-9C33-14DD33DCA19A}" type="slidenum">
              <a:rPr lang="en-US" smtClean="0"/>
              <a:t>18</a:t>
            </a:fld>
            <a:endParaRPr lang="en-US" dirty="0"/>
          </a:p>
        </p:txBody>
      </p:sp>
    </p:spTree>
    <p:extLst>
      <p:ext uri="{BB962C8B-B14F-4D97-AF65-F5344CB8AC3E}">
        <p14:creationId xmlns:p14="http://schemas.microsoft.com/office/powerpoint/2010/main" val="1474143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9668FE4-0B9C-4558-9697-BA89F9403879}"/>
              </a:ext>
            </a:extLst>
          </p:cNvPr>
          <p:cNvSpPr>
            <a:spLocks noGrp="1" noRot="1" noChangeAspect="1" noChangeArrowheads="1" noTextEdit="1"/>
          </p:cNvSpPr>
          <p:nvPr>
            <p:ph type="sldImg"/>
          </p:nvPr>
        </p:nvSpPr>
        <p:spPr>
          <a:xfrm>
            <a:off x="457200" y="719138"/>
            <a:ext cx="6400800" cy="3600450"/>
          </a:xfrm>
          <a:ln/>
        </p:spPr>
      </p:sp>
      <p:sp>
        <p:nvSpPr>
          <p:cNvPr id="8195" name="Rectangle 3">
            <a:extLst>
              <a:ext uri="{FF2B5EF4-FFF2-40B4-BE49-F238E27FC236}">
                <a16:creationId xmlns:a16="http://schemas.microsoft.com/office/drawing/2014/main" id="{C49148BB-4345-42BF-87A0-79D06EEAA805}"/>
              </a:ext>
            </a:extLst>
          </p:cNvPr>
          <p:cNvSpPr>
            <a:spLocks noGrp="1" noChangeArrowheads="1"/>
          </p:cNvSpPr>
          <p:nvPr>
            <p:ph type="body" idx="1"/>
          </p:nvPr>
        </p:nvSpPr>
        <p:spPr>
          <a:xfrm>
            <a:off x="731838" y="4560888"/>
            <a:ext cx="5851525" cy="43211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Let’s talk about net </a:t>
            </a:r>
            <a:r>
              <a:rPr lang="en-US" altLang="en-US" dirty="0" err="1">
                <a:latin typeface="Arial" panose="020B0604020202020204" pitchFamily="34" charset="0"/>
              </a:rPr>
              <a:t>assets.This</a:t>
            </a:r>
            <a:r>
              <a:rPr lang="en-US" altLang="en-US" dirty="0">
                <a:latin typeface="Arial" panose="020B0604020202020204" pitchFamily="34" charset="0"/>
              </a:rPr>
              <a:t> represents ALA’s projected balance sheet at the end of FY 19.  It is recalculated at the end of each fiscal year with the annual audit.</a:t>
            </a:r>
          </a:p>
          <a:p>
            <a:endParaRPr lang="en-US" altLang="en-US" dirty="0">
              <a:latin typeface="Arial" panose="020B0604020202020204" pitchFamily="34" charset="0"/>
            </a:endParaRPr>
          </a:p>
          <a:p>
            <a:r>
              <a:rPr lang="en-US" altLang="en-US" dirty="0">
                <a:latin typeface="Arial" panose="020B0604020202020204" pitchFamily="34" charset="0"/>
              </a:rPr>
              <a:t>AALA has a strong balance sheet</a:t>
            </a:r>
          </a:p>
          <a:p>
            <a:endParaRPr lang="en-US" altLang="en-US" dirty="0">
              <a:latin typeface="Arial" panose="020B0604020202020204" pitchFamily="34" charset="0"/>
            </a:endParaRPr>
          </a:p>
          <a:p>
            <a:r>
              <a:rPr lang="en-US" altLang="en-US" dirty="0">
                <a:latin typeface="Arial" panose="020B0604020202020204" pitchFamily="34" charset="0"/>
              </a:rPr>
              <a:t>The equation for the Statement of Financial Position or Balance Sheet is:</a:t>
            </a:r>
          </a:p>
          <a:p>
            <a:endParaRPr lang="en-US" altLang="en-US" dirty="0">
              <a:latin typeface="Arial" panose="020B0604020202020204" pitchFamily="34" charset="0"/>
            </a:endParaRPr>
          </a:p>
          <a:p>
            <a:r>
              <a:rPr lang="en-US" altLang="en-US">
                <a:latin typeface="Arial" panose="020B0604020202020204" pitchFamily="34" charset="0"/>
              </a:rPr>
              <a:t>Assets  = Liabilities </a:t>
            </a:r>
            <a:r>
              <a:rPr lang="en-US" altLang="en-US" dirty="0">
                <a:latin typeface="Arial" panose="020B0604020202020204" pitchFamily="34" charset="0"/>
              </a:rPr>
              <a:t>+ Net Assets or </a:t>
            </a:r>
          </a:p>
          <a:p>
            <a:r>
              <a:rPr lang="en-US" altLang="en-US" dirty="0">
                <a:latin typeface="Arial" panose="020B0604020202020204" pitchFamily="34" charset="0"/>
              </a:rPr>
              <a:t>What We Have/Own = What We Owe + Accumulated Member Equity</a:t>
            </a:r>
          </a:p>
          <a:p>
            <a:endParaRPr lang="en-US" altLang="en-US" dirty="0">
              <a:latin typeface="Arial" panose="020B0604020202020204" pitchFamily="34" charset="0"/>
            </a:endParaRPr>
          </a:p>
          <a:p>
            <a:r>
              <a:rPr lang="en-US" altLang="en-US" dirty="0">
                <a:latin typeface="Arial" panose="020B0604020202020204" pitchFamily="34" charset="0"/>
              </a:rPr>
              <a:t>Assets = Cash, Investments, Real Estate, Inventory etc.</a:t>
            </a:r>
          </a:p>
          <a:p>
            <a:r>
              <a:rPr lang="en-US" altLang="en-US" dirty="0">
                <a:latin typeface="Arial" panose="020B0604020202020204" pitchFamily="34" charset="0"/>
              </a:rPr>
              <a:t>Liabilities = Payroll, Accounts Payable, Bank Debt, Post retirement Obligation</a:t>
            </a:r>
          </a:p>
          <a:p>
            <a:r>
              <a:rPr lang="en-US" altLang="en-US" dirty="0">
                <a:latin typeface="Arial" panose="020B0604020202020204" pitchFamily="34" charset="0"/>
              </a:rPr>
              <a:t>Net Asset = Assets – Liabilities</a:t>
            </a:r>
          </a:p>
          <a:p>
            <a:endParaRPr lang="en-US" altLang="en-US" dirty="0">
              <a:latin typeface="Arial" panose="020B0604020202020204" pitchFamily="34" charset="0"/>
            </a:endParaRPr>
          </a:p>
          <a:p>
            <a:r>
              <a:rPr lang="en-US" altLang="en-US" dirty="0">
                <a:latin typeface="Arial" panose="020B0604020202020204" pitchFamily="34" charset="0"/>
              </a:rPr>
              <a:t>Net assets at $36.3 M or 45.5% of total assets is a strong position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Tree>
    <p:extLst>
      <p:ext uri="{BB962C8B-B14F-4D97-AF65-F5344CB8AC3E}">
        <p14:creationId xmlns:p14="http://schemas.microsoft.com/office/powerpoint/2010/main" val="114722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973138"/>
            <a:ext cx="5486400" cy="3086100"/>
          </a:xfrm>
        </p:spPr>
      </p:sp>
      <p:sp>
        <p:nvSpPr>
          <p:cNvPr id="3" name="Notes Placeholder 2"/>
          <p:cNvSpPr>
            <a:spLocks noGrp="1"/>
          </p:cNvSpPr>
          <p:nvPr>
            <p:ph type="body" idx="1"/>
          </p:nvPr>
        </p:nvSpPr>
        <p:spPr/>
        <p:txBody>
          <a:bodyPr/>
          <a:lstStyle/>
          <a:p>
            <a:r>
              <a:rPr lang="en-US" dirty="0"/>
              <a:t>2 major budget actions that Council takes </a:t>
            </a:r>
          </a:p>
          <a:p>
            <a:r>
              <a:rPr lang="en-US" dirty="0"/>
              <a:t>Midwinter – sets priorities for budget</a:t>
            </a:r>
          </a:p>
          <a:p>
            <a:r>
              <a:rPr lang="en-US" dirty="0"/>
              <a:t>Annual – sets Annual Estimates of Income  -”not to exceed” amount</a:t>
            </a:r>
          </a:p>
          <a:p>
            <a:endParaRPr lang="en-US" dirty="0"/>
          </a:p>
        </p:txBody>
      </p:sp>
      <p:sp>
        <p:nvSpPr>
          <p:cNvPr id="4" name="Slide Number Placeholder 3"/>
          <p:cNvSpPr>
            <a:spLocks noGrp="1"/>
          </p:cNvSpPr>
          <p:nvPr>
            <p:ph type="sldNum" sz="quarter" idx="10"/>
          </p:nvPr>
        </p:nvSpPr>
        <p:spPr/>
        <p:txBody>
          <a:bodyPr/>
          <a:lstStyle/>
          <a:p>
            <a:fld id="{D53B62BA-6C66-4B2F-83D8-BCF186CDD99E}" type="slidenum">
              <a:rPr lang="en-US" smtClean="0"/>
              <a:pPr/>
              <a:t>2</a:t>
            </a:fld>
            <a:endParaRPr lang="en-US" dirty="0"/>
          </a:p>
        </p:txBody>
      </p:sp>
    </p:spTree>
    <p:extLst>
      <p:ext uri="{BB962C8B-B14F-4D97-AF65-F5344CB8AC3E}">
        <p14:creationId xmlns:p14="http://schemas.microsoft.com/office/powerpoint/2010/main" val="1171862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3B2827F4-1ED2-4786-B1AC-994013C223F9}"/>
              </a:ext>
            </a:extLst>
          </p:cNvPr>
          <p:cNvSpPr>
            <a:spLocks noGrp="1" noRot="1" noChangeAspect="1" noChangeArrowheads="1" noTextEdit="1"/>
          </p:cNvSpPr>
          <p:nvPr>
            <p:ph type="sldImg"/>
          </p:nvPr>
        </p:nvSpPr>
        <p:spPr>
          <a:xfrm>
            <a:off x="406400" y="696913"/>
            <a:ext cx="6197600" cy="3486150"/>
          </a:xfrm>
          <a:ln/>
        </p:spPr>
      </p:sp>
      <p:sp>
        <p:nvSpPr>
          <p:cNvPr id="44035" name="Rectangle 3">
            <a:extLst>
              <a:ext uri="{FF2B5EF4-FFF2-40B4-BE49-F238E27FC236}">
                <a16:creationId xmlns:a16="http://schemas.microsoft.com/office/drawing/2014/main" id="{BC45F272-3027-4052-ACBD-F79F3A667339}"/>
              </a:ext>
            </a:extLst>
          </p:cNvPr>
          <p:cNvSpPr>
            <a:spLocks noGrp="1" noChangeArrowheads="1"/>
          </p:cNvSpPr>
          <p:nvPr>
            <p:ph type="body" idx="1"/>
          </p:nvPr>
        </p:nvSpPr>
        <p:spPr>
          <a:xfrm>
            <a:off x="701675" y="4416425"/>
            <a:ext cx="560705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Many resources available to you re ALA finances.   This presentation is on </a:t>
            </a:r>
            <a:r>
              <a:rPr lang="en-US" altLang="en-US">
                <a:latin typeface="Arial" panose="020B0604020202020204" pitchFamily="34" charset="0"/>
              </a:rPr>
              <a:t>the Treasurer’s page/  </a:t>
            </a:r>
            <a:endParaRPr lang="en-US" altLang="en-US" dirty="0">
              <a:latin typeface="Arial" panose="020B0604020202020204" pitchFamily="34" charset="0"/>
            </a:endParaRPr>
          </a:p>
        </p:txBody>
      </p:sp>
    </p:spTree>
    <p:extLst>
      <p:ext uri="{BB962C8B-B14F-4D97-AF65-F5344CB8AC3E}">
        <p14:creationId xmlns:p14="http://schemas.microsoft.com/office/powerpoint/2010/main" val="1320059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trike="noStrike" dirty="0"/>
              <a:t>The ALA Dollar</a:t>
            </a:r>
            <a:r>
              <a:rPr lang="en-US" dirty="0"/>
              <a:t> - This version is based on 2019 budget.</a:t>
            </a:r>
            <a:r>
              <a:rPr lang="en-US" strike="noStrike" dirty="0"/>
              <a:t>  Lots on info on graphic – best to view on laptop from Treasurer’s page</a:t>
            </a:r>
            <a:endParaRPr lang="en-US" dirty="0"/>
          </a:p>
          <a:p>
            <a:pPr marL="171450" indent="-171450">
              <a:buFont typeface="Arial" panose="020B0604020202020204" pitchFamily="34" charset="0"/>
              <a:buChar char="•"/>
            </a:pPr>
            <a:r>
              <a:rPr lang="en-US" strike="noStrike" dirty="0"/>
              <a:t>Illustrates </a:t>
            </a:r>
            <a:r>
              <a:rPr lang="en-US" dirty="0"/>
              <a:t>the variety of revenue sources that support what we do as an assoc.</a:t>
            </a:r>
            <a:endParaRPr lang="en-US" strike="noStrike" dirty="0"/>
          </a:p>
          <a:p>
            <a:pPr marL="171450" indent="-171450">
              <a:buFont typeface="Arial" panose="020B0604020202020204" pitchFamily="34" charset="0"/>
              <a:buChar char="•"/>
            </a:pPr>
            <a:r>
              <a:rPr lang="en-US" dirty="0"/>
              <a:t>Note that publishing and meetings and conferences are primary sources of income</a:t>
            </a:r>
          </a:p>
          <a:p>
            <a:pPr marL="171450" indent="-171450">
              <a:buFont typeface="Arial" panose="020B0604020202020204" pitchFamily="34" charset="0"/>
              <a:buChar char="•"/>
            </a:pPr>
            <a:r>
              <a:rPr lang="en-US" dirty="0"/>
              <a:t>Dues are very important for a membership organization like ALA but do not account for a significant amount of revenue.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strike="noStrike" dirty="0"/>
              <a:t>Skip - Other is primarily royalties ($1.8M) and </a:t>
            </a:r>
            <a:r>
              <a:rPr lang="en-US" strike="noStrike" dirty="0" err="1"/>
              <a:t>misc</a:t>
            </a:r>
            <a:r>
              <a:rPr lang="en-US" strike="noStrike" dirty="0"/>
              <a:t> fees- total is about $3M</a:t>
            </a:r>
          </a:p>
        </p:txBody>
      </p:sp>
      <p:sp>
        <p:nvSpPr>
          <p:cNvPr id="4" name="Slide Number Placeholder 3"/>
          <p:cNvSpPr>
            <a:spLocks noGrp="1"/>
          </p:cNvSpPr>
          <p:nvPr>
            <p:ph type="sldNum" sz="quarter" idx="10"/>
          </p:nvPr>
        </p:nvSpPr>
        <p:spPr/>
        <p:txBody>
          <a:bodyPr/>
          <a:lstStyle/>
          <a:p>
            <a:fld id="{2DA6CF48-A8EE-423D-9C33-14DD33DCA19A}" type="slidenum">
              <a:rPr lang="en-US" smtClean="0"/>
              <a:t>3</a:t>
            </a:fld>
            <a:endParaRPr lang="en-US" dirty="0"/>
          </a:p>
        </p:txBody>
      </p:sp>
    </p:spTree>
    <p:extLst>
      <p:ext uri="{BB962C8B-B14F-4D97-AF65-F5344CB8AC3E}">
        <p14:creationId xmlns:p14="http://schemas.microsoft.com/office/powerpoint/2010/main" val="116187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graphic clearly shows how your ALA dues dollar is spent and is determined by ALA’s Mission and Strategic Directions. Includes activities of the Washington Office, the Office of Intellectual Freedom, the Office of Diversity, Literacy and Outreach Services as well as general Member Support</a:t>
            </a:r>
          </a:p>
          <a:p>
            <a:pPr marL="171450" indent="-171450">
              <a:buFont typeface="Arial" panose="020B0604020202020204" pitchFamily="34" charset="0"/>
              <a:buChar char="•"/>
            </a:pPr>
            <a:r>
              <a:rPr lang="en-US" dirty="0"/>
              <a:t>40% goes to professional and leadership development, 21% to member engagement and support</a:t>
            </a:r>
          </a:p>
          <a:p>
            <a:pPr marL="171450" indent="-171450">
              <a:buFont typeface="Arial" panose="020B0604020202020204" pitchFamily="34" charset="0"/>
              <a:buChar char="•"/>
            </a:pPr>
            <a:r>
              <a:rPr lang="en-US" dirty="0"/>
              <a:t>Activities in these areas overlap, professional development may intersect with equity but we have allocated major expenses as clearly as possible</a:t>
            </a:r>
          </a:p>
          <a:p>
            <a:pPr marL="171450" indent="-171450">
              <a:buFont typeface="Arial" panose="020B0604020202020204" pitchFamily="34" charset="0"/>
              <a:buChar char="•"/>
            </a:pPr>
            <a:r>
              <a:rPr lang="en-US" dirty="0"/>
              <a:t>Best viewed on your laptop from Treasurer’s page</a:t>
            </a:r>
          </a:p>
          <a:p>
            <a:endParaRPr lang="en-US" dirty="0"/>
          </a:p>
        </p:txBody>
      </p:sp>
      <p:sp>
        <p:nvSpPr>
          <p:cNvPr id="4" name="Slide Number Placeholder 3"/>
          <p:cNvSpPr>
            <a:spLocks noGrp="1"/>
          </p:cNvSpPr>
          <p:nvPr>
            <p:ph type="sldNum" sz="quarter" idx="10"/>
          </p:nvPr>
        </p:nvSpPr>
        <p:spPr/>
        <p:txBody>
          <a:bodyPr/>
          <a:lstStyle/>
          <a:p>
            <a:fld id="{2DA6CF48-A8EE-423D-9C33-14DD33DCA19A}" type="slidenum">
              <a:rPr lang="en-US" smtClean="0"/>
              <a:t>4</a:t>
            </a:fld>
            <a:endParaRPr lang="en-US" dirty="0"/>
          </a:p>
        </p:txBody>
      </p:sp>
    </p:spTree>
    <p:extLst>
      <p:ext uri="{BB962C8B-B14F-4D97-AF65-F5344CB8AC3E}">
        <p14:creationId xmlns:p14="http://schemas.microsoft.com/office/powerpoint/2010/main" val="1576366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Depiction of how we structure our budget, by “funds”</a:t>
            </a:r>
          </a:p>
          <a:p>
            <a:r>
              <a:rPr lang="en-US" dirty="0"/>
              <a:t>- ALA’s Operating budget is the primary focus of organization and includes general fund, divisions and round tables</a:t>
            </a:r>
          </a:p>
          <a:p>
            <a:r>
              <a:rPr lang="en-US" dirty="0"/>
              <a:t>- ALA’s Capital budget includes our physical facilities in Chicago,  DC and CHOICE offices in CT  as well as our IT systems </a:t>
            </a:r>
          </a:p>
          <a:p>
            <a:r>
              <a:rPr lang="en-US" dirty="0"/>
              <a:t>- ALA’s Grant budget includes mission related grant activities for ALA as a whole as well as the Divisions</a:t>
            </a:r>
          </a:p>
          <a:p>
            <a:r>
              <a:rPr lang="en-US" dirty="0"/>
              <a:t>- ALA’s Endowment includes a variety of investments but the organization primarily relies on the interest generated by these investments</a:t>
            </a:r>
          </a:p>
        </p:txBody>
      </p:sp>
    </p:spTree>
    <p:extLst>
      <p:ext uri="{BB962C8B-B14F-4D97-AF65-F5344CB8AC3E}">
        <p14:creationId xmlns:p14="http://schemas.microsoft.com/office/powerpoint/2010/main" val="1315888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3AD5FA0-5281-4044-8A98-F5A6DE868CA0}"/>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DEDC1B8-3C85-404B-9A10-438D3BBB3F97}"/>
              </a:ext>
            </a:extLst>
          </p:cNvPr>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dirty="0">
                <a:latin typeface="Arial" panose="020B0604020202020204" pitchFamily="34" charset="0"/>
              </a:rPr>
              <a:t>ALA’s mission, core values, strategic directions and key action areas all influence allocation of resources.  </a:t>
            </a:r>
          </a:p>
          <a:p>
            <a:endParaRPr lang="en-US" altLang="en-US" dirty="0">
              <a:latin typeface="Arial" panose="020B0604020202020204" pitchFamily="34" charset="0"/>
            </a:endParaRPr>
          </a:p>
          <a:p>
            <a:pPr marL="171450" indent="-171450">
              <a:buFontTx/>
              <a:buChar char="•"/>
            </a:pPr>
            <a:r>
              <a:rPr lang="en-US" altLang="en-US" dirty="0">
                <a:latin typeface="Arial" panose="020B0604020202020204" pitchFamily="34" charset="0"/>
              </a:rPr>
              <a:t>The translation of our mission, goals, and strategy is captured in ALA’s Five Year Financial Plan</a:t>
            </a:r>
          </a:p>
          <a:p>
            <a:pPr marL="628650" lvl="1" indent="-171450">
              <a:buFontTx/>
              <a:buChar char="•"/>
            </a:pPr>
            <a:r>
              <a:rPr lang="en-US" altLang="en-US" dirty="0">
                <a:latin typeface="Arial" panose="020B0604020202020204" pitchFamily="34" charset="0"/>
              </a:rPr>
              <a:t>The Five Year Plan helps to ensure that the Association is considering longer term investments in the mission as well as financial sustainability</a:t>
            </a:r>
          </a:p>
          <a:p>
            <a:pPr marL="171450" indent="-171450">
              <a:buFontTx/>
              <a:buChar char="•"/>
            </a:pPr>
            <a:r>
              <a:rPr lang="en-US" altLang="en-US" dirty="0">
                <a:latin typeface="Arial" panose="020B0604020202020204" pitchFamily="34" charset="0"/>
              </a:rPr>
              <a:t>The Five Year Plan then informs the Annual budget process.</a:t>
            </a:r>
          </a:p>
        </p:txBody>
      </p:sp>
    </p:spTree>
    <p:extLst>
      <p:ext uri="{BB962C8B-B14F-4D97-AF65-F5344CB8AC3E}">
        <p14:creationId xmlns:p14="http://schemas.microsoft.com/office/powerpoint/2010/main" val="3517006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a:t>
            </a:r>
            <a:r>
              <a:rPr lang="en-US" baseline="0" dirty="0"/>
              <a:t> is comes to budgeting, w</a:t>
            </a:r>
            <a:r>
              <a:rPr lang="en-US" dirty="0"/>
              <a:t>ho are the stakeholders? Development of the ALA budget is a very comprehensive and inclusive process.</a:t>
            </a:r>
            <a:r>
              <a:rPr lang="en-US" baseline="0" dirty="0"/>
              <a:t> </a:t>
            </a:r>
            <a:r>
              <a:rPr lang="en-US" dirty="0"/>
              <a:t>Again it is driven by mission, values and priorities. Key stakeholders are staff, Executive Board, Council and the Budget Analysis and Review Committee</a:t>
            </a:r>
          </a:p>
          <a:p>
            <a:endParaRPr lang="en-US" baseline="0" dirty="0"/>
          </a:p>
          <a:p>
            <a:r>
              <a:rPr lang="en-US" dirty="0"/>
              <a:t>Important to participate in </a:t>
            </a:r>
            <a:r>
              <a:rPr lang="en-US" baseline="0" dirty="0"/>
              <a:t>the Planning and Budget Assembly</a:t>
            </a:r>
            <a:r>
              <a:rPr lang="en-US" dirty="0"/>
              <a:t> and strategic planning discussions.</a:t>
            </a:r>
          </a:p>
          <a:p>
            <a:endParaRPr lang="en-US" dirty="0"/>
          </a:p>
        </p:txBody>
      </p:sp>
      <p:sp>
        <p:nvSpPr>
          <p:cNvPr id="4" name="Slide Number Placeholder 3"/>
          <p:cNvSpPr>
            <a:spLocks noGrp="1"/>
          </p:cNvSpPr>
          <p:nvPr>
            <p:ph type="sldNum" sz="quarter" idx="10"/>
          </p:nvPr>
        </p:nvSpPr>
        <p:spPr/>
        <p:txBody>
          <a:bodyPr/>
          <a:lstStyle/>
          <a:p>
            <a:fld id="{D53B62BA-6C66-4B2F-83D8-BCF186CDD99E}" type="slidenum">
              <a:rPr lang="en-US" smtClean="0"/>
              <a:pPr/>
              <a:t>7</a:t>
            </a:fld>
            <a:endParaRPr lang="en-US" dirty="0"/>
          </a:p>
        </p:txBody>
      </p:sp>
    </p:spTree>
    <p:extLst>
      <p:ext uri="{BB962C8B-B14F-4D97-AF65-F5344CB8AC3E}">
        <p14:creationId xmlns:p14="http://schemas.microsoft.com/office/powerpoint/2010/main" val="3616883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info on slide</a:t>
            </a:r>
          </a:p>
          <a:p>
            <a:endParaRPr lang="en-US" dirty="0"/>
          </a:p>
          <a:p>
            <a:r>
              <a:rPr lang="en-US" dirty="0"/>
              <a:t>Serves as the eyes and ears of the association and its members in all aspects of the budget process.</a:t>
            </a:r>
          </a:p>
        </p:txBody>
      </p:sp>
      <p:sp>
        <p:nvSpPr>
          <p:cNvPr id="4" name="Slide Number Placeholder 3"/>
          <p:cNvSpPr>
            <a:spLocks noGrp="1"/>
          </p:cNvSpPr>
          <p:nvPr>
            <p:ph type="sldNum" sz="quarter" idx="10"/>
          </p:nvPr>
        </p:nvSpPr>
        <p:spPr/>
        <p:txBody>
          <a:bodyPr/>
          <a:lstStyle/>
          <a:p>
            <a:fld id="{D53B62BA-6C66-4B2F-83D8-BCF186CDD99E}" type="slidenum">
              <a:rPr lang="en-US" smtClean="0"/>
              <a:pPr/>
              <a:t>8</a:t>
            </a:fld>
            <a:endParaRPr lang="en-US" dirty="0"/>
          </a:p>
        </p:txBody>
      </p:sp>
    </p:spTree>
    <p:extLst>
      <p:ext uri="{BB962C8B-B14F-4D97-AF65-F5344CB8AC3E}">
        <p14:creationId xmlns:p14="http://schemas.microsoft.com/office/powerpoint/2010/main" val="1689990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Objective analytical view of initiatives in light of other fiscal issues or priorities.  </a:t>
            </a:r>
          </a:p>
        </p:txBody>
      </p:sp>
      <p:sp>
        <p:nvSpPr>
          <p:cNvPr id="4" name="Slide Number Placeholder 3"/>
          <p:cNvSpPr>
            <a:spLocks noGrp="1"/>
          </p:cNvSpPr>
          <p:nvPr>
            <p:ph type="sldNum" sz="quarter" idx="10"/>
          </p:nvPr>
        </p:nvSpPr>
        <p:spPr/>
        <p:txBody>
          <a:bodyPr/>
          <a:lstStyle/>
          <a:p>
            <a:fld id="{4843587D-5768-4940-B9C8-B10E3F323BAC}" type="slidenum">
              <a:rPr lang="en-US" smtClean="0"/>
              <a:pPr/>
              <a:t>9</a:t>
            </a:fld>
            <a:endParaRPr lang="en-US"/>
          </a:p>
        </p:txBody>
      </p:sp>
    </p:spTree>
    <p:extLst>
      <p:ext uri="{BB962C8B-B14F-4D97-AF65-F5344CB8AC3E}">
        <p14:creationId xmlns:p14="http://schemas.microsoft.com/office/powerpoint/2010/main" val="3754827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F80-E9B1-4C12-8930-6B7B43103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9124BD-22EE-4122-AFFE-D83E6F78B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F5D46F-9D7E-4148-978D-E07695C146D8}"/>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5" name="Footer Placeholder 4">
            <a:extLst>
              <a:ext uri="{FF2B5EF4-FFF2-40B4-BE49-F238E27FC236}">
                <a16:creationId xmlns:a16="http://schemas.microsoft.com/office/drawing/2014/main" id="{604B8EDF-39F0-4D77-844B-5649277AA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1B0A9A-AF1E-46DF-8C74-681962E6B6B9}"/>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1599061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1FAF-D2E6-4384-9F7D-5E7646DDD3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2FDB03-23BD-427C-8EA4-2F57449951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DE4AD-FB60-420A-9390-6BE9F2431FF6}"/>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5" name="Footer Placeholder 4">
            <a:extLst>
              <a:ext uri="{FF2B5EF4-FFF2-40B4-BE49-F238E27FC236}">
                <a16:creationId xmlns:a16="http://schemas.microsoft.com/office/drawing/2014/main" id="{EA5CDF9C-74F8-4E61-A769-2860549F3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62FD7-F6AC-4CA0-8384-B8F88BC9F0B1}"/>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3311043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27F4D-3470-4A13-9E06-1CE6133C5E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70FEE-3A63-4E3E-BBA6-9938B3DAF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A6E0D-242D-4771-8F6B-DB669606E568}"/>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5" name="Footer Placeholder 4">
            <a:extLst>
              <a:ext uri="{FF2B5EF4-FFF2-40B4-BE49-F238E27FC236}">
                <a16:creationId xmlns:a16="http://schemas.microsoft.com/office/drawing/2014/main" id="{59FB5AC2-148E-493B-B10B-1F360A5DF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C8733E-B2AB-4267-83CF-8B2E1DA781ED}"/>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1553876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17C68-8DF1-4CFB-B3C0-41058C436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506544-790B-4A09-8FA7-A13D53A01EA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B5DAE5-B282-4F45-A385-EAC5FD91F57F}"/>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5" name="Footer Placeholder 4">
            <a:extLst>
              <a:ext uri="{FF2B5EF4-FFF2-40B4-BE49-F238E27FC236}">
                <a16:creationId xmlns:a16="http://schemas.microsoft.com/office/drawing/2014/main" id="{E8D1F3DB-78E1-49CF-AE44-BC3C3965D3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9BE44-B23B-4166-B757-70DD9E58E1D7}"/>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3360320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D2A3-DDA0-4B17-8439-1073A6B51A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D3D4B-E737-4996-A8C6-97772AF9D6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A266E7-FBA4-48F1-AAA3-34ABBE4EBD96}"/>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5" name="Footer Placeholder 4">
            <a:extLst>
              <a:ext uri="{FF2B5EF4-FFF2-40B4-BE49-F238E27FC236}">
                <a16:creationId xmlns:a16="http://schemas.microsoft.com/office/drawing/2014/main" id="{F626B337-1A33-4E18-80A4-53CE45CFDF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B6650-1670-4AF5-89D5-EFFEDDD123FF}"/>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3858746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A3DC-E3CE-4500-BED2-6A470AE543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610C7-4ED7-4B4C-90D2-BF67E5B34FF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AE2F56-0843-4F67-98E6-6D55DC2A3A3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1A1EBF-9889-4EA4-85E1-01ABD2795505}"/>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6" name="Footer Placeholder 5">
            <a:extLst>
              <a:ext uri="{FF2B5EF4-FFF2-40B4-BE49-F238E27FC236}">
                <a16:creationId xmlns:a16="http://schemas.microsoft.com/office/drawing/2014/main" id="{8837D0E2-DFE1-40B7-8DE8-E22F6D61A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3318C4-39E4-4B72-A057-A170C795042E}"/>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2313458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8E8C-77AC-4A91-A39E-198FB919D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06297-0A8D-494F-95C9-37284301F1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EC8C7E-171C-4475-AAFF-CDBA8988E2A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227D28-5D49-4F26-B3A0-95ACAB80D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2B6939-8966-4AA6-BACF-328FE24745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2550D3-37B8-43CB-9D22-D18F0106119E}"/>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8" name="Footer Placeholder 7">
            <a:extLst>
              <a:ext uri="{FF2B5EF4-FFF2-40B4-BE49-F238E27FC236}">
                <a16:creationId xmlns:a16="http://schemas.microsoft.com/office/drawing/2014/main" id="{9E7A1ACC-6DEA-473E-B85E-BB62ED252C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3E669C-ACC7-4C7B-9CA3-1F5D59FDCD9C}"/>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2404899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97CDC-4396-46BE-9792-25F3EE9DA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9E2695-B75B-4F93-A1A2-79A74CDC738B}"/>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4" name="Footer Placeholder 3">
            <a:extLst>
              <a:ext uri="{FF2B5EF4-FFF2-40B4-BE49-F238E27FC236}">
                <a16:creationId xmlns:a16="http://schemas.microsoft.com/office/drawing/2014/main" id="{63268C64-FB63-408A-9617-FA1CDFE759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6BAF8-6786-427B-A05C-9392E69A7A09}"/>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4253053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C344CB-45A2-4783-9254-03EB48A11374}"/>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3" name="Footer Placeholder 2">
            <a:extLst>
              <a:ext uri="{FF2B5EF4-FFF2-40B4-BE49-F238E27FC236}">
                <a16:creationId xmlns:a16="http://schemas.microsoft.com/office/drawing/2014/main" id="{9352BC89-EABE-4F2C-8F83-89008B1D62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973BC6-4571-49CF-A331-252997083AB4}"/>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240251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A5EA7-5EA6-4530-A4C6-499B42A157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9EB28E-BC96-499F-B075-1BBAD701DB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217C5F-3204-4720-93B4-7EFE5B5E5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A747DA-D0C5-4924-8F7F-6366A8527E81}"/>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6" name="Footer Placeholder 5">
            <a:extLst>
              <a:ext uri="{FF2B5EF4-FFF2-40B4-BE49-F238E27FC236}">
                <a16:creationId xmlns:a16="http://schemas.microsoft.com/office/drawing/2014/main" id="{69C29F07-74AF-4F85-9780-0D22475274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38540B-F190-4D30-AE11-3D5D843E0641}"/>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97353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F4BA-B13E-4850-89C8-CA909FDD60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CE8F62-99FC-4042-9121-D0D5746A70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472EF4-1028-4CBC-9DCD-B36D1C13B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FA90C1-4CED-4D35-9C32-7E9D8C2A93CC}"/>
              </a:ext>
            </a:extLst>
          </p:cNvPr>
          <p:cNvSpPr>
            <a:spLocks noGrp="1"/>
          </p:cNvSpPr>
          <p:nvPr>
            <p:ph type="dt" sz="half" idx="10"/>
          </p:nvPr>
        </p:nvSpPr>
        <p:spPr/>
        <p:txBody>
          <a:bodyPr/>
          <a:lstStyle/>
          <a:p>
            <a:fld id="{AEDC8B53-8AE5-49C8-918D-8774820E2269}" type="datetimeFigureOut">
              <a:rPr lang="en-US" smtClean="0"/>
              <a:t>6/21/2019</a:t>
            </a:fld>
            <a:endParaRPr lang="en-US"/>
          </a:p>
        </p:txBody>
      </p:sp>
      <p:sp>
        <p:nvSpPr>
          <p:cNvPr id="6" name="Footer Placeholder 5">
            <a:extLst>
              <a:ext uri="{FF2B5EF4-FFF2-40B4-BE49-F238E27FC236}">
                <a16:creationId xmlns:a16="http://schemas.microsoft.com/office/drawing/2014/main" id="{6E025BD7-B336-4053-B343-0B14FECB3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BA3F9A-E070-4B29-8504-A4304FABE3AA}"/>
              </a:ext>
            </a:extLst>
          </p:cNvPr>
          <p:cNvSpPr>
            <a:spLocks noGrp="1"/>
          </p:cNvSpPr>
          <p:nvPr>
            <p:ph type="sldNum" sz="quarter" idx="12"/>
          </p:nvPr>
        </p:nvSpPr>
        <p:spPr/>
        <p:txBody>
          <a:bodyPr/>
          <a:lstStyle/>
          <a:p>
            <a:fld id="{B3C680FB-9998-4768-96E7-9172829088D1}" type="slidenum">
              <a:rPr lang="en-US" smtClean="0"/>
              <a:t>‹#›</a:t>
            </a:fld>
            <a:endParaRPr lang="en-US"/>
          </a:p>
        </p:txBody>
      </p:sp>
    </p:spTree>
    <p:extLst>
      <p:ext uri="{BB962C8B-B14F-4D97-AF65-F5344CB8AC3E}">
        <p14:creationId xmlns:p14="http://schemas.microsoft.com/office/powerpoint/2010/main" val="3082057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212689-E804-4F3E-9486-4A635EFD32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B4E49E-4580-4BA5-A2DE-6839253FDE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5809F1-46A4-4D92-9216-6B959966B3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C8B53-8AE5-49C8-918D-8774820E2269}" type="datetimeFigureOut">
              <a:rPr lang="en-US" smtClean="0"/>
              <a:t>6/21/2019</a:t>
            </a:fld>
            <a:endParaRPr lang="en-US"/>
          </a:p>
        </p:txBody>
      </p:sp>
      <p:sp>
        <p:nvSpPr>
          <p:cNvPr id="5" name="Footer Placeholder 4">
            <a:extLst>
              <a:ext uri="{FF2B5EF4-FFF2-40B4-BE49-F238E27FC236}">
                <a16:creationId xmlns:a16="http://schemas.microsoft.com/office/drawing/2014/main" id="{851F0843-B1E5-436F-B498-3E1A934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B8918A-5A98-473F-865E-909F95B39C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680FB-9998-4768-96E7-9172829088D1}" type="slidenum">
              <a:rPr lang="en-US" smtClean="0"/>
              <a:t>‹#›</a:t>
            </a:fld>
            <a:endParaRPr lang="en-US"/>
          </a:p>
        </p:txBody>
      </p:sp>
    </p:spTree>
    <p:extLst>
      <p:ext uri="{BB962C8B-B14F-4D97-AF65-F5344CB8AC3E}">
        <p14:creationId xmlns:p14="http://schemas.microsoft.com/office/powerpoint/2010/main" val="163013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shhildreth@comcast.net"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hyperlink" Target="http://www.ala.org/aboutala/sites/ala.org.aboutala/files/content/governance/financialdata/financialrpts/ALA_Financial_Handbook_Final15.pdf" TargetMode="External"/><Relationship Id="rId5" Type="http://schemas.openxmlformats.org/officeDocument/2006/relationships/hyperlink" Target="http://www.ala.org/aboutala/governance/financialdata/finlearn" TargetMode="External"/><Relationship Id="rId4" Type="http://schemas.openxmlformats.org/officeDocument/2006/relationships/hyperlink" Target="http://www.ala.org/aboutala/governance/financialdat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0" y="718602"/>
            <a:ext cx="9536576" cy="1033462"/>
          </a:xfrm>
        </p:spPr>
        <p:txBody>
          <a:bodyPr>
            <a:normAutofit fontScale="90000"/>
          </a:bodyPr>
          <a:lstStyle/>
          <a:p>
            <a:r>
              <a:rPr lang="en-US" b="1" dirty="0"/>
              <a:t>Council Financial Orientation </a:t>
            </a:r>
          </a:p>
        </p:txBody>
      </p:sp>
      <p:sp>
        <p:nvSpPr>
          <p:cNvPr id="3" name="Subtitle 2"/>
          <p:cNvSpPr>
            <a:spLocks noGrp="1"/>
          </p:cNvSpPr>
          <p:nvPr>
            <p:ph type="body" idx="1"/>
          </p:nvPr>
        </p:nvSpPr>
        <p:spPr>
          <a:xfrm>
            <a:off x="3120738" y="2456411"/>
            <a:ext cx="6437312" cy="914400"/>
          </a:xfrm>
        </p:spPr>
        <p:txBody>
          <a:bodyPr>
            <a:normAutofit fontScale="85000" lnSpcReduction="10000"/>
          </a:bodyPr>
          <a:lstStyle/>
          <a:p>
            <a:r>
              <a:rPr lang="en-US" sz="3200" i="1" dirty="0"/>
              <a:t> </a:t>
            </a:r>
          </a:p>
          <a:p>
            <a:r>
              <a:rPr lang="en-US" sz="2800" i="1" dirty="0">
                <a:latin typeface="+mj-lt"/>
              </a:rPr>
              <a:t>- The ALA Budget and Decision Making Process -</a:t>
            </a:r>
          </a:p>
        </p:txBody>
      </p:sp>
      <p:sp>
        <p:nvSpPr>
          <p:cNvPr id="5" name="TextBox 4"/>
          <p:cNvSpPr txBox="1"/>
          <p:nvPr/>
        </p:nvSpPr>
        <p:spPr>
          <a:xfrm>
            <a:off x="8305800" y="5622667"/>
            <a:ext cx="3810000" cy="830997"/>
          </a:xfrm>
          <a:prstGeom prst="rect">
            <a:avLst/>
          </a:prstGeom>
          <a:noFill/>
        </p:spPr>
        <p:txBody>
          <a:bodyPr wrap="square" rtlCol="0">
            <a:spAutoFit/>
          </a:bodyPr>
          <a:lstStyle/>
          <a:p>
            <a:r>
              <a:rPr lang="en-US" sz="2400" dirty="0">
                <a:latin typeface="+mj-lt"/>
              </a:rPr>
              <a:t>Saturday, June 22, 2019</a:t>
            </a:r>
          </a:p>
          <a:p>
            <a:r>
              <a:rPr lang="en-US" sz="2400" dirty="0">
                <a:latin typeface="+mj-lt"/>
              </a:rPr>
              <a:t>Washington, DC</a:t>
            </a:r>
          </a:p>
        </p:txBody>
      </p:sp>
      <p:sp>
        <p:nvSpPr>
          <p:cNvPr id="6" name="TextBox 5"/>
          <p:cNvSpPr txBox="1"/>
          <p:nvPr/>
        </p:nvSpPr>
        <p:spPr>
          <a:xfrm>
            <a:off x="421177" y="5715000"/>
            <a:ext cx="4799215" cy="738664"/>
          </a:xfrm>
          <a:prstGeom prst="rect">
            <a:avLst/>
          </a:prstGeom>
          <a:noFill/>
        </p:spPr>
        <p:txBody>
          <a:bodyPr wrap="square" rtlCol="0">
            <a:spAutoFit/>
          </a:bodyPr>
          <a:lstStyle/>
          <a:p>
            <a:r>
              <a:rPr lang="en-US" sz="2400" dirty="0">
                <a:latin typeface="+mj-lt"/>
              </a:rPr>
              <a:t>Susan Hildreth – ALA Treasurer</a:t>
            </a:r>
          </a:p>
          <a:p>
            <a:endParaRPr lang="en-US" dirty="0"/>
          </a:p>
        </p:txBody>
      </p:sp>
    </p:spTree>
    <p:extLst>
      <p:ext uri="{BB962C8B-B14F-4D97-AF65-F5344CB8AC3E}">
        <p14:creationId xmlns:p14="http://schemas.microsoft.com/office/powerpoint/2010/main" val="4063381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id="{778852DC-6F8C-4B2D-8D7D-CC927E920906}"/>
              </a:ext>
            </a:extLst>
          </p:cNvPr>
          <p:cNvSpPr>
            <a:spLocks noGrp="1"/>
          </p:cNvSpPr>
          <p:nvPr>
            <p:ph type="title" idx="4294967295"/>
          </p:nvPr>
        </p:nvSpPr>
        <p:spPr>
          <a:xfrm>
            <a:off x="2057401" y="161926"/>
            <a:ext cx="8194675" cy="600075"/>
          </a:xfrm>
        </p:spPr>
        <p:txBody>
          <a:bodyPr>
            <a:normAutofit fontScale="90000"/>
          </a:bodyPr>
          <a:lstStyle/>
          <a:p>
            <a:r>
              <a:rPr lang="en-US" altLang="en-US" sz="1800" b="1" dirty="0"/>
              <a:t>ALA’s Annual Budget Process</a:t>
            </a:r>
            <a:r>
              <a:rPr lang="en-US" altLang="en-US" sz="2400" b="1" dirty="0"/>
              <a:t/>
            </a:r>
            <a:br>
              <a:rPr lang="en-US" altLang="en-US" sz="2400" b="1" dirty="0"/>
            </a:br>
            <a:r>
              <a:rPr lang="en-US" altLang="en-US" sz="2400" b="1" dirty="0"/>
              <a:t>How Do We Set Priorities and Allocate Resources Annually? </a:t>
            </a:r>
            <a:endParaRPr lang="es-ES_tradnl" altLang="en-US" sz="2400" b="1" dirty="0"/>
          </a:p>
        </p:txBody>
      </p:sp>
      <p:sp>
        <p:nvSpPr>
          <p:cNvPr id="6" name="Rectangle 5">
            <a:extLst>
              <a:ext uri="{FF2B5EF4-FFF2-40B4-BE49-F238E27FC236}">
                <a16:creationId xmlns:a16="http://schemas.microsoft.com/office/drawing/2014/main" id="{89E8371C-A876-4BD1-8CEE-4C1933005794}"/>
              </a:ext>
            </a:extLst>
          </p:cNvPr>
          <p:cNvSpPr/>
          <p:nvPr/>
        </p:nvSpPr>
        <p:spPr bwMode="auto">
          <a:xfrm>
            <a:off x="2667000" y="5791200"/>
            <a:ext cx="7010400" cy="685800"/>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nchor="ctr"/>
          <a:lstStyle/>
          <a:p>
            <a:pPr>
              <a:defRPr/>
            </a:pPr>
            <a:r>
              <a:rPr lang="en-US" dirty="0">
                <a:latin typeface="Arial" charset="0"/>
              </a:rPr>
              <a:t>With the dual goals of mission attainment and financial sustainability, the process for FY20 began in Oct-Dec 2018 (1</a:t>
            </a:r>
            <a:r>
              <a:rPr lang="en-US" baseline="30000" dirty="0">
                <a:latin typeface="Arial" charset="0"/>
              </a:rPr>
              <a:t>st</a:t>
            </a:r>
            <a:r>
              <a:rPr lang="en-US" dirty="0">
                <a:latin typeface="Arial" charset="0"/>
              </a:rPr>
              <a:t> Quarter FY19)</a:t>
            </a:r>
          </a:p>
        </p:txBody>
      </p:sp>
      <p:pic>
        <p:nvPicPr>
          <p:cNvPr id="23556" name="Picture 2">
            <a:extLst>
              <a:ext uri="{FF2B5EF4-FFF2-40B4-BE49-F238E27FC236}">
                <a16:creationId xmlns:a16="http://schemas.microsoft.com/office/drawing/2014/main" id="{98B32CFD-CE58-48D6-B157-32121EC537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130300"/>
            <a:ext cx="6400800" cy="44323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TextBox 20">
            <a:extLst>
              <a:ext uri="{FF2B5EF4-FFF2-40B4-BE49-F238E27FC236}">
                <a16:creationId xmlns:a16="http://schemas.microsoft.com/office/drawing/2014/main" id="{26219FBC-44CE-4D8C-85CC-826D23F527D3}"/>
              </a:ext>
            </a:extLst>
          </p:cNvPr>
          <p:cNvSpPr txBox="1">
            <a:spLocks noChangeArrowheads="1"/>
          </p:cNvSpPr>
          <p:nvPr/>
        </p:nvSpPr>
        <p:spPr bwMode="auto">
          <a:xfrm>
            <a:off x="5029200" y="838200"/>
            <a:ext cx="2819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600" b="1">
                <a:latin typeface="Arial" panose="020B0604020202020204" pitchFamily="34" charset="0"/>
              </a:rPr>
              <a:t>The ALA Budget Cycle</a:t>
            </a:r>
          </a:p>
        </p:txBody>
      </p:sp>
      <p:sp>
        <p:nvSpPr>
          <p:cNvPr id="23558" name="TextBox 21">
            <a:extLst>
              <a:ext uri="{FF2B5EF4-FFF2-40B4-BE49-F238E27FC236}">
                <a16:creationId xmlns:a16="http://schemas.microsoft.com/office/drawing/2014/main" id="{223AA9A1-35B2-4E1E-8A8D-CDE5141C6252}"/>
              </a:ext>
            </a:extLst>
          </p:cNvPr>
          <p:cNvSpPr txBox="1">
            <a:spLocks noChangeArrowheads="1"/>
          </p:cNvSpPr>
          <p:nvPr/>
        </p:nvSpPr>
        <p:spPr bwMode="auto">
          <a:xfrm>
            <a:off x="7391400" y="1103314"/>
            <a:ext cx="3352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0" indent="0">
              <a:spcBef>
                <a:spcPct val="0"/>
              </a:spcBef>
              <a:buClrTx/>
              <a:buSzTx/>
              <a:buNone/>
            </a:pPr>
            <a:r>
              <a:rPr lang="en-US" altLang="en-US" sz="1400" dirty="0">
                <a:latin typeface="Arial" panose="020B0604020202020204" pitchFamily="34" charset="0"/>
              </a:rPr>
              <a:t>ALA Staff:</a:t>
            </a:r>
          </a:p>
          <a:p>
            <a:pPr>
              <a:spcBef>
                <a:spcPct val="0"/>
              </a:spcBef>
              <a:buClrTx/>
              <a:buSzTx/>
              <a:buFontTx/>
              <a:buChar char="•"/>
            </a:pPr>
            <a:r>
              <a:rPr lang="en-US" altLang="en-US" sz="1400" dirty="0">
                <a:latin typeface="Arial" panose="020B0604020202020204" pitchFamily="34" charset="0"/>
              </a:rPr>
              <a:t>updates Five Year Plan</a:t>
            </a:r>
          </a:p>
          <a:p>
            <a:pPr>
              <a:spcBef>
                <a:spcPct val="0"/>
              </a:spcBef>
              <a:buClrTx/>
              <a:buSzTx/>
              <a:buFontTx/>
              <a:buChar char="•"/>
            </a:pPr>
            <a:r>
              <a:rPr lang="en-US" altLang="en-US" sz="1400" dirty="0">
                <a:latin typeface="Arial" panose="020B0604020202020204" pitchFamily="34" charset="0"/>
              </a:rPr>
              <a:t>creates revenue projections </a:t>
            </a:r>
          </a:p>
          <a:p>
            <a:pPr>
              <a:spcBef>
                <a:spcPct val="0"/>
              </a:spcBef>
              <a:buClrTx/>
              <a:buSzTx/>
              <a:buFontTx/>
              <a:buChar char="•"/>
            </a:pPr>
            <a:r>
              <a:rPr lang="en-US" altLang="en-US" sz="1400" dirty="0">
                <a:latin typeface="Arial" panose="020B0604020202020204" pitchFamily="34" charset="0"/>
              </a:rPr>
              <a:t>develops budget requests</a:t>
            </a:r>
          </a:p>
        </p:txBody>
      </p:sp>
      <p:sp>
        <p:nvSpPr>
          <p:cNvPr id="23559" name="TextBox 22">
            <a:extLst>
              <a:ext uri="{FF2B5EF4-FFF2-40B4-BE49-F238E27FC236}">
                <a16:creationId xmlns:a16="http://schemas.microsoft.com/office/drawing/2014/main" id="{FF1E77F1-4273-45EA-913C-1DB2CAA2A00C}"/>
              </a:ext>
            </a:extLst>
          </p:cNvPr>
          <p:cNvSpPr txBox="1">
            <a:spLocks noChangeArrowheads="1"/>
          </p:cNvSpPr>
          <p:nvPr/>
        </p:nvSpPr>
        <p:spPr bwMode="auto">
          <a:xfrm>
            <a:off x="8763000" y="2398713"/>
            <a:ext cx="1752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Char char="•"/>
            </a:pPr>
            <a:r>
              <a:rPr lang="en-US" altLang="en-US" sz="1400" dirty="0">
                <a:latin typeface="Arial" panose="020B0604020202020204" pitchFamily="34" charset="0"/>
              </a:rPr>
              <a:t>Key Fiscal Year Assumptions presented to BARC. </a:t>
            </a:r>
          </a:p>
          <a:p>
            <a:pPr>
              <a:spcBef>
                <a:spcPct val="0"/>
              </a:spcBef>
              <a:buClrTx/>
              <a:buSzTx/>
              <a:buFontTx/>
              <a:buChar char="•"/>
            </a:pPr>
            <a:r>
              <a:rPr lang="en-US" altLang="en-US" sz="1400" dirty="0">
                <a:latin typeface="Arial" panose="020B0604020202020204" pitchFamily="34" charset="0"/>
              </a:rPr>
              <a:t>PBA guidance and input </a:t>
            </a:r>
          </a:p>
          <a:p>
            <a:pPr>
              <a:spcBef>
                <a:spcPct val="0"/>
              </a:spcBef>
              <a:buClrTx/>
              <a:buSzTx/>
              <a:buFontTx/>
              <a:buChar char="•"/>
            </a:pPr>
            <a:r>
              <a:rPr lang="en-US" altLang="en-US" sz="1400" dirty="0">
                <a:latin typeface="Arial" panose="020B0604020202020204" pitchFamily="34" charset="0"/>
              </a:rPr>
              <a:t>Approval by Council </a:t>
            </a:r>
          </a:p>
        </p:txBody>
      </p:sp>
      <p:sp>
        <p:nvSpPr>
          <p:cNvPr id="23560" name="TextBox 23">
            <a:extLst>
              <a:ext uri="{FF2B5EF4-FFF2-40B4-BE49-F238E27FC236}">
                <a16:creationId xmlns:a16="http://schemas.microsoft.com/office/drawing/2014/main" id="{A8E38EBB-40D4-4712-A35D-1C7A0445C019}"/>
              </a:ext>
            </a:extLst>
          </p:cNvPr>
          <p:cNvSpPr txBox="1">
            <a:spLocks noChangeArrowheads="1"/>
          </p:cNvSpPr>
          <p:nvPr/>
        </p:nvSpPr>
        <p:spPr bwMode="auto">
          <a:xfrm>
            <a:off x="8153400" y="4495800"/>
            <a:ext cx="2209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Char char="•"/>
            </a:pPr>
            <a:r>
              <a:rPr lang="en-US" altLang="en-US" sz="1400">
                <a:latin typeface="Arial" panose="020B0604020202020204" pitchFamily="34" charset="0"/>
              </a:rPr>
              <a:t>ALA “Preliminary” Budget presented to BARC, F&amp;A, and Board </a:t>
            </a:r>
          </a:p>
        </p:txBody>
      </p:sp>
      <p:sp>
        <p:nvSpPr>
          <p:cNvPr id="23561" name="TextBox 24">
            <a:extLst>
              <a:ext uri="{FF2B5EF4-FFF2-40B4-BE49-F238E27FC236}">
                <a16:creationId xmlns:a16="http://schemas.microsoft.com/office/drawing/2014/main" id="{E67B71B3-DDFB-4225-B1DF-76B9108BB99B}"/>
              </a:ext>
            </a:extLst>
          </p:cNvPr>
          <p:cNvSpPr txBox="1">
            <a:spLocks noChangeArrowheads="1"/>
          </p:cNvSpPr>
          <p:nvPr/>
        </p:nvSpPr>
        <p:spPr bwMode="auto">
          <a:xfrm>
            <a:off x="2438400" y="4595814"/>
            <a:ext cx="205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Char char="•"/>
            </a:pPr>
            <a:r>
              <a:rPr lang="en-US" altLang="en-US" sz="1400" dirty="0">
                <a:latin typeface="Arial" panose="020B0604020202020204" pitchFamily="34" charset="0"/>
              </a:rPr>
              <a:t>ALA “Total” Budget presented to BARC, F&amp;A, and Board</a:t>
            </a:r>
          </a:p>
          <a:p>
            <a:pPr>
              <a:spcBef>
                <a:spcPct val="0"/>
              </a:spcBef>
              <a:buClrTx/>
              <a:buSzTx/>
              <a:buFontTx/>
              <a:buChar char="•"/>
            </a:pPr>
            <a:r>
              <a:rPr lang="en-US" altLang="en-US" sz="1400" dirty="0">
                <a:latin typeface="Arial" panose="020B0604020202020204" pitchFamily="34" charset="0"/>
              </a:rPr>
              <a:t>Approval by Council</a:t>
            </a:r>
          </a:p>
        </p:txBody>
      </p:sp>
      <p:sp>
        <p:nvSpPr>
          <p:cNvPr id="23562" name="TextBox 25">
            <a:extLst>
              <a:ext uri="{FF2B5EF4-FFF2-40B4-BE49-F238E27FC236}">
                <a16:creationId xmlns:a16="http://schemas.microsoft.com/office/drawing/2014/main" id="{E5D37073-2403-4D7C-AA58-5243701D0636}"/>
              </a:ext>
            </a:extLst>
          </p:cNvPr>
          <p:cNvSpPr txBox="1">
            <a:spLocks noChangeArrowheads="1"/>
          </p:cNvSpPr>
          <p:nvPr/>
        </p:nvSpPr>
        <p:spPr bwMode="auto">
          <a:xfrm>
            <a:off x="1828800" y="2538414"/>
            <a:ext cx="21336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Char char="•"/>
            </a:pPr>
            <a:r>
              <a:rPr lang="en-US" altLang="en-US" sz="1400">
                <a:latin typeface="Arial" panose="020B0604020202020204" pitchFamily="34" charset="0"/>
              </a:rPr>
              <a:t>ALA “Final” Budget presented to BARC, F&amp;A, and Board</a:t>
            </a:r>
          </a:p>
        </p:txBody>
      </p:sp>
    </p:spTree>
    <p:extLst>
      <p:ext uri="{BB962C8B-B14F-4D97-AF65-F5344CB8AC3E}">
        <p14:creationId xmlns:p14="http://schemas.microsoft.com/office/powerpoint/2010/main" val="3557568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438400" y="274638"/>
            <a:ext cx="7772400" cy="944562"/>
          </a:xfrm>
        </p:spPr>
        <p:txBody>
          <a:bodyPr>
            <a:normAutofit fontScale="90000"/>
          </a:bodyPr>
          <a:lstStyle/>
          <a:p>
            <a:pPr eaLnBrk="1" hangingPunct="1"/>
            <a:r>
              <a:rPr lang="en-US" sz="3600" b="1" dirty="0">
                <a:cs typeface="Arial" pitchFamily="34" charset="0"/>
              </a:rPr>
              <a:t>Other Important Information to Know</a:t>
            </a:r>
          </a:p>
        </p:txBody>
      </p:sp>
      <p:sp>
        <p:nvSpPr>
          <p:cNvPr id="13316" name="Rectangle 3"/>
          <p:cNvSpPr>
            <a:spLocks noGrp="1" noChangeArrowheads="1"/>
          </p:cNvSpPr>
          <p:nvPr>
            <p:ph sz="quarter" idx="1"/>
          </p:nvPr>
        </p:nvSpPr>
        <p:spPr>
          <a:xfrm>
            <a:off x="2667000" y="1524000"/>
            <a:ext cx="7010400" cy="4953000"/>
          </a:xfrm>
        </p:spPr>
        <p:txBody>
          <a:bodyPr>
            <a:normAutofit/>
          </a:bodyPr>
          <a:lstStyle/>
          <a:p>
            <a:pPr eaLnBrk="1" hangingPunct="1"/>
            <a:r>
              <a:rPr lang="en-US" dirty="0">
                <a:latin typeface="+mj-lt"/>
              </a:rPr>
              <a:t>Final adjustments can and are made to budget between Annual Conference and Fall Executive Board meeting</a:t>
            </a:r>
          </a:p>
          <a:p>
            <a:pPr eaLnBrk="1" hangingPunct="1">
              <a:buNone/>
            </a:pPr>
            <a:r>
              <a:rPr lang="en-US" sz="1800" dirty="0">
                <a:latin typeface="+mj-lt"/>
              </a:rPr>
              <a:t>           - Final budget is approved in October, even though  new fiscal year starts in September </a:t>
            </a:r>
          </a:p>
          <a:p>
            <a:pPr eaLnBrk="1" hangingPunct="1">
              <a:buNone/>
            </a:pPr>
            <a:endParaRPr lang="en-US" sz="1800" dirty="0">
              <a:latin typeface="+mj-lt"/>
            </a:endParaRPr>
          </a:p>
          <a:p>
            <a:pPr eaLnBrk="1" hangingPunct="1"/>
            <a:r>
              <a:rPr lang="en-US" dirty="0">
                <a:latin typeface="+mj-lt"/>
              </a:rPr>
              <a:t>New projects/initiatives introduced outside approved budget process will generally have to wait until next budget cycle</a:t>
            </a:r>
          </a:p>
          <a:p>
            <a:pPr eaLnBrk="1" hangingPunct="1">
              <a:buNone/>
            </a:pPr>
            <a:r>
              <a:rPr lang="en-US" dirty="0">
                <a:latin typeface="+mj-lt"/>
              </a:rPr>
              <a:t>        </a:t>
            </a:r>
            <a:r>
              <a:rPr lang="en-US" sz="1800" dirty="0">
                <a:latin typeface="+mj-lt"/>
              </a:rPr>
              <a:t>- New projects/initiatives developed outside budget process are handled on a case by case basis and encouraged to wait until next budget cycle </a:t>
            </a:r>
          </a:p>
          <a:p>
            <a:pPr eaLnBrk="1" hangingPunct="1">
              <a:buNone/>
            </a:pPr>
            <a:endParaRPr lang="en-US" sz="1800" dirty="0">
              <a:latin typeface="+mj-lt"/>
            </a:endParaRPr>
          </a:p>
          <a:p>
            <a:pPr eaLnBrk="1" hangingPunct="1">
              <a:buNone/>
            </a:pPr>
            <a:endParaRPr lang="en-US" dirty="0"/>
          </a:p>
        </p:txBody>
      </p:sp>
    </p:spTree>
    <p:extLst>
      <p:ext uri="{BB962C8B-B14F-4D97-AF65-F5344CB8AC3E}">
        <p14:creationId xmlns:p14="http://schemas.microsoft.com/office/powerpoint/2010/main" val="2122194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4969A-FB4C-4CC3-B393-9603712E438D}"/>
              </a:ext>
            </a:extLst>
          </p:cNvPr>
          <p:cNvSpPr>
            <a:spLocks noGrp="1"/>
          </p:cNvSpPr>
          <p:nvPr>
            <p:ph type="title"/>
          </p:nvPr>
        </p:nvSpPr>
        <p:spPr/>
        <p:txBody>
          <a:bodyPr>
            <a:normAutofit fontScale="90000"/>
          </a:bodyPr>
          <a:lstStyle/>
          <a:p>
            <a:pPr algn="ctr"/>
            <a:r>
              <a:rPr lang="en-US" kern="0" dirty="0">
                <a:solidFill>
                  <a:srgbClr val="000000"/>
                </a:solidFill>
                <a:latin typeface="Arial"/>
              </a:rPr>
              <a:t/>
            </a:r>
            <a:br>
              <a:rPr lang="en-US" kern="0" dirty="0">
                <a:solidFill>
                  <a:srgbClr val="000000"/>
                </a:solidFill>
                <a:latin typeface="Arial"/>
              </a:rPr>
            </a:br>
            <a:r>
              <a:rPr lang="en-US" b="1" kern="0" dirty="0">
                <a:solidFill>
                  <a:srgbClr val="000000"/>
                </a:solidFill>
              </a:rPr>
              <a:t>The ALA Operating Agreement</a:t>
            </a:r>
            <a:r>
              <a:rPr lang="en-US" dirty="0"/>
              <a:t/>
            </a:r>
            <a:br>
              <a:rPr lang="en-US" dirty="0"/>
            </a:br>
            <a:endParaRPr lang="en-US" dirty="0"/>
          </a:p>
        </p:txBody>
      </p:sp>
      <p:sp>
        <p:nvSpPr>
          <p:cNvPr id="3" name="Content Placeholder 2">
            <a:extLst>
              <a:ext uri="{FF2B5EF4-FFF2-40B4-BE49-F238E27FC236}">
                <a16:creationId xmlns:a16="http://schemas.microsoft.com/office/drawing/2014/main" id="{AEE42891-1677-4DD7-A90A-FECBB369FAEB}"/>
              </a:ext>
            </a:extLst>
          </p:cNvPr>
          <p:cNvSpPr>
            <a:spLocks noGrp="1"/>
          </p:cNvSpPr>
          <p:nvPr>
            <p:ph idx="1"/>
          </p:nvPr>
        </p:nvSpPr>
        <p:spPr>
          <a:xfrm>
            <a:off x="838200" y="2083320"/>
            <a:ext cx="10515600" cy="4351338"/>
          </a:xfrm>
        </p:spPr>
        <p:txBody>
          <a:bodyPr>
            <a:normAutofit lnSpcReduction="10000"/>
          </a:bodyPr>
          <a:lstStyle/>
          <a:p>
            <a:r>
              <a:rPr lang="en-US" altLang="en-US" dirty="0">
                <a:latin typeface="+mj-lt"/>
              </a:rPr>
              <a:t>Establishes a shared responsibility for the management of the Association</a:t>
            </a:r>
          </a:p>
          <a:p>
            <a:r>
              <a:rPr lang="en-US" altLang="en-US" dirty="0">
                <a:latin typeface="+mj-lt"/>
              </a:rPr>
              <a:t>Adopted in 1976 by ALA Council, revised in 1982</a:t>
            </a:r>
          </a:p>
          <a:p>
            <a:r>
              <a:rPr lang="en-US" altLang="en-US" dirty="0">
                <a:latin typeface="+mj-lt"/>
              </a:rPr>
              <a:t>Framework for ALA General Fund and Divisions to function together effectively and efficiently</a:t>
            </a:r>
          </a:p>
          <a:p>
            <a:r>
              <a:rPr lang="en-US" altLang="en-US" dirty="0">
                <a:latin typeface="+mj-lt"/>
              </a:rPr>
              <a:t>Divisions have autonomy, independence and freedom to pursue goals and objectives specific to them </a:t>
            </a:r>
          </a:p>
          <a:p>
            <a:r>
              <a:rPr lang="en-US" altLang="en-US" dirty="0">
                <a:latin typeface="+mj-lt"/>
              </a:rPr>
              <a:t> Collaboration/Cooperation is our primary priority as ALA and its Divisions have opportunities</a:t>
            </a:r>
            <a:r>
              <a:rPr lang="en-US" altLang="en-US" dirty="0">
                <a:latin typeface="+mj-lt"/>
                <a:cs typeface="Arial" panose="020B0604020202020204" pitchFamily="34" charset="0"/>
              </a:rPr>
              <a:t>…to stimulate and build on each other’s strengths</a:t>
            </a:r>
            <a:endParaRPr lang="en-US" altLang="en-US" dirty="0">
              <a:latin typeface="+mj-lt"/>
            </a:endParaRPr>
          </a:p>
          <a:p>
            <a:endParaRPr lang="en-US" altLang="en-US" dirty="0"/>
          </a:p>
          <a:p>
            <a:endParaRPr lang="en-US" altLang="en-US" dirty="0"/>
          </a:p>
          <a:p>
            <a:endParaRPr lang="en-US" dirty="0"/>
          </a:p>
        </p:txBody>
      </p:sp>
    </p:spTree>
    <p:extLst>
      <p:ext uri="{BB962C8B-B14F-4D97-AF65-F5344CB8AC3E}">
        <p14:creationId xmlns:p14="http://schemas.microsoft.com/office/powerpoint/2010/main" val="2967747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6D201DB-F464-47C6-AE4D-0ACA2959CE0D}"/>
              </a:ext>
            </a:extLst>
          </p:cNvPr>
          <p:cNvSpPr>
            <a:spLocks noGrp="1" noChangeArrowheads="1"/>
          </p:cNvSpPr>
          <p:nvPr>
            <p:ph type="title"/>
          </p:nvPr>
        </p:nvSpPr>
        <p:spPr>
          <a:xfrm>
            <a:off x="304800" y="467160"/>
            <a:ext cx="11887200" cy="409575"/>
          </a:xfrm>
        </p:spPr>
        <p:txBody>
          <a:bodyPr anchor="ctr">
            <a:noAutofit/>
          </a:bodyPr>
          <a:lstStyle/>
          <a:p>
            <a:pPr algn="ctr"/>
            <a:r>
              <a:rPr lang="en-US" altLang="en-US" sz="4000" b="1" dirty="0"/>
              <a:t>An Important Aspect of the Operating Agreement</a:t>
            </a:r>
          </a:p>
        </p:txBody>
      </p:sp>
      <p:sp>
        <p:nvSpPr>
          <p:cNvPr id="39939" name="Content Placeholder 2">
            <a:extLst>
              <a:ext uri="{FF2B5EF4-FFF2-40B4-BE49-F238E27FC236}">
                <a16:creationId xmlns:a16="http://schemas.microsoft.com/office/drawing/2014/main" id="{436848CF-8F65-43DD-BDDB-3319E118634B}"/>
              </a:ext>
            </a:extLst>
          </p:cNvPr>
          <p:cNvSpPr>
            <a:spLocks noGrp="1" noChangeArrowheads="1"/>
          </p:cNvSpPr>
          <p:nvPr>
            <p:ph idx="1"/>
          </p:nvPr>
        </p:nvSpPr>
        <p:spPr>
          <a:xfrm>
            <a:off x="5049174" y="1681942"/>
            <a:ext cx="5340350" cy="5062538"/>
          </a:xfrm>
        </p:spPr>
        <p:txBody>
          <a:bodyPr/>
          <a:lstStyle/>
          <a:p>
            <a:r>
              <a:rPr lang="en-US" altLang="en-US" sz="2400" dirty="0">
                <a:latin typeface="+mj-lt"/>
              </a:rPr>
              <a:t>Covers mandated central services i.e. Human Resources, Accounting, Building, Office Space, Legal etc. </a:t>
            </a:r>
          </a:p>
          <a:p>
            <a:r>
              <a:rPr lang="en-US" altLang="en-US" sz="2400" dirty="0">
                <a:latin typeface="+mj-lt"/>
              </a:rPr>
              <a:t>Rate is calculated annually in  Spring/Early Summer via a financial model</a:t>
            </a:r>
          </a:p>
          <a:p>
            <a:r>
              <a:rPr lang="en-US" altLang="en-US" sz="2400" dirty="0">
                <a:latin typeface="+mj-lt"/>
              </a:rPr>
              <a:t>Calculation is determined by taking indirect costs generated by the model for ALA’s revenue generating units - </a:t>
            </a:r>
            <a:r>
              <a:rPr lang="en-US" altLang="en-US" sz="2400" i="1" u="sng" dirty="0">
                <a:latin typeface="+mj-lt"/>
              </a:rPr>
              <a:t>Conferences and Publishing </a:t>
            </a:r>
            <a:r>
              <a:rPr lang="en-US" altLang="en-US" sz="2400" dirty="0">
                <a:latin typeface="+mj-lt"/>
              </a:rPr>
              <a:t> divided by their revenue</a:t>
            </a:r>
          </a:p>
        </p:txBody>
      </p:sp>
      <p:sp>
        <p:nvSpPr>
          <p:cNvPr id="39940" name="Text Placeholder 3">
            <a:extLst>
              <a:ext uri="{FF2B5EF4-FFF2-40B4-BE49-F238E27FC236}">
                <a16:creationId xmlns:a16="http://schemas.microsoft.com/office/drawing/2014/main" id="{DDB3EAF4-6513-466E-B418-FCE62E006BA3}"/>
              </a:ext>
            </a:extLst>
          </p:cNvPr>
          <p:cNvSpPr>
            <a:spLocks noGrp="1" noChangeArrowheads="1"/>
          </p:cNvSpPr>
          <p:nvPr>
            <p:ph type="body" sz="half" idx="2"/>
          </p:nvPr>
        </p:nvSpPr>
        <p:spPr>
          <a:xfrm>
            <a:off x="1490749" y="2162695"/>
            <a:ext cx="2895600" cy="2846388"/>
          </a:xfrm>
        </p:spPr>
        <p:txBody>
          <a:bodyPr/>
          <a:lstStyle/>
          <a:p>
            <a:r>
              <a:rPr lang="en-US" altLang="en-US" sz="4400" dirty="0">
                <a:latin typeface="+mj-lt"/>
              </a:rPr>
              <a:t>The Overhead </a:t>
            </a:r>
            <a:r>
              <a:rPr lang="en-US" altLang="en-US" sz="2400" dirty="0">
                <a:latin typeface="+mj-lt"/>
              </a:rPr>
              <a:t>AKA </a:t>
            </a:r>
            <a:r>
              <a:rPr lang="en-US" altLang="en-US" sz="4400" dirty="0">
                <a:latin typeface="+mj-lt"/>
              </a:rPr>
              <a:t>Indirect Cost Rate</a:t>
            </a:r>
          </a:p>
        </p:txBody>
      </p:sp>
    </p:spTree>
    <p:extLst>
      <p:ext uri="{BB962C8B-B14F-4D97-AF65-F5344CB8AC3E}">
        <p14:creationId xmlns:p14="http://schemas.microsoft.com/office/powerpoint/2010/main" val="3773931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6FA671EE-4BD0-4BBF-A9F8-CF601894F20A}"/>
              </a:ext>
            </a:extLst>
          </p:cNvPr>
          <p:cNvSpPr>
            <a:spLocks noGrp="1" noChangeArrowheads="1"/>
          </p:cNvSpPr>
          <p:nvPr>
            <p:ph type="title"/>
          </p:nvPr>
        </p:nvSpPr>
        <p:spPr>
          <a:xfrm>
            <a:off x="2152650" y="365126"/>
            <a:ext cx="8058150" cy="1006475"/>
          </a:xfrm>
        </p:spPr>
        <p:txBody>
          <a:bodyPr/>
          <a:lstStyle/>
          <a:p>
            <a:pPr algn="ctr" eaLnBrk="1" hangingPunct="1"/>
            <a:r>
              <a:rPr lang="en-US" altLang="en-US" sz="3200" b="1" dirty="0">
                <a:cs typeface="Arial" panose="020B0604020202020204" pitchFamily="34" charset="0"/>
              </a:rPr>
              <a:t>The FY 2020 Indirect Cost Rate – 26.5%</a:t>
            </a:r>
            <a:br>
              <a:rPr lang="en-US" altLang="en-US" sz="3200" b="1" dirty="0">
                <a:cs typeface="Arial" panose="020B0604020202020204" pitchFamily="34" charset="0"/>
              </a:rPr>
            </a:br>
            <a:r>
              <a:rPr lang="en-US" altLang="en-US" sz="1400" b="1" i="1" dirty="0">
                <a:cs typeface="Arial" panose="020B0604020202020204" pitchFamily="34" charset="0"/>
              </a:rPr>
              <a:t>- Applied to FY 19 &amp;  FY20 Budgets -</a:t>
            </a:r>
          </a:p>
        </p:txBody>
      </p:sp>
      <p:sp>
        <p:nvSpPr>
          <p:cNvPr id="41987" name="TextBox 4">
            <a:extLst>
              <a:ext uri="{FF2B5EF4-FFF2-40B4-BE49-F238E27FC236}">
                <a16:creationId xmlns:a16="http://schemas.microsoft.com/office/drawing/2014/main" id="{6D1238AA-10C0-4880-8F86-BE8117E4FDF8}"/>
              </a:ext>
            </a:extLst>
          </p:cNvPr>
          <p:cNvSpPr txBox="1">
            <a:spLocks noChangeArrowheads="1"/>
          </p:cNvSpPr>
          <p:nvPr/>
        </p:nvSpPr>
        <p:spPr bwMode="auto">
          <a:xfrm>
            <a:off x="789709" y="6324600"/>
            <a:ext cx="8963891"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900" dirty="0">
                <a:latin typeface="+mj-lt"/>
              </a:rPr>
              <a:t>*Includes Sale of Materials, Advertising and Subscriptions</a:t>
            </a:r>
          </a:p>
          <a:p>
            <a:pPr>
              <a:lnSpc>
                <a:spcPct val="100000"/>
              </a:lnSpc>
              <a:spcBef>
                <a:spcPct val="0"/>
              </a:spcBef>
              <a:buFontTx/>
              <a:buNone/>
            </a:pPr>
            <a:r>
              <a:rPr lang="en-US" altLang="en-US" sz="900" dirty="0">
                <a:latin typeface="+mj-lt"/>
              </a:rPr>
              <a:t>Source: Rate application - ALA  Operating Agreement page 8 </a:t>
            </a:r>
          </a:p>
        </p:txBody>
      </p:sp>
      <p:graphicFrame>
        <p:nvGraphicFramePr>
          <p:cNvPr id="16" name="Table 15">
            <a:extLst>
              <a:ext uri="{FF2B5EF4-FFF2-40B4-BE49-F238E27FC236}">
                <a16:creationId xmlns:a16="http://schemas.microsoft.com/office/drawing/2014/main" id="{1BFBF817-B3A1-407E-8436-847250356EA9}"/>
              </a:ext>
            </a:extLst>
          </p:cNvPr>
          <p:cNvGraphicFramePr>
            <a:graphicFrameLocks noGrp="1"/>
          </p:cNvGraphicFramePr>
          <p:nvPr/>
        </p:nvGraphicFramePr>
        <p:xfrm>
          <a:off x="2362200" y="1676400"/>
          <a:ext cx="7467600" cy="4038600"/>
        </p:xfrm>
        <a:graphic>
          <a:graphicData uri="http://schemas.openxmlformats.org/drawingml/2006/table">
            <a:tbl>
              <a:tblPr>
                <a:tableStyleId>{5C22544A-7EE6-4342-B048-85BDC9FD1C3A}</a:tableStyleId>
              </a:tblPr>
              <a:tblGrid>
                <a:gridCol w="2889250">
                  <a:extLst>
                    <a:ext uri="{9D8B030D-6E8A-4147-A177-3AD203B41FA5}">
                      <a16:colId xmlns:a16="http://schemas.microsoft.com/office/drawing/2014/main" val="3873555704"/>
                    </a:ext>
                  </a:extLst>
                </a:gridCol>
                <a:gridCol w="1844676">
                  <a:extLst>
                    <a:ext uri="{9D8B030D-6E8A-4147-A177-3AD203B41FA5}">
                      <a16:colId xmlns:a16="http://schemas.microsoft.com/office/drawing/2014/main" val="1692296440"/>
                    </a:ext>
                  </a:extLst>
                </a:gridCol>
                <a:gridCol w="1444624">
                  <a:extLst>
                    <a:ext uri="{9D8B030D-6E8A-4147-A177-3AD203B41FA5}">
                      <a16:colId xmlns:a16="http://schemas.microsoft.com/office/drawing/2014/main" val="513850641"/>
                    </a:ext>
                  </a:extLst>
                </a:gridCol>
                <a:gridCol w="1289050">
                  <a:extLst>
                    <a:ext uri="{9D8B030D-6E8A-4147-A177-3AD203B41FA5}">
                      <a16:colId xmlns:a16="http://schemas.microsoft.com/office/drawing/2014/main" val="2678402405"/>
                    </a:ext>
                  </a:extLst>
                </a:gridCol>
              </a:tblGrid>
              <a:tr h="609600">
                <a:tc>
                  <a:txBody>
                    <a:bodyPr/>
                    <a:lstStyle/>
                    <a:p>
                      <a:pPr algn="l" fontAlgn="b"/>
                      <a:endParaRPr lang="en-US" sz="2000" b="0" i="0" u="none"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dirty="0">
                          <a:effectLst/>
                          <a:latin typeface="+mj-lt"/>
                          <a:cs typeface="Arial" panose="020B0604020202020204" pitchFamily="34" charset="0"/>
                        </a:rPr>
                        <a:t>Calculated</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a:effectLst/>
                          <a:latin typeface="+mj-lt"/>
                          <a:cs typeface="Arial" panose="020B0604020202020204" pitchFamily="34" charset="0"/>
                        </a:rPr>
                        <a:t>% of Rate</a:t>
                      </a:r>
                      <a:endParaRPr lang="en-US" sz="2000" b="0" i="0" u="none" strike="noStrike">
                        <a:solidFill>
                          <a:srgbClr val="000000"/>
                        </a:solidFill>
                        <a:effectLst/>
                        <a:latin typeface="+mj-lt"/>
                        <a:cs typeface="Arial" panose="020B0604020202020204" pitchFamily="34" charset="0"/>
                      </a:endParaRPr>
                    </a:p>
                  </a:txBody>
                  <a:tcPr marL="7620" marR="7620" marT="7620" marB="0" anchor="b"/>
                </a:tc>
                <a:tc>
                  <a:txBody>
                    <a:bodyPr/>
                    <a:lstStyle/>
                    <a:p>
                      <a:pPr algn="l" fontAlgn="b"/>
                      <a:r>
                        <a:rPr lang="en-US" sz="2000" u="none" strike="noStrike" dirty="0">
                          <a:effectLst/>
                          <a:latin typeface="+mj-lt"/>
                          <a:cs typeface="Arial" panose="020B0604020202020204" pitchFamily="34" charset="0"/>
                        </a:rPr>
                        <a:t>  Effective</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820991915"/>
                  </a:ext>
                </a:extLst>
              </a:tr>
              <a:tr h="381000">
                <a:tc>
                  <a:txBody>
                    <a:bodyPr/>
                    <a:lstStyle/>
                    <a:p>
                      <a:pPr algn="ctr" fontAlgn="b"/>
                      <a:r>
                        <a:rPr lang="en-US" sz="2000" u="sng" strike="noStrike">
                          <a:effectLst/>
                          <a:latin typeface="+mj-lt"/>
                          <a:cs typeface="Arial" panose="020B0604020202020204" pitchFamily="34" charset="0"/>
                        </a:rPr>
                        <a:t>Revenue Category</a:t>
                      </a:r>
                      <a:endParaRPr lang="en-US" sz="2000" b="0" i="0" u="sng" strike="noStrike">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sng" strike="noStrike" dirty="0">
                          <a:effectLst/>
                          <a:latin typeface="+mj-lt"/>
                          <a:cs typeface="Arial" panose="020B0604020202020204" pitchFamily="34" charset="0"/>
                        </a:rPr>
                        <a:t>Overhead Rate</a:t>
                      </a:r>
                      <a:endParaRPr lang="en-US" sz="2000" b="0" i="0" u="sng"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sng" strike="noStrike" dirty="0">
                          <a:effectLst/>
                          <a:latin typeface="+mj-lt"/>
                          <a:cs typeface="Arial" panose="020B0604020202020204" pitchFamily="34" charset="0"/>
                        </a:rPr>
                        <a:t>Applied</a:t>
                      </a:r>
                      <a:endParaRPr lang="en-US" sz="2000" b="0" i="0" u="sng"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sng" strike="noStrike">
                          <a:effectLst/>
                          <a:latin typeface="+mj-lt"/>
                          <a:cs typeface="Arial" panose="020B0604020202020204" pitchFamily="34" charset="0"/>
                        </a:rPr>
                        <a:t>Rate</a:t>
                      </a:r>
                      <a:endParaRPr lang="en-US" sz="2000" b="0" i="0" u="sng" strike="noStrike">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1424943629"/>
                  </a:ext>
                </a:extLst>
              </a:tr>
              <a:tr h="609600">
                <a:tc>
                  <a:txBody>
                    <a:bodyPr/>
                    <a:lstStyle/>
                    <a:p>
                      <a:pPr algn="l" fontAlgn="b"/>
                      <a:r>
                        <a:rPr lang="en-US" sz="2000" u="none" strike="noStrike">
                          <a:effectLst/>
                          <a:latin typeface="+mj-lt"/>
                          <a:cs typeface="Arial" panose="020B0604020202020204" pitchFamily="34" charset="0"/>
                        </a:rPr>
                        <a:t>Dues</a:t>
                      </a:r>
                      <a:endParaRPr lang="en-US" sz="2000" b="0" i="0" u="none" strike="noStrike">
                        <a:solidFill>
                          <a:srgbClr val="000000"/>
                        </a:solidFill>
                        <a:effectLst/>
                        <a:latin typeface="+mj-lt"/>
                        <a:cs typeface="Arial" panose="020B0604020202020204" pitchFamily="34" charset="0"/>
                      </a:endParaRPr>
                    </a:p>
                  </a:txBody>
                  <a:tcPr marL="7620" marR="7620" marT="7620" marB="0" anchor="b"/>
                </a:tc>
                <a:tc rowSpan="5">
                  <a:txBody>
                    <a:bodyPr/>
                    <a:lstStyle/>
                    <a:p>
                      <a:pPr algn="ctr" fontAlgn="ctr"/>
                      <a:r>
                        <a:rPr lang="en-US" sz="2000" u="none" strike="noStrike" dirty="0">
                          <a:effectLst/>
                          <a:latin typeface="+mj-lt"/>
                          <a:cs typeface="Arial" panose="020B0604020202020204" pitchFamily="34" charset="0"/>
                        </a:rPr>
                        <a:t>26.5%</a:t>
                      </a:r>
                      <a:endParaRPr lang="en-US" sz="2000" b="0" i="0" u="none" strike="noStrike" dirty="0">
                        <a:solidFill>
                          <a:srgbClr val="000000"/>
                        </a:solidFill>
                        <a:effectLst/>
                        <a:latin typeface="+mj-lt"/>
                        <a:cs typeface="Arial" panose="020B0604020202020204" pitchFamily="34" charset="0"/>
                      </a:endParaRPr>
                    </a:p>
                  </a:txBody>
                  <a:tcPr marL="7620" marR="7620" marT="7620" marB="0" anchor="ctr"/>
                </a:tc>
                <a:tc>
                  <a:txBody>
                    <a:bodyPr/>
                    <a:lstStyle/>
                    <a:p>
                      <a:pPr algn="ctr" fontAlgn="b"/>
                      <a:r>
                        <a:rPr lang="en-US" sz="2000" u="none" strike="noStrike" dirty="0">
                          <a:effectLst/>
                          <a:latin typeface="+mj-lt"/>
                          <a:cs typeface="Arial" panose="020B0604020202020204" pitchFamily="34" charset="0"/>
                        </a:rPr>
                        <a:t>NA</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a:effectLst/>
                          <a:latin typeface="+mj-lt"/>
                          <a:cs typeface="Arial" panose="020B0604020202020204" pitchFamily="34" charset="0"/>
                        </a:rPr>
                        <a:t>NA</a:t>
                      </a:r>
                      <a:endParaRPr lang="en-US" sz="2000" b="0" i="0" u="none" strike="noStrike">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1816988515"/>
                  </a:ext>
                </a:extLst>
              </a:tr>
              <a:tr h="609600">
                <a:tc>
                  <a:txBody>
                    <a:bodyPr/>
                    <a:lstStyle/>
                    <a:p>
                      <a:pPr algn="l" fontAlgn="b"/>
                      <a:r>
                        <a:rPr lang="en-US" sz="2000" u="none" strike="noStrike">
                          <a:effectLst/>
                          <a:latin typeface="+mj-lt"/>
                          <a:cs typeface="Arial" panose="020B0604020202020204" pitchFamily="34" charset="0"/>
                        </a:rPr>
                        <a:t>Publishing*</a:t>
                      </a:r>
                      <a:endParaRPr lang="en-US" sz="2000" b="0" i="0" u="none" strike="noStrike">
                        <a:solidFill>
                          <a:srgbClr val="000000"/>
                        </a:solidFill>
                        <a:effectLst/>
                        <a:latin typeface="+mj-lt"/>
                        <a:cs typeface="Arial" panose="020B0604020202020204" pitchFamily="34" charset="0"/>
                      </a:endParaRPr>
                    </a:p>
                  </a:txBody>
                  <a:tcPr marL="7620" marR="7620" marT="7620" marB="0" anchor="b"/>
                </a:tc>
                <a:tc vMerge="1">
                  <a:txBody>
                    <a:bodyPr/>
                    <a:lstStyle/>
                    <a:p>
                      <a:endParaRPr lang="en-US"/>
                    </a:p>
                  </a:txBody>
                  <a:tcPr/>
                </a:tc>
                <a:tc>
                  <a:txBody>
                    <a:bodyPr/>
                    <a:lstStyle/>
                    <a:p>
                      <a:pPr algn="ctr" fontAlgn="b"/>
                      <a:r>
                        <a:rPr lang="en-US" sz="2000" u="none" strike="noStrike" dirty="0">
                          <a:effectLst/>
                          <a:latin typeface="+mj-lt"/>
                          <a:cs typeface="Arial" panose="020B0604020202020204" pitchFamily="34" charset="0"/>
                        </a:rPr>
                        <a:t>50%</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dirty="0">
                          <a:effectLst/>
                          <a:latin typeface="+mj-lt"/>
                          <a:cs typeface="Arial" panose="020B0604020202020204" pitchFamily="34" charset="0"/>
                        </a:rPr>
                        <a:t>13.25%</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3915061893"/>
                  </a:ext>
                </a:extLst>
              </a:tr>
              <a:tr h="609600">
                <a:tc>
                  <a:txBody>
                    <a:bodyPr/>
                    <a:lstStyle/>
                    <a:p>
                      <a:pPr algn="l" fontAlgn="b"/>
                      <a:r>
                        <a:rPr lang="en-US" sz="2000" u="none" strike="noStrike">
                          <a:effectLst/>
                          <a:latin typeface="+mj-lt"/>
                          <a:cs typeface="Arial" panose="020B0604020202020204" pitchFamily="34" charset="0"/>
                        </a:rPr>
                        <a:t>Meetings &amp; Conferences</a:t>
                      </a:r>
                      <a:endParaRPr lang="en-US" sz="2000" b="0" i="0" u="none" strike="noStrike">
                        <a:solidFill>
                          <a:srgbClr val="000000"/>
                        </a:solidFill>
                        <a:effectLst/>
                        <a:latin typeface="+mj-lt"/>
                        <a:cs typeface="Arial" panose="020B0604020202020204" pitchFamily="34" charset="0"/>
                      </a:endParaRPr>
                    </a:p>
                  </a:txBody>
                  <a:tcPr marL="7620" marR="7620" marT="7620" marB="0" anchor="b"/>
                </a:tc>
                <a:tc vMerge="1">
                  <a:txBody>
                    <a:bodyPr/>
                    <a:lstStyle/>
                    <a:p>
                      <a:endParaRPr lang="en-US"/>
                    </a:p>
                  </a:txBody>
                  <a:tcPr/>
                </a:tc>
                <a:tc>
                  <a:txBody>
                    <a:bodyPr/>
                    <a:lstStyle/>
                    <a:p>
                      <a:pPr algn="ctr" fontAlgn="b"/>
                      <a:r>
                        <a:rPr lang="en-US" sz="2000" u="none" strike="noStrike" dirty="0">
                          <a:effectLst/>
                          <a:latin typeface="+mj-lt"/>
                          <a:cs typeface="Arial" panose="020B0604020202020204" pitchFamily="34" charset="0"/>
                        </a:rPr>
                        <a:t>100%</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dirty="0">
                          <a:effectLst/>
                          <a:latin typeface="+mj-lt"/>
                          <a:cs typeface="Arial" panose="020B0604020202020204" pitchFamily="34" charset="0"/>
                        </a:rPr>
                        <a:t>26.5%</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2848492406"/>
                  </a:ext>
                </a:extLst>
              </a:tr>
              <a:tr h="609600">
                <a:tc>
                  <a:txBody>
                    <a:bodyPr/>
                    <a:lstStyle/>
                    <a:p>
                      <a:pPr algn="l" fontAlgn="b"/>
                      <a:r>
                        <a:rPr lang="en-US" sz="2000" u="none" strike="noStrike">
                          <a:effectLst/>
                          <a:latin typeface="+mj-lt"/>
                          <a:cs typeface="Arial" panose="020B0604020202020204" pitchFamily="34" charset="0"/>
                        </a:rPr>
                        <a:t>Contributions</a:t>
                      </a:r>
                      <a:endParaRPr lang="en-US" sz="2000" b="0" i="0" u="none" strike="noStrike">
                        <a:solidFill>
                          <a:srgbClr val="000000"/>
                        </a:solidFill>
                        <a:effectLst/>
                        <a:latin typeface="+mj-lt"/>
                        <a:cs typeface="Arial" panose="020B0604020202020204" pitchFamily="34" charset="0"/>
                      </a:endParaRPr>
                    </a:p>
                  </a:txBody>
                  <a:tcPr marL="7620" marR="7620" marT="7620" marB="0" anchor="b"/>
                </a:tc>
                <a:tc vMerge="1">
                  <a:txBody>
                    <a:bodyPr/>
                    <a:lstStyle/>
                    <a:p>
                      <a:endParaRPr lang="en-US"/>
                    </a:p>
                  </a:txBody>
                  <a:tcPr/>
                </a:tc>
                <a:tc>
                  <a:txBody>
                    <a:bodyPr/>
                    <a:lstStyle/>
                    <a:p>
                      <a:pPr algn="ctr" fontAlgn="b"/>
                      <a:r>
                        <a:rPr lang="en-US" sz="2000" u="none" strike="noStrike" dirty="0">
                          <a:effectLst/>
                          <a:latin typeface="+mj-lt"/>
                          <a:cs typeface="Arial" panose="020B0604020202020204" pitchFamily="34" charset="0"/>
                        </a:rPr>
                        <a:t>NA</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dirty="0">
                          <a:effectLst/>
                          <a:latin typeface="+mj-lt"/>
                          <a:cs typeface="Arial" panose="020B0604020202020204" pitchFamily="34" charset="0"/>
                        </a:rPr>
                        <a:t>NA</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3188380770"/>
                  </a:ext>
                </a:extLst>
              </a:tr>
              <a:tr h="609600">
                <a:tc>
                  <a:txBody>
                    <a:bodyPr/>
                    <a:lstStyle/>
                    <a:p>
                      <a:pPr algn="l" fontAlgn="b"/>
                      <a:r>
                        <a:rPr lang="en-US" sz="2000" u="none" strike="noStrike">
                          <a:effectLst/>
                          <a:latin typeface="+mj-lt"/>
                          <a:cs typeface="Arial" panose="020B0604020202020204" pitchFamily="34" charset="0"/>
                        </a:rPr>
                        <a:t>Miscellaneous</a:t>
                      </a:r>
                      <a:endParaRPr lang="en-US" sz="2000" b="0" i="0" u="none" strike="noStrike">
                        <a:solidFill>
                          <a:srgbClr val="000000"/>
                        </a:solidFill>
                        <a:effectLst/>
                        <a:latin typeface="+mj-lt"/>
                        <a:cs typeface="Arial" panose="020B0604020202020204" pitchFamily="34" charset="0"/>
                      </a:endParaRPr>
                    </a:p>
                  </a:txBody>
                  <a:tcPr marL="7620" marR="7620" marT="7620" marB="0" anchor="b"/>
                </a:tc>
                <a:tc vMerge="1">
                  <a:txBody>
                    <a:bodyPr/>
                    <a:lstStyle/>
                    <a:p>
                      <a:endParaRPr lang="en-US"/>
                    </a:p>
                  </a:txBody>
                  <a:tcPr/>
                </a:tc>
                <a:tc>
                  <a:txBody>
                    <a:bodyPr/>
                    <a:lstStyle/>
                    <a:p>
                      <a:pPr algn="ctr" fontAlgn="b"/>
                      <a:r>
                        <a:rPr lang="en-US" sz="2000" u="none" strike="noStrike">
                          <a:effectLst/>
                          <a:latin typeface="+mj-lt"/>
                          <a:cs typeface="Arial" panose="020B0604020202020204" pitchFamily="34" charset="0"/>
                        </a:rPr>
                        <a:t>NA</a:t>
                      </a:r>
                      <a:endParaRPr lang="en-US" sz="2000" b="0" i="0" u="none" strike="noStrike">
                        <a:solidFill>
                          <a:srgbClr val="000000"/>
                        </a:solidFill>
                        <a:effectLst/>
                        <a:latin typeface="+mj-lt"/>
                        <a:cs typeface="Arial" panose="020B0604020202020204" pitchFamily="34" charset="0"/>
                      </a:endParaRPr>
                    </a:p>
                  </a:txBody>
                  <a:tcPr marL="7620" marR="7620" marT="7620" marB="0" anchor="b"/>
                </a:tc>
                <a:tc>
                  <a:txBody>
                    <a:bodyPr/>
                    <a:lstStyle/>
                    <a:p>
                      <a:pPr algn="ctr" fontAlgn="b"/>
                      <a:r>
                        <a:rPr lang="en-US" sz="2000" u="none" strike="noStrike" dirty="0">
                          <a:effectLst/>
                          <a:latin typeface="+mj-lt"/>
                          <a:cs typeface="Arial" panose="020B0604020202020204" pitchFamily="34" charset="0"/>
                        </a:rPr>
                        <a:t>NA</a:t>
                      </a:r>
                      <a:endParaRPr lang="en-US" sz="2000" b="0" i="0" u="none" strike="noStrike" dirty="0">
                        <a:solidFill>
                          <a:srgbClr val="000000"/>
                        </a:solidFill>
                        <a:effectLst/>
                        <a:latin typeface="+mj-lt"/>
                        <a:cs typeface="Arial" panose="020B0604020202020204" pitchFamily="34" charset="0"/>
                      </a:endParaRPr>
                    </a:p>
                  </a:txBody>
                  <a:tcPr marL="7620" marR="7620" marT="7620" marB="0" anchor="b"/>
                </a:tc>
                <a:extLst>
                  <a:ext uri="{0D108BD9-81ED-4DB2-BD59-A6C34878D82A}">
                    <a16:rowId xmlns:a16="http://schemas.microsoft.com/office/drawing/2014/main" val="527242981"/>
                  </a:ext>
                </a:extLst>
              </a:tr>
            </a:tbl>
          </a:graphicData>
        </a:graphic>
      </p:graphicFrame>
    </p:spTree>
    <p:extLst>
      <p:ext uri="{BB962C8B-B14F-4D97-AF65-F5344CB8AC3E}">
        <p14:creationId xmlns:p14="http://schemas.microsoft.com/office/powerpoint/2010/main" val="1366287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853" y="295275"/>
            <a:ext cx="10712760" cy="1270417"/>
          </a:xfrm>
        </p:spPr>
        <p:txBody>
          <a:bodyPr>
            <a:normAutofit fontScale="90000"/>
          </a:bodyPr>
          <a:lstStyle/>
          <a:p>
            <a:pPr algn="ctr"/>
            <a:r>
              <a:rPr lang="en-US" sz="4400" dirty="0">
                <a:latin typeface="Bell MT" panose="02020503060305020303" pitchFamily="18" charset="0"/>
              </a:rPr>
              <a:t>General Fund Net Revenue Sources – 2018</a:t>
            </a:r>
            <a:br>
              <a:rPr lang="en-US" sz="4400" dirty="0">
                <a:latin typeface="Bell MT" panose="02020503060305020303" pitchFamily="18" charset="0"/>
              </a:rPr>
            </a:br>
            <a:r>
              <a:rPr lang="en-US" sz="4400" dirty="0">
                <a:latin typeface="Bell MT" panose="02020503060305020303" pitchFamily="18" charset="0"/>
              </a:rPr>
              <a:t>   </a:t>
            </a:r>
            <a:r>
              <a:rPr lang="en-US" sz="2400" dirty="0">
                <a:latin typeface="Bell MT" panose="02020503060305020303" pitchFamily="18" charset="0"/>
              </a:rPr>
              <a:t>- and other support - </a:t>
            </a:r>
          </a:p>
        </p:txBody>
      </p:sp>
      <p:graphicFrame>
        <p:nvGraphicFramePr>
          <p:cNvPr id="4" name="Content Placeholder 3"/>
          <p:cNvGraphicFramePr>
            <a:graphicFrameLocks noGrp="1"/>
          </p:cNvGraphicFramePr>
          <p:nvPr>
            <p:ph idx="1"/>
          </p:nvPr>
        </p:nvGraphicFramePr>
        <p:xfrm>
          <a:off x="509047" y="1904999"/>
          <a:ext cx="11217897" cy="4116656"/>
        </p:xfrm>
        <a:graphic>
          <a:graphicData uri="http://schemas.openxmlformats.org/drawingml/2006/table">
            <a:tbl>
              <a:tblPr firstRow="1" bandRow="1"/>
              <a:tblGrid>
                <a:gridCol w="4034673">
                  <a:extLst>
                    <a:ext uri="{9D8B030D-6E8A-4147-A177-3AD203B41FA5}">
                      <a16:colId xmlns:a16="http://schemas.microsoft.com/office/drawing/2014/main" val="2636644495"/>
                    </a:ext>
                  </a:extLst>
                </a:gridCol>
                <a:gridCol w="2480821">
                  <a:extLst>
                    <a:ext uri="{9D8B030D-6E8A-4147-A177-3AD203B41FA5}">
                      <a16:colId xmlns:a16="http://schemas.microsoft.com/office/drawing/2014/main" val="1913291461"/>
                    </a:ext>
                  </a:extLst>
                </a:gridCol>
                <a:gridCol w="2328519">
                  <a:extLst>
                    <a:ext uri="{9D8B030D-6E8A-4147-A177-3AD203B41FA5}">
                      <a16:colId xmlns:a16="http://schemas.microsoft.com/office/drawing/2014/main" val="3723750999"/>
                    </a:ext>
                  </a:extLst>
                </a:gridCol>
                <a:gridCol w="2373884">
                  <a:extLst>
                    <a:ext uri="{9D8B030D-6E8A-4147-A177-3AD203B41FA5}">
                      <a16:colId xmlns:a16="http://schemas.microsoft.com/office/drawing/2014/main" val="1009515127"/>
                    </a:ext>
                  </a:extLst>
                </a:gridCol>
              </a:tblGrid>
              <a:tr h="416059">
                <a:tc>
                  <a:txBody>
                    <a:bodyPr/>
                    <a:lstStyle/>
                    <a:p>
                      <a:pPr algn="l" fontAlgn="ctr"/>
                      <a:endParaRPr lang="en-US" sz="2800" b="0" i="0" u="none" strike="noStrike" dirty="0">
                        <a:solidFill>
                          <a:srgbClr val="000000"/>
                        </a:solidFill>
                        <a:effectLst/>
                        <a:latin typeface="Bell MT" panose="02020503060305020303"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endParaRPr lang="en-US" sz="2800" b="1" i="0" u="none" strike="noStrike" dirty="0">
                        <a:solidFill>
                          <a:srgbClr val="000000"/>
                        </a:solidFill>
                        <a:effectLst/>
                        <a:latin typeface="Bell MT" panose="02020503060305020303" pitchFamily="18" charset="0"/>
                      </a:endParaRP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none" strike="noStrike" dirty="0">
                          <a:solidFill>
                            <a:srgbClr val="000000"/>
                          </a:solidFill>
                          <a:effectLst/>
                          <a:latin typeface="Bell MT" panose="02020503060305020303" pitchFamily="18" charset="0"/>
                        </a:rPr>
                        <a:t>Overhead</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none" strike="noStrike" dirty="0">
                          <a:solidFill>
                            <a:srgbClr val="000000"/>
                          </a:solidFill>
                          <a:effectLst/>
                          <a:latin typeface="Bell MT" panose="02020503060305020303" pitchFamily="18" charset="0"/>
                        </a:rPr>
                        <a:t>Total</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1088616246"/>
                  </a:ext>
                </a:extLst>
              </a:tr>
              <a:tr h="416059">
                <a:tc>
                  <a:txBody>
                    <a:bodyPr/>
                    <a:lstStyle/>
                    <a:p>
                      <a:pPr algn="l" fontAlgn="ctr"/>
                      <a:r>
                        <a:rPr lang="en-US" sz="2800" b="0" i="0" u="none" strike="noStrike" dirty="0">
                          <a:solidFill>
                            <a:srgbClr val="000000"/>
                          </a:solidFill>
                          <a:effectLst/>
                          <a:latin typeface="Bell MT" panose="02020503060305020303" pitchFamily="18"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sng" strike="noStrike" dirty="0">
                          <a:solidFill>
                            <a:srgbClr val="000000"/>
                          </a:solidFill>
                          <a:effectLst/>
                          <a:latin typeface="Bell MT" panose="02020503060305020303" pitchFamily="18" charset="0"/>
                        </a:rPr>
                        <a:t>Revenues</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sng" strike="noStrike" dirty="0">
                          <a:solidFill>
                            <a:srgbClr val="000000"/>
                          </a:solidFill>
                          <a:effectLst/>
                          <a:latin typeface="Bell MT" panose="02020503060305020303" pitchFamily="18" charset="0"/>
                        </a:rPr>
                        <a:t>Support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ctr" rtl="0" fontAlgn="b"/>
                      <a:r>
                        <a:rPr lang="en-US" sz="2800" b="1" i="0" u="sng" strike="noStrike" dirty="0">
                          <a:solidFill>
                            <a:srgbClr val="000000"/>
                          </a:solidFill>
                          <a:effectLst/>
                          <a:latin typeface="Bell MT" panose="02020503060305020303" pitchFamily="18" charset="0"/>
                        </a:rPr>
                        <a:t>Support</a:t>
                      </a:r>
                    </a:p>
                  </a:txBody>
                  <a:tcPr marL="0" marR="0" marT="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2742160095"/>
                  </a:ext>
                </a:extLst>
              </a:tr>
              <a:tr h="416059">
                <a:tc>
                  <a:txBody>
                    <a:bodyPr/>
                    <a:lstStyle/>
                    <a:p>
                      <a:pPr algn="l" fontAlgn="ctr"/>
                      <a:r>
                        <a:rPr lang="en-US" sz="2400" b="1" i="0" u="none" strike="noStrike" dirty="0">
                          <a:solidFill>
                            <a:srgbClr val="000000"/>
                          </a:solidFill>
                          <a:effectLst/>
                          <a:latin typeface="Bell MT" panose="02020503060305020303" pitchFamily="18" charset="0"/>
                        </a:rPr>
                        <a:t>Interest &amp; Earnings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none" strike="noStrike" dirty="0">
                          <a:solidFill>
                            <a:srgbClr val="000000"/>
                          </a:solidFill>
                          <a:effectLst/>
                          <a:latin typeface="Bell MT" panose="02020503060305020303" pitchFamily="18" charset="0"/>
                        </a:rPr>
                        <a:t> $        1,110,410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none" strike="noStrike" dirty="0">
                          <a:solidFill>
                            <a:srgbClr val="000000"/>
                          </a:solidFill>
                          <a:effectLst/>
                          <a:latin typeface="Bell MT" panose="02020503060305020303" pitchFamily="18" charset="0"/>
                        </a:rPr>
                        <a:t> $                  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none" strike="noStrike" dirty="0">
                          <a:solidFill>
                            <a:srgbClr val="000000"/>
                          </a:solidFill>
                          <a:effectLst/>
                          <a:latin typeface="Bell MT" panose="02020503060305020303" pitchFamily="18" charset="0"/>
                        </a:rPr>
                        <a:t> $   1,110,410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val="1194292463"/>
                  </a:ext>
                </a:extLst>
              </a:tr>
              <a:tr h="632697">
                <a:tc>
                  <a:txBody>
                    <a:bodyPr/>
                    <a:lstStyle/>
                    <a:p>
                      <a:pPr algn="l" rtl="0" fontAlgn="b"/>
                      <a:r>
                        <a:rPr lang="en-US" sz="2400" b="1" i="0" u="none" strike="noStrike" dirty="0">
                          <a:solidFill>
                            <a:srgbClr val="000000"/>
                          </a:solidFill>
                          <a:effectLst/>
                          <a:latin typeface="Bell MT" panose="02020503060305020303" pitchFamily="18" charset="0"/>
                        </a:rPr>
                        <a:t>Membership Dues - Net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5,272,729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5,272,729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2754694556"/>
                  </a:ext>
                </a:extLst>
              </a:tr>
              <a:tr h="496852">
                <a:tc>
                  <a:txBody>
                    <a:bodyPr/>
                    <a:lstStyle/>
                    <a:p>
                      <a:pPr algn="l" rtl="0" fontAlgn="b"/>
                      <a:r>
                        <a:rPr lang="en-US" sz="2400" b="1" i="0" u="none" strike="noStrike" dirty="0">
                          <a:solidFill>
                            <a:srgbClr val="000000"/>
                          </a:solidFill>
                          <a:effectLst/>
                          <a:latin typeface="Bell MT" panose="02020503060305020303" pitchFamily="18" charset="0"/>
                        </a:rPr>
                        <a:t>Publishing - Net</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264,796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3,208,395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3,473,191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3078256077"/>
                  </a:ext>
                </a:extLst>
              </a:tr>
              <a:tr h="713243">
                <a:tc>
                  <a:txBody>
                    <a:bodyPr/>
                    <a:lstStyle/>
                    <a:p>
                      <a:pPr algn="l" rtl="0" fontAlgn="b"/>
                      <a:r>
                        <a:rPr lang="en-US" sz="2400" b="1" i="0" u="none" strike="noStrike" dirty="0">
                          <a:solidFill>
                            <a:srgbClr val="000000"/>
                          </a:solidFill>
                          <a:effectLst/>
                          <a:latin typeface="Bell MT" panose="02020503060305020303" pitchFamily="18" charset="0"/>
                        </a:rPr>
                        <a:t>Meetings &amp; Conferences -Net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287,050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2,344,365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2,631,415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2758698191"/>
                  </a:ext>
                </a:extLst>
              </a:tr>
              <a:tr h="496852">
                <a:tc>
                  <a:txBody>
                    <a:bodyPr/>
                    <a:lstStyle/>
                    <a:p>
                      <a:pPr algn="l" rtl="0" fontAlgn="b"/>
                      <a:r>
                        <a:rPr lang="en-US" sz="2400" b="1" i="0" u="none" strike="noStrike" dirty="0">
                          <a:solidFill>
                            <a:srgbClr val="000000"/>
                          </a:solidFill>
                          <a:effectLst/>
                          <a:latin typeface="Bell MT" panose="02020503060305020303" pitchFamily="18" charset="0"/>
                        </a:rPr>
                        <a:t>Other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550,570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2,748,577*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tc>
                  <a:txBody>
                    <a:bodyPr/>
                    <a:lstStyle/>
                    <a:p>
                      <a:pPr algn="l" rtl="0" fontAlgn="b"/>
                      <a:r>
                        <a:rPr lang="en-US" sz="2800" b="0" i="0" u="sng" strike="noStrike" dirty="0">
                          <a:solidFill>
                            <a:srgbClr val="000000"/>
                          </a:solidFill>
                          <a:effectLst/>
                          <a:latin typeface="Bell MT" panose="02020503060305020303" pitchFamily="18" charset="0"/>
                        </a:rPr>
                        <a:t> $   3,299,147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7E9E7"/>
                    </a:solidFill>
                  </a:tcPr>
                </a:tc>
                <a:extLst>
                  <a:ext uri="{0D108BD9-81ED-4DB2-BD59-A6C34878D82A}">
                    <a16:rowId xmlns:a16="http://schemas.microsoft.com/office/drawing/2014/main" val="819520350"/>
                  </a:ext>
                </a:extLst>
              </a:tr>
              <a:tr h="496852">
                <a:tc>
                  <a:txBody>
                    <a:bodyPr/>
                    <a:lstStyle/>
                    <a:p>
                      <a:pPr algn="r" fontAlgn="ctr"/>
                      <a:r>
                        <a:rPr lang="en-US" sz="2400" b="1" i="0" u="none" strike="noStrike" dirty="0">
                          <a:solidFill>
                            <a:srgbClr val="000000"/>
                          </a:solidFill>
                          <a:effectLst/>
                          <a:latin typeface="Bell MT" panose="02020503060305020303" pitchFamily="18" charset="0"/>
                        </a:rPr>
                        <a:t>Total</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7,485,555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8,301,337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tc>
                  <a:txBody>
                    <a:bodyPr/>
                    <a:lstStyle/>
                    <a:p>
                      <a:pPr algn="l" rtl="0" fontAlgn="b"/>
                      <a:r>
                        <a:rPr lang="en-US" sz="2800" b="0" i="0" u="none" strike="noStrike" dirty="0">
                          <a:solidFill>
                            <a:srgbClr val="000000"/>
                          </a:solidFill>
                          <a:effectLst/>
                          <a:latin typeface="Bell MT" panose="02020503060305020303" pitchFamily="18" charset="0"/>
                        </a:rPr>
                        <a:t> $ 15,786,892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FCFCC"/>
                    </a:solidFill>
                  </a:tcPr>
                </a:tc>
                <a:extLst>
                  <a:ext uri="{0D108BD9-81ED-4DB2-BD59-A6C34878D82A}">
                    <a16:rowId xmlns:a16="http://schemas.microsoft.com/office/drawing/2014/main" val="225882379"/>
                  </a:ext>
                </a:extLst>
              </a:tr>
            </a:tbl>
          </a:graphicData>
        </a:graphic>
      </p:graphicFrame>
      <p:sp>
        <p:nvSpPr>
          <p:cNvPr id="3" name="Slide Number Placeholder 2"/>
          <p:cNvSpPr>
            <a:spLocks noGrp="1"/>
          </p:cNvSpPr>
          <p:nvPr>
            <p:ph type="sldNum" sz="quarter" idx="12"/>
          </p:nvPr>
        </p:nvSpPr>
        <p:spPr/>
        <p:txBody>
          <a:bodyPr/>
          <a:lstStyle/>
          <a:p>
            <a:fld id="{D57F1E4F-1CFF-5643-939E-217C01CDF565}" type="slidenum">
              <a:rPr lang="en-US" smtClean="0"/>
              <a:pPr/>
              <a:t>15</a:t>
            </a:fld>
            <a:endParaRPr lang="en-US" dirty="0"/>
          </a:p>
        </p:txBody>
      </p:sp>
      <p:sp>
        <p:nvSpPr>
          <p:cNvPr id="6" name="TextBox 5">
            <a:extLst>
              <a:ext uri="{FF2B5EF4-FFF2-40B4-BE49-F238E27FC236}">
                <a16:creationId xmlns:a16="http://schemas.microsoft.com/office/drawing/2014/main" id="{056E04AA-1DAB-4A99-91F0-1916212858EB}"/>
              </a:ext>
            </a:extLst>
          </p:cNvPr>
          <p:cNvSpPr txBox="1"/>
          <p:nvPr/>
        </p:nvSpPr>
        <p:spPr>
          <a:xfrm>
            <a:off x="698837" y="6363245"/>
            <a:ext cx="6870887" cy="1107996"/>
          </a:xfrm>
          <a:prstGeom prst="rect">
            <a:avLst/>
          </a:prstGeom>
          <a:noFill/>
        </p:spPr>
        <p:txBody>
          <a:bodyPr wrap="square" rtlCol="0">
            <a:spAutoFit/>
          </a:bodyPr>
          <a:lstStyle/>
          <a:p>
            <a:r>
              <a:rPr lang="en-US" sz="1200" dirty="0">
                <a:latin typeface="Bell MT" panose="02020503060305020303" pitchFamily="18" charset="0"/>
              </a:rPr>
              <a:t>Source: Audited financial statements and Internal financial reports - final close</a:t>
            </a:r>
            <a:endParaRPr lang="en-US" sz="1200" dirty="0"/>
          </a:p>
          <a:p>
            <a:r>
              <a:rPr lang="en-US" sz="1200" dirty="0"/>
              <a:t>*Overhead contribution from Divisions, Roundtables and Grants</a:t>
            </a:r>
          </a:p>
          <a:p>
            <a:endParaRPr lang="en-US" sz="1200" dirty="0">
              <a:latin typeface="Bell MT" panose="02020503060305020303" pitchFamily="18" charset="0"/>
            </a:endParaRPr>
          </a:p>
          <a:p>
            <a:endParaRPr lang="en-US" sz="1200" dirty="0"/>
          </a:p>
          <a:p>
            <a:endParaRPr lang="en-US" dirty="0"/>
          </a:p>
        </p:txBody>
      </p:sp>
    </p:spTree>
    <p:extLst>
      <p:ext uri="{BB962C8B-B14F-4D97-AF65-F5344CB8AC3E}">
        <p14:creationId xmlns:p14="http://schemas.microsoft.com/office/powerpoint/2010/main" val="1866072465"/>
      </p:ext>
    </p:extLst>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943277" y="712269"/>
            <a:ext cx="3370998" cy="5502264"/>
          </a:xfrm>
        </p:spPr>
        <p:txBody>
          <a:bodyPr>
            <a:normAutofit/>
          </a:bodyPr>
          <a:lstStyle/>
          <a:p>
            <a:r>
              <a:rPr lang="en-US" dirty="0">
                <a:solidFill>
                  <a:srgbClr val="FFFFFF"/>
                </a:solidFill>
                <a:latin typeface="Cambria" panose="02040503050406030204" pitchFamily="18" charset="0"/>
              </a:rPr>
              <a:t>Total ALA Revenues and Expenses </a:t>
            </a:r>
            <a:br>
              <a:rPr lang="en-US" dirty="0">
                <a:solidFill>
                  <a:srgbClr val="FFFFFF"/>
                </a:solidFill>
                <a:latin typeface="Cambria" panose="02040503050406030204" pitchFamily="18" charset="0"/>
              </a:rPr>
            </a:br>
            <a:r>
              <a:rPr lang="en-US" dirty="0">
                <a:solidFill>
                  <a:srgbClr val="FFFFFF"/>
                </a:solidFill>
                <a:latin typeface="Cambria" panose="02040503050406030204" pitchFamily="18" charset="0"/>
              </a:rPr>
              <a:t>YTD 4-30-19</a:t>
            </a:r>
          </a:p>
        </p:txBody>
      </p:sp>
      <p:cxnSp>
        <p:nvCxnSpPr>
          <p:cNvPr id="14"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6" name="Slide Number Placeholder 13"/>
          <p:cNvSpPr>
            <a:spLocks noGrp="1"/>
          </p:cNvSpPr>
          <p:nvPr>
            <p:ph type="sldNum" sz="quarter" idx="12"/>
          </p:nvPr>
        </p:nvSpPr>
        <p:spPr>
          <a:xfrm>
            <a:off x="8610600" y="6356350"/>
            <a:ext cx="2743200" cy="365125"/>
          </a:xfrm>
        </p:spPr>
        <p:txBody>
          <a:bodyPr>
            <a:normAutofit/>
          </a:bodyPr>
          <a:lstStyle/>
          <a:p>
            <a:pPr>
              <a:spcAft>
                <a:spcPts val="600"/>
              </a:spcAft>
            </a:pPr>
            <a:fld id="{57E78C8F-0D52-4C2E-BA70-A903AD4E88AD}" type="slidenum">
              <a:rPr lang="en-US">
                <a:solidFill>
                  <a:schemeClr val="tx1"/>
                </a:solidFill>
              </a:rPr>
              <a:pPr>
                <a:spcAft>
                  <a:spcPts val="600"/>
                </a:spcAft>
              </a:pPr>
              <a:t>16</a:t>
            </a:fld>
            <a:endParaRPr lang="en-US">
              <a:solidFill>
                <a:schemeClr val="tx1"/>
              </a:solidFill>
            </a:endParaRPr>
          </a:p>
        </p:txBody>
      </p:sp>
      <p:graphicFrame>
        <p:nvGraphicFramePr>
          <p:cNvPr id="7" name="Content Placeholder 6">
            <a:extLst>
              <a:ext uri="{FF2B5EF4-FFF2-40B4-BE49-F238E27FC236}">
                <a16:creationId xmlns:a16="http://schemas.microsoft.com/office/drawing/2014/main" id="{CF3F58CF-C4AF-4BF7-BAB3-F7D29E3B9E34}"/>
              </a:ext>
            </a:extLst>
          </p:cNvPr>
          <p:cNvGraphicFramePr>
            <a:graphicFrameLocks noGrp="1"/>
          </p:cNvGraphicFramePr>
          <p:nvPr>
            <p:ph idx="1"/>
            <p:extLst>
              <p:ext uri="{D42A27DB-BD31-4B8C-83A1-F6EECF244321}">
                <p14:modId xmlns:p14="http://schemas.microsoft.com/office/powerpoint/2010/main" val="3691374896"/>
              </p:ext>
            </p:extLst>
          </p:nvPr>
        </p:nvGraphicFramePr>
        <p:xfrm>
          <a:off x="5280025" y="642938"/>
          <a:ext cx="6269038" cy="5572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55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1F639-A736-41EB-823C-C86C70CF6AE0}"/>
              </a:ext>
            </a:extLst>
          </p:cNvPr>
          <p:cNvSpPr>
            <a:spLocks noGrp="1"/>
          </p:cNvSpPr>
          <p:nvPr>
            <p:ph type="title"/>
          </p:nvPr>
        </p:nvSpPr>
        <p:spPr>
          <a:xfrm>
            <a:off x="357447" y="365125"/>
            <a:ext cx="11612880" cy="1325563"/>
          </a:xfrm>
        </p:spPr>
        <p:txBody>
          <a:bodyPr/>
          <a:lstStyle/>
          <a:p>
            <a:pPr algn="ctr"/>
            <a:r>
              <a:rPr lang="en-US" b="1" dirty="0"/>
              <a:t>Key Initiatives/Additional Investments </a:t>
            </a:r>
            <a:br>
              <a:rPr lang="en-US" b="1" dirty="0"/>
            </a:br>
            <a:r>
              <a:rPr lang="en-US" b="1" dirty="0"/>
              <a:t>in FY 19  Budget</a:t>
            </a:r>
          </a:p>
        </p:txBody>
      </p:sp>
      <p:sp>
        <p:nvSpPr>
          <p:cNvPr id="4" name="Content Placeholder 3">
            <a:extLst>
              <a:ext uri="{FF2B5EF4-FFF2-40B4-BE49-F238E27FC236}">
                <a16:creationId xmlns:a16="http://schemas.microsoft.com/office/drawing/2014/main" id="{84487C4C-B7A1-49FF-9E6D-37FFE40388F5}"/>
              </a:ext>
            </a:extLst>
          </p:cNvPr>
          <p:cNvSpPr>
            <a:spLocks noGrp="1"/>
          </p:cNvSpPr>
          <p:nvPr>
            <p:ph idx="1"/>
          </p:nvPr>
        </p:nvSpPr>
        <p:spPr>
          <a:xfrm>
            <a:off x="838200" y="2141537"/>
            <a:ext cx="10515600" cy="4351338"/>
          </a:xfrm>
        </p:spPr>
        <p:txBody>
          <a:bodyPr>
            <a:normAutofit fontScale="92500"/>
          </a:bodyPr>
          <a:lstStyle/>
          <a:p>
            <a:r>
              <a:rPr lang="en-US" dirty="0">
                <a:latin typeface="+mj-lt"/>
              </a:rPr>
              <a:t>Enhance fundraising capacity</a:t>
            </a:r>
          </a:p>
          <a:p>
            <a:pPr lvl="1">
              <a:buFont typeface="Wingdings" panose="05000000000000000000" pitchFamily="2" charset="2"/>
              <a:buChar char="ü"/>
            </a:pPr>
            <a:r>
              <a:rPr lang="en-US" dirty="0">
                <a:latin typeface="+mj-lt"/>
              </a:rPr>
              <a:t>Reallocate existing staff positions to support 2.5 additional FTE</a:t>
            </a:r>
          </a:p>
          <a:p>
            <a:pPr lvl="1">
              <a:buFont typeface="Wingdings" panose="05000000000000000000" pitchFamily="2" charset="2"/>
              <a:buChar char="ü"/>
            </a:pPr>
            <a:r>
              <a:rPr lang="en-US" dirty="0">
                <a:latin typeface="+mj-lt"/>
              </a:rPr>
              <a:t>Major gifts director, prospect researcher and support</a:t>
            </a:r>
          </a:p>
          <a:p>
            <a:r>
              <a:rPr lang="en-US" dirty="0">
                <a:latin typeface="+mj-lt"/>
              </a:rPr>
              <a:t>Support 21</a:t>
            </a:r>
            <a:r>
              <a:rPr lang="en-US" baseline="30000" dirty="0">
                <a:latin typeface="+mj-lt"/>
              </a:rPr>
              <a:t>st</a:t>
            </a:r>
            <a:r>
              <a:rPr lang="en-US" dirty="0">
                <a:latin typeface="+mj-lt"/>
              </a:rPr>
              <a:t> century advocacy efforts</a:t>
            </a:r>
          </a:p>
          <a:p>
            <a:pPr lvl="1">
              <a:buFont typeface="Wingdings" panose="05000000000000000000" pitchFamily="2" charset="2"/>
              <a:buChar char="ü"/>
            </a:pPr>
            <a:r>
              <a:rPr lang="en-US" dirty="0">
                <a:latin typeface="+mj-lt"/>
              </a:rPr>
              <a:t>CRM (customer relations management) system for advocacy information</a:t>
            </a:r>
          </a:p>
          <a:p>
            <a:pPr lvl="1">
              <a:buFont typeface="Wingdings" panose="05000000000000000000" pitchFamily="2" charset="2"/>
              <a:buChar char="ü"/>
            </a:pPr>
            <a:r>
              <a:rPr lang="en-US" dirty="0">
                <a:latin typeface="+mj-lt"/>
              </a:rPr>
              <a:t>Support for enhanced outreach and engagement including “fly-in” event early in budget season for strategic legislative contacts</a:t>
            </a:r>
          </a:p>
          <a:p>
            <a:r>
              <a:rPr lang="en-US" dirty="0">
                <a:latin typeface="+mj-lt"/>
              </a:rPr>
              <a:t>Strengthen IT infrastructure and services</a:t>
            </a:r>
          </a:p>
          <a:p>
            <a:pPr lvl="1">
              <a:buFont typeface="Wingdings" panose="05000000000000000000" pitchFamily="2" charset="2"/>
              <a:buChar char="ü"/>
            </a:pPr>
            <a:r>
              <a:rPr lang="en-US" dirty="0">
                <a:latin typeface="+mj-lt"/>
              </a:rPr>
              <a:t>First year of three-year planned investment for capacity and customer service</a:t>
            </a:r>
          </a:p>
          <a:p>
            <a:pPr lvl="1">
              <a:buFont typeface="Wingdings" panose="05000000000000000000" pitchFamily="2" charset="2"/>
              <a:buChar char="ü"/>
            </a:pPr>
            <a:r>
              <a:rPr lang="en-US" dirty="0">
                <a:latin typeface="+mj-lt"/>
              </a:rPr>
              <a:t>Improved access to services, communication and information for members, staff and public</a:t>
            </a:r>
          </a:p>
          <a:p>
            <a:pPr marL="457200" lvl="1" indent="0">
              <a:buNone/>
            </a:pPr>
            <a:endParaRPr lang="en-US" dirty="0"/>
          </a:p>
          <a:p>
            <a:pPr lvl="1"/>
            <a:endParaRPr lang="en-US" dirty="0"/>
          </a:p>
          <a:p>
            <a:endParaRPr lang="en-US" dirty="0"/>
          </a:p>
        </p:txBody>
      </p:sp>
    </p:spTree>
    <p:extLst>
      <p:ext uri="{BB962C8B-B14F-4D97-AF65-F5344CB8AC3E}">
        <p14:creationId xmlns:p14="http://schemas.microsoft.com/office/powerpoint/2010/main" val="3757913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28C2C-5399-419F-8546-201EB760CC57}"/>
              </a:ext>
            </a:extLst>
          </p:cNvPr>
          <p:cNvSpPr>
            <a:spLocks noGrp="1"/>
          </p:cNvSpPr>
          <p:nvPr>
            <p:ph type="title"/>
          </p:nvPr>
        </p:nvSpPr>
        <p:spPr>
          <a:xfrm>
            <a:off x="838200" y="126425"/>
            <a:ext cx="10515600" cy="1325563"/>
          </a:xfrm>
        </p:spPr>
        <p:txBody>
          <a:bodyPr>
            <a:normAutofit fontScale="90000"/>
          </a:bodyPr>
          <a:lstStyle/>
          <a:p>
            <a:pPr algn="ctr"/>
            <a:r>
              <a:rPr lang="en-US" sz="5400" dirty="0"/>
              <a:t>FY 19 Investment Spending</a:t>
            </a:r>
            <a:br>
              <a:rPr lang="en-US" sz="5400" dirty="0"/>
            </a:br>
            <a:r>
              <a:rPr lang="en-US" sz="5400" dirty="0"/>
              <a:t> FY 20 Investment Budget</a:t>
            </a:r>
          </a:p>
        </p:txBody>
      </p:sp>
      <p:sp>
        <p:nvSpPr>
          <p:cNvPr id="4" name="TextBox 3">
            <a:extLst>
              <a:ext uri="{FF2B5EF4-FFF2-40B4-BE49-F238E27FC236}">
                <a16:creationId xmlns:a16="http://schemas.microsoft.com/office/drawing/2014/main" id="{25C32951-F8BD-4AC8-8811-5EFC92D7471E}"/>
              </a:ext>
            </a:extLst>
          </p:cNvPr>
          <p:cNvSpPr txBox="1"/>
          <p:nvPr/>
        </p:nvSpPr>
        <p:spPr>
          <a:xfrm>
            <a:off x="723900" y="6146800"/>
            <a:ext cx="10718800" cy="584775"/>
          </a:xfrm>
          <a:prstGeom prst="rect">
            <a:avLst/>
          </a:prstGeom>
          <a:noFill/>
        </p:spPr>
        <p:txBody>
          <a:bodyPr wrap="square" rtlCol="0">
            <a:spAutoFit/>
          </a:bodyPr>
          <a:lstStyle/>
          <a:p>
            <a:r>
              <a:rPr lang="en-US" sz="1600" dirty="0"/>
              <a:t>The FY 20 investment budget for Advocacy includes an additional $60,000 to fund the National Public Policy Corps, not included in original investment plan.</a:t>
            </a:r>
          </a:p>
        </p:txBody>
      </p:sp>
      <p:graphicFrame>
        <p:nvGraphicFramePr>
          <p:cNvPr id="5" name="Object 4">
            <a:extLst>
              <a:ext uri="{FF2B5EF4-FFF2-40B4-BE49-F238E27FC236}">
                <a16:creationId xmlns:a16="http://schemas.microsoft.com/office/drawing/2014/main" id="{49CF79F9-F222-4A6B-9D7C-392A6F2AFFF7}"/>
              </a:ext>
            </a:extLst>
          </p:cNvPr>
          <p:cNvGraphicFramePr>
            <a:graphicFrameLocks noChangeAspect="1"/>
          </p:cNvGraphicFramePr>
          <p:nvPr/>
        </p:nvGraphicFramePr>
        <p:xfrm>
          <a:off x="952500" y="1562100"/>
          <a:ext cx="10007600" cy="4216399"/>
        </p:xfrm>
        <a:graphic>
          <a:graphicData uri="http://schemas.openxmlformats.org/presentationml/2006/ole">
            <mc:AlternateContent xmlns:mc="http://schemas.openxmlformats.org/markup-compatibility/2006">
              <mc:Choice xmlns:v="urn:schemas-microsoft-com:vml" Requires="v">
                <p:oleObj spid="_x0000_s3089" name="Worksheet" r:id="rId4" imgW="7857985" imgH="2733796" progId="Excel.Sheet.12">
                  <p:embed/>
                </p:oleObj>
              </mc:Choice>
              <mc:Fallback>
                <p:oleObj name="Worksheet" r:id="rId4" imgW="7857985" imgH="2733796" progId="Excel.Sheet.12">
                  <p:embed/>
                  <p:pic>
                    <p:nvPicPr>
                      <p:cNvPr id="5" name="Object 4">
                        <a:extLst>
                          <a:ext uri="{FF2B5EF4-FFF2-40B4-BE49-F238E27FC236}">
                            <a16:creationId xmlns:a16="http://schemas.microsoft.com/office/drawing/2014/main" id="{49CF79F9-F222-4A6B-9D7C-392A6F2AFFF7}"/>
                          </a:ext>
                        </a:extLst>
                      </p:cNvPr>
                      <p:cNvPicPr/>
                      <p:nvPr/>
                    </p:nvPicPr>
                    <p:blipFill>
                      <a:blip r:embed="rId5"/>
                      <a:stretch>
                        <a:fillRect/>
                      </a:stretch>
                    </p:blipFill>
                    <p:spPr>
                      <a:xfrm>
                        <a:off x="952500" y="1562100"/>
                        <a:ext cx="10007600" cy="4216399"/>
                      </a:xfrm>
                      <a:prstGeom prst="rect">
                        <a:avLst/>
                      </a:prstGeom>
                    </p:spPr>
                  </p:pic>
                </p:oleObj>
              </mc:Fallback>
            </mc:AlternateContent>
          </a:graphicData>
        </a:graphic>
      </p:graphicFrame>
    </p:spTree>
    <p:extLst>
      <p:ext uri="{BB962C8B-B14F-4D97-AF65-F5344CB8AC3E}">
        <p14:creationId xmlns:p14="http://schemas.microsoft.com/office/powerpoint/2010/main" val="1101350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8908F9D-9859-43E8-903B-22B574992D1E}"/>
              </a:ext>
            </a:extLst>
          </p:cNvPr>
          <p:cNvSpPr/>
          <p:nvPr/>
        </p:nvSpPr>
        <p:spPr bwMode="auto">
          <a:xfrm>
            <a:off x="2532185" y="5943600"/>
            <a:ext cx="7447084" cy="685800"/>
          </a:xfrm>
          <a:prstGeom prst="rect">
            <a:avLst/>
          </a:prstGeom>
          <a:solidFill>
            <a:schemeClr val="bg1">
              <a:lumMod val="75000"/>
            </a:schemeClr>
          </a:solidFill>
          <a:ln w="12700" cap="flat" cmpd="sng" algn="ctr">
            <a:noFill/>
            <a:prstDash val="solid"/>
            <a:round/>
            <a:headEnd type="none" w="med" len="med"/>
            <a:tailEnd type="none" w="med" len="med"/>
          </a:ln>
          <a:effectLst/>
        </p:spPr>
        <p:txBody>
          <a:bodyPr lIns="0" tIns="0" rIns="0" bIns="0" anchor="ctr"/>
          <a:lstStyle/>
          <a:p>
            <a:pPr algn="ctr">
              <a:defRPr/>
            </a:pPr>
            <a:r>
              <a:rPr lang="en-US" i="1" dirty="0">
                <a:latin typeface="Cambria" panose="02040503050406030204" pitchFamily="18" charset="0"/>
              </a:rPr>
              <a:t>Net Assets is the difference between what we have and what we owe</a:t>
            </a:r>
          </a:p>
        </p:txBody>
      </p:sp>
      <p:sp>
        <p:nvSpPr>
          <p:cNvPr id="7171" name="TextBox 6">
            <a:extLst>
              <a:ext uri="{FF2B5EF4-FFF2-40B4-BE49-F238E27FC236}">
                <a16:creationId xmlns:a16="http://schemas.microsoft.com/office/drawing/2014/main" id="{34AE1AD2-E842-4557-A4E1-0315E532B369}"/>
              </a:ext>
            </a:extLst>
          </p:cNvPr>
          <p:cNvSpPr txBox="1">
            <a:spLocks noChangeArrowheads="1"/>
          </p:cNvSpPr>
          <p:nvPr/>
        </p:nvSpPr>
        <p:spPr bwMode="auto">
          <a:xfrm>
            <a:off x="9372600" y="2233614"/>
            <a:ext cx="1066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dirty="0">
                <a:latin typeface="Cambria" panose="02040503050406030204" pitchFamily="18" charset="0"/>
              </a:rPr>
              <a:t>$36.3M</a:t>
            </a:r>
          </a:p>
          <a:p>
            <a:pPr algn="ctr"/>
            <a:r>
              <a:rPr lang="en-US" altLang="en-US" dirty="0">
                <a:latin typeface="Cambria" panose="02040503050406030204" pitchFamily="18" charset="0"/>
              </a:rPr>
              <a:t>(45.5% of Assets)</a:t>
            </a:r>
          </a:p>
        </p:txBody>
      </p:sp>
      <p:sp>
        <p:nvSpPr>
          <p:cNvPr id="7172" name="TextBox 19">
            <a:extLst>
              <a:ext uri="{FF2B5EF4-FFF2-40B4-BE49-F238E27FC236}">
                <a16:creationId xmlns:a16="http://schemas.microsoft.com/office/drawing/2014/main" id="{D929A87C-A549-4DF2-A687-203C5C312991}"/>
              </a:ext>
            </a:extLst>
          </p:cNvPr>
          <p:cNvSpPr txBox="1">
            <a:spLocks noChangeArrowheads="1"/>
          </p:cNvSpPr>
          <p:nvPr/>
        </p:nvSpPr>
        <p:spPr bwMode="auto">
          <a:xfrm>
            <a:off x="9448800" y="4291014"/>
            <a:ext cx="10668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dirty="0">
                <a:latin typeface="Cambria" panose="02040503050406030204" pitchFamily="18" charset="0"/>
              </a:rPr>
              <a:t>$43.4M</a:t>
            </a:r>
          </a:p>
          <a:p>
            <a:pPr algn="ctr"/>
            <a:r>
              <a:rPr lang="en-US" altLang="en-US" dirty="0">
                <a:latin typeface="Cambria" panose="02040503050406030204" pitchFamily="18" charset="0"/>
              </a:rPr>
              <a:t>(54.5% of Assets)</a:t>
            </a:r>
          </a:p>
        </p:txBody>
      </p:sp>
      <p:sp>
        <p:nvSpPr>
          <p:cNvPr id="7173" name="TextBox 20">
            <a:extLst>
              <a:ext uri="{FF2B5EF4-FFF2-40B4-BE49-F238E27FC236}">
                <a16:creationId xmlns:a16="http://schemas.microsoft.com/office/drawing/2014/main" id="{2A43AD44-DC94-4496-BD10-5AC3642120D8}"/>
              </a:ext>
            </a:extLst>
          </p:cNvPr>
          <p:cNvSpPr txBox="1">
            <a:spLocks noChangeArrowheads="1"/>
          </p:cNvSpPr>
          <p:nvPr/>
        </p:nvSpPr>
        <p:spPr bwMode="auto">
          <a:xfrm>
            <a:off x="2133600" y="3059114"/>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dirty="0">
                <a:latin typeface="Cambria" panose="02040503050406030204" pitchFamily="18" charset="0"/>
              </a:rPr>
              <a:t>$79.7M</a:t>
            </a:r>
          </a:p>
          <a:p>
            <a:pPr algn="ctr"/>
            <a:endParaRPr lang="en-US" altLang="en-US" dirty="0"/>
          </a:p>
        </p:txBody>
      </p:sp>
      <p:cxnSp>
        <p:nvCxnSpPr>
          <p:cNvPr id="7174" name="Straight Connector 26">
            <a:extLst>
              <a:ext uri="{FF2B5EF4-FFF2-40B4-BE49-F238E27FC236}">
                <a16:creationId xmlns:a16="http://schemas.microsoft.com/office/drawing/2014/main" id="{82419C8A-043F-4ABA-8013-45FEF10FD241}"/>
              </a:ext>
            </a:extLst>
          </p:cNvPr>
          <p:cNvCxnSpPr>
            <a:cxnSpLocks noChangeShapeType="1"/>
          </p:cNvCxnSpPr>
          <p:nvPr/>
        </p:nvCxnSpPr>
        <p:spPr bwMode="auto">
          <a:xfrm>
            <a:off x="3946526" y="1328738"/>
            <a:ext cx="4454525" cy="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7175" name="Straight Connector 27">
            <a:extLst>
              <a:ext uri="{FF2B5EF4-FFF2-40B4-BE49-F238E27FC236}">
                <a16:creationId xmlns:a16="http://schemas.microsoft.com/office/drawing/2014/main" id="{FB85AAA0-7F84-4F83-8B8D-E7B491D4557E}"/>
              </a:ext>
            </a:extLst>
          </p:cNvPr>
          <p:cNvCxnSpPr>
            <a:cxnSpLocks/>
          </p:cNvCxnSpPr>
          <p:nvPr/>
        </p:nvCxnSpPr>
        <p:spPr bwMode="auto">
          <a:xfrm>
            <a:off x="6015039" y="685800"/>
            <a:ext cx="122237" cy="510540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grpSp>
        <p:nvGrpSpPr>
          <p:cNvPr id="7176" name="Group 18">
            <a:extLst>
              <a:ext uri="{FF2B5EF4-FFF2-40B4-BE49-F238E27FC236}">
                <a16:creationId xmlns:a16="http://schemas.microsoft.com/office/drawing/2014/main" id="{14B96BC6-4842-4B92-B374-C5CDA3CE7497}"/>
              </a:ext>
            </a:extLst>
          </p:cNvPr>
          <p:cNvGrpSpPr>
            <a:grpSpLocks/>
          </p:cNvGrpSpPr>
          <p:nvPr/>
        </p:nvGrpSpPr>
        <p:grpSpPr bwMode="auto">
          <a:xfrm>
            <a:off x="2667000" y="1328739"/>
            <a:ext cx="3429000" cy="4141787"/>
            <a:chOff x="1143000" y="1328510"/>
            <a:chExt cx="3429000" cy="4141307"/>
          </a:xfrm>
        </p:grpSpPr>
        <p:grpSp>
          <p:nvGrpSpPr>
            <p:cNvPr id="7195" name="Group 28">
              <a:extLst>
                <a:ext uri="{FF2B5EF4-FFF2-40B4-BE49-F238E27FC236}">
                  <a16:creationId xmlns:a16="http://schemas.microsoft.com/office/drawing/2014/main" id="{76F428B8-E108-413B-AEEC-625F2DB6E901}"/>
                </a:ext>
              </a:extLst>
            </p:cNvPr>
            <p:cNvGrpSpPr>
              <a:grpSpLocks/>
            </p:cNvGrpSpPr>
            <p:nvPr/>
          </p:nvGrpSpPr>
          <p:grpSpPr bwMode="auto">
            <a:xfrm>
              <a:off x="1295400" y="1328510"/>
              <a:ext cx="3223453" cy="3929290"/>
              <a:chOff x="3886200" y="3352800"/>
              <a:chExt cx="1828800" cy="1676400"/>
            </a:xfrm>
          </p:grpSpPr>
          <p:cxnSp>
            <p:nvCxnSpPr>
              <p:cNvPr id="7197" name="Straight Connector 35">
                <a:extLst>
                  <a:ext uri="{FF2B5EF4-FFF2-40B4-BE49-F238E27FC236}">
                    <a16:creationId xmlns:a16="http://schemas.microsoft.com/office/drawing/2014/main" id="{C65EE255-AA30-4026-9B9D-EB14A3C96197}"/>
                  </a:ext>
                </a:extLst>
              </p:cNvPr>
              <p:cNvCxnSpPr>
                <a:cxnSpLocks noChangeShapeType="1"/>
              </p:cNvCxnSpPr>
              <p:nvPr/>
            </p:nvCxnSpPr>
            <p:spPr bwMode="auto">
              <a:xfrm>
                <a:off x="4800600" y="3352800"/>
                <a:ext cx="914400" cy="167640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7198" name="Straight Connector 36">
                <a:extLst>
                  <a:ext uri="{FF2B5EF4-FFF2-40B4-BE49-F238E27FC236}">
                    <a16:creationId xmlns:a16="http://schemas.microsoft.com/office/drawing/2014/main" id="{EC4AA8E6-55F7-472D-9529-AE4F08BCECC9}"/>
                  </a:ext>
                </a:extLst>
              </p:cNvPr>
              <p:cNvCxnSpPr>
                <a:cxnSpLocks/>
              </p:cNvCxnSpPr>
              <p:nvPr/>
            </p:nvCxnSpPr>
            <p:spPr bwMode="auto">
              <a:xfrm flipV="1">
                <a:off x="3886200" y="3352800"/>
                <a:ext cx="914400" cy="167640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grpSp>
        <p:sp>
          <p:nvSpPr>
            <p:cNvPr id="7196" name="Oval 30">
              <a:extLst>
                <a:ext uri="{FF2B5EF4-FFF2-40B4-BE49-F238E27FC236}">
                  <a16:creationId xmlns:a16="http://schemas.microsoft.com/office/drawing/2014/main" id="{E4915FA2-A641-4A26-BC0A-E8D9BDDCB9D6}"/>
                </a:ext>
              </a:extLst>
            </p:cNvPr>
            <p:cNvSpPr>
              <a:spLocks noChangeArrowheads="1"/>
            </p:cNvSpPr>
            <p:nvPr/>
          </p:nvSpPr>
          <p:spPr bwMode="auto">
            <a:xfrm>
              <a:off x="1143000" y="5175938"/>
              <a:ext cx="3429000" cy="293879"/>
            </a:xfrm>
            <a:prstGeom prst="ellipse">
              <a:avLst/>
            </a:prstGeom>
            <a:solidFill>
              <a:schemeClr val="accent2"/>
            </a:solidFill>
            <a:ln w="12700" algn="ctr">
              <a:solidFill>
                <a:schemeClr val="tx1"/>
              </a:solidFill>
              <a:round/>
              <a:headEnd/>
              <a:tailEnd/>
            </a:ln>
          </p:spPr>
          <p:txBody>
            <a:bodyPr wrap="none" lIns="0" tIns="0" rIns="0" b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endParaRPr lang="en-US" altLang="en-US"/>
            </a:p>
          </p:txBody>
        </p:sp>
      </p:grpSp>
      <p:cxnSp>
        <p:nvCxnSpPr>
          <p:cNvPr id="7177" name="Straight Connector 32">
            <a:extLst>
              <a:ext uri="{FF2B5EF4-FFF2-40B4-BE49-F238E27FC236}">
                <a16:creationId xmlns:a16="http://schemas.microsoft.com/office/drawing/2014/main" id="{AA27F4A4-DBB2-4CE3-A5BA-9895144F9846}"/>
              </a:ext>
            </a:extLst>
          </p:cNvPr>
          <p:cNvCxnSpPr>
            <a:cxnSpLocks/>
          </p:cNvCxnSpPr>
          <p:nvPr/>
        </p:nvCxnSpPr>
        <p:spPr bwMode="auto">
          <a:xfrm>
            <a:off x="4662488" y="5791200"/>
            <a:ext cx="3022600"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grpSp>
        <p:nvGrpSpPr>
          <p:cNvPr id="7178" name="Group 16">
            <a:extLst>
              <a:ext uri="{FF2B5EF4-FFF2-40B4-BE49-F238E27FC236}">
                <a16:creationId xmlns:a16="http://schemas.microsoft.com/office/drawing/2014/main" id="{9C92CC7B-998E-41A4-93D3-FCD74C02BEE9}"/>
              </a:ext>
            </a:extLst>
          </p:cNvPr>
          <p:cNvGrpSpPr>
            <a:grpSpLocks/>
          </p:cNvGrpSpPr>
          <p:nvPr/>
        </p:nvGrpSpPr>
        <p:grpSpPr bwMode="auto">
          <a:xfrm>
            <a:off x="3276600" y="1524000"/>
            <a:ext cx="2438400" cy="3657600"/>
            <a:chOff x="1905000" y="1905000"/>
            <a:chExt cx="2438400" cy="3657600"/>
          </a:xfrm>
        </p:grpSpPr>
        <p:sp>
          <p:nvSpPr>
            <p:cNvPr id="7192" name="Rectangle 1">
              <a:extLst>
                <a:ext uri="{FF2B5EF4-FFF2-40B4-BE49-F238E27FC236}">
                  <a16:creationId xmlns:a16="http://schemas.microsoft.com/office/drawing/2014/main" id="{434D8E74-21F3-47C1-9323-5DBCDAF14CED}"/>
                </a:ext>
              </a:extLst>
            </p:cNvPr>
            <p:cNvSpPr>
              <a:spLocks noChangeArrowheads="1"/>
            </p:cNvSpPr>
            <p:nvPr/>
          </p:nvSpPr>
          <p:spPr bwMode="auto">
            <a:xfrm>
              <a:off x="1905000" y="1905000"/>
              <a:ext cx="2438400" cy="3657600"/>
            </a:xfrm>
            <a:prstGeom prst="rect">
              <a:avLst/>
            </a:prstGeom>
            <a:solidFill>
              <a:srgbClr val="00B0F0"/>
            </a:solidFill>
            <a:ln w="12700" algn="ctr">
              <a:solidFill>
                <a:schemeClr val="tx1"/>
              </a:solidFill>
              <a:round/>
              <a:headEnd/>
              <a:tailEnd/>
            </a:ln>
          </p:spPr>
          <p:txBody>
            <a:bodyPr wrap="none" lIns="0" tIns="0" rIns="0" b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endParaRPr lang="en-US" altLang="en-US"/>
            </a:p>
          </p:txBody>
        </p:sp>
        <p:sp>
          <p:nvSpPr>
            <p:cNvPr id="7193" name="TextBox 3">
              <a:extLst>
                <a:ext uri="{FF2B5EF4-FFF2-40B4-BE49-F238E27FC236}">
                  <a16:creationId xmlns:a16="http://schemas.microsoft.com/office/drawing/2014/main" id="{D247A0A6-6A9F-49EF-BC62-38A7F9285A7B}"/>
                </a:ext>
              </a:extLst>
            </p:cNvPr>
            <p:cNvSpPr txBox="1">
              <a:spLocks noChangeArrowheads="1"/>
            </p:cNvSpPr>
            <p:nvPr/>
          </p:nvSpPr>
          <p:spPr bwMode="auto">
            <a:xfrm>
              <a:off x="2209800" y="1981200"/>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i="1" dirty="0">
                  <a:latin typeface="Cambria" panose="02040503050406030204" pitchFamily="18" charset="0"/>
                </a:rPr>
                <a:t>ASSETS</a:t>
              </a:r>
            </a:p>
            <a:p>
              <a:pPr algn="ctr"/>
              <a:r>
                <a:rPr lang="en-US" altLang="en-US" i="1" dirty="0">
                  <a:latin typeface="Cambria" panose="02040503050406030204" pitchFamily="18" charset="0"/>
                </a:rPr>
                <a:t>“What We Have”</a:t>
              </a:r>
            </a:p>
          </p:txBody>
        </p:sp>
        <p:sp>
          <p:nvSpPr>
            <p:cNvPr id="7194" name="TextBox 12">
              <a:extLst>
                <a:ext uri="{FF2B5EF4-FFF2-40B4-BE49-F238E27FC236}">
                  <a16:creationId xmlns:a16="http://schemas.microsoft.com/office/drawing/2014/main" id="{60AC6B3E-7E15-4976-8042-6C2AE4DAE463}"/>
                </a:ext>
              </a:extLst>
            </p:cNvPr>
            <p:cNvSpPr txBox="1">
              <a:spLocks noChangeArrowheads="1"/>
            </p:cNvSpPr>
            <p:nvPr/>
          </p:nvSpPr>
          <p:spPr bwMode="auto">
            <a:xfrm>
              <a:off x="1981200" y="2667000"/>
              <a:ext cx="1905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ct val="90000"/>
                </a:spcBef>
                <a:buChar char="•"/>
                <a:defRPr sz="3200" b="1">
                  <a:solidFill>
                    <a:schemeClr val="tx1"/>
                  </a:solidFill>
                  <a:latin typeface="Arial" panose="020B0604020202020204" pitchFamily="34" charset="0"/>
                </a:defRPr>
              </a:lvl1pPr>
              <a:lvl2pPr marL="742950" indent="-285750">
                <a:lnSpc>
                  <a:spcPct val="90000"/>
                </a:lnSpc>
                <a:spcBef>
                  <a:spcPct val="30000"/>
                </a:spcBef>
                <a:buSzPct val="100000"/>
                <a:buChar char="–"/>
                <a:defRPr sz="1600">
                  <a:solidFill>
                    <a:schemeClr val="tx1"/>
                  </a:solidFill>
                  <a:latin typeface="Arial" panose="020B0604020202020204" pitchFamily="34" charset="0"/>
                </a:defRPr>
              </a:lvl2pPr>
              <a:lvl3pPr marL="1143000" indent="-228600">
                <a:lnSpc>
                  <a:spcPct val="90000"/>
                </a:lnSpc>
                <a:spcBef>
                  <a:spcPct val="30000"/>
                </a:spcBef>
                <a:buSzPct val="100000"/>
                <a:buChar char="•"/>
                <a:defRPr sz="1600">
                  <a:solidFill>
                    <a:schemeClr val="tx1"/>
                  </a:solidFill>
                  <a:latin typeface="Arial" panose="020B0604020202020204" pitchFamily="34" charset="0"/>
                </a:defRPr>
              </a:lvl3pPr>
              <a:lvl4pPr marL="1600200" indent="-228600">
                <a:lnSpc>
                  <a:spcPct val="90000"/>
                </a:lnSpc>
                <a:spcBef>
                  <a:spcPct val="30000"/>
                </a:spcBef>
                <a:buSzPct val="100000"/>
                <a:buChar char="-"/>
                <a:defRPr sz="1400">
                  <a:solidFill>
                    <a:schemeClr val="tx1"/>
                  </a:solidFill>
                  <a:latin typeface="Arial" panose="020B0604020202020204" pitchFamily="34" charset="0"/>
                </a:defRPr>
              </a:lvl4pPr>
              <a:lvl5pPr marL="2057400" indent="-228600">
                <a:lnSpc>
                  <a:spcPct val="90000"/>
                </a:lnSpc>
                <a:spcBef>
                  <a:spcPct val="30000"/>
                </a:spcBef>
                <a:buSzPct val="10000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9pPr>
            </a:lstStyle>
            <a:p>
              <a:pPr>
                <a:lnSpc>
                  <a:spcPct val="100000"/>
                </a:lnSpc>
                <a:spcBef>
                  <a:spcPct val="0"/>
                </a:spcBef>
              </a:pPr>
              <a:r>
                <a:rPr lang="en-US" altLang="en-US" sz="1400" dirty="0">
                  <a:latin typeface="Cambria" panose="02040503050406030204" pitchFamily="18" charset="0"/>
                </a:rPr>
                <a:t>Cash</a:t>
              </a:r>
            </a:p>
            <a:p>
              <a:pPr>
                <a:lnSpc>
                  <a:spcPct val="100000"/>
                </a:lnSpc>
                <a:spcBef>
                  <a:spcPct val="0"/>
                </a:spcBef>
              </a:pPr>
              <a:r>
                <a:rPr lang="en-US" altLang="en-US" sz="1400" dirty="0">
                  <a:latin typeface="Cambria" panose="02040503050406030204" pitchFamily="18" charset="0"/>
                </a:rPr>
                <a:t>Accounts Receivable</a:t>
              </a:r>
            </a:p>
            <a:p>
              <a:pPr>
                <a:lnSpc>
                  <a:spcPct val="100000"/>
                </a:lnSpc>
                <a:spcBef>
                  <a:spcPct val="0"/>
                </a:spcBef>
              </a:pPr>
              <a:r>
                <a:rPr lang="en-US" altLang="en-US" sz="1400" dirty="0">
                  <a:latin typeface="Cambria" panose="02040503050406030204" pitchFamily="18" charset="0"/>
                </a:rPr>
                <a:t>Inventory</a:t>
              </a:r>
            </a:p>
            <a:p>
              <a:pPr>
                <a:lnSpc>
                  <a:spcPct val="100000"/>
                </a:lnSpc>
                <a:spcBef>
                  <a:spcPct val="0"/>
                </a:spcBef>
              </a:pPr>
              <a:r>
                <a:rPr lang="en-US" altLang="en-US" sz="1400" dirty="0">
                  <a:latin typeface="Cambria" panose="02040503050406030204" pitchFamily="18" charset="0"/>
                </a:rPr>
                <a:t>Investments</a:t>
              </a:r>
            </a:p>
            <a:p>
              <a:pPr>
                <a:lnSpc>
                  <a:spcPct val="100000"/>
                </a:lnSpc>
                <a:spcBef>
                  <a:spcPct val="0"/>
                </a:spcBef>
              </a:pPr>
              <a:r>
                <a:rPr lang="en-US" altLang="en-US" sz="1400" dirty="0">
                  <a:latin typeface="Cambria" panose="02040503050406030204" pitchFamily="18" charset="0"/>
                </a:rPr>
                <a:t>Land</a:t>
              </a:r>
            </a:p>
          </p:txBody>
        </p:sp>
      </p:grpSp>
      <p:grpSp>
        <p:nvGrpSpPr>
          <p:cNvPr id="7179" name="Group 39">
            <a:extLst>
              <a:ext uri="{FF2B5EF4-FFF2-40B4-BE49-F238E27FC236}">
                <a16:creationId xmlns:a16="http://schemas.microsoft.com/office/drawing/2014/main" id="{F51B3767-2300-4187-B5E6-D74ADE8CE9CD}"/>
              </a:ext>
            </a:extLst>
          </p:cNvPr>
          <p:cNvGrpSpPr>
            <a:grpSpLocks/>
          </p:cNvGrpSpPr>
          <p:nvPr/>
        </p:nvGrpSpPr>
        <p:grpSpPr bwMode="auto">
          <a:xfrm>
            <a:off x="6172200" y="1344614"/>
            <a:ext cx="3429000" cy="4141787"/>
            <a:chOff x="1143000" y="1328510"/>
            <a:chExt cx="3429000" cy="4141307"/>
          </a:xfrm>
        </p:grpSpPr>
        <p:grpSp>
          <p:nvGrpSpPr>
            <p:cNvPr id="7188" name="Group 40">
              <a:extLst>
                <a:ext uri="{FF2B5EF4-FFF2-40B4-BE49-F238E27FC236}">
                  <a16:creationId xmlns:a16="http://schemas.microsoft.com/office/drawing/2014/main" id="{651BA6B5-532B-4F8D-9FDA-822100DFC184}"/>
                </a:ext>
              </a:extLst>
            </p:cNvPr>
            <p:cNvGrpSpPr>
              <a:grpSpLocks/>
            </p:cNvGrpSpPr>
            <p:nvPr/>
          </p:nvGrpSpPr>
          <p:grpSpPr bwMode="auto">
            <a:xfrm>
              <a:off x="1295400" y="1328510"/>
              <a:ext cx="3223453" cy="3929290"/>
              <a:chOff x="3886200" y="3352800"/>
              <a:chExt cx="1828800" cy="1676400"/>
            </a:xfrm>
          </p:grpSpPr>
          <p:cxnSp>
            <p:nvCxnSpPr>
              <p:cNvPr id="7190" name="Straight Connector 42">
                <a:extLst>
                  <a:ext uri="{FF2B5EF4-FFF2-40B4-BE49-F238E27FC236}">
                    <a16:creationId xmlns:a16="http://schemas.microsoft.com/office/drawing/2014/main" id="{5D533A45-F950-4DDC-906C-3D114AB639C0}"/>
                  </a:ext>
                </a:extLst>
              </p:cNvPr>
              <p:cNvCxnSpPr>
                <a:cxnSpLocks noChangeShapeType="1"/>
              </p:cNvCxnSpPr>
              <p:nvPr/>
            </p:nvCxnSpPr>
            <p:spPr bwMode="auto">
              <a:xfrm>
                <a:off x="4800600" y="3352800"/>
                <a:ext cx="914400" cy="167640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cxnSp>
            <p:nvCxnSpPr>
              <p:cNvPr id="7191" name="Straight Connector 43">
                <a:extLst>
                  <a:ext uri="{FF2B5EF4-FFF2-40B4-BE49-F238E27FC236}">
                    <a16:creationId xmlns:a16="http://schemas.microsoft.com/office/drawing/2014/main" id="{8FE521D9-B1EE-4EB7-9BFE-0EE2D64AEBDE}"/>
                  </a:ext>
                </a:extLst>
              </p:cNvPr>
              <p:cNvCxnSpPr>
                <a:cxnSpLocks/>
              </p:cNvCxnSpPr>
              <p:nvPr/>
            </p:nvCxnSpPr>
            <p:spPr bwMode="auto">
              <a:xfrm flipV="1">
                <a:off x="3886200" y="3352800"/>
                <a:ext cx="914400" cy="1676400"/>
              </a:xfrm>
              <a:prstGeom prst="line">
                <a:avLst/>
              </a:prstGeom>
              <a:noFill/>
              <a:ln w="50800" algn="ctr">
                <a:solidFill>
                  <a:schemeClr val="tx1"/>
                </a:solidFill>
                <a:round/>
                <a:headEnd/>
                <a:tailEnd/>
              </a:ln>
              <a:extLst>
                <a:ext uri="{909E8E84-426E-40DD-AFC4-6F175D3DCCD1}">
                  <a14:hiddenFill xmlns:a14="http://schemas.microsoft.com/office/drawing/2010/main">
                    <a:noFill/>
                  </a14:hiddenFill>
                </a:ext>
              </a:extLst>
            </p:spPr>
          </p:cxnSp>
        </p:grpSp>
        <p:sp>
          <p:nvSpPr>
            <p:cNvPr id="7189" name="Oval 41">
              <a:extLst>
                <a:ext uri="{FF2B5EF4-FFF2-40B4-BE49-F238E27FC236}">
                  <a16:creationId xmlns:a16="http://schemas.microsoft.com/office/drawing/2014/main" id="{8D9E3B68-CBD4-4471-8673-806324659299}"/>
                </a:ext>
              </a:extLst>
            </p:cNvPr>
            <p:cNvSpPr>
              <a:spLocks noChangeArrowheads="1"/>
            </p:cNvSpPr>
            <p:nvPr/>
          </p:nvSpPr>
          <p:spPr bwMode="auto">
            <a:xfrm>
              <a:off x="1143000" y="5175938"/>
              <a:ext cx="3429000" cy="293879"/>
            </a:xfrm>
            <a:prstGeom prst="ellipse">
              <a:avLst/>
            </a:prstGeom>
            <a:solidFill>
              <a:schemeClr val="accent2"/>
            </a:solidFill>
            <a:ln w="12700" algn="ctr">
              <a:solidFill>
                <a:schemeClr val="tx1"/>
              </a:solidFill>
              <a:round/>
              <a:headEnd/>
              <a:tailEnd/>
            </a:ln>
          </p:spPr>
          <p:txBody>
            <a:bodyPr wrap="none" lIns="0" tIns="0" rIns="0" b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endParaRPr lang="en-US" altLang="en-US"/>
            </a:p>
          </p:txBody>
        </p:sp>
      </p:grpSp>
      <p:grpSp>
        <p:nvGrpSpPr>
          <p:cNvPr id="7180" name="Group 11">
            <a:extLst>
              <a:ext uri="{FF2B5EF4-FFF2-40B4-BE49-F238E27FC236}">
                <a16:creationId xmlns:a16="http://schemas.microsoft.com/office/drawing/2014/main" id="{8EC1DDEA-10C2-4A9F-AAEA-570075F5A22C}"/>
              </a:ext>
            </a:extLst>
          </p:cNvPr>
          <p:cNvGrpSpPr>
            <a:grpSpLocks/>
          </p:cNvGrpSpPr>
          <p:nvPr/>
        </p:nvGrpSpPr>
        <p:grpSpPr bwMode="auto">
          <a:xfrm>
            <a:off x="6781800" y="1524000"/>
            <a:ext cx="2438400" cy="3656908"/>
            <a:chOff x="4419600" y="1905000"/>
            <a:chExt cx="2438400" cy="3657600"/>
          </a:xfrm>
        </p:grpSpPr>
        <p:sp>
          <p:nvSpPr>
            <p:cNvPr id="7183" name="Rectangle 8">
              <a:extLst>
                <a:ext uri="{FF2B5EF4-FFF2-40B4-BE49-F238E27FC236}">
                  <a16:creationId xmlns:a16="http://schemas.microsoft.com/office/drawing/2014/main" id="{C74B4F1C-20E2-4B85-9814-0DC344AF95F3}"/>
                </a:ext>
              </a:extLst>
            </p:cNvPr>
            <p:cNvSpPr>
              <a:spLocks noChangeArrowheads="1"/>
            </p:cNvSpPr>
            <p:nvPr/>
          </p:nvSpPr>
          <p:spPr bwMode="auto">
            <a:xfrm>
              <a:off x="4419600" y="3733800"/>
              <a:ext cx="2438400" cy="1828800"/>
            </a:xfrm>
            <a:prstGeom prst="rect">
              <a:avLst/>
            </a:prstGeom>
            <a:solidFill>
              <a:srgbClr val="FF0000"/>
            </a:solidFill>
            <a:ln w="12700" algn="ctr">
              <a:solidFill>
                <a:schemeClr val="tx1"/>
              </a:solidFill>
              <a:round/>
              <a:headEnd/>
              <a:tailEnd/>
            </a:ln>
          </p:spPr>
          <p:txBody>
            <a:bodyPr wrap="none" lIns="0" tIns="0" rIns="0" b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endParaRPr lang="en-US" altLang="en-US"/>
            </a:p>
          </p:txBody>
        </p:sp>
        <p:sp>
          <p:nvSpPr>
            <p:cNvPr id="7184" name="Rectangle 9">
              <a:extLst>
                <a:ext uri="{FF2B5EF4-FFF2-40B4-BE49-F238E27FC236}">
                  <a16:creationId xmlns:a16="http://schemas.microsoft.com/office/drawing/2014/main" id="{8BB6285C-1477-463D-B51A-BAA4F47220D8}"/>
                </a:ext>
              </a:extLst>
            </p:cNvPr>
            <p:cNvSpPr>
              <a:spLocks noChangeArrowheads="1"/>
            </p:cNvSpPr>
            <p:nvPr/>
          </p:nvSpPr>
          <p:spPr bwMode="auto">
            <a:xfrm>
              <a:off x="4419600" y="1905000"/>
              <a:ext cx="2438400" cy="1828800"/>
            </a:xfrm>
            <a:prstGeom prst="rect">
              <a:avLst/>
            </a:prstGeom>
            <a:solidFill>
              <a:schemeClr val="accent2"/>
            </a:solidFill>
            <a:ln w="12700" algn="ctr">
              <a:solidFill>
                <a:schemeClr val="tx1"/>
              </a:solidFill>
              <a:round/>
              <a:headEnd/>
              <a:tailEnd/>
            </a:ln>
          </p:spPr>
          <p:txBody>
            <a:bodyPr wrap="none" lIns="0" tIns="0" rIns="0" bIns="0" anchor="ct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endParaRPr lang="en-US" altLang="en-US"/>
            </a:p>
          </p:txBody>
        </p:sp>
        <p:sp>
          <p:nvSpPr>
            <p:cNvPr id="7185" name="TextBox 13">
              <a:extLst>
                <a:ext uri="{FF2B5EF4-FFF2-40B4-BE49-F238E27FC236}">
                  <a16:creationId xmlns:a16="http://schemas.microsoft.com/office/drawing/2014/main" id="{C8795A3F-C5E1-4CAB-82E8-8766FAF37F70}"/>
                </a:ext>
              </a:extLst>
            </p:cNvPr>
            <p:cNvSpPr txBox="1">
              <a:spLocks noChangeArrowheads="1"/>
            </p:cNvSpPr>
            <p:nvPr/>
          </p:nvSpPr>
          <p:spPr bwMode="auto">
            <a:xfrm>
              <a:off x="4686300" y="3744218"/>
              <a:ext cx="190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i="1" dirty="0">
                  <a:latin typeface="Cambria" panose="02040503050406030204" pitchFamily="18" charset="0"/>
                </a:rPr>
                <a:t>LIABILITIES</a:t>
              </a:r>
            </a:p>
            <a:p>
              <a:pPr algn="ctr"/>
              <a:r>
                <a:rPr lang="en-US" altLang="en-US" i="1" dirty="0">
                  <a:latin typeface="Cambria" panose="02040503050406030204" pitchFamily="18" charset="0"/>
                </a:rPr>
                <a:t>“What We Owe”</a:t>
              </a:r>
            </a:p>
          </p:txBody>
        </p:sp>
        <p:sp>
          <p:nvSpPr>
            <p:cNvPr id="7186" name="TextBox 14">
              <a:extLst>
                <a:ext uri="{FF2B5EF4-FFF2-40B4-BE49-F238E27FC236}">
                  <a16:creationId xmlns:a16="http://schemas.microsoft.com/office/drawing/2014/main" id="{47C6B19A-4698-4848-923C-C93F323BF082}"/>
                </a:ext>
              </a:extLst>
            </p:cNvPr>
            <p:cNvSpPr txBox="1">
              <a:spLocks noChangeArrowheads="1"/>
            </p:cNvSpPr>
            <p:nvPr/>
          </p:nvSpPr>
          <p:spPr bwMode="auto">
            <a:xfrm>
              <a:off x="4572000" y="4191000"/>
              <a:ext cx="1905000" cy="1169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ct val="90000"/>
                </a:spcBef>
                <a:buChar char="•"/>
                <a:defRPr sz="3200" b="1">
                  <a:solidFill>
                    <a:schemeClr val="tx1"/>
                  </a:solidFill>
                  <a:latin typeface="Arial" panose="020B0604020202020204" pitchFamily="34" charset="0"/>
                </a:defRPr>
              </a:lvl1pPr>
              <a:lvl2pPr marL="742950" indent="-285750">
                <a:lnSpc>
                  <a:spcPct val="90000"/>
                </a:lnSpc>
                <a:spcBef>
                  <a:spcPct val="30000"/>
                </a:spcBef>
                <a:buSzPct val="100000"/>
                <a:buChar char="–"/>
                <a:defRPr sz="1600">
                  <a:solidFill>
                    <a:schemeClr val="tx1"/>
                  </a:solidFill>
                  <a:latin typeface="Arial" panose="020B0604020202020204" pitchFamily="34" charset="0"/>
                </a:defRPr>
              </a:lvl2pPr>
              <a:lvl3pPr marL="1143000" indent="-228600">
                <a:lnSpc>
                  <a:spcPct val="90000"/>
                </a:lnSpc>
                <a:spcBef>
                  <a:spcPct val="30000"/>
                </a:spcBef>
                <a:buSzPct val="100000"/>
                <a:buChar char="•"/>
                <a:defRPr sz="1600">
                  <a:solidFill>
                    <a:schemeClr val="tx1"/>
                  </a:solidFill>
                  <a:latin typeface="Arial" panose="020B0604020202020204" pitchFamily="34" charset="0"/>
                </a:defRPr>
              </a:lvl3pPr>
              <a:lvl4pPr marL="1600200" indent="-228600">
                <a:lnSpc>
                  <a:spcPct val="90000"/>
                </a:lnSpc>
                <a:spcBef>
                  <a:spcPct val="30000"/>
                </a:spcBef>
                <a:buSzPct val="100000"/>
                <a:buChar char="-"/>
                <a:defRPr sz="1400">
                  <a:solidFill>
                    <a:schemeClr val="tx1"/>
                  </a:solidFill>
                  <a:latin typeface="Arial" panose="020B0604020202020204" pitchFamily="34" charset="0"/>
                </a:defRPr>
              </a:lvl4pPr>
              <a:lvl5pPr marL="2057400" indent="-228600">
                <a:lnSpc>
                  <a:spcPct val="90000"/>
                </a:lnSpc>
                <a:spcBef>
                  <a:spcPct val="30000"/>
                </a:spcBef>
                <a:buSzPct val="100000"/>
                <a:buChar char="•"/>
                <a:defRPr sz="14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0"/>
                </a:spcAft>
                <a:buSzPct val="100000"/>
                <a:buChar char="•"/>
                <a:defRPr sz="1400">
                  <a:solidFill>
                    <a:schemeClr val="tx1"/>
                  </a:solidFill>
                  <a:latin typeface="Arial" panose="020B0604020202020204" pitchFamily="34" charset="0"/>
                </a:defRPr>
              </a:lvl9pPr>
            </a:lstStyle>
            <a:p>
              <a:pPr>
                <a:lnSpc>
                  <a:spcPct val="100000"/>
                </a:lnSpc>
                <a:spcBef>
                  <a:spcPct val="0"/>
                </a:spcBef>
              </a:pPr>
              <a:r>
                <a:rPr lang="en-US" altLang="en-US" sz="1400" dirty="0">
                  <a:latin typeface="Cambria" panose="02040503050406030204" pitchFamily="18" charset="0"/>
                </a:rPr>
                <a:t>Accounts Payable</a:t>
              </a:r>
            </a:p>
            <a:p>
              <a:pPr>
                <a:lnSpc>
                  <a:spcPct val="100000"/>
                </a:lnSpc>
                <a:spcBef>
                  <a:spcPct val="0"/>
                </a:spcBef>
              </a:pPr>
              <a:r>
                <a:rPr lang="en-US" altLang="en-US" sz="1400" dirty="0">
                  <a:latin typeface="Cambria" panose="02040503050406030204" pitchFamily="18" charset="0"/>
                </a:rPr>
                <a:t>Payroll</a:t>
              </a:r>
            </a:p>
            <a:p>
              <a:pPr>
                <a:lnSpc>
                  <a:spcPct val="100000"/>
                </a:lnSpc>
                <a:spcBef>
                  <a:spcPct val="0"/>
                </a:spcBef>
              </a:pPr>
              <a:r>
                <a:rPr lang="en-US" altLang="en-US" sz="1400" dirty="0">
                  <a:latin typeface="Cambria" panose="02040503050406030204" pitchFamily="18" charset="0"/>
                </a:rPr>
                <a:t>Debt</a:t>
              </a:r>
            </a:p>
            <a:p>
              <a:pPr>
                <a:lnSpc>
                  <a:spcPct val="100000"/>
                </a:lnSpc>
                <a:spcBef>
                  <a:spcPct val="0"/>
                </a:spcBef>
              </a:pPr>
              <a:r>
                <a:rPr lang="en-US" altLang="en-US" sz="1400" dirty="0">
                  <a:latin typeface="Cambria" panose="02040503050406030204" pitchFamily="18" charset="0"/>
                </a:rPr>
                <a:t>Post-Retirement Benefits</a:t>
              </a:r>
            </a:p>
          </p:txBody>
        </p:sp>
        <p:sp>
          <p:nvSpPr>
            <p:cNvPr id="7187" name="TextBox 15">
              <a:extLst>
                <a:ext uri="{FF2B5EF4-FFF2-40B4-BE49-F238E27FC236}">
                  <a16:creationId xmlns:a16="http://schemas.microsoft.com/office/drawing/2014/main" id="{44E04903-03E3-43EC-B885-DCCC3123EBD8}"/>
                </a:ext>
              </a:extLst>
            </p:cNvPr>
            <p:cNvSpPr txBox="1">
              <a:spLocks noChangeArrowheads="1"/>
            </p:cNvSpPr>
            <p:nvPr/>
          </p:nvSpPr>
          <p:spPr bwMode="auto">
            <a:xfrm>
              <a:off x="4648200" y="2587823"/>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i="1" dirty="0">
                  <a:latin typeface="Cambria" panose="02040503050406030204" pitchFamily="18" charset="0"/>
                </a:rPr>
                <a:t>NET ASSETS</a:t>
              </a:r>
            </a:p>
          </p:txBody>
        </p:sp>
      </p:grpSp>
      <p:sp>
        <p:nvSpPr>
          <p:cNvPr id="7181" name="TextBox 2">
            <a:extLst>
              <a:ext uri="{FF2B5EF4-FFF2-40B4-BE49-F238E27FC236}">
                <a16:creationId xmlns:a16="http://schemas.microsoft.com/office/drawing/2014/main" id="{88AA5858-99B7-480D-BCD9-2DB2A4158120}"/>
              </a:ext>
            </a:extLst>
          </p:cNvPr>
          <p:cNvSpPr txBox="1">
            <a:spLocks noChangeArrowheads="1"/>
          </p:cNvSpPr>
          <p:nvPr/>
        </p:nvSpPr>
        <p:spPr bwMode="auto">
          <a:xfrm>
            <a:off x="2982913" y="928689"/>
            <a:ext cx="6096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a:r>
              <a:rPr lang="en-US" altLang="en-US" dirty="0">
                <a:latin typeface="Cambria" panose="02040503050406030204" pitchFamily="18" charset="0"/>
              </a:rPr>
              <a:t>ASSETS = LIABILITIES + NET ASSETS</a:t>
            </a:r>
          </a:p>
        </p:txBody>
      </p:sp>
      <p:sp>
        <p:nvSpPr>
          <p:cNvPr id="7182" name="Title 1">
            <a:extLst>
              <a:ext uri="{FF2B5EF4-FFF2-40B4-BE49-F238E27FC236}">
                <a16:creationId xmlns:a16="http://schemas.microsoft.com/office/drawing/2014/main" id="{63600A99-469E-4888-B2B5-134A395B9613}"/>
              </a:ext>
            </a:extLst>
          </p:cNvPr>
          <p:cNvSpPr>
            <a:spLocks noGrp="1" noChangeArrowheads="1"/>
          </p:cNvSpPr>
          <p:nvPr>
            <p:ph type="title"/>
          </p:nvPr>
        </p:nvSpPr>
        <p:spPr>
          <a:xfrm>
            <a:off x="818357" y="130968"/>
            <a:ext cx="10515600" cy="506414"/>
          </a:xfrm>
        </p:spPr>
        <p:txBody>
          <a:bodyPr>
            <a:normAutofit fontScale="90000"/>
          </a:bodyPr>
          <a:lstStyle/>
          <a:p>
            <a:pPr algn="ctr"/>
            <a:r>
              <a:rPr lang="en-US" altLang="en-US" b="1" dirty="0">
                <a:latin typeface="Cambria" panose="02040503050406030204" pitchFamily="18" charset="0"/>
              </a:rPr>
              <a:t>ALA’s Projected Balance Sheet for FY 2019</a:t>
            </a:r>
          </a:p>
        </p:txBody>
      </p:sp>
    </p:spTree>
    <p:extLst>
      <p:ext uri="{BB962C8B-B14F-4D97-AF65-F5344CB8AC3E}">
        <p14:creationId xmlns:p14="http://schemas.microsoft.com/office/powerpoint/2010/main" val="2373361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a:t>The Financial Process Starts and </a:t>
            </a:r>
            <a:br>
              <a:rPr lang="en-US" dirty="0"/>
            </a:br>
            <a:r>
              <a:rPr lang="en-US" dirty="0"/>
              <a:t>Ends with Your Actions</a:t>
            </a:r>
          </a:p>
        </p:txBody>
      </p:sp>
      <p:sp>
        <p:nvSpPr>
          <p:cNvPr id="4" name="Text Placeholder 3">
            <a:extLst>
              <a:ext uri="{FF2B5EF4-FFF2-40B4-BE49-F238E27FC236}">
                <a16:creationId xmlns:a16="http://schemas.microsoft.com/office/drawing/2014/main" id="{CA389DDE-BD18-4FFD-89F4-15B1F836DE9A}"/>
              </a:ext>
            </a:extLst>
          </p:cNvPr>
          <p:cNvSpPr>
            <a:spLocks noGrp="1"/>
          </p:cNvSpPr>
          <p:nvPr>
            <p:ph type="body" idx="1"/>
          </p:nvPr>
        </p:nvSpPr>
        <p:spPr>
          <a:xfrm>
            <a:off x="836612" y="2269679"/>
            <a:ext cx="5157787" cy="823912"/>
          </a:xfrm>
        </p:spPr>
        <p:txBody>
          <a:bodyPr/>
          <a:lstStyle/>
          <a:p>
            <a:pPr algn="ctr"/>
            <a:r>
              <a:rPr lang="en-US" u="sng" dirty="0">
                <a:latin typeface="+mj-lt"/>
              </a:rPr>
              <a:t>At Each Midwinter Meeting</a:t>
            </a:r>
          </a:p>
        </p:txBody>
      </p:sp>
      <p:sp>
        <p:nvSpPr>
          <p:cNvPr id="2" name="Subtitle 1"/>
          <p:cNvSpPr>
            <a:spLocks noGrp="1"/>
          </p:cNvSpPr>
          <p:nvPr>
            <p:ph sz="half" idx="2"/>
          </p:nvPr>
        </p:nvSpPr>
        <p:spPr>
          <a:xfrm>
            <a:off x="839788" y="3675063"/>
            <a:ext cx="5157787" cy="3182937"/>
          </a:xfrm>
        </p:spPr>
        <p:txBody>
          <a:bodyPr>
            <a:normAutofit/>
          </a:bodyPr>
          <a:lstStyle/>
          <a:p>
            <a:pPr>
              <a:spcBef>
                <a:spcPts val="0"/>
              </a:spcBef>
            </a:pPr>
            <a:r>
              <a:rPr lang="en-US" dirty="0"/>
              <a:t> </a:t>
            </a:r>
            <a:r>
              <a:rPr lang="en-US" dirty="0">
                <a:latin typeface="+mj-lt"/>
              </a:rPr>
              <a:t>Council approves the Association’s Programmatic Priorities and Strategic Directions</a:t>
            </a:r>
          </a:p>
          <a:p>
            <a:pPr>
              <a:spcBef>
                <a:spcPts val="0"/>
              </a:spcBef>
            </a:pPr>
            <a:endParaRPr lang="en-US" dirty="0"/>
          </a:p>
          <a:p>
            <a:pPr>
              <a:spcBef>
                <a:spcPts val="0"/>
              </a:spcBef>
            </a:pPr>
            <a:endParaRPr lang="en-US" b="1" i="1" dirty="0"/>
          </a:p>
          <a:p>
            <a:pPr>
              <a:spcBef>
                <a:spcPts val="0"/>
              </a:spcBef>
            </a:pPr>
            <a:endParaRPr lang="en-US" b="1" i="1" dirty="0"/>
          </a:p>
          <a:p>
            <a:pPr>
              <a:spcBef>
                <a:spcPts val="0"/>
              </a:spcBef>
            </a:pPr>
            <a:endParaRPr lang="en-US" b="1" i="1" dirty="0"/>
          </a:p>
          <a:p>
            <a:pPr>
              <a:spcBef>
                <a:spcPts val="0"/>
              </a:spcBef>
            </a:pPr>
            <a:endParaRPr lang="en-US" b="1" i="1" dirty="0"/>
          </a:p>
          <a:p>
            <a:pPr marL="0" indent="0">
              <a:spcBef>
                <a:spcPts val="0"/>
              </a:spcBef>
              <a:buNone/>
            </a:pPr>
            <a:endParaRPr lang="en-US" b="1" i="1" dirty="0"/>
          </a:p>
        </p:txBody>
      </p:sp>
      <p:sp>
        <p:nvSpPr>
          <p:cNvPr id="6" name="Text Placeholder 5">
            <a:extLst>
              <a:ext uri="{FF2B5EF4-FFF2-40B4-BE49-F238E27FC236}">
                <a16:creationId xmlns:a16="http://schemas.microsoft.com/office/drawing/2014/main" id="{2D4B6BA7-DD79-4E6C-A3B1-6B77B3B41306}"/>
              </a:ext>
            </a:extLst>
          </p:cNvPr>
          <p:cNvSpPr>
            <a:spLocks noGrp="1"/>
          </p:cNvSpPr>
          <p:nvPr>
            <p:ph type="body" sz="quarter" idx="3"/>
          </p:nvPr>
        </p:nvSpPr>
        <p:spPr>
          <a:xfrm>
            <a:off x="6169024" y="2269679"/>
            <a:ext cx="5183188" cy="823912"/>
          </a:xfrm>
        </p:spPr>
        <p:txBody>
          <a:bodyPr/>
          <a:lstStyle/>
          <a:p>
            <a:pPr algn="ctr"/>
            <a:r>
              <a:rPr lang="en-US" u="sng" dirty="0">
                <a:latin typeface="+mj-lt"/>
              </a:rPr>
              <a:t>At Each Annual Conference</a:t>
            </a:r>
          </a:p>
        </p:txBody>
      </p:sp>
      <p:sp>
        <p:nvSpPr>
          <p:cNvPr id="5" name="Content Placeholder 4"/>
          <p:cNvSpPr>
            <a:spLocks noGrp="1"/>
          </p:cNvSpPr>
          <p:nvPr>
            <p:ph sz="quarter" idx="4"/>
          </p:nvPr>
        </p:nvSpPr>
        <p:spPr>
          <a:xfrm>
            <a:off x="6169024" y="3672582"/>
            <a:ext cx="5183188" cy="3684588"/>
          </a:xfrm>
        </p:spPr>
        <p:txBody>
          <a:bodyPr>
            <a:normAutofit/>
          </a:bodyPr>
          <a:lstStyle/>
          <a:p>
            <a:r>
              <a:rPr lang="en-US" dirty="0">
                <a:latin typeface="+mj-lt"/>
              </a:rPr>
              <a:t>Council approves the Annual Estimates of Income</a:t>
            </a:r>
          </a:p>
          <a:p>
            <a:endParaRPr lang="en-US" dirty="0"/>
          </a:p>
        </p:txBody>
      </p:sp>
    </p:spTree>
    <p:extLst>
      <p:ext uri="{BB962C8B-B14F-4D97-AF65-F5344CB8AC3E}">
        <p14:creationId xmlns:p14="http://schemas.microsoft.com/office/powerpoint/2010/main" val="61511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8A8CE5B1-754B-49DB-A8FE-FDF3719F2695}"/>
              </a:ext>
            </a:extLst>
          </p:cNvPr>
          <p:cNvSpPr>
            <a:spLocks noGrp="1" noChangeArrowheads="1"/>
          </p:cNvSpPr>
          <p:nvPr>
            <p:ph type="title" idx="4294967295"/>
          </p:nvPr>
        </p:nvSpPr>
        <p:spPr>
          <a:xfrm>
            <a:off x="1591888" y="0"/>
            <a:ext cx="8651875" cy="661987"/>
          </a:xfrm>
        </p:spPr>
        <p:txBody>
          <a:bodyPr>
            <a:normAutofit fontScale="90000"/>
          </a:bodyPr>
          <a:lstStyle/>
          <a:p>
            <a:pPr>
              <a:lnSpc>
                <a:spcPct val="100000"/>
              </a:lnSpc>
            </a:pPr>
            <a:r>
              <a:rPr lang="en-US" altLang="en-US" sz="1800" dirty="0"/>
              <a:t/>
            </a:r>
            <a:br>
              <a:rPr lang="en-US" altLang="en-US" sz="1800" dirty="0"/>
            </a:br>
            <a:r>
              <a:rPr lang="en-US" altLang="en-US" b="1" dirty="0"/>
              <a:t>Additional Useful Resources</a:t>
            </a:r>
            <a:endParaRPr lang="es-ES_tradnl" altLang="en-US" b="1" dirty="0"/>
          </a:p>
        </p:txBody>
      </p:sp>
      <p:sp>
        <p:nvSpPr>
          <p:cNvPr id="6" name="Rectangle 4">
            <a:extLst>
              <a:ext uri="{FF2B5EF4-FFF2-40B4-BE49-F238E27FC236}">
                <a16:creationId xmlns:a16="http://schemas.microsoft.com/office/drawing/2014/main" id="{14A05EA6-6DA4-4EB1-9A07-3E3EB9832E46}"/>
              </a:ext>
            </a:extLst>
          </p:cNvPr>
          <p:cNvSpPr>
            <a:spLocks noChangeArrowheads="1"/>
          </p:cNvSpPr>
          <p:nvPr/>
        </p:nvSpPr>
        <p:spPr bwMode="auto">
          <a:xfrm>
            <a:off x="2008188" y="1039813"/>
            <a:ext cx="8126412" cy="730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76200" tIns="38100" rIns="76200" bIns="38100">
            <a:spAutoFit/>
          </a:bodyPr>
          <a:lstStyle>
            <a:lvl1pPr marL="342900" indent="-342900">
              <a:defRPr sz="1400" b="1">
                <a:solidFill>
                  <a:schemeClr val="tx1"/>
                </a:solidFill>
                <a:latin typeface="Arial" charset="0"/>
              </a:defRPr>
            </a:lvl1pPr>
            <a:lvl2pPr marL="742950" indent="-285750">
              <a:defRPr sz="1400" b="1">
                <a:solidFill>
                  <a:schemeClr val="tx1"/>
                </a:solidFill>
                <a:latin typeface="Arial" charset="0"/>
              </a:defRPr>
            </a:lvl2pPr>
            <a:lvl3pPr marL="1143000" indent="-228600">
              <a:defRPr sz="1400" b="1">
                <a:solidFill>
                  <a:schemeClr val="tx1"/>
                </a:solidFill>
                <a:latin typeface="Arial" charset="0"/>
              </a:defRPr>
            </a:lvl3pPr>
            <a:lvl4pPr marL="1600200" indent="-228600">
              <a:defRPr sz="1400" b="1">
                <a:solidFill>
                  <a:schemeClr val="tx1"/>
                </a:solidFill>
                <a:latin typeface="Arial" charset="0"/>
              </a:defRPr>
            </a:lvl4pPr>
            <a:lvl5pPr marL="2057400" indent="-228600">
              <a:defRPr sz="1400" b="1">
                <a:solidFill>
                  <a:schemeClr val="tx1"/>
                </a:solidFill>
                <a:latin typeface="Arial" charset="0"/>
              </a:defRPr>
            </a:lvl5pPr>
            <a:lvl6pPr marL="2514600" indent="-228600" algn="ctr" eaLnBrk="0" fontAlgn="base" hangingPunct="0">
              <a:spcBef>
                <a:spcPct val="0"/>
              </a:spcBef>
              <a:spcAft>
                <a:spcPct val="0"/>
              </a:spcAft>
              <a:defRPr sz="1400" b="1">
                <a:solidFill>
                  <a:schemeClr val="tx1"/>
                </a:solidFill>
                <a:latin typeface="Arial" charset="0"/>
              </a:defRPr>
            </a:lvl6pPr>
            <a:lvl7pPr marL="2971800" indent="-228600" algn="ctr" eaLnBrk="0" fontAlgn="base" hangingPunct="0">
              <a:spcBef>
                <a:spcPct val="0"/>
              </a:spcBef>
              <a:spcAft>
                <a:spcPct val="0"/>
              </a:spcAft>
              <a:defRPr sz="1400" b="1">
                <a:solidFill>
                  <a:schemeClr val="tx1"/>
                </a:solidFill>
                <a:latin typeface="Arial" charset="0"/>
              </a:defRPr>
            </a:lvl7pPr>
            <a:lvl8pPr marL="3429000" indent="-228600" algn="ctr" eaLnBrk="0" fontAlgn="base" hangingPunct="0">
              <a:spcBef>
                <a:spcPct val="0"/>
              </a:spcBef>
              <a:spcAft>
                <a:spcPct val="0"/>
              </a:spcAft>
              <a:defRPr sz="1400" b="1">
                <a:solidFill>
                  <a:schemeClr val="tx1"/>
                </a:solidFill>
                <a:latin typeface="Arial" charset="0"/>
              </a:defRPr>
            </a:lvl8pPr>
            <a:lvl9pPr marL="3886200" indent="-228600" algn="ctr" eaLnBrk="0" fontAlgn="base" hangingPunct="0">
              <a:spcBef>
                <a:spcPct val="0"/>
              </a:spcBef>
              <a:spcAft>
                <a:spcPct val="0"/>
              </a:spcAft>
              <a:defRPr sz="1400" b="1">
                <a:solidFill>
                  <a:schemeClr val="tx1"/>
                </a:solidFill>
                <a:latin typeface="Arial" charset="0"/>
              </a:defRPr>
            </a:lvl9pPr>
          </a:lstStyle>
          <a:p>
            <a:pPr>
              <a:lnSpc>
                <a:spcPct val="90000"/>
              </a:lnSpc>
              <a:spcBef>
                <a:spcPct val="90000"/>
              </a:spcBef>
              <a:buSzPct val="120000"/>
              <a:buFontTx/>
              <a:buChar char="•"/>
              <a:defRPr/>
            </a:pPr>
            <a:r>
              <a:rPr lang="en-US" altLang="en-US" sz="1800" dirty="0">
                <a:latin typeface="+mj-lt"/>
              </a:rPr>
              <a:t>Member Leaders</a:t>
            </a:r>
          </a:p>
          <a:p>
            <a:pPr lvl="1">
              <a:lnSpc>
                <a:spcPct val="90000"/>
              </a:lnSpc>
              <a:spcBef>
                <a:spcPct val="90000"/>
              </a:spcBef>
              <a:buSzPct val="120000"/>
              <a:buFont typeface="Wingdings" panose="05000000000000000000" pitchFamily="2" charset="2"/>
              <a:buChar char="Ø"/>
              <a:defRPr/>
            </a:pPr>
            <a:r>
              <a:rPr lang="en-US" altLang="en-US" sz="1800" dirty="0">
                <a:latin typeface="+mj-lt"/>
              </a:rPr>
              <a:t>Treasurer  </a:t>
            </a:r>
            <a:r>
              <a:rPr lang="en-US" altLang="en-US" sz="1800" dirty="0" err="1">
                <a:latin typeface="+mj-lt"/>
                <a:hlinkClick r:id="rId3"/>
              </a:rPr>
              <a:t>shhildreth@</a:t>
            </a:r>
            <a:r>
              <a:rPr lang="en-US" altLang="en-US" sz="1800" err="1">
                <a:latin typeface="+mj-lt"/>
                <a:hlinkClick r:id="rId3"/>
              </a:rPr>
              <a:t>comcast</a:t>
            </a:r>
            <a:r>
              <a:rPr lang="en-US" altLang="en-US" sz="1800">
                <a:latin typeface="+mj-lt"/>
                <a:hlinkClick r:id="rId3"/>
              </a:rPr>
              <a:t>.net</a:t>
            </a:r>
            <a:endParaRPr lang="en-US" altLang="en-US" sz="1800">
              <a:latin typeface="+mj-lt"/>
            </a:endParaRPr>
          </a:p>
          <a:p>
            <a:pPr lvl="1">
              <a:lnSpc>
                <a:spcPct val="90000"/>
              </a:lnSpc>
              <a:spcBef>
                <a:spcPct val="90000"/>
              </a:spcBef>
              <a:buSzPct val="120000"/>
              <a:buFont typeface="Wingdings" panose="05000000000000000000" pitchFamily="2" charset="2"/>
              <a:buChar char="Ø"/>
              <a:defRPr/>
            </a:pPr>
            <a:r>
              <a:rPr lang="en-US" altLang="en-US" sz="1800">
                <a:latin typeface="+mj-lt"/>
              </a:rPr>
              <a:t>BARC </a:t>
            </a:r>
            <a:r>
              <a:rPr lang="en-US" altLang="en-US" sz="1800" dirty="0">
                <a:latin typeface="+mj-lt"/>
              </a:rPr>
              <a:t>Chair</a:t>
            </a:r>
          </a:p>
          <a:p>
            <a:pPr>
              <a:lnSpc>
                <a:spcPct val="90000"/>
              </a:lnSpc>
              <a:spcBef>
                <a:spcPct val="90000"/>
              </a:spcBef>
              <a:buSzPct val="120000"/>
              <a:buFontTx/>
              <a:buChar char="•"/>
              <a:defRPr/>
            </a:pPr>
            <a:r>
              <a:rPr lang="en-US" altLang="en-US" sz="1800" dirty="0">
                <a:latin typeface="+mj-lt"/>
              </a:rPr>
              <a:t>ALA Staff</a:t>
            </a:r>
          </a:p>
          <a:p>
            <a:pPr lvl="1">
              <a:lnSpc>
                <a:spcPct val="90000"/>
              </a:lnSpc>
              <a:spcBef>
                <a:spcPct val="90000"/>
              </a:spcBef>
              <a:buSzPct val="120000"/>
              <a:buFont typeface="Wingdings" panose="05000000000000000000" pitchFamily="2" charset="2"/>
              <a:buChar char="Ø"/>
              <a:defRPr/>
            </a:pPr>
            <a:r>
              <a:rPr lang="en-US" altLang="en-US" sz="1800" dirty="0">
                <a:latin typeface="+mj-lt"/>
              </a:rPr>
              <a:t>Executive Director</a:t>
            </a:r>
          </a:p>
          <a:p>
            <a:pPr lvl="1">
              <a:lnSpc>
                <a:spcPct val="90000"/>
              </a:lnSpc>
              <a:spcBef>
                <a:spcPct val="90000"/>
              </a:spcBef>
              <a:buSzPct val="120000"/>
              <a:buFont typeface="Wingdings" panose="05000000000000000000" pitchFamily="2" charset="2"/>
              <a:buChar char="Ø"/>
              <a:defRPr/>
            </a:pPr>
            <a:r>
              <a:rPr lang="en-US" altLang="en-US" sz="1800" dirty="0">
                <a:latin typeface="+mj-lt"/>
              </a:rPr>
              <a:t>Division Executive Directors</a:t>
            </a:r>
          </a:p>
          <a:p>
            <a:pPr lvl="1">
              <a:lnSpc>
                <a:spcPct val="90000"/>
              </a:lnSpc>
              <a:spcBef>
                <a:spcPct val="90000"/>
              </a:spcBef>
              <a:buSzPct val="120000"/>
              <a:buFont typeface="Wingdings" panose="05000000000000000000" pitchFamily="2" charset="2"/>
              <a:buChar char="Ø"/>
              <a:defRPr/>
            </a:pPr>
            <a:r>
              <a:rPr lang="en-US" altLang="en-US" sz="1800" dirty="0">
                <a:latin typeface="+mj-lt"/>
              </a:rPr>
              <a:t>CFO</a:t>
            </a:r>
          </a:p>
          <a:p>
            <a:pPr lvl="1">
              <a:lnSpc>
                <a:spcPct val="90000"/>
              </a:lnSpc>
              <a:spcBef>
                <a:spcPct val="90000"/>
              </a:spcBef>
              <a:buSzPct val="120000"/>
              <a:buFont typeface="Wingdings" panose="05000000000000000000" pitchFamily="2" charset="2"/>
              <a:buChar char="Ø"/>
              <a:defRPr/>
            </a:pPr>
            <a:r>
              <a:rPr lang="en-US" altLang="en-US" sz="1800" dirty="0">
                <a:latin typeface="+mj-lt"/>
              </a:rPr>
              <a:t>ALA Finance Staff</a:t>
            </a:r>
          </a:p>
          <a:p>
            <a:pPr>
              <a:lnSpc>
                <a:spcPct val="90000"/>
              </a:lnSpc>
              <a:spcBef>
                <a:spcPct val="90000"/>
              </a:spcBef>
              <a:buSzPct val="120000"/>
              <a:buFontTx/>
              <a:buChar char="•"/>
              <a:defRPr/>
            </a:pPr>
            <a:r>
              <a:rPr lang="en-US" altLang="en-US" sz="1800" dirty="0">
                <a:latin typeface="+mj-lt"/>
              </a:rPr>
              <a:t>Online Webinars and Other Training</a:t>
            </a:r>
          </a:p>
          <a:p>
            <a:pPr lvl="1">
              <a:lnSpc>
                <a:spcPct val="90000"/>
              </a:lnSpc>
              <a:spcBef>
                <a:spcPct val="90000"/>
              </a:spcBef>
              <a:buSzPct val="120000"/>
              <a:buFont typeface="Wingdings" panose="05000000000000000000" pitchFamily="2" charset="2"/>
              <a:buChar char="Ø"/>
              <a:defRPr/>
            </a:pPr>
            <a:r>
              <a:rPr lang="en-US" altLang="en-US" sz="1200" dirty="0">
                <a:latin typeface="+mj-lt"/>
                <a:hlinkClick r:id="rId4"/>
              </a:rPr>
              <a:t>www.ala.org/aboutala/governance/financialdata</a:t>
            </a:r>
            <a:endParaRPr lang="en-US" altLang="en-US" sz="1200" dirty="0">
              <a:latin typeface="+mj-lt"/>
            </a:endParaRPr>
          </a:p>
          <a:p>
            <a:pPr lvl="1">
              <a:lnSpc>
                <a:spcPct val="90000"/>
              </a:lnSpc>
              <a:spcBef>
                <a:spcPct val="90000"/>
              </a:spcBef>
              <a:buSzPct val="120000"/>
              <a:buFont typeface="Wingdings" panose="05000000000000000000" pitchFamily="2" charset="2"/>
              <a:buChar char="Ø"/>
              <a:defRPr/>
            </a:pPr>
            <a:r>
              <a:rPr lang="en-US" altLang="en-US" sz="1200" dirty="0">
                <a:latin typeface="+mj-lt"/>
                <a:hlinkClick r:id="rId5"/>
              </a:rPr>
              <a:t>www.ala.org/aboutala/governance/financialdata/finlearn</a:t>
            </a:r>
            <a:endParaRPr lang="en-US" altLang="en-US" sz="1200" dirty="0">
              <a:latin typeface="+mj-lt"/>
            </a:endParaRPr>
          </a:p>
          <a:p>
            <a:pPr lvl="1">
              <a:lnSpc>
                <a:spcPct val="90000"/>
              </a:lnSpc>
              <a:spcBef>
                <a:spcPct val="90000"/>
              </a:spcBef>
              <a:buSzPct val="120000"/>
              <a:buFont typeface="Wingdings" panose="05000000000000000000" pitchFamily="2" charset="2"/>
              <a:buChar char="Ø"/>
              <a:defRPr/>
            </a:pPr>
            <a:r>
              <a:rPr lang="en-US" altLang="en-US" sz="1200" dirty="0">
                <a:solidFill>
                  <a:schemeClr val="accent2">
                    <a:lumMod val="75000"/>
                  </a:schemeClr>
                </a:solidFill>
                <a:latin typeface="+mj-lt"/>
                <a:hlinkClick r:id="rId6"/>
              </a:rPr>
              <a:t>http://www.ala.org/aboutala/sites/ala.org.aboutala/files/content/governance/financialdata/financialrpts/ALA_Financial_Handbook_Final15.pdf</a:t>
            </a:r>
            <a:endParaRPr lang="en-US" altLang="en-US" sz="1200" dirty="0">
              <a:solidFill>
                <a:schemeClr val="accent2">
                  <a:lumMod val="75000"/>
                </a:schemeClr>
              </a:solidFill>
              <a:latin typeface="+mj-lt"/>
            </a:endParaRPr>
          </a:p>
          <a:p>
            <a:pPr marL="457200" lvl="1" indent="0">
              <a:lnSpc>
                <a:spcPct val="90000"/>
              </a:lnSpc>
              <a:spcBef>
                <a:spcPct val="90000"/>
              </a:spcBef>
              <a:buSzPct val="120000"/>
              <a:defRPr/>
            </a:pPr>
            <a:endParaRPr lang="en-US" altLang="en-US" sz="1200" dirty="0">
              <a:solidFill>
                <a:schemeClr val="accent2">
                  <a:lumMod val="75000"/>
                </a:schemeClr>
              </a:solidFill>
            </a:endParaRPr>
          </a:p>
          <a:p>
            <a:pPr marL="457200" lvl="1" indent="0">
              <a:lnSpc>
                <a:spcPct val="90000"/>
              </a:lnSpc>
              <a:spcBef>
                <a:spcPct val="90000"/>
              </a:spcBef>
              <a:buSzPct val="120000"/>
              <a:defRPr/>
            </a:pPr>
            <a:endParaRPr lang="en-US" altLang="en-US" sz="1800" dirty="0"/>
          </a:p>
          <a:p>
            <a:pPr lvl="1">
              <a:lnSpc>
                <a:spcPct val="90000"/>
              </a:lnSpc>
              <a:spcBef>
                <a:spcPct val="90000"/>
              </a:spcBef>
              <a:buSzPct val="120000"/>
              <a:buFontTx/>
              <a:buChar char="•"/>
              <a:defRPr/>
            </a:pPr>
            <a:endParaRPr lang="en-US" altLang="en-US" sz="1800" dirty="0"/>
          </a:p>
          <a:p>
            <a:pPr>
              <a:lnSpc>
                <a:spcPct val="90000"/>
              </a:lnSpc>
              <a:spcBef>
                <a:spcPct val="90000"/>
              </a:spcBef>
              <a:buSzPct val="120000"/>
              <a:defRPr/>
            </a:pPr>
            <a:endParaRPr lang="en-US" altLang="en-US" sz="1800" dirty="0"/>
          </a:p>
        </p:txBody>
      </p:sp>
    </p:spTree>
    <p:extLst>
      <p:ext uri="{BB962C8B-B14F-4D97-AF65-F5344CB8AC3E}">
        <p14:creationId xmlns:p14="http://schemas.microsoft.com/office/powerpoint/2010/main" val="3263522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047" y="6097385"/>
            <a:ext cx="1017113" cy="369332"/>
          </a:xfrm>
          <a:prstGeom prst="rect">
            <a:avLst/>
          </a:prstGeom>
          <a:noFill/>
        </p:spPr>
        <p:txBody>
          <a:bodyPr wrap="square" rtlCol="0">
            <a:spAutoFit/>
          </a:bodyPr>
          <a:lstStyle/>
          <a:p>
            <a:endParaRPr lang="en-US" dirty="0"/>
          </a:p>
        </p:txBody>
      </p:sp>
      <p:sp>
        <p:nvSpPr>
          <p:cNvPr id="6" name="Slide Number Placeholder 13"/>
          <p:cNvSpPr>
            <a:spLocks noGrp="1"/>
          </p:cNvSpPr>
          <p:nvPr>
            <p:ph type="sldNum" sz="quarter" idx="12"/>
          </p:nvPr>
        </p:nvSpPr>
        <p:spPr>
          <a:xfrm>
            <a:off x="10033000" y="6553201"/>
            <a:ext cx="2057400" cy="365125"/>
          </a:xfrm>
          <a:noFill/>
        </p:spPr>
        <p:txBody>
          <a:bodyPr/>
          <a:lstStyle/>
          <a:p>
            <a:fld id="{57E78C8F-0D52-4C2E-BA70-A903AD4E88AD}" type="slidenum">
              <a:rPr lang="en-US" smtClean="0"/>
              <a:pPr/>
              <a:t>3</a:t>
            </a:fld>
            <a:endParaRPr lang="en-US" dirty="0"/>
          </a:p>
        </p:txBody>
      </p:sp>
      <p:sp>
        <p:nvSpPr>
          <p:cNvPr id="2" name="TextBox 1">
            <a:extLst>
              <a:ext uri="{FF2B5EF4-FFF2-40B4-BE49-F238E27FC236}">
                <a16:creationId xmlns:a16="http://schemas.microsoft.com/office/drawing/2014/main" id="{192A1AC8-07EA-4625-9462-BE860C07E8D7}"/>
              </a:ext>
            </a:extLst>
          </p:cNvPr>
          <p:cNvSpPr txBox="1"/>
          <p:nvPr/>
        </p:nvSpPr>
        <p:spPr>
          <a:xfrm>
            <a:off x="263045" y="6466717"/>
            <a:ext cx="4361935" cy="307777"/>
          </a:xfrm>
          <a:prstGeom prst="rect">
            <a:avLst/>
          </a:prstGeom>
          <a:noFill/>
        </p:spPr>
        <p:txBody>
          <a:bodyPr wrap="square" rtlCol="0">
            <a:spAutoFit/>
          </a:bodyPr>
          <a:lstStyle/>
          <a:p>
            <a:r>
              <a:rPr lang="en-US" sz="1400" dirty="0">
                <a:latin typeface="+mj-lt"/>
              </a:rPr>
              <a:t>Based on the approved 2019 budget</a:t>
            </a:r>
          </a:p>
        </p:txBody>
      </p:sp>
      <p:pic>
        <p:nvPicPr>
          <p:cNvPr id="5" name="Picture 4" descr="A screenshot of a cell phone&#10;&#10;Description automatically generated">
            <a:extLst>
              <a:ext uri="{FF2B5EF4-FFF2-40B4-BE49-F238E27FC236}">
                <a16:creationId xmlns:a16="http://schemas.microsoft.com/office/drawing/2014/main" id="{35DE3D99-E08B-4397-B3A3-745310C2EE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954" y="485774"/>
            <a:ext cx="10645628" cy="5831135"/>
          </a:xfrm>
          <a:prstGeom prst="rect">
            <a:avLst/>
          </a:prstGeom>
        </p:spPr>
      </p:pic>
    </p:spTree>
    <p:extLst>
      <p:ext uri="{BB962C8B-B14F-4D97-AF65-F5344CB8AC3E}">
        <p14:creationId xmlns:p14="http://schemas.microsoft.com/office/powerpoint/2010/main" val="36169682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3047" y="6097385"/>
            <a:ext cx="1017113" cy="369332"/>
          </a:xfrm>
          <a:prstGeom prst="rect">
            <a:avLst/>
          </a:prstGeom>
          <a:noFill/>
        </p:spPr>
        <p:txBody>
          <a:bodyPr wrap="square" rtlCol="0">
            <a:spAutoFit/>
          </a:bodyPr>
          <a:lstStyle/>
          <a:p>
            <a:endParaRPr lang="en-US" dirty="0"/>
          </a:p>
        </p:txBody>
      </p:sp>
      <p:sp>
        <p:nvSpPr>
          <p:cNvPr id="6" name="Slide Number Placeholder 13"/>
          <p:cNvSpPr>
            <a:spLocks noGrp="1"/>
          </p:cNvSpPr>
          <p:nvPr>
            <p:ph type="sldNum" sz="quarter" idx="12"/>
          </p:nvPr>
        </p:nvSpPr>
        <p:spPr>
          <a:xfrm>
            <a:off x="10033000" y="6553201"/>
            <a:ext cx="2057400" cy="365125"/>
          </a:xfrm>
          <a:noFill/>
        </p:spPr>
        <p:txBody>
          <a:bodyPr/>
          <a:lstStyle/>
          <a:p>
            <a:fld id="{57E78C8F-0D52-4C2E-BA70-A903AD4E88AD}" type="slidenum">
              <a:rPr lang="en-US" smtClean="0"/>
              <a:pPr/>
              <a:t>4</a:t>
            </a:fld>
            <a:endParaRPr lang="en-US" dirty="0"/>
          </a:p>
        </p:txBody>
      </p:sp>
      <p:sp>
        <p:nvSpPr>
          <p:cNvPr id="2" name="TextBox 1">
            <a:extLst>
              <a:ext uri="{FF2B5EF4-FFF2-40B4-BE49-F238E27FC236}">
                <a16:creationId xmlns:a16="http://schemas.microsoft.com/office/drawing/2014/main" id="{192A1AC8-07EA-4625-9462-BE860C07E8D7}"/>
              </a:ext>
            </a:extLst>
          </p:cNvPr>
          <p:cNvSpPr txBox="1"/>
          <p:nvPr/>
        </p:nvSpPr>
        <p:spPr>
          <a:xfrm>
            <a:off x="263045" y="6466717"/>
            <a:ext cx="4361935" cy="307777"/>
          </a:xfrm>
          <a:prstGeom prst="rect">
            <a:avLst/>
          </a:prstGeom>
          <a:noFill/>
        </p:spPr>
        <p:txBody>
          <a:bodyPr wrap="square" rtlCol="0">
            <a:spAutoFit/>
          </a:bodyPr>
          <a:lstStyle/>
          <a:p>
            <a:r>
              <a:rPr lang="en-US" sz="1400" dirty="0">
                <a:latin typeface="+mj-lt"/>
              </a:rPr>
              <a:t>Based on the approved 2019 budget</a:t>
            </a:r>
          </a:p>
        </p:txBody>
      </p:sp>
      <p:pic>
        <p:nvPicPr>
          <p:cNvPr id="4098" name="Picture 2" descr="S:\Share\Production Services Temporary Sharing\190613 CMO ALA Dollar Infographics\190612-membership-where-ala-dollar-goes-infographic-web.jpg">
            <a:extLst>
              <a:ext uri="{FF2B5EF4-FFF2-40B4-BE49-F238E27FC236}">
                <a16:creationId xmlns:a16="http://schemas.microsoft.com/office/drawing/2014/main" id="{A885CAF0-4069-4932-9039-BD48CDF85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847" y="282102"/>
            <a:ext cx="10865796" cy="6184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4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Slide Number Placeholder 13"/>
          <p:cNvSpPr>
            <a:spLocks noGrp="1"/>
          </p:cNvSpPr>
          <p:nvPr>
            <p:ph type="sldNum" sz="quarter" idx="12"/>
          </p:nvPr>
        </p:nvSpPr>
        <p:spPr>
          <a:xfrm>
            <a:off x="9048750" y="5772151"/>
            <a:ext cx="1543050" cy="273844"/>
          </a:xfrm>
          <a:noFill/>
        </p:spPr>
        <p:txBody>
          <a:bodyPr/>
          <a:lstStyle/>
          <a:p>
            <a:fld id="{57E78C8F-0D52-4C2E-BA70-A903AD4E88AD}" type="slidenum">
              <a:rPr lang="en-US" smtClean="0"/>
              <a:pPr/>
              <a:t>5</a:t>
            </a:fld>
            <a:endParaRPr lang="en-US" dirty="0"/>
          </a:p>
        </p:txBody>
      </p:sp>
      <p:sp>
        <p:nvSpPr>
          <p:cNvPr id="21506" name="Rectangle 2"/>
          <p:cNvSpPr>
            <a:spLocks noGrp="1" noChangeArrowheads="1"/>
          </p:cNvSpPr>
          <p:nvPr>
            <p:ph type="title" idx="4294967295"/>
          </p:nvPr>
        </p:nvSpPr>
        <p:spPr>
          <a:xfrm>
            <a:off x="1982403" y="534000"/>
            <a:ext cx="8305776" cy="821531"/>
          </a:xfrm>
        </p:spPr>
        <p:txBody>
          <a:bodyPr>
            <a:noAutofit/>
          </a:bodyPr>
          <a:lstStyle/>
          <a:p>
            <a:pPr algn="ctr"/>
            <a:r>
              <a:rPr lang="en-US" sz="4800" b="1" dirty="0">
                <a:latin typeface="Cambria" panose="02040503050406030204" pitchFamily="18" charset="0"/>
              </a:rPr>
              <a:t>ALA Operating Structure</a:t>
            </a:r>
          </a:p>
        </p:txBody>
      </p:sp>
      <p:grpSp>
        <p:nvGrpSpPr>
          <p:cNvPr id="4" name="Group 3"/>
          <p:cNvGrpSpPr/>
          <p:nvPr/>
        </p:nvGrpSpPr>
        <p:grpSpPr>
          <a:xfrm>
            <a:off x="1781014" y="2199533"/>
            <a:ext cx="8629972" cy="4139736"/>
            <a:chOff x="2144468" y="1075917"/>
            <a:chExt cx="8920479" cy="5510475"/>
          </a:xfrm>
        </p:grpSpPr>
        <p:pic>
          <p:nvPicPr>
            <p:cNvPr id="2" name="Picture 1"/>
            <p:cNvPicPr>
              <a:picLocks noChangeAspect="1"/>
            </p:cNvPicPr>
            <p:nvPr/>
          </p:nvPicPr>
          <p:blipFill>
            <a:blip r:embed="rId3"/>
            <a:stretch>
              <a:fillRect/>
            </a:stretch>
          </p:blipFill>
          <p:spPr>
            <a:xfrm>
              <a:off x="2225696" y="1075917"/>
              <a:ext cx="8839251" cy="4639083"/>
            </a:xfrm>
            <a:prstGeom prst="rect">
              <a:avLst/>
            </a:prstGeom>
          </p:spPr>
        </p:pic>
        <p:sp>
          <p:nvSpPr>
            <p:cNvPr id="21508" name="Text Box 11"/>
            <p:cNvSpPr txBox="1">
              <a:spLocks noChangeArrowheads="1"/>
            </p:cNvSpPr>
            <p:nvPr/>
          </p:nvSpPr>
          <p:spPr bwMode="auto">
            <a:xfrm>
              <a:off x="8458200" y="3505201"/>
              <a:ext cx="1676400" cy="737436"/>
            </a:xfrm>
            <a:prstGeom prst="rect">
              <a:avLst/>
            </a:prstGeom>
            <a:noFill/>
            <a:ln w="9525">
              <a:noFill/>
              <a:miter lim="800000"/>
              <a:headEnd/>
              <a:tailEnd/>
            </a:ln>
          </p:spPr>
          <p:txBody>
            <a:bodyPr>
              <a:spAutoFit/>
            </a:bodyPr>
            <a:lstStyle/>
            <a:p>
              <a:pPr algn="r"/>
              <a:r>
                <a:rPr lang="en-US" sz="1350" b="1" dirty="0">
                  <a:solidFill>
                    <a:srgbClr val="000000"/>
                  </a:solidFill>
                  <a:latin typeface="Perpetua" pitchFamily="18" charset="0"/>
                </a:rPr>
                <a:t>                        </a:t>
              </a:r>
            </a:p>
            <a:p>
              <a:pPr algn="r"/>
              <a:r>
                <a:rPr lang="en-US" sz="1650" b="1" dirty="0">
                  <a:solidFill>
                    <a:srgbClr val="000000"/>
                  </a:solidFill>
                  <a:latin typeface="Arial" charset="0"/>
                </a:rPr>
                <a:t>    </a:t>
              </a:r>
            </a:p>
          </p:txBody>
        </p:sp>
        <p:sp>
          <p:nvSpPr>
            <p:cNvPr id="21509" name="Text Box 12"/>
            <p:cNvSpPr txBox="1">
              <a:spLocks noChangeArrowheads="1"/>
            </p:cNvSpPr>
            <p:nvPr/>
          </p:nvSpPr>
          <p:spPr bwMode="auto">
            <a:xfrm>
              <a:off x="10058400" y="6248400"/>
              <a:ext cx="216885" cy="337992"/>
            </a:xfrm>
            <a:prstGeom prst="rect">
              <a:avLst/>
            </a:prstGeom>
            <a:noFill/>
            <a:ln w="12700">
              <a:noFill/>
              <a:miter lim="800000"/>
              <a:headEnd/>
              <a:tailEnd/>
            </a:ln>
          </p:spPr>
          <p:txBody>
            <a:bodyPr wrap="none">
              <a:spAutoFit/>
            </a:bodyPr>
            <a:lstStyle/>
            <a:p>
              <a:endParaRPr lang="en-US" sz="1050" b="1" dirty="0">
                <a:solidFill>
                  <a:srgbClr val="006B61"/>
                </a:solidFill>
                <a:latin typeface="Arial" charset="0"/>
              </a:endParaRPr>
            </a:p>
          </p:txBody>
        </p:sp>
        <p:sp>
          <p:nvSpPr>
            <p:cNvPr id="9" name="Rectangle 2"/>
            <p:cNvSpPr txBox="1">
              <a:spLocks noChangeArrowheads="1"/>
            </p:cNvSpPr>
            <p:nvPr/>
          </p:nvSpPr>
          <p:spPr>
            <a:xfrm>
              <a:off x="2144468" y="3581401"/>
              <a:ext cx="6237532" cy="2133599"/>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28625" indent="-428625">
                <a:buFont typeface="Arial" panose="020B0604020202020204" pitchFamily="34" charset="0"/>
                <a:buChar char="•"/>
              </a:pPr>
              <a:endParaRPr lang="en-US" sz="2400" dirty="0">
                <a:latin typeface="Perpetua" pitchFamily="18" charset="0"/>
              </a:endParaRPr>
            </a:p>
          </p:txBody>
        </p:sp>
        <p:sp>
          <p:nvSpPr>
            <p:cNvPr id="16" name="TextBox 15"/>
            <p:cNvSpPr txBox="1"/>
            <p:nvPr/>
          </p:nvSpPr>
          <p:spPr>
            <a:xfrm>
              <a:off x="7172959" y="4363721"/>
              <a:ext cx="1244601" cy="1044701"/>
            </a:xfrm>
            <a:prstGeom prst="rect">
              <a:avLst/>
            </a:prstGeom>
            <a:noFill/>
          </p:spPr>
          <p:txBody>
            <a:bodyPr wrap="square" rtlCol="0">
              <a:spAutoFit/>
            </a:bodyPr>
            <a:lstStyle/>
            <a:p>
              <a:pPr algn="ctr"/>
              <a:endParaRPr lang="en-US" sz="1200" i="1" dirty="0">
                <a:solidFill>
                  <a:srgbClr val="FF0000"/>
                </a:solidFill>
              </a:endParaRPr>
            </a:p>
            <a:p>
              <a:pPr algn="ctr"/>
              <a:r>
                <a:rPr lang="en-US" sz="1200" i="1" dirty="0">
                  <a:solidFill>
                    <a:srgbClr val="FF0000"/>
                  </a:solidFill>
                </a:rPr>
                <a:t>CAPITAL PROJECTS</a:t>
              </a:r>
            </a:p>
            <a:p>
              <a:pPr algn="ctr"/>
              <a:endParaRPr lang="en-US" sz="900" i="1" dirty="0">
                <a:solidFill>
                  <a:srgbClr val="FF0000"/>
                </a:solidFill>
              </a:endParaRPr>
            </a:p>
          </p:txBody>
        </p:sp>
        <p:cxnSp>
          <p:nvCxnSpPr>
            <p:cNvPr id="5" name="Straight Arrow Connector 4"/>
            <p:cNvCxnSpPr>
              <a:cxnSpLocks/>
            </p:cNvCxnSpPr>
            <p:nvPr/>
          </p:nvCxnSpPr>
          <p:spPr>
            <a:xfrm flipV="1">
              <a:off x="6746756" y="4833298"/>
              <a:ext cx="426203" cy="69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124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A0202EB1-E006-4F99-9EB0-5266477C48BD}"/>
              </a:ext>
            </a:extLst>
          </p:cNvPr>
          <p:cNvSpPr>
            <a:spLocks noGrp="1"/>
          </p:cNvSpPr>
          <p:nvPr>
            <p:ph type="title" idx="4294967295"/>
          </p:nvPr>
        </p:nvSpPr>
        <p:spPr>
          <a:xfrm>
            <a:off x="1404851" y="161926"/>
            <a:ext cx="8847225" cy="600075"/>
          </a:xfrm>
        </p:spPr>
        <p:txBody>
          <a:bodyPr>
            <a:normAutofit fontScale="90000"/>
          </a:bodyPr>
          <a:lstStyle/>
          <a:p>
            <a:pPr>
              <a:defRPr/>
            </a:pPr>
            <a:r>
              <a:rPr lang="en-US" altLang="en-US" sz="1800" b="1" dirty="0">
                <a:latin typeface="+mn-lt"/>
              </a:rPr>
              <a:t>The ALA Strategic Directions &amp; Five Year Financial Plan</a:t>
            </a:r>
            <a:br>
              <a:rPr lang="en-US" altLang="en-US" sz="1800" b="1" dirty="0">
                <a:latin typeface="+mn-lt"/>
              </a:rPr>
            </a:br>
            <a:r>
              <a:rPr lang="en-US" altLang="en-US" sz="2400" b="1" dirty="0">
                <a:latin typeface="+mn-lt"/>
              </a:rPr>
              <a:t>How Do We Achieve the ALA’s Mission and Fund It? </a:t>
            </a:r>
            <a:endParaRPr lang="es-ES_tradnl" altLang="en-US" sz="2400" b="1" dirty="0">
              <a:latin typeface="+mn-lt"/>
            </a:endParaRPr>
          </a:p>
        </p:txBody>
      </p:sp>
      <p:sp>
        <p:nvSpPr>
          <p:cNvPr id="6" name="Rectangle 5">
            <a:extLst>
              <a:ext uri="{FF2B5EF4-FFF2-40B4-BE49-F238E27FC236}">
                <a16:creationId xmlns:a16="http://schemas.microsoft.com/office/drawing/2014/main" id="{C8B32F42-BA31-498F-BF7F-AD1A898D1060}"/>
              </a:ext>
            </a:extLst>
          </p:cNvPr>
          <p:cNvSpPr/>
          <p:nvPr/>
        </p:nvSpPr>
        <p:spPr bwMode="auto">
          <a:xfrm>
            <a:off x="2667000" y="5943600"/>
            <a:ext cx="7010400" cy="687388"/>
          </a:xfrm>
          <a:prstGeom prst="rect">
            <a:avLst/>
          </a:prstGeom>
          <a:solidFill>
            <a:schemeClr val="bg1">
              <a:lumMod val="85000"/>
            </a:schemeClr>
          </a:solidFill>
          <a:ln w="12700" cap="flat" cmpd="sng" algn="ctr">
            <a:noFill/>
            <a:prstDash val="solid"/>
            <a:round/>
            <a:headEnd type="none" w="med" len="med"/>
            <a:tailEnd type="none" w="med" len="med"/>
          </a:ln>
          <a:effectLst/>
        </p:spPr>
        <p:txBody>
          <a:bodyPr lIns="0" tIns="0" rIns="0" bIns="0" anchor="ctr"/>
          <a:lstStyle/>
          <a:p>
            <a:pPr>
              <a:defRPr/>
            </a:pPr>
            <a:r>
              <a:rPr lang="en-US" sz="1600" dirty="0">
                <a:latin typeface="Arial" charset="0"/>
              </a:rPr>
              <a:t>Guided by ALA’s Mission and Strategic Directions, the ALA Five Year Financial Plan and Annual Budget act as ALA’s financial “roadmap” </a:t>
            </a:r>
          </a:p>
        </p:txBody>
      </p:sp>
      <p:sp>
        <p:nvSpPr>
          <p:cNvPr id="20" name="Pentagon 19">
            <a:extLst>
              <a:ext uri="{FF2B5EF4-FFF2-40B4-BE49-F238E27FC236}">
                <a16:creationId xmlns:a16="http://schemas.microsoft.com/office/drawing/2014/main" id="{54C3E11A-8D50-4867-8BF3-B5E543B78595}"/>
              </a:ext>
            </a:extLst>
          </p:cNvPr>
          <p:cNvSpPr/>
          <p:nvPr/>
        </p:nvSpPr>
        <p:spPr bwMode="auto">
          <a:xfrm>
            <a:off x="3657601" y="3429000"/>
            <a:ext cx="3133725" cy="1600198"/>
          </a:xfrm>
          <a:prstGeom prst="homePlate">
            <a:avLst/>
          </a:prstGeom>
          <a:solidFill>
            <a:schemeClr val="accent2"/>
          </a:solidFill>
          <a:ln w="12700" cap="flat" cmpd="sng" algn="ctr">
            <a:solidFill>
              <a:schemeClr val="tx1"/>
            </a:solidFill>
            <a:prstDash val="solid"/>
            <a:round/>
            <a:headEnd type="none" w="med" len="med"/>
            <a:tailEnd type="none" w="med" len="med"/>
          </a:ln>
          <a:effectLst/>
        </p:spPr>
        <p:txBody>
          <a:bodyPr lIns="0" tIns="0" rIns="0" bIns="0" anchor="ctr"/>
          <a:lstStyle/>
          <a:p>
            <a:pPr marL="231775">
              <a:defRPr/>
            </a:pPr>
            <a:endParaRPr lang="en-US" sz="1600" dirty="0">
              <a:latin typeface="Arial" charset="0"/>
            </a:endParaRPr>
          </a:p>
          <a:p>
            <a:pPr marL="231775">
              <a:defRPr/>
            </a:pPr>
            <a:endParaRPr lang="en-US" sz="1600" dirty="0">
              <a:latin typeface="Arial" charset="0"/>
            </a:endParaRPr>
          </a:p>
          <a:p>
            <a:pPr marL="231775">
              <a:defRPr/>
            </a:pPr>
            <a:r>
              <a:rPr lang="en-US" sz="1600" dirty="0">
                <a:latin typeface="Arial" charset="0"/>
              </a:rPr>
              <a:t>ALA Strategic  Directions</a:t>
            </a:r>
          </a:p>
          <a:p>
            <a:pPr marL="517525" indent="-285750">
              <a:buFont typeface="Arial" panose="020B0604020202020204" pitchFamily="34" charset="0"/>
              <a:buChar char="•"/>
              <a:defRPr/>
            </a:pPr>
            <a:r>
              <a:rPr lang="en-US" sz="1200" dirty="0">
                <a:latin typeface="Arial" charset="0"/>
              </a:rPr>
              <a:t>Advocacy</a:t>
            </a:r>
          </a:p>
          <a:p>
            <a:pPr marL="517525" indent="-285750">
              <a:buFont typeface="Arial" panose="020B0604020202020204" pitchFamily="34" charset="0"/>
              <a:buChar char="•"/>
              <a:defRPr/>
            </a:pPr>
            <a:r>
              <a:rPr lang="en-US" sz="1200" dirty="0">
                <a:latin typeface="Arial" charset="0"/>
              </a:rPr>
              <a:t>Information Policy</a:t>
            </a:r>
          </a:p>
          <a:p>
            <a:pPr marL="517525" indent="-285750">
              <a:buFont typeface="Arial" panose="020B0604020202020204" pitchFamily="34" charset="0"/>
              <a:buChar char="•"/>
              <a:defRPr/>
            </a:pPr>
            <a:r>
              <a:rPr lang="en-US" sz="1200" dirty="0">
                <a:latin typeface="Arial" charset="0"/>
              </a:rPr>
              <a:t>Professional &amp; Leadership Development</a:t>
            </a:r>
          </a:p>
          <a:p>
            <a:pPr marL="517525" indent="-285750">
              <a:buFont typeface="Arial" panose="020B0604020202020204" pitchFamily="34" charset="0"/>
              <a:buChar char="•"/>
              <a:defRPr/>
            </a:pPr>
            <a:r>
              <a:rPr lang="en-US" sz="1200" dirty="0">
                <a:latin typeface="Arial" charset="0"/>
              </a:rPr>
              <a:t>Equity, Inclusion and Diversity</a:t>
            </a:r>
          </a:p>
          <a:p>
            <a:pPr>
              <a:defRPr/>
            </a:pPr>
            <a:endParaRPr lang="en-US" dirty="0">
              <a:latin typeface="Arial" charset="0"/>
            </a:endParaRPr>
          </a:p>
        </p:txBody>
      </p:sp>
      <p:sp>
        <p:nvSpPr>
          <p:cNvPr id="20485" name="Rectangle 20">
            <a:extLst>
              <a:ext uri="{FF2B5EF4-FFF2-40B4-BE49-F238E27FC236}">
                <a16:creationId xmlns:a16="http://schemas.microsoft.com/office/drawing/2014/main" id="{A25BE6F2-1D13-4E1F-A74D-4EDD143F1920}"/>
              </a:ext>
            </a:extLst>
          </p:cNvPr>
          <p:cNvSpPr>
            <a:spLocks noChangeArrowheads="1"/>
          </p:cNvSpPr>
          <p:nvPr/>
        </p:nvSpPr>
        <p:spPr bwMode="auto">
          <a:xfrm>
            <a:off x="1866900" y="1143000"/>
            <a:ext cx="1600200" cy="3886198"/>
          </a:xfrm>
          <a:prstGeom prst="rect">
            <a:avLst/>
          </a:prstGeom>
          <a:solidFill>
            <a:schemeClr val="accent2"/>
          </a:solidFill>
          <a:ln w="12700" algn="ctr">
            <a:solidFill>
              <a:schemeClr val="tx1"/>
            </a:solidFill>
            <a:round/>
            <a:headEnd/>
            <a:tailEnd/>
          </a:ln>
        </p:spPr>
        <p:txBody>
          <a:bodyPr lIns="0" tIns="0" rIns="0" bIns="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dirty="0">
                <a:latin typeface="Arial" panose="020B0604020202020204" pitchFamily="34" charset="0"/>
              </a:rPr>
              <a:t>     </a:t>
            </a:r>
            <a:r>
              <a:rPr lang="en-US" altLang="en-US" sz="1600" b="1" dirty="0">
                <a:latin typeface="Arial" panose="020B0604020202020204" pitchFamily="34" charset="0"/>
              </a:rPr>
              <a:t>ALA Mission</a:t>
            </a:r>
          </a:p>
        </p:txBody>
      </p:sp>
      <p:sp>
        <p:nvSpPr>
          <p:cNvPr id="20486" name="Rectangle 21">
            <a:extLst>
              <a:ext uri="{FF2B5EF4-FFF2-40B4-BE49-F238E27FC236}">
                <a16:creationId xmlns:a16="http://schemas.microsoft.com/office/drawing/2014/main" id="{54B33FC0-BFDA-4295-9E6B-CBF2C875770E}"/>
              </a:ext>
            </a:extLst>
          </p:cNvPr>
          <p:cNvSpPr>
            <a:spLocks noChangeArrowheads="1"/>
          </p:cNvSpPr>
          <p:nvPr/>
        </p:nvSpPr>
        <p:spPr bwMode="auto">
          <a:xfrm>
            <a:off x="1828800" y="5170516"/>
            <a:ext cx="4495800" cy="500034"/>
          </a:xfrm>
          <a:prstGeom prst="rect">
            <a:avLst/>
          </a:prstGeom>
          <a:solidFill>
            <a:schemeClr val="accent2"/>
          </a:solidFill>
          <a:ln w="12700" algn="ctr">
            <a:solidFill>
              <a:schemeClr val="tx1"/>
            </a:solidFill>
            <a:round/>
            <a:headEnd/>
            <a:tailEnd/>
          </a:ln>
        </p:spPr>
        <p:txBody>
          <a:bodyPr lIns="0" tIns="0" rIns="0" bIns="0" anchor="ct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latin typeface="Arial" panose="020B0604020202020204" pitchFamily="34" charset="0"/>
              </a:rPr>
              <a:t>                    Core Organizational Values</a:t>
            </a:r>
          </a:p>
        </p:txBody>
      </p:sp>
      <p:sp>
        <p:nvSpPr>
          <p:cNvPr id="20487" name="TextBox 4">
            <a:extLst>
              <a:ext uri="{FF2B5EF4-FFF2-40B4-BE49-F238E27FC236}">
                <a16:creationId xmlns:a16="http://schemas.microsoft.com/office/drawing/2014/main" id="{875F1786-7224-4A2E-83B8-04DFCB02B769}"/>
              </a:ext>
            </a:extLst>
          </p:cNvPr>
          <p:cNvSpPr txBox="1">
            <a:spLocks noChangeArrowheads="1"/>
          </p:cNvSpPr>
          <p:nvPr/>
        </p:nvSpPr>
        <p:spPr bwMode="auto">
          <a:xfrm>
            <a:off x="7467600" y="3044826"/>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latin typeface="Arial" panose="020B0604020202020204" pitchFamily="34" charset="0"/>
              </a:rPr>
              <a:t>ALA Five Year Plan</a:t>
            </a:r>
          </a:p>
        </p:txBody>
      </p:sp>
      <p:sp>
        <p:nvSpPr>
          <p:cNvPr id="20488" name="TextBox 22">
            <a:extLst>
              <a:ext uri="{FF2B5EF4-FFF2-40B4-BE49-F238E27FC236}">
                <a16:creationId xmlns:a16="http://schemas.microsoft.com/office/drawing/2014/main" id="{2BEEEEFC-43F5-4C9F-9D7B-B6482AB7D076}"/>
              </a:ext>
            </a:extLst>
          </p:cNvPr>
          <p:cNvSpPr txBox="1">
            <a:spLocks noChangeArrowheads="1"/>
          </p:cNvSpPr>
          <p:nvPr/>
        </p:nvSpPr>
        <p:spPr bwMode="auto">
          <a:xfrm>
            <a:off x="7527925" y="5410201"/>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400" b="1">
                <a:latin typeface="Arial" panose="020B0604020202020204" pitchFamily="34" charset="0"/>
              </a:rPr>
              <a:t>ALA Annual Budget</a:t>
            </a:r>
          </a:p>
        </p:txBody>
      </p:sp>
      <p:sp>
        <p:nvSpPr>
          <p:cNvPr id="24" name="Pentagon 23">
            <a:extLst>
              <a:ext uri="{FF2B5EF4-FFF2-40B4-BE49-F238E27FC236}">
                <a16:creationId xmlns:a16="http://schemas.microsoft.com/office/drawing/2014/main" id="{0507AF50-8238-452D-BB48-1A207FAA8FF8}"/>
              </a:ext>
            </a:extLst>
          </p:cNvPr>
          <p:cNvSpPr/>
          <p:nvPr/>
        </p:nvSpPr>
        <p:spPr bwMode="auto">
          <a:xfrm>
            <a:off x="3633788" y="1166149"/>
            <a:ext cx="3133725" cy="1905000"/>
          </a:xfrm>
          <a:prstGeom prst="homePlate">
            <a:avLst/>
          </a:prstGeom>
          <a:solidFill>
            <a:schemeClr val="accent2"/>
          </a:solidFill>
          <a:ln w="12700" cap="flat" cmpd="sng" algn="ctr">
            <a:solidFill>
              <a:schemeClr val="tx1"/>
            </a:solidFill>
            <a:prstDash val="solid"/>
            <a:round/>
            <a:headEnd type="none" w="med" len="med"/>
            <a:tailEnd type="none" w="med" len="med"/>
          </a:ln>
          <a:effectLst/>
        </p:spPr>
        <p:txBody>
          <a:bodyPr lIns="0" tIns="0" rIns="0" bIns="0" anchor="ctr"/>
          <a:lstStyle/>
          <a:p>
            <a:pPr marL="231775">
              <a:defRPr/>
            </a:pPr>
            <a:endParaRPr lang="en-US" dirty="0">
              <a:latin typeface="Arial" charset="0"/>
            </a:endParaRPr>
          </a:p>
          <a:p>
            <a:pPr marL="231775">
              <a:defRPr/>
            </a:pPr>
            <a:r>
              <a:rPr lang="en-US" sz="1600" dirty="0">
                <a:latin typeface="Arial" charset="0"/>
              </a:rPr>
              <a:t>ALA Key Action Areas</a:t>
            </a:r>
          </a:p>
          <a:p>
            <a:pPr marL="517525" indent="-285750">
              <a:buFont typeface="Arial" panose="020B0604020202020204" pitchFamily="34" charset="0"/>
              <a:buChar char="•"/>
              <a:defRPr/>
            </a:pPr>
            <a:r>
              <a:rPr lang="en-US" sz="1100" dirty="0">
                <a:latin typeface="Arial" charset="0"/>
              </a:rPr>
              <a:t>Advocacy for Libraries &amp; the Profession</a:t>
            </a:r>
          </a:p>
          <a:p>
            <a:pPr marL="517525" indent="-285750">
              <a:buFont typeface="Arial" panose="020B0604020202020204" pitchFamily="34" charset="0"/>
              <a:buChar char="•"/>
              <a:defRPr/>
            </a:pPr>
            <a:r>
              <a:rPr lang="en-US" sz="1100" dirty="0">
                <a:latin typeface="Arial" charset="0"/>
              </a:rPr>
              <a:t>Diversity</a:t>
            </a:r>
          </a:p>
          <a:p>
            <a:pPr marL="517525" indent="-285750">
              <a:buFont typeface="Arial" panose="020B0604020202020204" pitchFamily="34" charset="0"/>
              <a:buChar char="•"/>
              <a:defRPr/>
            </a:pPr>
            <a:r>
              <a:rPr lang="en-US" sz="1100" dirty="0">
                <a:latin typeface="Arial" charset="0"/>
              </a:rPr>
              <a:t>Education &amp; Lifelong Learning</a:t>
            </a:r>
          </a:p>
          <a:p>
            <a:pPr marL="517525" indent="-285750">
              <a:buFont typeface="Arial" panose="020B0604020202020204" pitchFamily="34" charset="0"/>
              <a:buChar char="•"/>
              <a:defRPr/>
            </a:pPr>
            <a:r>
              <a:rPr lang="en-US" sz="1100" dirty="0">
                <a:latin typeface="Arial" charset="0"/>
              </a:rPr>
              <a:t>Equitable Access</a:t>
            </a:r>
          </a:p>
          <a:p>
            <a:pPr marL="517525" indent="-285750">
              <a:buFont typeface="Arial" panose="020B0604020202020204" pitchFamily="34" charset="0"/>
              <a:buChar char="•"/>
              <a:defRPr/>
            </a:pPr>
            <a:r>
              <a:rPr lang="en-US" sz="1100" dirty="0">
                <a:latin typeface="Arial" charset="0"/>
              </a:rPr>
              <a:t>Intellectual Freedom</a:t>
            </a:r>
          </a:p>
          <a:p>
            <a:pPr marL="517525" indent="-285750">
              <a:buFont typeface="Arial" panose="020B0604020202020204" pitchFamily="34" charset="0"/>
              <a:buChar char="•"/>
              <a:defRPr/>
            </a:pPr>
            <a:r>
              <a:rPr lang="en-US" sz="1100" dirty="0">
                <a:latin typeface="Arial" charset="0"/>
              </a:rPr>
              <a:t>Literacy</a:t>
            </a:r>
          </a:p>
          <a:p>
            <a:pPr marL="517525" indent="-285750">
              <a:buFont typeface="Arial" panose="020B0604020202020204" pitchFamily="34" charset="0"/>
              <a:buChar char="•"/>
              <a:defRPr/>
            </a:pPr>
            <a:r>
              <a:rPr lang="en-US" sz="1100" dirty="0">
                <a:latin typeface="Arial" charset="0"/>
              </a:rPr>
              <a:t>Organizational Excellence</a:t>
            </a:r>
          </a:p>
          <a:p>
            <a:pPr marL="517525" indent="-285750">
              <a:buFont typeface="Arial" panose="020B0604020202020204" pitchFamily="34" charset="0"/>
              <a:buChar char="•"/>
              <a:defRPr/>
            </a:pPr>
            <a:r>
              <a:rPr lang="en-US" sz="1100" dirty="0">
                <a:latin typeface="Arial" charset="0"/>
              </a:rPr>
              <a:t>Transforming Libraries</a:t>
            </a:r>
          </a:p>
          <a:p>
            <a:pPr>
              <a:defRPr/>
            </a:pPr>
            <a:endParaRPr lang="en-US" dirty="0">
              <a:latin typeface="Arial" charset="0"/>
            </a:endParaRPr>
          </a:p>
        </p:txBody>
      </p:sp>
      <p:pic>
        <p:nvPicPr>
          <p:cNvPr id="20490" name="Picture 2">
            <a:extLst>
              <a:ext uri="{FF2B5EF4-FFF2-40B4-BE49-F238E27FC236}">
                <a16:creationId xmlns:a16="http://schemas.microsoft.com/office/drawing/2014/main" id="{17D3E044-6515-4350-8875-A584E393F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990601"/>
            <a:ext cx="3379788" cy="1984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1" name="Picture 3">
            <a:extLst>
              <a:ext uri="{FF2B5EF4-FFF2-40B4-BE49-F238E27FC236}">
                <a16:creationId xmlns:a16="http://schemas.microsoft.com/office/drawing/2014/main" id="{E0324C22-3BF1-468E-BF4E-BA48D3C3D8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3384550"/>
            <a:ext cx="3292475" cy="2025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714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752" y="304800"/>
            <a:ext cx="8686800" cy="914400"/>
          </a:xfrm>
        </p:spPr>
        <p:txBody>
          <a:bodyPr>
            <a:noAutofit/>
          </a:bodyPr>
          <a:lstStyle/>
          <a:p>
            <a:pPr algn="ctr"/>
            <a:r>
              <a:rPr lang="en-US" sz="3600" b="1" dirty="0">
                <a:cs typeface="Arial" pitchFamily="34" charset="0"/>
              </a:rPr>
              <a:t>Who are Key Stakeholders in  </a:t>
            </a:r>
            <a:br>
              <a:rPr lang="en-US" sz="3600" b="1" dirty="0">
                <a:cs typeface="Arial" pitchFamily="34" charset="0"/>
              </a:rPr>
            </a:br>
            <a:r>
              <a:rPr lang="en-US" sz="3600" b="1" dirty="0">
                <a:cs typeface="Arial" pitchFamily="34" charset="0"/>
              </a:rPr>
              <a:t>Development of ALA Budget ?</a:t>
            </a:r>
          </a:p>
        </p:txBody>
      </p:sp>
      <p:sp>
        <p:nvSpPr>
          <p:cNvPr id="3" name="Content Placeholder 2"/>
          <p:cNvSpPr>
            <a:spLocks noGrp="1"/>
          </p:cNvSpPr>
          <p:nvPr>
            <p:ph sz="quarter" idx="1"/>
          </p:nvPr>
        </p:nvSpPr>
        <p:spPr>
          <a:xfrm>
            <a:off x="1828800" y="1600200"/>
            <a:ext cx="4419600" cy="5029200"/>
          </a:xfrm>
        </p:spPr>
        <p:txBody>
          <a:bodyPr>
            <a:normAutofit fontScale="85000" lnSpcReduction="20000"/>
          </a:bodyPr>
          <a:lstStyle/>
          <a:p>
            <a:pPr>
              <a:buFont typeface="Wingdings" pitchFamily="2" charset="2"/>
              <a:buChar char="§"/>
            </a:pPr>
            <a:r>
              <a:rPr lang="en-US" dirty="0">
                <a:latin typeface="+mj-lt"/>
              </a:rPr>
              <a:t>Broad Overview</a:t>
            </a:r>
          </a:p>
          <a:p>
            <a:pPr>
              <a:buNone/>
            </a:pPr>
            <a:r>
              <a:rPr lang="en-US" dirty="0">
                <a:latin typeface="+mj-lt"/>
              </a:rPr>
              <a:t>         - Strategic Plan</a:t>
            </a:r>
          </a:p>
          <a:p>
            <a:pPr>
              <a:buNone/>
            </a:pPr>
            <a:r>
              <a:rPr lang="en-US" dirty="0">
                <a:latin typeface="+mj-lt"/>
              </a:rPr>
              <a:t>         - Senior Management</a:t>
            </a:r>
          </a:p>
          <a:p>
            <a:pPr>
              <a:buNone/>
            </a:pPr>
            <a:r>
              <a:rPr lang="en-US" dirty="0">
                <a:latin typeface="+mj-lt"/>
              </a:rPr>
              <a:t>          - Planning &amp; Budget    	Assembly</a:t>
            </a:r>
          </a:p>
          <a:p>
            <a:pPr>
              <a:buNone/>
            </a:pPr>
            <a:r>
              <a:rPr lang="en-US" dirty="0">
                <a:latin typeface="+mj-lt"/>
              </a:rPr>
              <a:t>         - Member Leaders</a:t>
            </a:r>
          </a:p>
          <a:p>
            <a:pPr>
              <a:buNone/>
            </a:pPr>
            <a:endParaRPr lang="en-US" dirty="0">
              <a:latin typeface="+mj-lt"/>
            </a:endParaRPr>
          </a:p>
          <a:p>
            <a:pPr>
              <a:buFont typeface="Wingdings" pitchFamily="2" charset="2"/>
              <a:buChar char="§"/>
            </a:pPr>
            <a:r>
              <a:rPr lang="en-US" dirty="0">
                <a:latin typeface="+mj-lt"/>
              </a:rPr>
              <a:t>Staff  View</a:t>
            </a:r>
          </a:p>
          <a:p>
            <a:pPr>
              <a:buNone/>
            </a:pPr>
            <a:r>
              <a:rPr lang="en-US" dirty="0">
                <a:latin typeface="+mj-lt"/>
              </a:rPr>
              <a:t>         - Divisions</a:t>
            </a:r>
          </a:p>
          <a:p>
            <a:pPr>
              <a:buNone/>
            </a:pPr>
            <a:r>
              <a:rPr lang="en-US" dirty="0">
                <a:latin typeface="+mj-lt"/>
              </a:rPr>
              <a:t>         - Round Tables</a:t>
            </a:r>
          </a:p>
          <a:p>
            <a:pPr>
              <a:buNone/>
            </a:pPr>
            <a:r>
              <a:rPr lang="en-US" dirty="0">
                <a:latin typeface="+mj-lt"/>
              </a:rPr>
              <a:t>         - Committees</a:t>
            </a:r>
          </a:p>
          <a:p>
            <a:pPr>
              <a:buNone/>
            </a:pPr>
            <a:r>
              <a:rPr lang="en-US" dirty="0">
                <a:latin typeface="+mj-lt"/>
              </a:rPr>
              <a:t>         - Departments</a:t>
            </a:r>
          </a:p>
          <a:p>
            <a:pPr>
              <a:buNone/>
            </a:pPr>
            <a:r>
              <a:rPr lang="en-US" dirty="0">
                <a:latin typeface="+mj-lt"/>
              </a:rPr>
              <a:t>         - Units</a:t>
            </a:r>
          </a:p>
        </p:txBody>
      </p:sp>
      <p:sp>
        <p:nvSpPr>
          <p:cNvPr id="4" name="Content Placeholder 3"/>
          <p:cNvSpPr>
            <a:spLocks noGrp="1"/>
          </p:cNvSpPr>
          <p:nvPr>
            <p:ph sz="quarter" idx="2"/>
          </p:nvPr>
        </p:nvSpPr>
        <p:spPr>
          <a:xfrm>
            <a:off x="6324600" y="1524000"/>
            <a:ext cx="4114800" cy="4495800"/>
          </a:xfrm>
        </p:spPr>
        <p:txBody>
          <a:bodyPr>
            <a:normAutofit fontScale="85000" lnSpcReduction="20000"/>
          </a:bodyPr>
          <a:lstStyle/>
          <a:p>
            <a:pPr>
              <a:buFont typeface="Wingdings" pitchFamily="2" charset="2"/>
              <a:buChar char="§"/>
            </a:pPr>
            <a:r>
              <a:rPr lang="en-US" dirty="0">
                <a:latin typeface="+mj-lt"/>
              </a:rPr>
              <a:t>Governance View</a:t>
            </a:r>
          </a:p>
          <a:p>
            <a:pPr>
              <a:buNone/>
            </a:pPr>
            <a:r>
              <a:rPr lang="en-US" dirty="0">
                <a:latin typeface="+mj-lt"/>
              </a:rPr>
              <a:t>         - Executive Board</a:t>
            </a:r>
          </a:p>
          <a:p>
            <a:pPr>
              <a:buNone/>
            </a:pPr>
            <a:r>
              <a:rPr lang="en-US" dirty="0">
                <a:latin typeface="+mj-lt"/>
              </a:rPr>
              <a:t>         - Council</a:t>
            </a:r>
          </a:p>
          <a:p>
            <a:pPr>
              <a:buNone/>
            </a:pPr>
            <a:r>
              <a:rPr lang="en-US" dirty="0">
                <a:latin typeface="+mj-lt"/>
              </a:rPr>
              <a:t>         - BARC </a:t>
            </a:r>
          </a:p>
          <a:p>
            <a:pPr>
              <a:spcBef>
                <a:spcPts val="0"/>
              </a:spcBef>
              <a:buNone/>
            </a:pPr>
            <a:r>
              <a:rPr lang="en-US" dirty="0">
                <a:latin typeface="+mj-lt"/>
              </a:rPr>
              <a:t>         - Finance &amp; Audit </a:t>
            </a:r>
          </a:p>
          <a:p>
            <a:pPr>
              <a:spcBef>
                <a:spcPts val="0"/>
              </a:spcBef>
              <a:buNone/>
            </a:pPr>
            <a:r>
              <a:rPr lang="en-US" dirty="0">
                <a:latin typeface="+mj-lt"/>
              </a:rPr>
              <a:t>           Committee</a:t>
            </a:r>
          </a:p>
          <a:p>
            <a:pPr>
              <a:buNone/>
            </a:pPr>
            <a:endParaRPr lang="en-US" dirty="0"/>
          </a:p>
        </p:txBody>
      </p:sp>
      <p:pic>
        <p:nvPicPr>
          <p:cNvPr id="4099" name="Picture 3" descr="C:\Documents and Settings\kbrown\Local Settings\Temp\Temporary Internet Files\Content.IE5\1VW688D7\MC900240341[1].wmf"/>
          <p:cNvPicPr>
            <a:picLocks noChangeAspect="1" noChangeArrowheads="1"/>
          </p:cNvPicPr>
          <p:nvPr/>
        </p:nvPicPr>
        <p:blipFill>
          <a:blip r:embed="rId3" cstate="print"/>
          <a:srcRect/>
          <a:stretch>
            <a:fillRect/>
          </a:stretch>
        </p:blipFill>
        <p:spPr bwMode="auto">
          <a:xfrm>
            <a:off x="5410200" y="4267201"/>
            <a:ext cx="4648200" cy="2209799"/>
          </a:xfrm>
          <a:prstGeom prst="rect">
            <a:avLst/>
          </a:prstGeom>
          <a:noFill/>
        </p:spPr>
      </p:pic>
    </p:spTree>
    <p:extLst>
      <p:ext uri="{BB962C8B-B14F-4D97-AF65-F5344CB8AC3E}">
        <p14:creationId xmlns:p14="http://schemas.microsoft.com/office/powerpoint/2010/main" val="201888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131" y="274638"/>
            <a:ext cx="7708669" cy="1020762"/>
          </a:xfrm>
        </p:spPr>
        <p:txBody>
          <a:bodyPr>
            <a:normAutofit fontScale="90000"/>
          </a:bodyPr>
          <a:lstStyle/>
          <a:p>
            <a:r>
              <a:rPr lang="en-US" sz="3600" b="1" dirty="0"/>
              <a:t>Budget Analysis and Review Committee</a:t>
            </a:r>
            <a:br>
              <a:rPr lang="en-US" sz="3600" b="1" dirty="0"/>
            </a:br>
            <a:r>
              <a:rPr lang="en-US" b="1" dirty="0"/>
              <a:t>                         </a:t>
            </a:r>
            <a:r>
              <a:rPr lang="en-US" sz="2700" b="1" dirty="0"/>
              <a:t>- BARC -</a:t>
            </a:r>
          </a:p>
        </p:txBody>
      </p:sp>
      <p:sp>
        <p:nvSpPr>
          <p:cNvPr id="3" name="Content Placeholder 2"/>
          <p:cNvSpPr>
            <a:spLocks noGrp="1"/>
          </p:cNvSpPr>
          <p:nvPr>
            <p:ph sz="quarter" idx="1"/>
          </p:nvPr>
        </p:nvSpPr>
        <p:spPr>
          <a:xfrm>
            <a:off x="1138844" y="2022763"/>
            <a:ext cx="4595207" cy="4343400"/>
          </a:xfrm>
        </p:spPr>
        <p:txBody>
          <a:bodyPr>
            <a:normAutofit/>
          </a:bodyPr>
          <a:lstStyle/>
          <a:p>
            <a:r>
              <a:rPr lang="en-US" sz="2100" dirty="0">
                <a:latin typeface="+mj-lt"/>
              </a:rPr>
              <a:t>ALA Council standing committee </a:t>
            </a:r>
          </a:p>
          <a:p>
            <a:pPr marL="0" indent="0">
              <a:spcBef>
                <a:spcPts val="0"/>
              </a:spcBef>
              <a:buNone/>
            </a:pPr>
            <a:r>
              <a:rPr lang="en-US" sz="2100" dirty="0">
                <a:latin typeface="+mj-lt"/>
              </a:rPr>
              <a:t>           - six members at large from </a:t>
            </a:r>
          </a:p>
          <a:p>
            <a:pPr marL="0" indent="0">
              <a:spcBef>
                <a:spcPts val="0"/>
              </a:spcBef>
              <a:buNone/>
            </a:pPr>
            <a:r>
              <a:rPr lang="en-US" sz="2100" dirty="0">
                <a:latin typeface="+mj-lt"/>
              </a:rPr>
              <a:t>             general membership</a:t>
            </a:r>
          </a:p>
          <a:p>
            <a:pPr marL="0" indent="0">
              <a:spcBef>
                <a:spcPts val="0"/>
              </a:spcBef>
              <a:buNone/>
            </a:pPr>
            <a:r>
              <a:rPr lang="en-US" sz="2100" dirty="0">
                <a:latin typeface="+mj-lt"/>
              </a:rPr>
              <a:t>           - two members from </a:t>
            </a:r>
          </a:p>
          <a:p>
            <a:pPr marL="0" indent="0">
              <a:spcBef>
                <a:spcPts val="0"/>
              </a:spcBef>
              <a:buNone/>
            </a:pPr>
            <a:r>
              <a:rPr lang="en-US" sz="2000" dirty="0">
                <a:latin typeface="+mj-lt"/>
              </a:rPr>
              <a:t>             Executive Board </a:t>
            </a:r>
            <a:endParaRPr lang="en-US" sz="1400" dirty="0">
              <a:latin typeface="+mj-lt"/>
            </a:endParaRPr>
          </a:p>
          <a:p>
            <a:pPr marL="0" indent="0">
              <a:spcBef>
                <a:spcPts val="0"/>
              </a:spcBef>
              <a:buNone/>
            </a:pPr>
            <a:r>
              <a:rPr lang="en-US" sz="1400" dirty="0">
                <a:latin typeface="+mj-lt"/>
              </a:rPr>
              <a:t>                - </a:t>
            </a:r>
            <a:r>
              <a:rPr lang="en-US" sz="2100" dirty="0">
                <a:latin typeface="+mj-lt"/>
              </a:rPr>
              <a:t>ALA Treasurer is a member</a:t>
            </a:r>
          </a:p>
          <a:p>
            <a:pPr marL="0" indent="0">
              <a:spcBef>
                <a:spcPts val="0"/>
              </a:spcBef>
              <a:buNone/>
            </a:pPr>
            <a:endParaRPr lang="en-US" sz="2100" dirty="0">
              <a:latin typeface="+mj-lt"/>
            </a:endParaRPr>
          </a:p>
          <a:p>
            <a:pPr>
              <a:spcBef>
                <a:spcPts val="0"/>
              </a:spcBef>
            </a:pPr>
            <a:r>
              <a:rPr lang="en-US" sz="2100" dirty="0">
                <a:latin typeface="+mj-lt"/>
              </a:rPr>
              <a:t>Has primary responsibility for detailed review and monitoring of  budget</a:t>
            </a:r>
          </a:p>
        </p:txBody>
      </p:sp>
      <p:sp>
        <p:nvSpPr>
          <p:cNvPr id="4" name="Content Placeholder 3"/>
          <p:cNvSpPr>
            <a:spLocks noGrp="1"/>
          </p:cNvSpPr>
          <p:nvPr>
            <p:ph sz="quarter" idx="2"/>
          </p:nvPr>
        </p:nvSpPr>
        <p:spPr>
          <a:xfrm>
            <a:off x="6457951" y="2022763"/>
            <a:ext cx="4473286" cy="4343400"/>
          </a:xfrm>
        </p:spPr>
        <p:txBody>
          <a:bodyPr>
            <a:noAutofit/>
          </a:bodyPr>
          <a:lstStyle/>
          <a:p>
            <a:r>
              <a:rPr lang="en-US" sz="2100" dirty="0">
                <a:latin typeface="+mj-lt"/>
              </a:rPr>
              <a:t>Reviews current year’s budget  financial performance</a:t>
            </a:r>
          </a:p>
          <a:p>
            <a:r>
              <a:rPr lang="en-US" sz="2100" dirty="0">
                <a:latin typeface="+mj-lt"/>
              </a:rPr>
              <a:t>Reports to Council on performance of budget</a:t>
            </a:r>
          </a:p>
          <a:p>
            <a:r>
              <a:rPr lang="en-US" sz="2100" dirty="0">
                <a:latin typeface="+mj-lt"/>
              </a:rPr>
              <a:t>Reviews proposed budget as forwarded from Executive Board in spring</a:t>
            </a:r>
          </a:p>
          <a:p>
            <a:r>
              <a:rPr lang="en-US" sz="2100" dirty="0">
                <a:latin typeface="+mj-lt"/>
              </a:rPr>
              <a:t>Reviews resolutions from Council that may have potential financial implications</a:t>
            </a:r>
          </a:p>
        </p:txBody>
      </p:sp>
    </p:spTree>
    <p:extLst>
      <p:ext uri="{BB962C8B-B14F-4D97-AF65-F5344CB8AC3E}">
        <p14:creationId xmlns:p14="http://schemas.microsoft.com/office/powerpoint/2010/main" val="3381575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209800" y="304800"/>
            <a:ext cx="7772400" cy="914400"/>
          </a:xfrm>
        </p:spPr>
        <p:txBody>
          <a:bodyPr/>
          <a:lstStyle/>
          <a:p>
            <a:pPr algn="ctr" eaLnBrk="1" hangingPunct="1">
              <a:defRPr/>
            </a:pPr>
            <a:r>
              <a:rPr lang="en-US" b="1" dirty="0">
                <a:solidFill>
                  <a:schemeClr val="tx1"/>
                </a:solidFill>
                <a:effectLst/>
                <a:cs typeface="Arial" pitchFamily="34" charset="0"/>
              </a:rPr>
              <a:t>Council Referrals to BARC</a:t>
            </a:r>
            <a:r>
              <a:rPr lang="en-US" b="1" dirty="0">
                <a:cs typeface="Arial" pitchFamily="34" charset="0"/>
              </a:rPr>
              <a:t> </a:t>
            </a:r>
          </a:p>
        </p:txBody>
      </p:sp>
      <p:sp>
        <p:nvSpPr>
          <p:cNvPr id="16388" name="Text Box 3"/>
          <p:cNvSpPr txBox="1">
            <a:spLocks noChangeArrowheads="1"/>
          </p:cNvSpPr>
          <p:nvPr/>
        </p:nvSpPr>
        <p:spPr bwMode="auto">
          <a:xfrm>
            <a:off x="1886989" y="1676401"/>
            <a:ext cx="8753302" cy="6294031"/>
          </a:xfrm>
          <a:prstGeom prst="rect">
            <a:avLst/>
          </a:prstGeom>
          <a:noFill/>
          <a:ln w="9525">
            <a:noFill/>
            <a:miter lim="800000"/>
            <a:headEnd/>
            <a:tailEnd/>
          </a:ln>
        </p:spPr>
        <p:txBody>
          <a:bodyPr wrap="square">
            <a:spAutoFit/>
          </a:bodyPr>
          <a:lstStyle/>
          <a:p>
            <a:pPr marL="342900" indent="-342900">
              <a:spcBef>
                <a:spcPct val="50000"/>
              </a:spcBef>
              <a:buFont typeface="Arial" panose="020B0604020202020204" pitchFamily="34" charset="0"/>
              <a:buChar char="•"/>
            </a:pPr>
            <a:r>
              <a:rPr lang="en-US" sz="2400" dirty="0">
                <a:latin typeface="+mj-lt"/>
                <a:cs typeface="Arial" pitchFamily="34" charset="0"/>
              </a:rPr>
              <a:t>BARC is charged with determining financial impact, if any, of any referrals from Council</a:t>
            </a:r>
          </a:p>
          <a:p>
            <a:pPr marL="342900" indent="-342900">
              <a:spcBef>
                <a:spcPct val="50000"/>
              </a:spcBef>
              <a:buFont typeface="Arial" panose="020B0604020202020204" pitchFamily="34" charset="0"/>
              <a:buChar char="•"/>
            </a:pPr>
            <a:r>
              <a:rPr lang="en-US" sz="2400" dirty="0">
                <a:latin typeface="+mj-lt"/>
                <a:cs typeface="Arial" pitchFamily="34" charset="0"/>
              </a:rPr>
              <a:t>BARC works closely with Resolutions Committee to provide a transparent review process for resolutions</a:t>
            </a:r>
          </a:p>
          <a:p>
            <a:pPr marL="342900" indent="-342900">
              <a:spcBef>
                <a:spcPct val="50000"/>
              </a:spcBef>
              <a:buFont typeface="Arial" panose="020B0604020202020204" pitchFamily="34" charset="0"/>
              <a:buChar char="•"/>
            </a:pPr>
            <a:r>
              <a:rPr lang="en-US" sz="2400" dirty="0">
                <a:latin typeface="+mj-lt"/>
                <a:cs typeface="Arial" pitchFamily="34" charset="0"/>
              </a:rPr>
              <a:t>BARC reports to Council on findings of financial impact analysis</a:t>
            </a:r>
          </a:p>
          <a:p>
            <a:pPr marL="342900" indent="-342900">
              <a:spcBef>
                <a:spcPct val="50000"/>
              </a:spcBef>
              <a:buFont typeface="Arial" panose="020B0604020202020204" pitchFamily="34" charset="0"/>
              <a:buChar char="•"/>
            </a:pPr>
            <a:r>
              <a:rPr lang="en-US" sz="2400" b="1" u="sng" dirty="0">
                <a:latin typeface="+mj-lt"/>
                <a:cs typeface="Arial" pitchFamily="34" charset="0"/>
              </a:rPr>
              <a:t>Recent Council Referrals to BARC</a:t>
            </a:r>
          </a:p>
          <a:p>
            <a:pPr marL="800100" lvl="1" indent="-342900">
              <a:spcBef>
                <a:spcPct val="50000"/>
              </a:spcBef>
              <a:buFont typeface="Arial" panose="020B0604020202020204" pitchFamily="34" charset="0"/>
              <a:buChar char="•"/>
            </a:pPr>
            <a:r>
              <a:rPr lang="en-US" sz="2400" dirty="0">
                <a:latin typeface="+mj-lt"/>
                <a:cs typeface="Arial" pitchFamily="34" charset="0"/>
              </a:rPr>
              <a:t>Roadblocks to Diversity Leaderships</a:t>
            </a:r>
          </a:p>
          <a:p>
            <a:pPr marL="800100" lvl="1" indent="-342900">
              <a:spcBef>
                <a:spcPct val="50000"/>
              </a:spcBef>
              <a:buFont typeface="Arial" panose="020B0604020202020204" pitchFamily="34" charset="0"/>
              <a:buChar char="•"/>
            </a:pPr>
            <a:r>
              <a:rPr lang="en-US" sz="2400" dirty="0">
                <a:latin typeface="+mj-lt"/>
                <a:cs typeface="Arial" pitchFamily="34" charset="0"/>
              </a:rPr>
              <a:t>Fossil Fuel Investments in ALA Endowment</a:t>
            </a:r>
          </a:p>
          <a:p>
            <a:pPr>
              <a:spcBef>
                <a:spcPct val="50000"/>
              </a:spcBef>
            </a:pPr>
            <a:endParaRPr lang="en-US" sz="2000" dirty="0">
              <a:latin typeface="+mj-lt"/>
              <a:cs typeface="Arial" pitchFamily="34" charset="0"/>
            </a:endParaRPr>
          </a:p>
          <a:p>
            <a:pPr>
              <a:spcBef>
                <a:spcPct val="50000"/>
              </a:spcBef>
              <a:buFont typeface="Wingdings" pitchFamily="2" charset="2"/>
              <a:buChar char="§"/>
            </a:pPr>
            <a:endParaRPr lang="en-US" sz="2200" dirty="0">
              <a:cs typeface="Times New Roman" pitchFamily="18" charset="0"/>
            </a:endParaRPr>
          </a:p>
          <a:p>
            <a:pPr marL="342900" indent="-342900">
              <a:buFont typeface="Arial" panose="020B0604020202020204" pitchFamily="34" charset="0"/>
              <a:buChar char="•"/>
            </a:pPr>
            <a:endParaRPr lang="en-US" sz="2200" dirty="0"/>
          </a:p>
          <a:p>
            <a:pPr marL="342900" indent="-342900">
              <a:spcBef>
                <a:spcPct val="50000"/>
              </a:spcBef>
              <a:buFont typeface="Arial" panose="020B0604020202020204" pitchFamily="34" charset="0"/>
              <a:buChar char="•"/>
            </a:pPr>
            <a:endParaRPr lang="en-US" sz="2200" dirty="0">
              <a:cs typeface="Times New Roman" pitchFamily="18" charset="0"/>
            </a:endParaRPr>
          </a:p>
          <a:p>
            <a:pPr marL="342900" indent="-342900">
              <a:spcBef>
                <a:spcPct val="50000"/>
              </a:spcBef>
              <a:buFont typeface="Arial" panose="020B0604020202020204" pitchFamily="34" charset="0"/>
              <a:buChar char="•"/>
            </a:pPr>
            <a:endParaRPr lang="en-US" sz="2200" dirty="0"/>
          </a:p>
        </p:txBody>
      </p:sp>
    </p:spTree>
    <p:extLst>
      <p:ext uri="{BB962C8B-B14F-4D97-AF65-F5344CB8AC3E}">
        <p14:creationId xmlns:p14="http://schemas.microsoft.com/office/powerpoint/2010/main" val="731139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656</TotalTime>
  <Words>2331</Words>
  <Application>Microsoft Office PowerPoint</Application>
  <PresentationFormat>Widescreen</PresentationFormat>
  <Paragraphs>320</Paragraphs>
  <Slides>20</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1" baseType="lpstr">
      <vt:lpstr>ＭＳ Ｐゴシック</vt:lpstr>
      <vt:lpstr>Arial</vt:lpstr>
      <vt:lpstr>Bell MT</vt:lpstr>
      <vt:lpstr>Calibri</vt:lpstr>
      <vt:lpstr>Cambria</vt:lpstr>
      <vt:lpstr>Perpetua</vt:lpstr>
      <vt:lpstr>Times New Roman</vt:lpstr>
      <vt:lpstr>Wingdings</vt:lpstr>
      <vt:lpstr>Wingdings 2</vt:lpstr>
      <vt:lpstr>Office Theme</vt:lpstr>
      <vt:lpstr>Worksheet</vt:lpstr>
      <vt:lpstr>Council Financial Orientation </vt:lpstr>
      <vt:lpstr>The Financial Process Starts and  Ends with Your Actions</vt:lpstr>
      <vt:lpstr>PowerPoint Presentation</vt:lpstr>
      <vt:lpstr>PowerPoint Presentation</vt:lpstr>
      <vt:lpstr>ALA Operating Structure</vt:lpstr>
      <vt:lpstr>The ALA Strategic Directions &amp; Five Year Financial Plan How Do We Achieve the ALA’s Mission and Fund It? </vt:lpstr>
      <vt:lpstr>Who are Key Stakeholders in   Development of ALA Budget ?</vt:lpstr>
      <vt:lpstr>Budget Analysis and Review Committee                          - BARC -</vt:lpstr>
      <vt:lpstr>Council Referrals to BARC </vt:lpstr>
      <vt:lpstr>ALA’s Annual Budget Process How Do We Set Priorities and Allocate Resources Annually? </vt:lpstr>
      <vt:lpstr>Other Important Information to Know</vt:lpstr>
      <vt:lpstr> The ALA Operating Agreement </vt:lpstr>
      <vt:lpstr>An Important Aspect of the Operating Agreement</vt:lpstr>
      <vt:lpstr>The FY 2020 Indirect Cost Rate – 26.5% - Applied to FY 19 &amp;  FY20 Budgets -</vt:lpstr>
      <vt:lpstr>General Fund Net Revenue Sources – 2018    - and other support - </vt:lpstr>
      <vt:lpstr>Total ALA Revenues and Expenses  YTD 4-30-19</vt:lpstr>
      <vt:lpstr>Key Initiatives/Additional Investments  in FY 19  Budget</vt:lpstr>
      <vt:lpstr>FY 19 Investment Spending  FY 20 Investment Budget</vt:lpstr>
      <vt:lpstr>ALA’s Projected Balance Sheet for FY 2019</vt:lpstr>
      <vt:lpstr> Additional 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Council Financial Orientation</dc:title>
  <dc:creator>Susan Hildreth</dc:creator>
  <cp:lastModifiedBy>Datasis</cp:lastModifiedBy>
  <cp:revision>75</cp:revision>
  <dcterms:created xsi:type="dcterms:W3CDTF">2018-05-15T01:31:10Z</dcterms:created>
  <dcterms:modified xsi:type="dcterms:W3CDTF">2019-06-21T10:42:47Z</dcterms:modified>
</cp:coreProperties>
</file>