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9"/>
  </p:notesMasterIdLst>
  <p:sldIdLst>
    <p:sldId id="278" r:id="rId2"/>
    <p:sldId id="294" r:id="rId3"/>
    <p:sldId id="313" r:id="rId4"/>
    <p:sldId id="304" r:id="rId5"/>
    <p:sldId id="305" r:id="rId6"/>
    <p:sldId id="306" r:id="rId7"/>
    <p:sldId id="307" r:id="rId8"/>
    <p:sldId id="310" r:id="rId9"/>
    <p:sldId id="295" r:id="rId10"/>
    <p:sldId id="296" r:id="rId11"/>
    <p:sldId id="297" r:id="rId12"/>
    <p:sldId id="298" r:id="rId13"/>
    <p:sldId id="299" r:id="rId14"/>
    <p:sldId id="300" r:id="rId15"/>
    <p:sldId id="301" r:id="rId16"/>
    <p:sldId id="311" r:id="rId17"/>
    <p:sldId id="302" r:id="rId18"/>
    <p:sldId id="303" r:id="rId19"/>
    <p:sldId id="312" r:id="rId20"/>
    <p:sldId id="314" r:id="rId21"/>
    <p:sldId id="315" r:id="rId22"/>
    <p:sldId id="317" r:id="rId23"/>
    <p:sldId id="324" r:id="rId24"/>
    <p:sldId id="325" r:id="rId25"/>
    <p:sldId id="318" r:id="rId26"/>
    <p:sldId id="326" r:id="rId27"/>
    <p:sldId id="327" r:id="rId28"/>
    <p:sldId id="319" r:id="rId29"/>
    <p:sldId id="323" r:id="rId30"/>
    <p:sldId id="328" r:id="rId31"/>
    <p:sldId id="320" r:id="rId32"/>
    <p:sldId id="321" r:id="rId33"/>
    <p:sldId id="329" r:id="rId34"/>
    <p:sldId id="322" r:id="rId35"/>
    <p:sldId id="308" r:id="rId36"/>
    <p:sldId id="309" r:id="rId37"/>
    <p:sldId id="293" r:id="rId38"/>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E98A6B-55AF-479C-9883-DED1C761F806}" v="2" dt="2023-02-22T14:19:43.758"/>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8" autoAdjust="0"/>
    <p:restoredTop sz="94609" autoAdjust="0"/>
  </p:normalViewPr>
  <p:slideViewPr>
    <p:cSldViewPr snapToGrid="0" snapToObjects="1">
      <p:cViewPr varScale="1">
        <p:scale>
          <a:sx n="84" d="100"/>
          <a:sy n="84" d="100"/>
        </p:scale>
        <p:origin x="490" y="82"/>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8/10/relationships/authors" Target="authors.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NAH M WILSON FRAITES" userId="S::dinah.wilson@upr.edu::a75ca190-642f-4116-8326-770206cd2d8f" providerId="AD" clId="Web-{62E98A6B-55AF-479C-9883-DED1C761F806}"/>
    <pc:docChg chg="modSld">
      <pc:chgData name="DINAH M WILSON FRAITES" userId="S::dinah.wilson@upr.edu::a75ca190-642f-4116-8326-770206cd2d8f" providerId="AD" clId="Web-{62E98A6B-55AF-479C-9883-DED1C761F806}" dt="2023-02-22T14:19:43.758" v="1" actId="20577"/>
      <pc:docMkLst>
        <pc:docMk/>
      </pc:docMkLst>
      <pc:sldChg chg="modSp">
        <pc:chgData name="DINAH M WILSON FRAITES" userId="S::dinah.wilson@upr.edu::a75ca190-642f-4116-8326-770206cd2d8f" providerId="AD" clId="Web-{62E98A6B-55AF-479C-9883-DED1C761F806}" dt="2023-02-22T14:19:43.758" v="1" actId="20577"/>
        <pc:sldMkLst>
          <pc:docMk/>
          <pc:sldMk cId="4093467113" sldId="318"/>
        </pc:sldMkLst>
        <pc:spChg chg="mod">
          <ac:chgData name="DINAH M WILSON FRAITES" userId="S::dinah.wilson@upr.edu::a75ca190-642f-4116-8326-770206cd2d8f" providerId="AD" clId="Web-{62E98A6B-55AF-479C-9883-DED1C761F806}" dt="2023-02-22T14:19:43.758" v="1" actId="20577"/>
          <ac:spMkLst>
            <pc:docMk/>
            <pc:sldMk cId="4093467113" sldId="318"/>
            <ac:spMk id="3" creationId="{03886C89-F612-1CBA-C470-5AB5B3992CB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mapr.org/en/museum/proa/artist-directory" TargetMode="External"/><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image" Target="../media/image17.jpg"/><Relationship Id="rId1" Type="http://schemas.openxmlformats.org/officeDocument/2006/relationships/slideLayout" Target="../slideLayouts/slideLayout12.xml"/><Relationship Id="rId5" Type="http://schemas.openxmlformats.org/officeDocument/2006/relationships/hyperlink" Target="https://www.pressreader.com/puerto-rico/el-nuevo-dia1/20160708/282149290640670" TargetMode="Externa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hyperlink" Target="https://www.loc.gov/marc/mac/2022/2022-dp04.html"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hyperlink" Target="https://eladoquintimes.com/2016/08/12/la-trayectoria-de-lorenzo-homar/"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2.xml"/><Relationship Id="rId5" Type="http://schemas.openxmlformats.org/officeDocument/2006/relationships/hyperlink" Target="https://www.mapr.org/en/museum/proa/artist/escobar-elizam" TargetMode="Externa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hyperlink" Target="https://id.loc.gov/"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help.oclc.org/Metadata_Services/WorldShare_Record_Manager/WorldCat_Validation_release_notes_and_known_issues/2022_release_notes/090WorldCat_Validation_release_notes_September_2022?sl=en" TargetMode="External"/><Relationship Id="rId2" Type="http://schemas.openxmlformats.org/officeDocument/2006/relationships/hyperlink" Target="https://doi.org/10.17615/3w3k-pz20" TargetMode="External"/><Relationship Id="rId1" Type="http://schemas.openxmlformats.org/officeDocument/2006/relationships/slideLayout" Target="../slideLayouts/slideLayout5.xml"/><Relationship Id="rId4" Type="http://schemas.openxmlformats.org/officeDocument/2006/relationships/hyperlink" Target="https://www.loc.gov/aba/pcc/documents/gender-in-NARs-revised-report.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loc.gov/aba/pcc/naco/documents/NACO-024-Best-Practices.pdf" TargetMode="External"/><Relationship Id="rId2" Type="http://schemas.openxmlformats.org/officeDocument/2006/relationships/hyperlink" Target="https://www.loc.gov/aba/pcc/naco/documents/NACOParticipantsManual.pdf" TargetMode="External"/><Relationship Id="rId1" Type="http://schemas.openxmlformats.org/officeDocument/2006/relationships/slideLayout" Target="../slideLayouts/slideLayout5.xml"/><Relationship Id="rId4" Type="http://schemas.openxmlformats.org/officeDocument/2006/relationships/hyperlink" Target="https://www.ifla.org/wp-content/uploads/2019/05/assets/cataloguing/frbr-lrm/transitionmappings201708.pd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title"/>
          </p:nvPr>
        </p:nvSpPr>
        <p:spPr>
          <a:xfrm>
            <a:off x="4389120" y="1843314"/>
            <a:ext cx="7013448" cy="2180046"/>
          </a:xfrm>
        </p:spPr>
        <p:txBody>
          <a:bodyPr anchor="t">
            <a:normAutofit/>
          </a:bodyPr>
          <a:lstStyle/>
          <a:p>
            <a:pPr algn="ctr">
              <a:lnSpc>
                <a:spcPct val="90000"/>
              </a:lnSpc>
            </a:pPr>
            <a:r>
              <a:rPr lang="en-US" sz="2800" dirty="0"/>
              <a:t>Culturally rich name authority records in </a:t>
            </a:r>
            <a:r>
              <a:rPr lang="en-US" sz="2800" dirty="0" err="1"/>
              <a:t>rda</a:t>
            </a:r>
            <a:r>
              <a:rPr lang="en-US" sz="2800" dirty="0"/>
              <a:t> for </a:t>
            </a:r>
            <a:r>
              <a:rPr lang="en-US" sz="2800" dirty="0" err="1"/>
              <a:t>puerto</a:t>
            </a:r>
            <a:r>
              <a:rPr lang="en-US" sz="2800" dirty="0"/>
              <a:t> </a:t>
            </a:r>
            <a:r>
              <a:rPr lang="en-US" sz="2800" dirty="0" err="1"/>
              <a:t>rican</a:t>
            </a:r>
            <a:r>
              <a:rPr lang="en-US" sz="2800" dirty="0"/>
              <a:t> artists</a:t>
            </a:r>
            <a:br>
              <a:rPr lang="en-US" sz="2800" dirty="0"/>
            </a:br>
            <a:endParaRPr lang="en-US" sz="2800" dirty="0"/>
          </a:p>
        </p:txBody>
      </p:sp>
      <p:sp>
        <p:nvSpPr>
          <p:cNvPr id="3" name="Subtitle 2">
            <a:extLst>
              <a:ext uri="{FF2B5EF4-FFF2-40B4-BE49-F238E27FC236}">
                <a16:creationId xmlns:a16="http://schemas.microsoft.com/office/drawing/2014/main" id="{86C1060B-300F-3CE3-E5AA-D8E29791C960}"/>
              </a:ext>
            </a:extLst>
          </p:cNvPr>
          <p:cNvSpPr>
            <a:spLocks noGrp="1"/>
          </p:cNvSpPr>
          <p:nvPr>
            <p:ph type="body" sz="quarter" idx="13"/>
          </p:nvPr>
        </p:nvSpPr>
        <p:spPr>
          <a:xfrm>
            <a:off x="4702630" y="4050121"/>
            <a:ext cx="6487884" cy="2005239"/>
          </a:xfrm>
        </p:spPr>
        <p:txBody>
          <a:bodyPr>
            <a:normAutofit lnSpcReduction="10000"/>
          </a:bodyPr>
          <a:lstStyle/>
          <a:p>
            <a:pPr algn="ctr"/>
            <a:r>
              <a:rPr lang="en-US" dirty="0"/>
              <a:t>Dinah M. Wilson </a:t>
            </a:r>
            <a:r>
              <a:rPr lang="en-US" dirty="0" err="1"/>
              <a:t>Fraites</a:t>
            </a:r>
            <a:endParaRPr lang="en-US" dirty="0"/>
          </a:p>
          <a:p>
            <a:pPr algn="ctr"/>
            <a:r>
              <a:rPr lang="en-US" dirty="0"/>
              <a:t>Cataloging Librarian​</a:t>
            </a:r>
          </a:p>
          <a:p>
            <a:pPr algn="ctr"/>
            <a:r>
              <a:rPr lang="en-US" dirty="0"/>
              <a:t>Library System</a:t>
            </a:r>
          </a:p>
          <a:p>
            <a:pPr algn="ctr"/>
            <a:r>
              <a:rPr lang="en-US" dirty="0"/>
              <a:t>University of Puerto Rico, Río Piedras Campus</a:t>
            </a:r>
          </a:p>
          <a:p>
            <a:pPr algn="ctr"/>
            <a:r>
              <a:rPr lang="en-US" dirty="0"/>
              <a:t>March 10, 2023</a:t>
            </a:r>
          </a:p>
          <a:p>
            <a:endParaRPr lang="en-US" dirty="0"/>
          </a:p>
        </p:txBody>
      </p:sp>
      <p:sp>
        <p:nvSpPr>
          <p:cNvPr id="12" name="Slide Number Placeholder 5">
            <a:extLst>
              <a:ext uri="{FF2B5EF4-FFF2-40B4-BE49-F238E27FC236}">
                <a16:creationId xmlns:a16="http://schemas.microsoft.com/office/drawing/2014/main" id="{96D5C28A-A65D-449F-3A3D-F8C2EAA01909}"/>
              </a:ext>
            </a:extLst>
          </p:cNvPr>
          <p:cNvSpPr>
            <a:spLocks noGrp="1"/>
          </p:cNvSpPr>
          <p:nvPr>
            <p:ph type="sldNum" sz="quarter" idx="12"/>
          </p:nvPr>
        </p:nvSpPr>
        <p:spPr>
          <a:xfrm>
            <a:off x="10945368" y="457200"/>
            <a:ext cx="987552" cy="274320"/>
          </a:xfrm>
        </p:spPr>
        <p:txBody>
          <a:bodyPr/>
          <a:lstStyle/>
          <a:p>
            <a:pPr>
              <a:spcAft>
                <a:spcPts val="600"/>
              </a:spcAft>
            </a:pPr>
            <a:fld id="{48F63A3B-78C7-47BE-AE5E-E10140E04643}" type="slidenum">
              <a:rPr lang="en-US" dirty="0"/>
              <a:pPr>
                <a:spcAft>
                  <a:spcPts val="600"/>
                </a:spcAft>
              </a:pPr>
              <a:t>1</a:t>
            </a:fld>
            <a:endParaRPr lang="en-US"/>
          </a:p>
        </p:txBody>
      </p:sp>
      <p:pic>
        <p:nvPicPr>
          <p:cNvPr id="4" name="Picture 3">
            <a:extLst>
              <a:ext uri="{FF2B5EF4-FFF2-40B4-BE49-F238E27FC236}">
                <a16:creationId xmlns:a16="http://schemas.microsoft.com/office/drawing/2014/main" id="{AC1804EC-B57A-9110-DA59-2C0EA2545406}"/>
              </a:ext>
            </a:extLst>
          </p:cNvPr>
          <p:cNvPicPr>
            <a:picLocks noChangeAspect="1"/>
          </p:cNvPicPr>
          <p:nvPr/>
        </p:nvPicPr>
        <p:blipFill>
          <a:blip r:embed="rId2"/>
          <a:stretch>
            <a:fillRect/>
          </a:stretch>
        </p:blipFill>
        <p:spPr>
          <a:xfrm>
            <a:off x="2563091" y="134084"/>
            <a:ext cx="3200677" cy="323116"/>
          </a:xfrm>
          <a:prstGeom prst="rect">
            <a:avLst/>
          </a:prstGeom>
        </p:spPr>
      </p:pic>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1937A-F545-F71D-BE26-B27A20BB8E45}"/>
              </a:ext>
            </a:extLst>
          </p:cNvPr>
          <p:cNvSpPr>
            <a:spLocks noGrp="1"/>
          </p:cNvSpPr>
          <p:nvPr>
            <p:ph type="title"/>
          </p:nvPr>
        </p:nvSpPr>
        <p:spPr>
          <a:xfrm>
            <a:off x="539496" y="1216152"/>
            <a:ext cx="11119104" cy="768096"/>
          </a:xfrm>
        </p:spPr>
        <p:txBody>
          <a:bodyPr/>
          <a:lstStyle/>
          <a:p>
            <a:pPr algn="l"/>
            <a:r>
              <a:rPr lang="es-PR" sz="2800" dirty="0"/>
              <a:t>Puerto </a:t>
            </a:r>
            <a:r>
              <a:rPr lang="es-PR" sz="2800" dirty="0" err="1"/>
              <a:t>rican</a:t>
            </a:r>
            <a:r>
              <a:rPr lang="es-PR" sz="2800" dirty="0"/>
              <a:t> &amp; </a:t>
            </a:r>
            <a:r>
              <a:rPr lang="es-PR" sz="2800" dirty="0" err="1"/>
              <a:t>Caribbean</a:t>
            </a:r>
            <a:r>
              <a:rPr lang="es-PR" sz="2800" dirty="0"/>
              <a:t> </a:t>
            </a:r>
            <a:r>
              <a:rPr lang="es-PR" sz="2800" dirty="0" err="1"/>
              <a:t>special</a:t>
            </a:r>
            <a:r>
              <a:rPr lang="es-PR" sz="2800" dirty="0"/>
              <a:t> </a:t>
            </a:r>
            <a:r>
              <a:rPr lang="es-PR" sz="2800" dirty="0" err="1"/>
              <a:t>collections</a:t>
            </a:r>
            <a:endParaRPr lang="es-PR" sz="2800" dirty="0"/>
          </a:p>
        </p:txBody>
      </p:sp>
      <p:sp>
        <p:nvSpPr>
          <p:cNvPr id="3" name="Content Placeholder 2">
            <a:extLst>
              <a:ext uri="{FF2B5EF4-FFF2-40B4-BE49-F238E27FC236}">
                <a16:creationId xmlns:a16="http://schemas.microsoft.com/office/drawing/2014/main" id="{5F7980A1-FBC2-0369-03FF-2079397B767C}"/>
              </a:ext>
            </a:extLst>
          </p:cNvPr>
          <p:cNvSpPr>
            <a:spLocks noGrp="1"/>
          </p:cNvSpPr>
          <p:nvPr>
            <p:ph sz="half" idx="1"/>
          </p:nvPr>
        </p:nvSpPr>
        <p:spPr/>
        <p:txBody>
          <a:bodyPr/>
          <a:lstStyle/>
          <a:p>
            <a:pPr marL="0" indent="0" algn="ctr">
              <a:buNone/>
            </a:pPr>
            <a:r>
              <a:rPr lang="en-US" sz="2000" b="1" dirty="0"/>
              <a:t>The digital preservation project encompasses four different collections</a:t>
            </a:r>
            <a:r>
              <a:rPr lang="en-US" sz="2000" dirty="0"/>
              <a:t>:</a:t>
            </a:r>
          </a:p>
          <a:p>
            <a:pPr marL="0" indent="0">
              <a:buNone/>
            </a:pPr>
            <a:endParaRPr lang="en-US" sz="2000" dirty="0"/>
          </a:p>
          <a:p>
            <a:pPr marL="0" indent="0">
              <a:buNone/>
            </a:pPr>
            <a:r>
              <a:rPr lang="en-US" sz="2000" b="1" dirty="0"/>
              <a:t>Alfred Auguste Nemours Collection</a:t>
            </a:r>
            <a:r>
              <a:rPr lang="en-US" sz="2000" dirty="0"/>
              <a:t>: The collection, hosted by the UPR Río Piedras Main Library, centers mainly on the figure of Haitian military strategist Toussaint Louverture and the Haitian revolutionary process. The bulk of the material, from the 16th-18th centuries, is of great importance for scholarship in areas related to Puerto Rican and Caribbean studies. </a:t>
            </a:r>
          </a:p>
          <a:p>
            <a:pPr marL="0" indent="0">
              <a:buNone/>
            </a:pPr>
            <a:endParaRPr lang="en-US" sz="2000" dirty="0"/>
          </a:p>
          <a:p>
            <a:pPr marL="0" indent="0">
              <a:buNone/>
            </a:pPr>
            <a:r>
              <a:rPr lang="en-US" sz="2000" b="1" dirty="0"/>
              <a:t>José Emilio González Collection: </a:t>
            </a:r>
            <a:r>
              <a:rPr lang="en-US" sz="2000" dirty="0"/>
              <a:t>Located at the Multidisciplinary Seminar Room of the Humanities Faculty, it is composed of 20 boxes with 300 hundred unique objects related to the figure José Emilio González, one of the most important Puerto Rican cultural scholars and literary critics of the twentieth century.</a:t>
            </a:r>
          </a:p>
          <a:p>
            <a:pPr marL="0" indent="0">
              <a:buNone/>
            </a:pPr>
            <a:endParaRPr lang="es-PR" dirty="0"/>
          </a:p>
        </p:txBody>
      </p:sp>
      <p:sp>
        <p:nvSpPr>
          <p:cNvPr id="4" name="Footer Placeholder 3">
            <a:extLst>
              <a:ext uri="{FF2B5EF4-FFF2-40B4-BE49-F238E27FC236}">
                <a16:creationId xmlns:a16="http://schemas.microsoft.com/office/drawing/2014/main" id="{5E354F02-F936-CD04-DB65-F07C22BEF4ED}"/>
              </a:ext>
            </a:extLst>
          </p:cNvPr>
          <p:cNvSpPr>
            <a:spLocks noGrp="1"/>
          </p:cNvSpPr>
          <p:nvPr>
            <p:ph type="ftr" sz="quarter" idx="11"/>
          </p:nvPr>
        </p:nvSpPr>
        <p:spPr>
          <a:xfrm>
            <a:off x="621792" y="320040"/>
            <a:ext cx="3200400" cy="411480"/>
          </a:xfrm>
        </p:spPr>
        <p:txBody>
          <a:bodyPr/>
          <a:lstStyle/>
          <a:p>
            <a:r>
              <a:rPr lang="en-US" dirty="0"/>
              <a:t>ALA Core Virtual Interest Group Week 2023</a:t>
            </a:r>
          </a:p>
          <a:p>
            <a:endParaRPr lang="en-US" dirty="0"/>
          </a:p>
        </p:txBody>
      </p:sp>
      <p:sp>
        <p:nvSpPr>
          <p:cNvPr id="5" name="Slide Number Placeholder 4">
            <a:extLst>
              <a:ext uri="{FF2B5EF4-FFF2-40B4-BE49-F238E27FC236}">
                <a16:creationId xmlns:a16="http://schemas.microsoft.com/office/drawing/2014/main" id="{B64C1680-AD12-CD54-B112-CCDEBCBBADCB}"/>
              </a:ext>
            </a:extLst>
          </p:cNvPr>
          <p:cNvSpPr>
            <a:spLocks noGrp="1"/>
          </p:cNvSpPr>
          <p:nvPr>
            <p:ph type="sldNum" sz="quarter" idx="12"/>
          </p:nvPr>
        </p:nvSpPr>
        <p:spPr/>
        <p:txBody>
          <a:bodyPr/>
          <a:lstStyle/>
          <a:p>
            <a:fld id="{48F63A3B-78C7-47BE-AE5E-E10140E04643}" type="slidenum">
              <a:rPr lang="en-US" smtClean="0"/>
              <a:t>10</a:t>
            </a:fld>
            <a:endParaRPr lang="en-US" dirty="0"/>
          </a:p>
        </p:txBody>
      </p:sp>
    </p:spTree>
    <p:extLst>
      <p:ext uri="{BB962C8B-B14F-4D97-AF65-F5344CB8AC3E}">
        <p14:creationId xmlns:p14="http://schemas.microsoft.com/office/powerpoint/2010/main" val="1727997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1937A-F545-F71D-BE26-B27A20BB8E45}"/>
              </a:ext>
            </a:extLst>
          </p:cNvPr>
          <p:cNvSpPr>
            <a:spLocks noGrp="1"/>
          </p:cNvSpPr>
          <p:nvPr>
            <p:ph type="title"/>
          </p:nvPr>
        </p:nvSpPr>
        <p:spPr>
          <a:xfrm>
            <a:off x="539496" y="1216152"/>
            <a:ext cx="11119104" cy="768096"/>
          </a:xfrm>
        </p:spPr>
        <p:txBody>
          <a:bodyPr/>
          <a:lstStyle/>
          <a:p>
            <a:pPr algn="l"/>
            <a:r>
              <a:rPr lang="es-PR" sz="2800" dirty="0"/>
              <a:t>Puerto </a:t>
            </a:r>
            <a:r>
              <a:rPr lang="es-PR" sz="2800" dirty="0" err="1"/>
              <a:t>rican</a:t>
            </a:r>
            <a:r>
              <a:rPr lang="es-PR" sz="2800" dirty="0"/>
              <a:t> &amp; </a:t>
            </a:r>
            <a:r>
              <a:rPr lang="es-PR" sz="2800" dirty="0" err="1"/>
              <a:t>Caribbean</a:t>
            </a:r>
            <a:r>
              <a:rPr lang="es-PR" sz="2800" dirty="0"/>
              <a:t> </a:t>
            </a:r>
            <a:r>
              <a:rPr lang="es-PR" sz="2800" dirty="0" err="1"/>
              <a:t>special</a:t>
            </a:r>
            <a:r>
              <a:rPr lang="es-PR" sz="2800" dirty="0"/>
              <a:t> </a:t>
            </a:r>
            <a:r>
              <a:rPr lang="es-PR" sz="2800" dirty="0" err="1"/>
              <a:t>collections</a:t>
            </a:r>
            <a:endParaRPr lang="es-PR" sz="2800" dirty="0"/>
          </a:p>
        </p:txBody>
      </p:sp>
      <p:sp>
        <p:nvSpPr>
          <p:cNvPr id="3" name="Content Placeholder 2">
            <a:extLst>
              <a:ext uri="{FF2B5EF4-FFF2-40B4-BE49-F238E27FC236}">
                <a16:creationId xmlns:a16="http://schemas.microsoft.com/office/drawing/2014/main" id="{5F7980A1-FBC2-0369-03FF-2079397B767C}"/>
              </a:ext>
            </a:extLst>
          </p:cNvPr>
          <p:cNvSpPr>
            <a:spLocks noGrp="1"/>
          </p:cNvSpPr>
          <p:nvPr>
            <p:ph sz="half" idx="1"/>
          </p:nvPr>
        </p:nvSpPr>
        <p:spPr>
          <a:xfrm>
            <a:off x="595231" y="2103120"/>
            <a:ext cx="11119104" cy="4434840"/>
          </a:xfrm>
        </p:spPr>
        <p:txBody>
          <a:bodyPr/>
          <a:lstStyle/>
          <a:p>
            <a:pPr marL="0" indent="0">
              <a:buNone/>
            </a:pPr>
            <a:r>
              <a:rPr lang="en-US" sz="2000" b="1" dirty="0"/>
              <a:t>Collection Census Bureau, Special Censuses of Puerto Rico, 1935</a:t>
            </a:r>
            <a:r>
              <a:rPr lang="en-US" sz="2000" dirty="0"/>
              <a:t>: The 1935 Special Censuses of Puerto Rico consists of microfilm publications containing the Social and Population Schedules (M1881), as well as Agricultural Schedules (M1882) which was conducted by the Puerto Rico Reconstruction Administration, with technical supervision by the Census Bureau. The collection is held by the Center for Historical Research.</a:t>
            </a:r>
          </a:p>
          <a:p>
            <a:pPr marL="0" indent="0">
              <a:buNone/>
            </a:pPr>
            <a:endParaRPr lang="en-US" sz="2000" b="1" dirty="0"/>
          </a:p>
          <a:p>
            <a:pPr marL="0" indent="0">
              <a:buNone/>
            </a:pPr>
            <a:r>
              <a:rPr lang="en-US" sz="2000" b="1" dirty="0"/>
              <a:t>Puerto Rican Art Catalogs Collection: </a:t>
            </a:r>
            <a:r>
              <a:rPr lang="en-US" sz="2000" dirty="0"/>
              <a:t>As part of its bibliographic collection, the Art History Seminar Room holds a collection of over 1,000 art catalogs that documents Puerto Rican artists and their creative work. Art catalogs are considered cultural objects that help researchers to document and contextualize art production. They constitute unique academic tools since they include, but are not limited to, academic essays, bibliographies, secondary literature on the objects and the artists who created them, among other things. They also generally provide quality pictures of art objects, reliable descriptive information and timelines.</a:t>
            </a:r>
          </a:p>
          <a:p>
            <a:pPr marL="0" indent="0">
              <a:buNone/>
            </a:pPr>
            <a:endParaRPr lang="en-US" sz="2000" dirty="0"/>
          </a:p>
          <a:p>
            <a:pPr marL="0" indent="0">
              <a:buNone/>
            </a:pPr>
            <a:endParaRPr lang="es-PR" dirty="0"/>
          </a:p>
        </p:txBody>
      </p:sp>
      <p:sp>
        <p:nvSpPr>
          <p:cNvPr id="4" name="Footer Placeholder 3">
            <a:extLst>
              <a:ext uri="{FF2B5EF4-FFF2-40B4-BE49-F238E27FC236}">
                <a16:creationId xmlns:a16="http://schemas.microsoft.com/office/drawing/2014/main" id="{5E354F02-F936-CD04-DB65-F07C22BEF4ED}"/>
              </a:ext>
            </a:extLst>
          </p:cNvPr>
          <p:cNvSpPr>
            <a:spLocks noGrp="1"/>
          </p:cNvSpPr>
          <p:nvPr>
            <p:ph type="ftr" sz="quarter" idx="11"/>
          </p:nvPr>
        </p:nvSpPr>
        <p:spPr>
          <a:xfrm>
            <a:off x="621792" y="320040"/>
            <a:ext cx="3200400" cy="411480"/>
          </a:xfrm>
        </p:spPr>
        <p:txBody>
          <a:bodyPr/>
          <a:lstStyle/>
          <a:p>
            <a:r>
              <a:rPr lang="en-US" dirty="0"/>
              <a:t>ALA Core Virtual Interest Group Week 2023</a:t>
            </a:r>
          </a:p>
          <a:p>
            <a:endParaRPr lang="en-US" dirty="0"/>
          </a:p>
        </p:txBody>
      </p:sp>
      <p:sp>
        <p:nvSpPr>
          <p:cNvPr id="5" name="Slide Number Placeholder 4">
            <a:extLst>
              <a:ext uri="{FF2B5EF4-FFF2-40B4-BE49-F238E27FC236}">
                <a16:creationId xmlns:a16="http://schemas.microsoft.com/office/drawing/2014/main" id="{B64C1680-AD12-CD54-B112-CCDEBCBBADCB}"/>
              </a:ext>
            </a:extLst>
          </p:cNvPr>
          <p:cNvSpPr>
            <a:spLocks noGrp="1"/>
          </p:cNvSpPr>
          <p:nvPr>
            <p:ph type="sldNum" sz="quarter" idx="12"/>
          </p:nvPr>
        </p:nvSpPr>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3333480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1937A-F545-F71D-BE26-B27A20BB8E45}"/>
              </a:ext>
            </a:extLst>
          </p:cNvPr>
          <p:cNvSpPr>
            <a:spLocks noGrp="1"/>
          </p:cNvSpPr>
          <p:nvPr>
            <p:ph type="title"/>
          </p:nvPr>
        </p:nvSpPr>
        <p:spPr>
          <a:xfrm>
            <a:off x="539496" y="1216152"/>
            <a:ext cx="11119104" cy="768096"/>
          </a:xfrm>
        </p:spPr>
        <p:txBody>
          <a:bodyPr/>
          <a:lstStyle/>
          <a:p>
            <a:pPr algn="l"/>
            <a:r>
              <a:rPr lang="es-PR" sz="2800" dirty="0"/>
              <a:t>Puerto </a:t>
            </a:r>
            <a:r>
              <a:rPr lang="es-PR" sz="2800" dirty="0" err="1"/>
              <a:t>rican</a:t>
            </a:r>
            <a:r>
              <a:rPr lang="es-PR" sz="2800" dirty="0"/>
              <a:t> &amp; </a:t>
            </a:r>
            <a:r>
              <a:rPr lang="es-PR" sz="2800" dirty="0" err="1"/>
              <a:t>Caribbean</a:t>
            </a:r>
            <a:r>
              <a:rPr lang="es-PR" sz="2800" dirty="0"/>
              <a:t> </a:t>
            </a:r>
            <a:r>
              <a:rPr lang="es-PR" sz="2800" dirty="0" err="1"/>
              <a:t>special</a:t>
            </a:r>
            <a:r>
              <a:rPr lang="es-PR" sz="2800" dirty="0"/>
              <a:t> </a:t>
            </a:r>
            <a:r>
              <a:rPr lang="es-PR" sz="2800" dirty="0" err="1"/>
              <a:t>collections</a:t>
            </a:r>
            <a:endParaRPr lang="es-PR" sz="2800" dirty="0"/>
          </a:p>
        </p:txBody>
      </p:sp>
      <p:sp>
        <p:nvSpPr>
          <p:cNvPr id="3" name="Content Placeholder 2">
            <a:extLst>
              <a:ext uri="{FF2B5EF4-FFF2-40B4-BE49-F238E27FC236}">
                <a16:creationId xmlns:a16="http://schemas.microsoft.com/office/drawing/2014/main" id="{5F7980A1-FBC2-0369-03FF-2079397B767C}"/>
              </a:ext>
            </a:extLst>
          </p:cNvPr>
          <p:cNvSpPr>
            <a:spLocks noGrp="1"/>
          </p:cNvSpPr>
          <p:nvPr>
            <p:ph sz="half" idx="1"/>
          </p:nvPr>
        </p:nvSpPr>
        <p:spPr>
          <a:xfrm>
            <a:off x="595231" y="2103120"/>
            <a:ext cx="11119104" cy="4434840"/>
          </a:xfrm>
        </p:spPr>
        <p:txBody>
          <a:bodyPr/>
          <a:lstStyle/>
          <a:p>
            <a:pPr marL="0" indent="0" algn="ctr">
              <a:buNone/>
            </a:pPr>
            <a:r>
              <a:rPr lang="en-US" sz="2000" b="1" dirty="0"/>
              <a:t>Metadata creation:</a:t>
            </a:r>
          </a:p>
          <a:p>
            <a:pPr marL="0" indent="0">
              <a:buNone/>
            </a:pPr>
            <a:endParaRPr lang="en-US" sz="2000" dirty="0"/>
          </a:p>
          <a:p>
            <a:pPr marL="0" indent="0">
              <a:buNone/>
            </a:pPr>
            <a:r>
              <a:rPr lang="en-US" sz="2000" dirty="0"/>
              <a:t>The digitization plan includes metadata creation to allow for resource description and discovery across digital repositories. We are following the Dublin Core metadata standard and incorporating controlled vocabularies for elements such as subjects and names of creators and contributors. Subject vocabularies are chosen from the Library of Congress Subject Headings (LCSH) and authorized forms of names are chosen from the Library of Congress Name Authority File (NAF).</a:t>
            </a:r>
          </a:p>
          <a:p>
            <a:pPr marL="0" indent="0">
              <a:buNone/>
            </a:pPr>
            <a:endParaRPr lang="en-US" dirty="0"/>
          </a:p>
          <a:p>
            <a:pPr marL="0" indent="0">
              <a:buNone/>
            </a:pPr>
            <a:r>
              <a:rPr lang="en-US" sz="2000" b="1" dirty="0"/>
              <a:t>However, Puerto Rican artists are not well represented in NAF. </a:t>
            </a:r>
            <a:r>
              <a:rPr lang="en-US" sz="2000" dirty="0"/>
              <a:t>Many artists do not have authority records or the records that are available lack important information. Authority work is needed to provide visibility and access to resources related to Puerto Rican arts. The Library System of UPR-Río Piedras is a member of the Library of Congress Name Authority Cooperative Program (NACO) and creates authority records that are added to NAF.</a:t>
            </a:r>
          </a:p>
          <a:p>
            <a:pPr marL="0" indent="0">
              <a:buNone/>
            </a:pPr>
            <a:endParaRPr lang="es-PR" dirty="0"/>
          </a:p>
        </p:txBody>
      </p:sp>
      <p:sp>
        <p:nvSpPr>
          <p:cNvPr id="4" name="Footer Placeholder 3">
            <a:extLst>
              <a:ext uri="{FF2B5EF4-FFF2-40B4-BE49-F238E27FC236}">
                <a16:creationId xmlns:a16="http://schemas.microsoft.com/office/drawing/2014/main" id="{5E354F02-F936-CD04-DB65-F07C22BEF4ED}"/>
              </a:ext>
            </a:extLst>
          </p:cNvPr>
          <p:cNvSpPr>
            <a:spLocks noGrp="1"/>
          </p:cNvSpPr>
          <p:nvPr>
            <p:ph type="ftr" sz="quarter" idx="11"/>
          </p:nvPr>
        </p:nvSpPr>
        <p:spPr>
          <a:xfrm>
            <a:off x="621792" y="320040"/>
            <a:ext cx="3200400" cy="411480"/>
          </a:xfrm>
        </p:spPr>
        <p:txBody>
          <a:bodyPr/>
          <a:lstStyle/>
          <a:p>
            <a:r>
              <a:rPr lang="en-US" dirty="0"/>
              <a:t>ALA Core Virtual Interest Group Week 2023</a:t>
            </a:r>
          </a:p>
          <a:p>
            <a:endParaRPr lang="en-US" dirty="0"/>
          </a:p>
        </p:txBody>
      </p:sp>
      <p:sp>
        <p:nvSpPr>
          <p:cNvPr id="5" name="Slide Number Placeholder 4">
            <a:extLst>
              <a:ext uri="{FF2B5EF4-FFF2-40B4-BE49-F238E27FC236}">
                <a16:creationId xmlns:a16="http://schemas.microsoft.com/office/drawing/2014/main" id="{B64C1680-AD12-CD54-B112-CCDEBCBBADCB}"/>
              </a:ext>
            </a:extLst>
          </p:cNvPr>
          <p:cNvSpPr>
            <a:spLocks noGrp="1"/>
          </p:cNvSpPr>
          <p:nvPr>
            <p:ph type="sldNum" sz="quarter" idx="12"/>
          </p:nvPr>
        </p:nvSpPr>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3577029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6881-D2A0-689E-ED31-FE64BE948B0F}"/>
              </a:ext>
            </a:extLst>
          </p:cNvPr>
          <p:cNvSpPr>
            <a:spLocks noGrp="1"/>
          </p:cNvSpPr>
          <p:nvPr>
            <p:ph type="title"/>
          </p:nvPr>
        </p:nvSpPr>
        <p:spPr>
          <a:xfrm>
            <a:off x="2489200" y="2643632"/>
            <a:ext cx="6400800" cy="2916936"/>
          </a:xfrm>
        </p:spPr>
        <p:txBody>
          <a:bodyPr/>
          <a:lstStyle/>
          <a:p>
            <a:r>
              <a:rPr lang="es-PR" dirty="0" err="1"/>
              <a:t>Name</a:t>
            </a:r>
            <a:r>
              <a:rPr lang="es-PR" dirty="0"/>
              <a:t> </a:t>
            </a:r>
            <a:r>
              <a:rPr lang="es-PR" dirty="0" err="1"/>
              <a:t>authority</a:t>
            </a:r>
            <a:r>
              <a:rPr lang="es-PR" dirty="0"/>
              <a:t> </a:t>
            </a:r>
            <a:r>
              <a:rPr lang="es-PR" dirty="0" err="1"/>
              <a:t>records</a:t>
            </a:r>
            <a:r>
              <a:rPr lang="es-PR" dirty="0"/>
              <a:t> </a:t>
            </a:r>
            <a:r>
              <a:rPr lang="es-PR" dirty="0" err="1"/>
              <a:t>for</a:t>
            </a:r>
            <a:r>
              <a:rPr lang="es-PR" dirty="0"/>
              <a:t> puerto </a:t>
            </a:r>
            <a:r>
              <a:rPr lang="es-PR" dirty="0" err="1"/>
              <a:t>rican</a:t>
            </a:r>
            <a:r>
              <a:rPr lang="es-PR" dirty="0"/>
              <a:t> </a:t>
            </a:r>
            <a:r>
              <a:rPr lang="es-PR" dirty="0" err="1"/>
              <a:t>artists</a:t>
            </a:r>
            <a:endParaRPr lang="es-PR" dirty="0"/>
          </a:p>
        </p:txBody>
      </p:sp>
    </p:spTree>
    <p:extLst>
      <p:ext uri="{BB962C8B-B14F-4D97-AF65-F5344CB8AC3E}">
        <p14:creationId xmlns:p14="http://schemas.microsoft.com/office/powerpoint/2010/main" val="4048368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4E2A8-38C7-4B48-0C23-0215C80300F8}"/>
              </a:ext>
            </a:extLst>
          </p:cNvPr>
          <p:cNvSpPr>
            <a:spLocks noGrp="1"/>
          </p:cNvSpPr>
          <p:nvPr>
            <p:ph type="title"/>
          </p:nvPr>
        </p:nvSpPr>
        <p:spPr>
          <a:xfrm>
            <a:off x="0" y="373743"/>
            <a:ext cx="5111069" cy="1051560"/>
          </a:xfrm>
        </p:spPr>
        <p:txBody>
          <a:bodyPr anchor="b">
            <a:normAutofit/>
          </a:bodyPr>
          <a:lstStyle/>
          <a:p>
            <a:r>
              <a:rPr lang="es-PR" dirty="0" err="1"/>
              <a:t>Authority</a:t>
            </a:r>
            <a:r>
              <a:rPr lang="es-PR" dirty="0"/>
              <a:t> </a:t>
            </a:r>
            <a:r>
              <a:rPr lang="es-PR" dirty="0" err="1"/>
              <a:t>work</a:t>
            </a:r>
            <a:endParaRPr lang="es-PR" dirty="0"/>
          </a:p>
        </p:txBody>
      </p:sp>
      <p:pic>
        <p:nvPicPr>
          <p:cNvPr id="11" name="Content Placeholder 10" descr="Graphical user interface, application&#10;&#10;Description automatically generated">
            <a:extLst>
              <a:ext uri="{FF2B5EF4-FFF2-40B4-BE49-F238E27FC236}">
                <a16:creationId xmlns:a16="http://schemas.microsoft.com/office/drawing/2014/main" id="{264048F1-6DD5-BE55-5989-9159F4D554E3}"/>
              </a:ext>
            </a:extLst>
          </p:cNvPr>
          <p:cNvPicPr>
            <a:picLocks noGrp="1" noChangeAspect="1"/>
          </p:cNvPicPr>
          <p:nvPr>
            <p:ph type="pic" idx="1"/>
          </p:nvPr>
        </p:nvPicPr>
        <p:blipFill rotWithShape="1">
          <a:blip r:embed="rId2"/>
          <a:stretch/>
        </p:blipFill>
        <p:spPr>
          <a:xfrm>
            <a:off x="333426" y="1815963"/>
            <a:ext cx="6877996" cy="4668294"/>
          </a:xfrm>
          <a:prstGeom prst="rect">
            <a:avLst/>
          </a:prstGeom>
        </p:spPr>
      </p:pic>
      <p:sp>
        <p:nvSpPr>
          <p:cNvPr id="3" name="Content Placeholder 2">
            <a:extLst>
              <a:ext uri="{FF2B5EF4-FFF2-40B4-BE49-F238E27FC236}">
                <a16:creationId xmlns:a16="http://schemas.microsoft.com/office/drawing/2014/main" id="{D577C77C-5378-15BD-A9E8-AC797F2F07B7}"/>
              </a:ext>
            </a:extLst>
          </p:cNvPr>
          <p:cNvSpPr>
            <a:spLocks noGrp="1"/>
          </p:cNvSpPr>
          <p:nvPr>
            <p:ph type="body" sz="half" idx="2"/>
          </p:nvPr>
        </p:nvSpPr>
        <p:spPr>
          <a:xfrm>
            <a:off x="7675735" y="1211579"/>
            <a:ext cx="3932237" cy="5096647"/>
          </a:xfrm>
        </p:spPr>
        <p:txBody>
          <a:bodyPr>
            <a:normAutofit lnSpcReduction="10000"/>
          </a:bodyPr>
          <a:lstStyle/>
          <a:p>
            <a:pPr marL="0" indent="0">
              <a:buNone/>
            </a:pPr>
            <a:r>
              <a:rPr lang="es-PR" sz="2000" dirty="0" err="1"/>
              <a:t>During</a:t>
            </a:r>
            <a:r>
              <a:rPr lang="es-PR" sz="2000" dirty="0"/>
              <a:t> </a:t>
            </a:r>
            <a:r>
              <a:rPr lang="es-PR" sz="2000" dirty="0" err="1"/>
              <a:t>this</a:t>
            </a:r>
            <a:r>
              <a:rPr lang="es-PR" sz="2000" dirty="0"/>
              <a:t> </a:t>
            </a:r>
            <a:r>
              <a:rPr lang="es-PR" sz="2000" dirty="0" err="1"/>
              <a:t>project</a:t>
            </a:r>
            <a:r>
              <a:rPr lang="es-PR" sz="2000" dirty="0"/>
              <a:t>, </a:t>
            </a:r>
            <a:r>
              <a:rPr lang="es-PR" sz="2000" dirty="0" err="1"/>
              <a:t>over</a:t>
            </a:r>
            <a:r>
              <a:rPr lang="es-PR" sz="2000" dirty="0"/>
              <a:t> a </a:t>
            </a:r>
            <a:r>
              <a:rPr lang="es-PR" sz="2000" dirty="0" err="1"/>
              <a:t>hundred</a:t>
            </a:r>
            <a:r>
              <a:rPr lang="es-PR" sz="2000" dirty="0"/>
              <a:t> </a:t>
            </a:r>
            <a:r>
              <a:rPr lang="es-PR" sz="2000" dirty="0" err="1"/>
              <a:t>name</a:t>
            </a:r>
            <a:r>
              <a:rPr lang="es-PR" sz="2000" dirty="0"/>
              <a:t> </a:t>
            </a:r>
            <a:r>
              <a:rPr lang="es-PR" sz="2000" dirty="0" err="1"/>
              <a:t>authority</a:t>
            </a:r>
            <a:r>
              <a:rPr lang="es-PR" sz="2000" dirty="0"/>
              <a:t> </a:t>
            </a:r>
            <a:r>
              <a:rPr lang="es-PR" sz="2000" dirty="0" err="1"/>
              <a:t>records</a:t>
            </a:r>
            <a:r>
              <a:rPr lang="es-PR" sz="2000" dirty="0"/>
              <a:t> </a:t>
            </a:r>
            <a:r>
              <a:rPr lang="es-PR" sz="2000" dirty="0" err="1"/>
              <a:t>were</a:t>
            </a:r>
            <a:r>
              <a:rPr lang="es-PR" sz="2000" dirty="0"/>
              <a:t> </a:t>
            </a:r>
            <a:r>
              <a:rPr lang="es-PR" sz="2000" dirty="0" err="1"/>
              <a:t>created</a:t>
            </a:r>
            <a:r>
              <a:rPr lang="es-PR" sz="2000" dirty="0"/>
              <a:t> </a:t>
            </a:r>
            <a:r>
              <a:rPr lang="es-PR" sz="2000" dirty="0" err="1"/>
              <a:t>or</a:t>
            </a:r>
            <a:r>
              <a:rPr lang="es-PR" sz="2000" dirty="0"/>
              <a:t> </a:t>
            </a:r>
            <a:r>
              <a:rPr lang="es-PR" sz="2000" dirty="0" err="1"/>
              <a:t>enhanced</a:t>
            </a:r>
            <a:r>
              <a:rPr lang="es-PR" sz="2000" dirty="0"/>
              <a:t> </a:t>
            </a:r>
            <a:r>
              <a:rPr lang="es-PR" sz="2000" dirty="0" err="1"/>
              <a:t>with</a:t>
            </a:r>
            <a:r>
              <a:rPr lang="es-PR" sz="2000" dirty="0"/>
              <a:t> RDA </a:t>
            </a:r>
            <a:r>
              <a:rPr lang="es-PR" sz="2000" dirty="0" err="1"/>
              <a:t>attributes</a:t>
            </a:r>
            <a:r>
              <a:rPr lang="es-PR" sz="2000" dirty="0"/>
              <a:t>:</a:t>
            </a:r>
          </a:p>
          <a:p>
            <a:pPr marL="0" indent="0">
              <a:buNone/>
            </a:pPr>
            <a:endParaRPr lang="es-PR" sz="2000" dirty="0"/>
          </a:p>
          <a:p>
            <a:pPr marL="0" indent="0" algn="ctr">
              <a:buNone/>
            </a:pPr>
            <a:r>
              <a:rPr lang="es-PR" sz="2000" b="1" dirty="0"/>
              <a:t>120 </a:t>
            </a:r>
            <a:r>
              <a:rPr lang="es-PR" sz="2000" b="1" dirty="0" err="1"/>
              <a:t>artists</a:t>
            </a:r>
            <a:endParaRPr lang="es-PR" sz="2000" b="1" dirty="0"/>
          </a:p>
          <a:p>
            <a:pPr marL="0" indent="0" algn="ctr">
              <a:buNone/>
            </a:pPr>
            <a:r>
              <a:rPr lang="es-PR" sz="2000" b="1" dirty="0"/>
              <a:t>46 new </a:t>
            </a:r>
            <a:r>
              <a:rPr lang="es-PR" sz="2000" b="1" dirty="0" err="1"/>
              <a:t>records</a:t>
            </a:r>
            <a:endParaRPr lang="es-PR" sz="2000" b="1" dirty="0"/>
          </a:p>
          <a:p>
            <a:pPr marL="0" indent="0" algn="ctr">
              <a:buNone/>
            </a:pPr>
            <a:r>
              <a:rPr lang="es-PR" sz="2000" b="1" dirty="0"/>
              <a:t>74 </a:t>
            </a:r>
            <a:r>
              <a:rPr lang="es-PR" sz="2000" b="1" dirty="0" err="1"/>
              <a:t>enhanced</a:t>
            </a:r>
            <a:r>
              <a:rPr lang="es-PR" sz="2000" b="1" dirty="0"/>
              <a:t> </a:t>
            </a:r>
            <a:r>
              <a:rPr lang="es-PR" sz="2000" b="1" dirty="0" err="1"/>
              <a:t>records</a:t>
            </a:r>
            <a:endParaRPr lang="es-PR" sz="2000" b="1" dirty="0"/>
          </a:p>
          <a:p>
            <a:pPr marL="0" indent="0">
              <a:buNone/>
            </a:pPr>
            <a:endParaRPr lang="es-PR" sz="2000" b="1" dirty="0"/>
          </a:p>
          <a:p>
            <a:pPr marL="0" indent="0">
              <a:buNone/>
            </a:pPr>
            <a:r>
              <a:rPr lang="es-PR" sz="2000" dirty="0" err="1"/>
              <a:t>The</a:t>
            </a:r>
            <a:r>
              <a:rPr lang="es-PR" sz="2000" dirty="0"/>
              <a:t> </a:t>
            </a:r>
            <a:r>
              <a:rPr lang="es-PR" sz="2000" dirty="0" err="1"/>
              <a:t>editing</a:t>
            </a:r>
            <a:r>
              <a:rPr lang="es-PR" sz="2000" dirty="0"/>
              <a:t> </a:t>
            </a:r>
            <a:r>
              <a:rPr lang="es-PR" sz="2000" dirty="0" err="1"/>
              <a:t>of</a:t>
            </a:r>
            <a:r>
              <a:rPr lang="es-PR" sz="2000" dirty="0"/>
              <a:t> </a:t>
            </a:r>
            <a:r>
              <a:rPr lang="es-PR" sz="2000" dirty="0" err="1"/>
              <a:t>existing</a:t>
            </a:r>
            <a:r>
              <a:rPr lang="es-PR" sz="2000" dirty="0"/>
              <a:t> </a:t>
            </a:r>
            <a:r>
              <a:rPr lang="es-PR" sz="2000" dirty="0" err="1"/>
              <a:t>records</a:t>
            </a:r>
            <a:r>
              <a:rPr lang="es-PR" sz="2000" dirty="0"/>
              <a:t> </a:t>
            </a:r>
            <a:r>
              <a:rPr lang="es-PR" sz="2000" dirty="0" err="1"/>
              <a:t>required</a:t>
            </a:r>
            <a:r>
              <a:rPr lang="es-PR" sz="2000" dirty="0"/>
              <a:t> extensive </a:t>
            </a:r>
            <a:r>
              <a:rPr lang="es-PR" sz="2000" dirty="0" err="1"/>
              <a:t>research</a:t>
            </a:r>
            <a:r>
              <a:rPr lang="es-PR" sz="2000" dirty="0"/>
              <a:t> in </a:t>
            </a:r>
            <a:r>
              <a:rPr lang="es-PR" sz="2000" dirty="0" err="1"/>
              <a:t>order</a:t>
            </a:r>
            <a:r>
              <a:rPr lang="es-PR" sz="2000" dirty="0"/>
              <a:t> </a:t>
            </a:r>
            <a:r>
              <a:rPr lang="es-PR" sz="2000" dirty="0" err="1"/>
              <a:t>to</a:t>
            </a:r>
            <a:r>
              <a:rPr lang="es-PR" sz="2000" dirty="0"/>
              <a:t> </a:t>
            </a:r>
            <a:r>
              <a:rPr lang="es-PR" sz="2000" dirty="0" err="1"/>
              <a:t>create</a:t>
            </a:r>
            <a:r>
              <a:rPr lang="es-PR" sz="2000" dirty="0"/>
              <a:t> a </a:t>
            </a:r>
            <a:r>
              <a:rPr lang="es-PR" sz="2000" dirty="0" err="1"/>
              <a:t>culturally-rich</a:t>
            </a:r>
            <a:r>
              <a:rPr lang="es-PR" sz="2000" dirty="0"/>
              <a:t> </a:t>
            </a:r>
            <a:r>
              <a:rPr lang="es-PR" sz="2000" dirty="0" err="1"/>
              <a:t>record</a:t>
            </a:r>
            <a:r>
              <a:rPr lang="es-PR" sz="2000" dirty="0"/>
              <a:t>. </a:t>
            </a:r>
            <a:r>
              <a:rPr lang="es-PR" sz="2000" dirty="0" err="1"/>
              <a:t>One</a:t>
            </a:r>
            <a:r>
              <a:rPr lang="es-PR" sz="2000" dirty="0"/>
              <a:t> </a:t>
            </a:r>
            <a:r>
              <a:rPr lang="es-PR" sz="2000" dirty="0" err="1"/>
              <a:t>of</a:t>
            </a:r>
            <a:r>
              <a:rPr lang="es-PR" sz="2000" dirty="0"/>
              <a:t> </a:t>
            </a:r>
            <a:r>
              <a:rPr lang="es-PR" sz="2000" dirty="0" err="1"/>
              <a:t>our</a:t>
            </a:r>
            <a:r>
              <a:rPr lang="es-PR" sz="2000" dirty="0"/>
              <a:t> </a:t>
            </a:r>
            <a:r>
              <a:rPr lang="es-PR" sz="2000" dirty="0" err="1"/>
              <a:t>main</a:t>
            </a:r>
            <a:r>
              <a:rPr lang="es-PR" sz="2000" dirty="0"/>
              <a:t> </a:t>
            </a:r>
            <a:r>
              <a:rPr lang="es-PR" sz="2000" dirty="0" err="1"/>
              <a:t>sources</a:t>
            </a:r>
            <a:r>
              <a:rPr lang="es-PR" sz="2000" dirty="0"/>
              <a:t> </a:t>
            </a:r>
            <a:r>
              <a:rPr lang="es-PR" sz="2000" dirty="0" err="1"/>
              <a:t>was</a:t>
            </a:r>
            <a:r>
              <a:rPr lang="es-PR" sz="2000" dirty="0"/>
              <a:t> </a:t>
            </a:r>
            <a:r>
              <a:rPr lang="es-PR" sz="2000" dirty="0" err="1"/>
              <a:t>the</a:t>
            </a:r>
            <a:r>
              <a:rPr lang="es-PR" sz="2000" dirty="0"/>
              <a:t> </a:t>
            </a:r>
            <a:r>
              <a:rPr lang="es-PR" sz="2000" dirty="0" err="1">
                <a:solidFill>
                  <a:schemeClr val="accent6">
                    <a:lumMod val="75000"/>
                  </a:schemeClr>
                </a:solidFill>
                <a:hlinkClick r:id="rId3">
                  <a:extLst>
                    <a:ext uri="{A12FA001-AC4F-418D-AE19-62706E023703}">
                      <ahyp:hlinkClr xmlns:ahyp="http://schemas.microsoft.com/office/drawing/2018/hyperlinkcolor" val="tx"/>
                    </a:ext>
                  </a:extLst>
                </a:hlinkClick>
              </a:rPr>
              <a:t>Artist</a:t>
            </a:r>
            <a:r>
              <a:rPr lang="es-PR" sz="2000" dirty="0">
                <a:solidFill>
                  <a:schemeClr val="accent6">
                    <a:lumMod val="75000"/>
                  </a:schemeClr>
                </a:solidFill>
                <a:hlinkClick r:id="rId3">
                  <a:extLst>
                    <a:ext uri="{A12FA001-AC4F-418D-AE19-62706E023703}">
                      <ahyp:hlinkClr xmlns:ahyp="http://schemas.microsoft.com/office/drawing/2018/hyperlinkcolor" val="tx"/>
                    </a:ext>
                  </a:extLst>
                </a:hlinkClick>
              </a:rPr>
              <a:t> </a:t>
            </a:r>
            <a:r>
              <a:rPr lang="es-PR" sz="2000" dirty="0" err="1">
                <a:solidFill>
                  <a:schemeClr val="accent6">
                    <a:lumMod val="75000"/>
                  </a:schemeClr>
                </a:solidFill>
                <a:hlinkClick r:id="rId3">
                  <a:extLst>
                    <a:ext uri="{A12FA001-AC4F-418D-AE19-62706E023703}">
                      <ahyp:hlinkClr xmlns:ahyp="http://schemas.microsoft.com/office/drawing/2018/hyperlinkcolor" val="tx"/>
                    </a:ext>
                  </a:extLst>
                </a:hlinkClick>
              </a:rPr>
              <a:t>Directory</a:t>
            </a:r>
            <a:r>
              <a:rPr lang="es-PR" sz="2000" dirty="0"/>
              <a:t>, </a:t>
            </a:r>
            <a:r>
              <a:rPr lang="es-PR" sz="2000" dirty="0" err="1"/>
              <a:t>created</a:t>
            </a:r>
            <a:r>
              <a:rPr lang="es-PR" sz="2000" dirty="0"/>
              <a:t> </a:t>
            </a:r>
            <a:r>
              <a:rPr lang="es-PR" sz="2000" dirty="0" err="1"/>
              <a:t>by</a:t>
            </a:r>
            <a:r>
              <a:rPr lang="es-PR" sz="2000" dirty="0"/>
              <a:t> </a:t>
            </a:r>
            <a:r>
              <a:rPr lang="es-PR" sz="2000" dirty="0" err="1"/>
              <a:t>the</a:t>
            </a:r>
            <a:r>
              <a:rPr lang="es-PR" sz="2000" dirty="0"/>
              <a:t> </a:t>
            </a:r>
            <a:r>
              <a:rPr lang="es-PR" sz="2000" dirty="0" err="1"/>
              <a:t>Museum</a:t>
            </a:r>
            <a:r>
              <a:rPr lang="es-PR" sz="2000" dirty="0"/>
              <a:t> </a:t>
            </a:r>
            <a:r>
              <a:rPr lang="es-PR" sz="2000" dirty="0" err="1"/>
              <a:t>of</a:t>
            </a:r>
            <a:r>
              <a:rPr lang="es-PR" sz="2000" dirty="0"/>
              <a:t> Art </a:t>
            </a:r>
            <a:r>
              <a:rPr lang="es-PR" sz="2000" dirty="0" err="1"/>
              <a:t>of</a:t>
            </a:r>
            <a:r>
              <a:rPr lang="es-PR" sz="2000" dirty="0"/>
              <a:t> Puerto Rico.</a:t>
            </a:r>
          </a:p>
        </p:txBody>
      </p:sp>
      <p:sp>
        <p:nvSpPr>
          <p:cNvPr id="4" name="Footer Placeholder 3">
            <a:extLst>
              <a:ext uri="{FF2B5EF4-FFF2-40B4-BE49-F238E27FC236}">
                <a16:creationId xmlns:a16="http://schemas.microsoft.com/office/drawing/2014/main" id="{660F59B2-B3EC-BC42-729C-7D9A68D118AF}"/>
              </a:ext>
            </a:extLst>
          </p:cNvPr>
          <p:cNvSpPr>
            <a:spLocks noGrp="1"/>
          </p:cNvSpPr>
          <p:nvPr>
            <p:ph type="ftr" sz="quarter" idx="11"/>
          </p:nvPr>
        </p:nvSpPr>
        <p:spPr>
          <a:xfrm>
            <a:off x="572024" y="365760"/>
            <a:ext cx="3200400" cy="426720"/>
          </a:xfrm>
        </p:spPr>
        <p:txBody>
          <a:bodyPr anchor="ctr">
            <a:normAutofit fontScale="85000" lnSpcReduction="10000"/>
          </a:bodyPr>
          <a:lstStyle/>
          <a:p>
            <a:pPr>
              <a:lnSpc>
                <a:spcPct val="90000"/>
              </a:lnSpc>
              <a:spcAft>
                <a:spcPts val="600"/>
              </a:spcAft>
            </a:pPr>
            <a:r>
              <a:rPr lang="en-US" sz="1400" dirty="0"/>
              <a:t>ALA Core Virtual Interest Group Week 2023</a:t>
            </a:r>
          </a:p>
          <a:p>
            <a:pPr>
              <a:lnSpc>
                <a:spcPct val="90000"/>
              </a:lnSpc>
              <a:spcAft>
                <a:spcPts val="600"/>
              </a:spcAft>
            </a:pPr>
            <a:endParaRPr lang="en-US" sz="700" dirty="0"/>
          </a:p>
        </p:txBody>
      </p:sp>
      <p:sp>
        <p:nvSpPr>
          <p:cNvPr id="5" name="Slide Number Placeholder 4">
            <a:extLst>
              <a:ext uri="{FF2B5EF4-FFF2-40B4-BE49-F238E27FC236}">
                <a16:creationId xmlns:a16="http://schemas.microsoft.com/office/drawing/2014/main" id="{55348905-A50C-6B44-5015-42762618CF2A}"/>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smtClean="0"/>
              <a:pPr>
                <a:spcAft>
                  <a:spcPts val="600"/>
                </a:spcAft>
              </a:pPr>
              <a:t>14</a:t>
            </a:fld>
            <a:endParaRPr lang="en-US"/>
          </a:p>
        </p:txBody>
      </p:sp>
    </p:spTree>
    <p:extLst>
      <p:ext uri="{BB962C8B-B14F-4D97-AF65-F5344CB8AC3E}">
        <p14:creationId xmlns:p14="http://schemas.microsoft.com/office/powerpoint/2010/main" val="2645850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D20180D2-9341-F673-1EB0-9B263E78C2BA}"/>
              </a:ext>
            </a:extLst>
          </p:cNvPr>
          <p:cNvPicPr>
            <a:picLocks noChangeAspect="1"/>
          </p:cNvPicPr>
          <p:nvPr/>
        </p:nvPicPr>
        <p:blipFill rotWithShape="1">
          <a:blip r:embed="rId2"/>
          <a:srcRect b="25497"/>
          <a:stretch/>
        </p:blipFill>
        <p:spPr>
          <a:xfrm>
            <a:off x="20" y="10"/>
            <a:ext cx="12191980" cy="6857990"/>
          </a:xfrm>
          <a:prstGeom prst="rect">
            <a:avLst/>
          </a:prstGeom>
          <a:noFill/>
          <a:ln>
            <a:noFill/>
          </a:ln>
        </p:spPr>
      </p:pic>
      <p:sp>
        <p:nvSpPr>
          <p:cNvPr id="3" name="Slide Number Placeholder 2" hidden="1">
            <a:extLst>
              <a:ext uri="{FF2B5EF4-FFF2-40B4-BE49-F238E27FC236}">
                <a16:creationId xmlns:a16="http://schemas.microsoft.com/office/drawing/2014/main" id="{FBA14FCE-2060-0354-46B9-79E37A23D223}"/>
              </a:ext>
            </a:extLst>
          </p:cNvPr>
          <p:cNvSpPr>
            <a:spLocks noGrp="1"/>
          </p:cNvSpPr>
          <p:nvPr>
            <p:ph type="sldNum" sz="quarter" idx="12"/>
          </p:nvPr>
        </p:nvSpPr>
        <p:spPr/>
        <p:txBody>
          <a:bodyPr/>
          <a:lstStyle/>
          <a:p>
            <a:pPr>
              <a:spcAft>
                <a:spcPts val="600"/>
              </a:spcAft>
            </a:pPr>
            <a:fld id="{48F63A3B-78C7-47BE-AE5E-E10140E04643}" type="slidenum">
              <a:rPr lang="en-US" smtClean="0"/>
              <a:pPr>
                <a:spcAft>
                  <a:spcPts val="600"/>
                </a:spcAft>
              </a:pPr>
              <a:t>15</a:t>
            </a:fld>
            <a:endParaRPr lang="en-US"/>
          </a:p>
        </p:txBody>
      </p:sp>
    </p:spTree>
    <p:extLst>
      <p:ext uri="{BB962C8B-B14F-4D97-AF65-F5344CB8AC3E}">
        <p14:creationId xmlns:p14="http://schemas.microsoft.com/office/powerpoint/2010/main" val="1781525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 email&#10;&#10;Description automatically generated">
            <a:extLst>
              <a:ext uri="{FF2B5EF4-FFF2-40B4-BE49-F238E27FC236}">
                <a16:creationId xmlns:a16="http://schemas.microsoft.com/office/drawing/2014/main" id="{362DEEB4-14D1-A5E1-0B89-90BCDF2C7455}"/>
              </a:ext>
            </a:extLst>
          </p:cNvPr>
          <p:cNvPicPr>
            <a:picLocks noChangeAspect="1"/>
          </p:cNvPicPr>
          <p:nvPr/>
        </p:nvPicPr>
        <p:blipFill rotWithShape="1">
          <a:blip r:embed="rId2"/>
          <a:srcRect r="7989"/>
          <a:stretch/>
        </p:blipFill>
        <p:spPr>
          <a:xfrm>
            <a:off x="0" y="0"/>
            <a:ext cx="12192000" cy="6857999"/>
          </a:xfrm>
          <a:prstGeom prst="rect">
            <a:avLst/>
          </a:prstGeom>
          <a:noFill/>
          <a:ln>
            <a:noFill/>
          </a:ln>
        </p:spPr>
      </p:pic>
      <p:sp>
        <p:nvSpPr>
          <p:cNvPr id="3" name="Slide Number Placeholder 2" hidden="1">
            <a:extLst>
              <a:ext uri="{FF2B5EF4-FFF2-40B4-BE49-F238E27FC236}">
                <a16:creationId xmlns:a16="http://schemas.microsoft.com/office/drawing/2014/main" id="{75C524CC-700E-183B-5AF5-05CB6E9209AE}"/>
              </a:ext>
            </a:extLst>
          </p:cNvPr>
          <p:cNvSpPr>
            <a:spLocks noGrp="1"/>
          </p:cNvSpPr>
          <p:nvPr>
            <p:ph type="sldNum" sz="quarter" idx="12"/>
          </p:nvPr>
        </p:nvSpPr>
        <p:spPr/>
        <p:txBody>
          <a:bodyPr/>
          <a:lstStyle/>
          <a:p>
            <a:pPr>
              <a:spcAft>
                <a:spcPts val="600"/>
              </a:spcAft>
            </a:pPr>
            <a:fld id="{48F63A3B-78C7-47BE-AE5E-E10140E04643}" type="slidenum">
              <a:rPr lang="en-US" smtClean="0"/>
              <a:pPr>
                <a:spcAft>
                  <a:spcPts val="600"/>
                </a:spcAft>
              </a:pPr>
              <a:t>16</a:t>
            </a:fld>
            <a:endParaRPr lang="en-US"/>
          </a:p>
        </p:txBody>
      </p:sp>
    </p:spTree>
    <p:extLst>
      <p:ext uri="{BB962C8B-B14F-4D97-AF65-F5344CB8AC3E}">
        <p14:creationId xmlns:p14="http://schemas.microsoft.com/office/powerpoint/2010/main" val="2952098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C6E59-4195-7C7E-E7BC-231D79DC5602}"/>
              </a:ext>
            </a:extLst>
          </p:cNvPr>
          <p:cNvSpPr>
            <a:spLocks noGrp="1"/>
          </p:cNvSpPr>
          <p:nvPr>
            <p:ph type="title"/>
          </p:nvPr>
        </p:nvSpPr>
        <p:spPr>
          <a:xfrm>
            <a:off x="539750" y="832263"/>
            <a:ext cx="10671048" cy="768096"/>
          </a:xfrm>
        </p:spPr>
        <p:txBody>
          <a:bodyPr/>
          <a:lstStyle/>
          <a:p>
            <a:pPr algn="l"/>
            <a:r>
              <a:rPr lang="es-PR" dirty="0"/>
              <a:t>RDA </a:t>
            </a:r>
            <a:r>
              <a:rPr lang="es-PR" dirty="0" err="1"/>
              <a:t>attributes</a:t>
            </a:r>
            <a:endParaRPr lang="es-PR" dirty="0"/>
          </a:p>
        </p:txBody>
      </p:sp>
      <p:graphicFrame>
        <p:nvGraphicFramePr>
          <p:cNvPr id="6" name="Table 6">
            <a:extLst>
              <a:ext uri="{FF2B5EF4-FFF2-40B4-BE49-F238E27FC236}">
                <a16:creationId xmlns:a16="http://schemas.microsoft.com/office/drawing/2014/main" id="{F6DB5FDF-0A21-9461-2266-785FD726708C}"/>
              </a:ext>
            </a:extLst>
          </p:cNvPr>
          <p:cNvGraphicFramePr>
            <a:graphicFrameLocks noGrp="1"/>
          </p:cNvGraphicFramePr>
          <p:nvPr>
            <p:ph sz="half" idx="1"/>
            <p:extLst>
              <p:ext uri="{D42A27DB-BD31-4B8C-83A1-F6EECF244321}">
                <p14:modId xmlns:p14="http://schemas.microsoft.com/office/powerpoint/2010/main" val="2215760761"/>
              </p:ext>
            </p:extLst>
          </p:nvPr>
        </p:nvGraphicFramePr>
        <p:xfrm>
          <a:off x="539750" y="1693437"/>
          <a:ext cx="11118849" cy="4617720"/>
        </p:xfrm>
        <a:graphic>
          <a:graphicData uri="http://schemas.openxmlformats.org/drawingml/2006/table">
            <a:tbl>
              <a:tblPr firstRow="1" bandRow="1">
                <a:tableStyleId>{93296810-A885-4BE3-A3E7-6D5BEEA58F35}</a:tableStyleId>
              </a:tblPr>
              <a:tblGrid>
                <a:gridCol w="3706283">
                  <a:extLst>
                    <a:ext uri="{9D8B030D-6E8A-4147-A177-3AD203B41FA5}">
                      <a16:colId xmlns:a16="http://schemas.microsoft.com/office/drawing/2014/main" val="2095593492"/>
                    </a:ext>
                  </a:extLst>
                </a:gridCol>
                <a:gridCol w="3706283">
                  <a:extLst>
                    <a:ext uri="{9D8B030D-6E8A-4147-A177-3AD203B41FA5}">
                      <a16:colId xmlns:a16="http://schemas.microsoft.com/office/drawing/2014/main" val="1902313214"/>
                    </a:ext>
                  </a:extLst>
                </a:gridCol>
                <a:gridCol w="3706283">
                  <a:extLst>
                    <a:ext uri="{9D8B030D-6E8A-4147-A177-3AD203B41FA5}">
                      <a16:colId xmlns:a16="http://schemas.microsoft.com/office/drawing/2014/main" val="2658862806"/>
                    </a:ext>
                  </a:extLst>
                </a:gridCol>
              </a:tblGrid>
              <a:tr h="370840">
                <a:tc>
                  <a:txBody>
                    <a:bodyPr/>
                    <a:lstStyle/>
                    <a:p>
                      <a:r>
                        <a:rPr lang="es-PR" dirty="0"/>
                        <a:t>MARC </a:t>
                      </a:r>
                      <a:r>
                        <a:rPr lang="es-PR" dirty="0" err="1"/>
                        <a:t>fields</a:t>
                      </a:r>
                      <a:endParaRPr lang="es-PR" dirty="0"/>
                    </a:p>
                  </a:txBody>
                  <a:tcPr/>
                </a:tc>
                <a:tc>
                  <a:txBody>
                    <a:bodyPr/>
                    <a:lstStyle/>
                    <a:p>
                      <a:r>
                        <a:rPr lang="es-PR" dirty="0" err="1"/>
                        <a:t>Attributes</a:t>
                      </a:r>
                      <a:endParaRPr lang="es-PR" dirty="0"/>
                    </a:p>
                  </a:txBody>
                  <a:tcPr/>
                </a:tc>
                <a:tc>
                  <a:txBody>
                    <a:bodyPr/>
                    <a:lstStyle/>
                    <a:p>
                      <a:r>
                        <a:rPr lang="es-PR" dirty="0" err="1"/>
                        <a:t>Values</a:t>
                      </a:r>
                      <a:endParaRPr lang="es-PR" dirty="0"/>
                    </a:p>
                  </a:txBody>
                  <a:tcPr/>
                </a:tc>
                <a:extLst>
                  <a:ext uri="{0D108BD9-81ED-4DB2-BD59-A6C34878D82A}">
                    <a16:rowId xmlns:a16="http://schemas.microsoft.com/office/drawing/2014/main" val="3739074066"/>
                  </a:ext>
                </a:extLst>
              </a:tr>
              <a:tr h="370840">
                <a:tc>
                  <a:txBody>
                    <a:bodyPr/>
                    <a:lstStyle/>
                    <a:p>
                      <a:pPr algn="ctr"/>
                      <a:r>
                        <a:rPr lang="es-PR" b="1" dirty="0"/>
                        <a:t>024</a:t>
                      </a:r>
                    </a:p>
                  </a:txBody>
                  <a:tcPr/>
                </a:tc>
                <a:tc>
                  <a:txBody>
                    <a:bodyPr/>
                    <a:lstStyle/>
                    <a:p>
                      <a:r>
                        <a:rPr lang="es-PR" dirty="0" err="1"/>
                        <a:t>Identifiers</a:t>
                      </a:r>
                      <a:endParaRPr lang="es-PR" dirty="0"/>
                    </a:p>
                  </a:txBody>
                  <a:tcPr/>
                </a:tc>
                <a:tc>
                  <a:txBody>
                    <a:bodyPr/>
                    <a:lstStyle/>
                    <a:p>
                      <a:r>
                        <a:rPr lang="es-PR" dirty="0"/>
                        <a:t>VIAF, </a:t>
                      </a:r>
                      <a:r>
                        <a:rPr lang="es-PR" dirty="0" err="1"/>
                        <a:t>Wikidata</a:t>
                      </a:r>
                      <a:endParaRPr lang="es-PR" dirty="0"/>
                    </a:p>
                  </a:txBody>
                  <a:tcPr/>
                </a:tc>
                <a:extLst>
                  <a:ext uri="{0D108BD9-81ED-4DB2-BD59-A6C34878D82A}">
                    <a16:rowId xmlns:a16="http://schemas.microsoft.com/office/drawing/2014/main" val="3341695431"/>
                  </a:ext>
                </a:extLst>
              </a:tr>
              <a:tr h="370840">
                <a:tc>
                  <a:txBody>
                    <a:bodyPr/>
                    <a:lstStyle/>
                    <a:p>
                      <a:pPr algn="ctr"/>
                      <a:r>
                        <a:rPr lang="es-PR" b="1" dirty="0"/>
                        <a:t>046</a:t>
                      </a:r>
                    </a:p>
                  </a:txBody>
                  <a:tcPr/>
                </a:tc>
                <a:tc>
                  <a:txBody>
                    <a:bodyPr/>
                    <a:lstStyle/>
                    <a:p>
                      <a:r>
                        <a:rPr lang="es-PR" dirty="0" err="1"/>
                        <a:t>Coded</a:t>
                      </a:r>
                      <a:r>
                        <a:rPr lang="es-PR" dirty="0"/>
                        <a:t> dates</a:t>
                      </a:r>
                    </a:p>
                  </a:txBody>
                  <a:tcPr/>
                </a:tc>
                <a:tc>
                  <a:txBody>
                    <a:bodyPr/>
                    <a:lstStyle/>
                    <a:p>
                      <a:r>
                        <a:rPr lang="es-PR" dirty="0"/>
                        <a:t>Extended Date/Time </a:t>
                      </a:r>
                      <a:r>
                        <a:rPr lang="es-PR" dirty="0" err="1"/>
                        <a:t>Format</a:t>
                      </a:r>
                      <a:endParaRPr lang="es-PR" dirty="0"/>
                    </a:p>
                  </a:txBody>
                  <a:tcPr/>
                </a:tc>
                <a:extLst>
                  <a:ext uri="{0D108BD9-81ED-4DB2-BD59-A6C34878D82A}">
                    <a16:rowId xmlns:a16="http://schemas.microsoft.com/office/drawing/2014/main" val="3239468747"/>
                  </a:ext>
                </a:extLst>
              </a:tr>
              <a:tr h="370840">
                <a:tc>
                  <a:txBody>
                    <a:bodyPr/>
                    <a:lstStyle/>
                    <a:p>
                      <a:pPr algn="ctr"/>
                      <a:r>
                        <a:rPr lang="es-PR" b="1" dirty="0"/>
                        <a:t>100</a:t>
                      </a:r>
                    </a:p>
                  </a:txBody>
                  <a:tcPr/>
                </a:tc>
                <a:tc>
                  <a:txBody>
                    <a:bodyPr/>
                    <a:lstStyle/>
                    <a:p>
                      <a:r>
                        <a:rPr lang="es-PR" dirty="0" err="1"/>
                        <a:t>Authorized</a:t>
                      </a:r>
                      <a:r>
                        <a:rPr lang="es-PR" dirty="0"/>
                        <a:t> </a:t>
                      </a:r>
                      <a:r>
                        <a:rPr lang="es-PR" dirty="0" err="1"/>
                        <a:t>form</a:t>
                      </a:r>
                      <a:r>
                        <a:rPr lang="es-PR" dirty="0"/>
                        <a:t> </a:t>
                      </a:r>
                      <a:r>
                        <a:rPr lang="es-PR" dirty="0" err="1"/>
                        <a:t>of</a:t>
                      </a:r>
                      <a:r>
                        <a:rPr lang="es-PR" dirty="0"/>
                        <a:t> </a:t>
                      </a:r>
                      <a:r>
                        <a:rPr lang="es-PR" dirty="0" err="1"/>
                        <a:t>name</a:t>
                      </a:r>
                      <a:endParaRPr lang="es-PR" dirty="0"/>
                    </a:p>
                  </a:txBody>
                  <a:tcPr/>
                </a:tc>
                <a:tc>
                  <a:txBody>
                    <a:bodyPr/>
                    <a:lstStyle/>
                    <a:p>
                      <a:r>
                        <a:rPr lang="es-PR" dirty="0" err="1"/>
                        <a:t>Form</a:t>
                      </a:r>
                      <a:r>
                        <a:rPr lang="es-PR" dirty="0"/>
                        <a:t> </a:t>
                      </a:r>
                      <a:r>
                        <a:rPr lang="es-PR" dirty="0" err="1"/>
                        <a:t>of</a:t>
                      </a:r>
                      <a:r>
                        <a:rPr lang="es-PR" dirty="0"/>
                        <a:t> </a:t>
                      </a:r>
                      <a:r>
                        <a:rPr lang="es-PR" dirty="0" err="1"/>
                        <a:t>name</a:t>
                      </a:r>
                      <a:r>
                        <a:rPr lang="es-PR" dirty="0"/>
                        <a:t> </a:t>
                      </a:r>
                      <a:r>
                        <a:rPr lang="es-PR" dirty="0" err="1"/>
                        <a:t>chosen</a:t>
                      </a:r>
                      <a:r>
                        <a:rPr lang="es-PR" dirty="0"/>
                        <a:t> as </a:t>
                      </a:r>
                      <a:r>
                        <a:rPr lang="es-PR" dirty="0" err="1"/>
                        <a:t>authorized</a:t>
                      </a:r>
                      <a:r>
                        <a:rPr lang="es-PR" dirty="0"/>
                        <a:t> </a:t>
                      </a:r>
                      <a:r>
                        <a:rPr lang="es-PR" dirty="0" err="1"/>
                        <a:t>access</a:t>
                      </a:r>
                      <a:r>
                        <a:rPr lang="es-PR" dirty="0"/>
                        <a:t> </a:t>
                      </a:r>
                      <a:r>
                        <a:rPr lang="es-PR" dirty="0" err="1"/>
                        <a:t>point</a:t>
                      </a:r>
                      <a:endParaRPr lang="es-PR" dirty="0"/>
                    </a:p>
                  </a:txBody>
                  <a:tcPr/>
                </a:tc>
                <a:extLst>
                  <a:ext uri="{0D108BD9-81ED-4DB2-BD59-A6C34878D82A}">
                    <a16:rowId xmlns:a16="http://schemas.microsoft.com/office/drawing/2014/main" val="3938246726"/>
                  </a:ext>
                </a:extLst>
              </a:tr>
              <a:tr h="370840">
                <a:tc>
                  <a:txBody>
                    <a:bodyPr/>
                    <a:lstStyle/>
                    <a:p>
                      <a:pPr algn="ctr"/>
                      <a:r>
                        <a:rPr lang="es-PR" b="1" dirty="0"/>
                        <a:t>370</a:t>
                      </a:r>
                    </a:p>
                  </a:txBody>
                  <a:tcPr/>
                </a:tc>
                <a:tc>
                  <a:txBody>
                    <a:bodyPr/>
                    <a:lstStyle/>
                    <a:p>
                      <a:r>
                        <a:rPr lang="es-PR" dirty="0" err="1"/>
                        <a:t>Associated</a:t>
                      </a:r>
                      <a:r>
                        <a:rPr lang="es-PR" dirty="0"/>
                        <a:t> places</a:t>
                      </a:r>
                    </a:p>
                  </a:txBody>
                  <a:tcPr/>
                </a:tc>
                <a:tc>
                  <a:txBody>
                    <a:bodyPr/>
                    <a:lstStyle/>
                    <a:p>
                      <a:r>
                        <a:rPr lang="es-PR" dirty="0"/>
                        <a:t>LC </a:t>
                      </a:r>
                      <a:r>
                        <a:rPr lang="es-PR" dirty="0" err="1"/>
                        <a:t>Name</a:t>
                      </a:r>
                      <a:r>
                        <a:rPr lang="es-PR" dirty="0"/>
                        <a:t> </a:t>
                      </a:r>
                      <a:r>
                        <a:rPr lang="es-PR" dirty="0" err="1"/>
                        <a:t>Authority</a:t>
                      </a:r>
                      <a:r>
                        <a:rPr lang="es-PR" dirty="0"/>
                        <a:t> File</a:t>
                      </a:r>
                    </a:p>
                  </a:txBody>
                  <a:tcPr/>
                </a:tc>
                <a:extLst>
                  <a:ext uri="{0D108BD9-81ED-4DB2-BD59-A6C34878D82A}">
                    <a16:rowId xmlns:a16="http://schemas.microsoft.com/office/drawing/2014/main" val="683813388"/>
                  </a:ext>
                </a:extLst>
              </a:tr>
              <a:tr h="370840">
                <a:tc>
                  <a:txBody>
                    <a:bodyPr/>
                    <a:lstStyle/>
                    <a:p>
                      <a:pPr algn="ctr"/>
                      <a:r>
                        <a:rPr lang="es-PR" b="1" dirty="0"/>
                        <a:t>372</a:t>
                      </a:r>
                    </a:p>
                  </a:txBody>
                  <a:tcPr/>
                </a:tc>
                <a:tc>
                  <a:txBody>
                    <a:bodyPr/>
                    <a:lstStyle/>
                    <a:p>
                      <a:r>
                        <a:rPr lang="es-PR" dirty="0" err="1"/>
                        <a:t>Fields</a:t>
                      </a:r>
                      <a:r>
                        <a:rPr lang="es-PR" dirty="0"/>
                        <a:t> </a:t>
                      </a:r>
                      <a:r>
                        <a:rPr lang="es-PR" dirty="0" err="1"/>
                        <a:t>of</a:t>
                      </a:r>
                      <a:r>
                        <a:rPr lang="es-PR" dirty="0"/>
                        <a:t> </a:t>
                      </a:r>
                      <a:r>
                        <a:rPr lang="es-PR" dirty="0" err="1"/>
                        <a:t>activity</a:t>
                      </a:r>
                      <a:endParaRPr lang="es-PR" dirty="0"/>
                    </a:p>
                  </a:txBody>
                  <a:tcPr/>
                </a:tc>
                <a:tc>
                  <a:txBody>
                    <a:bodyPr/>
                    <a:lstStyle/>
                    <a:p>
                      <a:r>
                        <a:rPr lang="es-PR" dirty="0"/>
                        <a:t>LC </a:t>
                      </a:r>
                      <a:r>
                        <a:rPr lang="es-PR" dirty="0" err="1"/>
                        <a:t>Subject</a:t>
                      </a:r>
                      <a:r>
                        <a:rPr lang="es-PR" dirty="0"/>
                        <a:t> </a:t>
                      </a:r>
                      <a:r>
                        <a:rPr lang="es-PR" dirty="0" err="1"/>
                        <a:t>Headings</a:t>
                      </a:r>
                      <a:endParaRPr lang="es-PR" dirty="0"/>
                    </a:p>
                    <a:p>
                      <a:r>
                        <a:rPr lang="es-PR" dirty="0"/>
                        <a:t>Getty Art &amp; </a:t>
                      </a:r>
                      <a:r>
                        <a:rPr lang="es-PR" dirty="0" err="1"/>
                        <a:t>Architecture</a:t>
                      </a:r>
                      <a:r>
                        <a:rPr lang="es-PR" dirty="0"/>
                        <a:t> </a:t>
                      </a:r>
                      <a:r>
                        <a:rPr lang="es-PR" dirty="0" err="1"/>
                        <a:t>Thesaurus</a:t>
                      </a:r>
                      <a:endParaRPr lang="es-PR" dirty="0"/>
                    </a:p>
                  </a:txBody>
                  <a:tcPr/>
                </a:tc>
                <a:extLst>
                  <a:ext uri="{0D108BD9-81ED-4DB2-BD59-A6C34878D82A}">
                    <a16:rowId xmlns:a16="http://schemas.microsoft.com/office/drawing/2014/main" val="2858800113"/>
                  </a:ext>
                </a:extLst>
              </a:tr>
              <a:tr h="370840">
                <a:tc>
                  <a:txBody>
                    <a:bodyPr/>
                    <a:lstStyle/>
                    <a:p>
                      <a:pPr algn="ctr"/>
                      <a:r>
                        <a:rPr lang="es-PR" b="1" dirty="0"/>
                        <a:t>373</a:t>
                      </a:r>
                    </a:p>
                  </a:txBody>
                  <a:tcPr/>
                </a:tc>
                <a:tc>
                  <a:txBody>
                    <a:bodyPr/>
                    <a:lstStyle/>
                    <a:p>
                      <a:r>
                        <a:rPr lang="es-PR" dirty="0" err="1"/>
                        <a:t>Associated</a:t>
                      </a:r>
                      <a:r>
                        <a:rPr lang="es-PR" dirty="0"/>
                        <a:t> </a:t>
                      </a:r>
                      <a:r>
                        <a:rPr lang="es-PR" dirty="0" err="1"/>
                        <a:t>groups</a:t>
                      </a:r>
                      <a:endParaRPr lang="es-PR" dirty="0"/>
                    </a:p>
                  </a:txBody>
                  <a:tcPr/>
                </a:tc>
                <a:tc>
                  <a:txBody>
                    <a:bodyPr/>
                    <a:lstStyle/>
                    <a:p>
                      <a:r>
                        <a:rPr lang="es-PR" dirty="0"/>
                        <a:t>LC </a:t>
                      </a:r>
                      <a:r>
                        <a:rPr lang="es-PR" dirty="0" err="1"/>
                        <a:t>Name</a:t>
                      </a:r>
                      <a:r>
                        <a:rPr lang="es-PR" dirty="0"/>
                        <a:t> </a:t>
                      </a:r>
                      <a:r>
                        <a:rPr lang="es-PR" dirty="0" err="1"/>
                        <a:t>Authority</a:t>
                      </a:r>
                      <a:r>
                        <a:rPr lang="es-PR" dirty="0"/>
                        <a:t> File</a:t>
                      </a:r>
                    </a:p>
                  </a:txBody>
                  <a:tcPr/>
                </a:tc>
                <a:extLst>
                  <a:ext uri="{0D108BD9-81ED-4DB2-BD59-A6C34878D82A}">
                    <a16:rowId xmlns:a16="http://schemas.microsoft.com/office/drawing/2014/main" val="846259276"/>
                  </a:ext>
                </a:extLst>
              </a:tr>
              <a:tr h="370840">
                <a:tc>
                  <a:txBody>
                    <a:bodyPr/>
                    <a:lstStyle/>
                    <a:p>
                      <a:pPr algn="ctr"/>
                      <a:r>
                        <a:rPr lang="es-PR" b="1" dirty="0"/>
                        <a:t>374</a:t>
                      </a:r>
                    </a:p>
                  </a:txBody>
                  <a:tcPr/>
                </a:tc>
                <a:tc>
                  <a:txBody>
                    <a:bodyPr/>
                    <a:lstStyle/>
                    <a:p>
                      <a:r>
                        <a:rPr lang="es-PR" dirty="0" err="1"/>
                        <a:t>Occupations</a:t>
                      </a:r>
                      <a:endParaRPr lang="es-PR" dirty="0"/>
                    </a:p>
                  </a:txBody>
                  <a:tcPr/>
                </a:tc>
                <a:tc>
                  <a:txBody>
                    <a:bodyPr/>
                    <a:lstStyle/>
                    <a:p>
                      <a:r>
                        <a:rPr lang="es-PR" dirty="0"/>
                        <a:t>LCSH, AAT</a:t>
                      </a:r>
                    </a:p>
                  </a:txBody>
                  <a:tcPr/>
                </a:tc>
                <a:extLst>
                  <a:ext uri="{0D108BD9-81ED-4DB2-BD59-A6C34878D82A}">
                    <a16:rowId xmlns:a16="http://schemas.microsoft.com/office/drawing/2014/main" val="4133655495"/>
                  </a:ext>
                </a:extLst>
              </a:tr>
              <a:tr h="370840">
                <a:tc>
                  <a:txBody>
                    <a:bodyPr/>
                    <a:lstStyle/>
                    <a:p>
                      <a:pPr algn="ctr"/>
                      <a:r>
                        <a:rPr lang="es-PR" b="1" dirty="0"/>
                        <a:t>400</a:t>
                      </a:r>
                    </a:p>
                  </a:txBody>
                  <a:tcPr/>
                </a:tc>
                <a:tc>
                  <a:txBody>
                    <a:bodyPr/>
                    <a:lstStyle/>
                    <a:p>
                      <a:r>
                        <a:rPr lang="es-PR" dirty="0"/>
                        <a:t>Cross-</a:t>
                      </a:r>
                      <a:r>
                        <a:rPr lang="es-PR" dirty="0" err="1"/>
                        <a:t>references</a:t>
                      </a:r>
                      <a:endParaRPr lang="es-PR" dirty="0"/>
                    </a:p>
                  </a:txBody>
                  <a:tcPr/>
                </a:tc>
                <a:tc>
                  <a:txBody>
                    <a:bodyPr/>
                    <a:lstStyle/>
                    <a:p>
                      <a:r>
                        <a:rPr lang="es-PR" dirty="0" err="1"/>
                        <a:t>Variant</a:t>
                      </a:r>
                      <a:r>
                        <a:rPr lang="es-PR" dirty="0"/>
                        <a:t> </a:t>
                      </a:r>
                      <a:r>
                        <a:rPr lang="es-PR" dirty="0" err="1"/>
                        <a:t>forms</a:t>
                      </a:r>
                      <a:r>
                        <a:rPr lang="es-PR" dirty="0"/>
                        <a:t> </a:t>
                      </a:r>
                      <a:r>
                        <a:rPr lang="es-PR" dirty="0" err="1"/>
                        <a:t>of</a:t>
                      </a:r>
                      <a:r>
                        <a:rPr lang="es-PR" dirty="0"/>
                        <a:t> </a:t>
                      </a:r>
                      <a:r>
                        <a:rPr lang="es-PR" dirty="0" err="1"/>
                        <a:t>name</a:t>
                      </a:r>
                      <a:endParaRPr lang="es-PR" dirty="0"/>
                    </a:p>
                  </a:txBody>
                  <a:tcPr/>
                </a:tc>
                <a:extLst>
                  <a:ext uri="{0D108BD9-81ED-4DB2-BD59-A6C34878D82A}">
                    <a16:rowId xmlns:a16="http://schemas.microsoft.com/office/drawing/2014/main" val="2779885521"/>
                  </a:ext>
                </a:extLst>
              </a:tr>
              <a:tr h="370840">
                <a:tc>
                  <a:txBody>
                    <a:bodyPr/>
                    <a:lstStyle/>
                    <a:p>
                      <a:pPr algn="ctr"/>
                      <a:r>
                        <a:rPr lang="es-PR" b="1" dirty="0"/>
                        <a:t>500</a:t>
                      </a:r>
                    </a:p>
                  </a:txBody>
                  <a:tcPr/>
                </a:tc>
                <a:tc>
                  <a:txBody>
                    <a:bodyPr/>
                    <a:lstStyle/>
                    <a:p>
                      <a:r>
                        <a:rPr lang="es-PR" dirty="0" err="1"/>
                        <a:t>Related</a:t>
                      </a:r>
                      <a:r>
                        <a:rPr lang="es-PR" dirty="0"/>
                        <a:t> </a:t>
                      </a:r>
                      <a:r>
                        <a:rPr lang="es-PR" dirty="0" err="1"/>
                        <a:t>names</a:t>
                      </a:r>
                      <a:r>
                        <a:rPr lang="es-PR" dirty="0"/>
                        <a:t> </a:t>
                      </a:r>
                      <a:r>
                        <a:rPr lang="es-PR" dirty="0" err="1"/>
                        <a:t>or</a:t>
                      </a:r>
                      <a:r>
                        <a:rPr lang="es-PR" dirty="0"/>
                        <a:t> </a:t>
                      </a:r>
                      <a:r>
                        <a:rPr lang="es-PR" dirty="0" err="1"/>
                        <a:t>corporate</a:t>
                      </a:r>
                      <a:r>
                        <a:rPr lang="es-PR" dirty="0"/>
                        <a:t> </a:t>
                      </a:r>
                      <a:r>
                        <a:rPr lang="es-PR" dirty="0" err="1"/>
                        <a:t>bodies</a:t>
                      </a:r>
                      <a:endParaRPr lang="es-PR" dirty="0"/>
                    </a:p>
                  </a:txBody>
                  <a:tcPr/>
                </a:tc>
                <a:tc>
                  <a:txBody>
                    <a:bodyPr/>
                    <a:lstStyle/>
                    <a:p>
                      <a:r>
                        <a:rPr lang="es-PR" dirty="0"/>
                        <a:t>LC </a:t>
                      </a:r>
                      <a:r>
                        <a:rPr lang="es-PR" dirty="0" err="1"/>
                        <a:t>Name</a:t>
                      </a:r>
                      <a:r>
                        <a:rPr lang="es-PR" dirty="0"/>
                        <a:t> </a:t>
                      </a:r>
                      <a:r>
                        <a:rPr lang="es-PR" dirty="0" err="1"/>
                        <a:t>Authority</a:t>
                      </a:r>
                      <a:r>
                        <a:rPr lang="es-PR" dirty="0"/>
                        <a:t> File</a:t>
                      </a:r>
                    </a:p>
                  </a:txBody>
                  <a:tcPr/>
                </a:tc>
                <a:extLst>
                  <a:ext uri="{0D108BD9-81ED-4DB2-BD59-A6C34878D82A}">
                    <a16:rowId xmlns:a16="http://schemas.microsoft.com/office/drawing/2014/main" val="3053329641"/>
                  </a:ext>
                </a:extLst>
              </a:tr>
              <a:tr h="370840">
                <a:tc>
                  <a:txBody>
                    <a:bodyPr/>
                    <a:lstStyle/>
                    <a:p>
                      <a:pPr algn="ctr"/>
                      <a:r>
                        <a:rPr lang="es-PR" b="1" dirty="0"/>
                        <a:t>670</a:t>
                      </a:r>
                    </a:p>
                  </a:txBody>
                  <a:tcPr/>
                </a:tc>
                <a:tc>
                  <a:txBody>
                    <a:bodyPr/>
                    <a:lstStyle/>
                    <a:p>
                      <a:r>
                        <a:rPr lang="es-PR" dirty="0" err="1"/>
                        <a:t>Sources</a:t>
                      </a:r>
                      <a:endParaRPr lang="es-PR" dirty="0"/>
                    </a:p>
                  </a:txBody>
                  <a:tcPr/>
                </a:tc>
                <a:tc>
                  <a:txBody>
                    <a:bodyPr/>
                    <a:lstStyle/>
                    <a:p>
                      <a:r>
                        <a:rPr lang="es-PR" dirty="0" err="1"/>
                        <a:t>Sources</a:t>
                      </a:r>
                      <a:r>
                        <a:rPr lang="es-PR" dirty="0"/>
                        <a:t> </a:t>
                      </a:r>
                      <a:r>
                        <a:rPr lang="es-PR" dirty="0" err="1"/>
                        <a:t>of</a:t>
                      </a:r>
                      <a:r>
                        <a:rPr lang="es-PR" dirty="0"/>
                        <a:t> </a:t>
                      </a:r>
                      <a:r>
                        <a:rPr lang="es-PR" dirty="0" err="1"/>
                        <a:t>information</a:t>
                      </a:r>
                      <a:r>
                        <a:rPr lang="es-PR" dirty="0"/>
                        <a:t>, URL</a:t>
                      </a:r>
                    </a:p>
                  </a:txBody>
                  <a:tcPr/>
                </a:tc>
                <a:extLst>
                  <a:ext uri="{0D108BD9-81ED-4DB2-BD59-A6C34878D82A}">
                    <a16:rowId xmlns:a16="http://schemas.microsoft.com/office/drawing/2014/main" val="4125060026"/>
                  </a:ext>
                </a:extLst>
              </a:tr>
            </a:tbl>
          </a:graphicData>
        </a:graphic>
      </p:graphicFrame>
      <p:sp>
        <p:nvSpPr>
          <p:cNvPr id="4" name="Footer Placeholder 3">
            <a:extLst>
              <a:ext uri="{FF2B5EF4-FFF2-40B4-BE49-F238E27FC236}">
                <a16:creationId xmlns:a16="http://schemas.microsoft.com/office/drawing/2014/main" id="{D2942FD9-9EA5-D13D-09BD-231A469DCD3B}"/>
              </a:ext>
            </a:extLst>
          </p:cNvPr>
          <p:cNvSpPr>
            <a:spLocks noGrp="1"/>
          </p:cNvSpPr>
          <p:nvPr>
            <p:ph type="ftr" sz="quarter" idx="11"/>
          </p:nvPr>
        </p:nvSpPr>
        <p:spPr>
          <a:xfrm>
            <a:off x="621792" y="457200"/>
            <a:ext cx="3200400" cy="274320"/>
          </a:xfrm>
        </p:spPr>
        <p:txBody>
          <a:bodyPr/>
          <a:lstStyle/>
          <a:p>
            <a:r>
              <a:rPr lang="en-US" sz="1200" dirty="0"/>
              <a:t>ALA Core Virtual Interest Group Week 2023</a:t>
            </a:r>
          </a:p>
          <a:p>
            <a:endParaRPr lang="en-US" dirty="0"/>
          </a:p>
        </p:txBody>
      </p:sp>
      <p:sp>
        <p:nvSpPr>
          <p:cNvPr id="5" name="Slide Number Placeholder 4">
            <a:extLst>
              <a:ext uri="{FF2B5EF4-FFF2-40B4-BE49-F238E27FC236}">
                <a16:creationId xmlns:a16="http://schemas.microsoft.com/office/drawing/2014/main" id="{90DF9B6E-7D3E-F626-00B0-527B31BB9158}"/>
              </a:ext>
            </a:extLst>
          </p:cNvPr>
          <p:cNvSpPr>
            <a:spLocks noGrp="1"/>
          </p:cNvSpPr>
          <p:nvPr>
            <p:ph type="sldNum" sz="quarter" idx="12"/>
          </p:nvPr>
        </p:nvSpPr>
        <p:spPr/>
        <p:txBody>
          <a:bodyPr/>
          <a:lstStyle/>
          <a:p>
            <a:fld id="{48F63A3B-78C7-47BE-AE5E-E10140E04643}" type="slidenum">
              <a:rPr lang="en-US" smtClean="0"/>
              <a:t>17</a:t>
            </a:fld>
            <a:endParaRPr lang="en-US" dirty="0"/>
          </a:p>
        </p:txBody>
      </p:sp>
    </p:spTree>
    <p:extLst>
      <p:ext uri="{BB962C8B-B14F-4D97-AF65-F5344CB8AC3E}">
        <p14:creationId xmlns:p14="http://schemas.microsoft.com/office/powerpoint/2010/main" val="852842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8CA21-DF24-7194-9E88-B0115003C188}"/>
              </a:ext>
            </a:extLst>
          </p:cNvPr>
          <p:cNvSpPr>
            <a:spLocks noGrp="1"/>
          </p:cNvSpPr>
          <p:nvPr>
            <p:ph type="title"/>
          </p:nvPr>
        </p:nvSpPr>
        <p:spPr>
          <a:xfrm>
            <a:off x="539496" y="1216152"/>
            <a:ext cx="10671048" cy="768096"/>
          </a:xfrm>
        </p:spPr>
        <p:txBody>
          <a:bodyPr/>
          <a:lstStyle/>
          <a:p>
            <a:pPr algn="l"/>
            <a:r>
              <a:rPr lang="es-PR" sz="4000" dirty="0"/>
              <a:t>024 </a:t>
            </a:r>
            <a:r>
              <a:rPr lang="es-PR" sz="4000" dirty="0" err="1"/>
              <a:t>Identifiers</a:t>
            </a:r>
            <a:endParaRPr lang="es-PR" sz="4000" dirty="0"/>
          </a:p>
        </p:txBody>
      </p:sp>
      <p:sp>
        <p:nvSpPr>
          <p:cNvPr id="3" name="Content Placeholder 2">
            <a:extLst>
              <a:ext uri="{FF2B5EF4-FFF2-40B4-BE49-F238E27FC236}">
                <a16:creationId xmlns:a16="http://schemas.microsoft.com/office/drawing/2014/main" id="{5204E6CD-9572-C271-E1B9-E10095389811}"/>
              </a:ext>
            </a:extLst>
          </p:cNvPr>
          <p:cNvSpPr>
            <a:spLocks noGrp="1"/>
          </p:cNvSpPr>
          <p:nvPr>
            <p:ph sz="half" idx="1"/>
          </p:nvPr>
        </p:nvSpPr>
        <p:spPr/>
        <p:txBody>
          <a:bodyPr/>
          <a:lstStyle/>
          <a:p>
            <a:pPr marL="0" indent="0">
              <a:buNone/>
            </a:pPr>
            <a:r>
              <a:rPr lang="es-PR" sz="2000" dirty="0" err="1"/>
              <a:t>The</a:t>
            </a:r>
            <a:r>
              <a:rPr lang="es-PR" sz="2000" dirty="0"/>
              <a:t> use of </a:t>
            </a:r>
            <a:r>
              <a:rPr lang="es-PR" sz="2000" dirty="0" err="1"/>
              <a:t>identifiers</a:t>
            </a:r>
            <a:r>
              <a:rPr lang="es-PR" sz="2000" dirty="0"/>
              <a:t> in MARC records </a:t>
            </a:r>
            <a:r>
              <a:rPr lang="es-PR" sz="2000" dirty="0" err="1"/>
              <a:t>may</a:t>
            </a:r>
            <a:r>
              <a:rPr lang="es-PR" sz="2000" dirty="0"/>
              <a:t> </a:t>
            </a:r>
            <a:r>
              <a:rPr lang="es-PR" sz="2000" dirty="0" err="1"/>
              <a:t>help</a:t>
            </a:r>
            <a:r>
              <a:rPr lang="es-PR" sz="2000" dirty="0"/>
              <a:t> in </a:t>
            </a:r>
            <a:r>
              <a:rPr lang="es-PR" sz="2000" dirty="0" err="1"/>
              <a:t>the</a:t>
            </a:r>
            <a:r>
              <a:rPr lang="es-PR" sz="2000" dirty="0"/>
              <a:t> </a:t>
            </a:r>
            <a:r>
              <a:rPr lang="es-PR" sz="2000" dirty="0" err="1"/>
              <a:t>transition</a:t>
            </a:r>
            <a:r>
              <a:rPr lang="es-PR" sz="2000" dirty="0"/>
              <a:t> </a:t>
            </a:r>
            <a:r>
              <a:rPr lang="es-PR" sz="2000" dirty="0" err="1"/>
              <a:t>towards</a:t>
            </a:r>
            <a:r>
              <a:rPr lang="es-PR" sz="2000" dirty="0"/>
              <a:t> a </a:t>
            </a:r>
            <a:r>
              <a:rPr lang="es-PR" sz="2000" dirty="0" err="1"/>
              <a:t>linked</a:t>
            </a:r>
            <a:r>
              <a:rPr lang="es-PR" sz="2000" dirty="0"/>
              <a:t> data </a:t>
            </a:r>
            <a:r>
              <a:rPr lang="es-PR" sz="2000" dirty="0" err="1"/>
              <a:t>catalog</a:t>
            </a:r>
            <a:r>
              <a:rPr lang="es-PR" sz="2000" dirty="0"/>
              <a:t>. </a:t>
            </a:r>
            <a:r>
              <a:rPr lang="es-PR" sz="2000" dirty="0" err="1"/>
              <a:t>We</a:t>
            </a:r>
            <a:r>
              <a:rPr lang="es-PR" sz="2000" dirty="0"/>
              <a:t> </a:t>
            </a:r>
            <a:r>
              <a:rPr lang="es-PR" sz="2000" dirty="0" err="1"/>
              <a:t>chose</a:t>
            </a:r>
            <a:r>
              <a:rPr lang="es-PR" sz="2000" dirty="0"/>
              <a:t> </a:t>
            </a:r>
            <a:r>
              <a:rPr lang="es-PR" sz="2000" dirty="0" err="1"/>
              <a:t>to</a:t>
            </a:r>
            <a:r>
              <a:rPr lang="es-PR" sz="2000" dirty="0"/>
              <a:t> </a:t>
            </a:r>
            <a:r>
              <a:rPr lang="es-PR" sz="2000" dirty="0" err="1"/>
              <a:t>include</a:t>
            </a:r>
            <a:r>
              <a:rPr lang="es-PR" sz="2000" dirty="0"/>
              <a:t> </a:t>
            </a:r>
            <a:r>
              <a:rPr lang="es-PR" sz="2000" dirty="0" err="1"/>
              <a:t>identifiers</a:t>
            </a:r>
            <a:r>
              <a:rPr lang="es-PR" sz="2000" dirty="0"/>
              <a:t> </a:t>
            </a:r>
            <a:r>
              <a:rPr lang="es-PR" sz="2000" dirty="0" err="1"/>
              <a:t>from</a:t>
            </a:r>
            <a:r>
              <a:rPr lang="es-PR" sz="2000" dirty="0"/>
              <a:t> VIAF and </a:t>
            </a:r>
            <a:r>
              <a:rPr lang="es-PR" sz="2000" dirty="0" err="1"/>
              <a:t>Wikidata</a:t>
            </a:r>
            <a:r>
              <a:rPr lang="es-PR" sz="2000" dirty="0"/>
              <a:t>. </a:t>
            </a:r>
          </a:p>
          <a:p>
            <a:pPr marL="0" indent="0">
              <a:buNone/>
            </a:pPr>
            <a:endParaRPr lang="es-PR" sz="2000" dirty="0"/>
          </a:p>
          <a:p>
            <a:pPr marL="0" indent="0">
              <a:buNone/>
            </a:pPr>
            <a:r>
              <a:rPr lang="es-ES" sz="2000" dirty="0" err="1"/>
              <a:t>It</a:t>
            </a:r>
            <a:r>
              <a:rPr lang="es-ES" sz="2000" dirty="0"/>
              <a:t> </a:t>
            </a:r>
            <a:r>
              <a:rPr lang="es-ES" sz="2000" dirty="0" err="1"/>
              <a:t>is</a:t>
            </a:r>
            <a:r>
              <a:rPr lang="es-ES" sz="2000" dirty="0"/>
              <a:t> </a:t>
            </a:r>
            <a:r>
              <a:rPr lang="es-ES" sz="2000" dirty="0" err="1"/>
              <a:t>important</a:t>
            </a:r>
            <a:r>
              <a:rPr lang="es-ES" sz="2000" dirty="0"/>
              <a:t> to </a:t>
            </a:r>
            <a:r>
              <a:rPr lang="es-ES" sz="2000" dirty="0" err="1"/>
              <a:t>follow</a:t>
            </a:r>
            <a:r>
              <a:rPr lang="es-ES" sz="2000" dirty="0"/>
              <a:t> </a:t>
            </a:r>
            <a:r>
              <a:rPr lang="es-ES" sz="2000" dirty="0" err="1"/>
              <a:t>the</a:t>
            </a:r>
            <a:r>
              <a:rPr lang="es-ES" sz="2000" dirty="0"/>
              <a:t> </a:t>
            </a:r>
            <a:r>
              <a:rPr lang="es-ES" sz="2000" dirty="0" err="1"/>
              <a:t>guidelines</a:t>
            </a:r>
            <a:r>
              <a:rPr lang="es-ES" sz="2000" dirty="0"/>
              <a:t> </a:t>
            </a:r>
            <a:r>
              <a:rPr lang="es-ES" sz="2000" dirty="0" err="1"/>
              <a:t>established</a:t>
            </a:r>
            <a:r>
              <a:rPr lang="es-ES" sz="2000" dirty="0"/>
              <a:t> </a:t>
            </a:r>
            <a:r>
              <a:rPr lang="es-ES" sz="2000" dirty="0" err="1"/>
              <a:t>by</a:t>
            </a:r>
            <a:r>
              <a:rPr lang="es-ES" sz="2000" dirty="0"/>
              <a:t> </a:t>
            </a:r>
            <a:r>
              <a:rPr lang="es-ES" sz="2000" dirty="0" err="1"/>
              <a:t>the</a:t>
            </a:r>
            <a:r>
              <a:rPr lang="es-ES" sz="2000" dirty="0"/>
              <a:t> </a:t>
            </a:r>
            <a:r>
              <a:rPr lang="es-ES" sz="2000" dirty="0" err="1"/>
              <a:t>Program</a:t>
            </a:r>
            <a:r>
              <a:rPr lang="es-ES" sz="2000" dirty="0"/>
              <a:t> </a:t>
            </a:r>
            <a:r>
              <a:rPr lang="es-ES" sz="2000" dirty="0" err="1"/>
              <a:t>for</a:t>
            </a:r>
            <a:r>
              <a:rPr lang="es-ES" sz="2000" dirty="0"/>
              <a:t> Cooperative </a:t>
            </a:r>
            <a:r>
              <a:rPr lang="es-ES" sz="2000" dirty="0" err="1"/>
              <a:t>Cataloging</a:t>
            </a:r>
            <a:r>
              <a:rPr lang="es-ES" sz="2000" dirty="0"/>
              <a:t> (PCC) </a:t>
            </a:r>
            <a:r>
              <a:rPr lang="es-ES" sz="2000" dirty="0" err="1"/>
              <a:t>for</a:t>
            </a:r>
            <a:r>
              <a:rPr lang="es-ES" sz="2000" dirty="0"/>
              <a:t> </a:t>
            </a:r>
            <a:r>
              <a:rPr lang="es-ES" sz="2000" dirty="0" err="1"/>
              <a:t>the</a:t>
            </a:r>
            <a:r>
              <a:rPr lang="es-ES" sz="2000" dirty="0"/>
              <a:t> use of </a:t>
            </a:r>
            <a:r>
              <a:rPr lang="es-ES" sz="2000" dirty="0" err="1"/>
              <a:t>identifiers</a:t>
            </a:r>
            <a:r>
              <a:rPr lang="es-ES" sz="2000" dirty="0"/>
              <a:t> in MARC 21: </a:t>
            </a:r>
            <a:r>
              <a:rPr lang="es-ES" sz="2000" i="1" dirty="0" err="1"/>
              <a:t>Formulating</a:t>
            </a:r>
            <a:r>
              <a:rPr lang="es-ES" sz="2000" i="1" dirty="0"/>
              <a:t> and </a:t>
            </a:r>
            <a:r>
              <a:rPr lang="es-ES" sz="2000" i="1" dirty="0" err="1"/>
              <a:t>Obtaining</a:t>
            </a:r>
            <a:r>
              <a:rPr lang="es-ES" sz="2000" i="1" dirty="0"/>
              <a:t> </a:t>
            </a:r>
            <a:r>
              <a:rPr lang="es-ES" sz="2000" i="1" dirty="0" err="1"/>
              <a:t>URIs</a:t>
            </a:r>
            <a:r>
              <a:rPr lang="es-ES" sz="2000" i="1" dirty="0"/>
              <a:t>: A Guide to </a:t>
            </a:r>
            <a:r>
              <a:rPr lang="es-ES" sz="2000" i="1" dirty="0" err="1"/>
              <a:t>Commonly</a:t>
            </a:r>
            <a:r>
              <a:rPr lang="es-ES" sz="2000" i="1" dirty="0"/>
              <a:t> Used </a:t>
            </a:r>
            <a:r>
              <a:rPr lang="es-ES" sz="2000" i="1" dirty="0" err="1"/>
              <a:t>Vocabularies</a:t>
            </a:r>
            <a:r>
              <a:rPr lang="es-ES" sz="2000" i="1" dirty="0"/>
              <a:t> and Reference </a:t>
            </a:r>
            <a:r>
              <a:rPr lang="es-ES" sz="2000" i="1" dirty="0" err="1"/>
              <a:t>Sources</a:t>
            </a:r>
            <a:r>
              <a:rPr lang="es-ES" sz="2000" dirty="0"/>
              <a:t>, 2020-01-15. </a:t>
            </a:r>
          </a:p>
          <a:p>
            <a:pPr marL="0" indent="0">
              <a:buNone/>
            </a:pPr>
            <a:endParaRPr lang="es-ES" sz="2000" dirty="0"/>
          </a:p>
          <a:p>
            <a:pPr marL="0" indent="0">
              <a:buNone/>
            </a:pPr>
            <a:r>
              <a:rPr lang="es-ES" sz="2000" dirty="0" err="1"/>
              <a:t>When</a:t>
            </a:r>
            <a:r>
              <a:rPr lang="es-ES" sz="2000" dirty="0"/>
              <a:t> </a:t>
            </a:r>
            <a:r>
              <a:rPr lang="es-ES" sz="2000" dirty="0" err="1"/>
              <a:t>registering</a:t>
            </a:r>
            <a:r>
              <a:rPr lang="es-ES" sz="2000" dirty="0"/>
              <a:t> </a:t>
            </a:r>
            <a:r>
              <a:rPr lang="es-ES" sz="2000" dirty="0" err="1"/>
              <a:t>information</a:t>
            </a:r>
            <a:r>
              <a:rPr lang="es-ES" sz="2000" dirty="0"/>
              <a:t> </a:t>
            </a:r>
            <a:r>
              <a:rPr lang="es-ES" sz="2000" dirty="0" err="1"/>
              <a:t>from</a:t>
            </a:r>
            <a:r>
              <a:rPr lang="es-ES" sz="2000" dirty="0"/>
              <a:t> VIAF and </a:t>
            </a:r>
            <a:r>
              <a:rPr lang="es-ES" sz="2000" dirty="0" err="1"/>
              <a:t>Wikidata</a:t>
            </a:r>
            <a:r>
              <a:rPr lang="es-ES" sz="2000" dirty="0"/>
              <a:t>, </a:t>
            </a:r>
            <a:r>
              <a:rPr lang="es-ES" sz="2000" dirty="0" err="1"/>
              <a:t>the</a:t>
            </a:r>
            <a:r>
              <a:rPr lang="es-ES" sz="2000" dirty="0"/>
              <a:t> URI </a:t>
            </a:r>
            <a:r>
              <a:rPr lang="es-ES" sz="2000" dirty="0" err="1"/>
              <a:t>is</a:t>
            </a:r>
            <a:r>
              <a:rPr lang="es-ES" sz="2000" dirty="0"/>
              <a:t> </a:t>
            </a:r>
            <a:r>
              <a:rPr lang="es-ES" sz="2000" dirty="0" err="1"/>
              <a:t>recorded</a:t>
            </a:r>
            <a:r>
              <a:rPr lang="es-ES" sz="2000" dirty="0"/>
              <a:t> in </a:t>
            </a:r>
            <a:r>
              <a:rPr lang="es-ES" sz="2000" dirty="0" err="1"/>
              <a:t>subfield</a:t>
            </a:r>
            <a:r>
              <a:rPr lang="es-ES" sz="2000" dirty="0"/>
              <a:t> $1: </a:t>
            </a:r>
          </a:p>
          <a:p>
            <a:pPr marL="0" indent="0">
              <a:buNone/>
            </a:pPr>
            <a:endParaRPr lang="es-ES" sz="2000" dirty="0"/>
          </a:p>
          <a:p>
            <a:pPr marL="0" indent="0" algn="ctr">
              <a:buNone/>
            </a:pPr>
            <a:r>
              <a:rPr lang="es-ES" sz="2000" dirty="0"/>
              <a:t>024 7# $a 140312226 $2 </a:t>
            </a:r>
            <a:r>
              <a:rPr lang="es-ES" sz="2000" dirty="0" err="1"/>
              <a:t>viaf</a:t>
            </a:r>
            <a:r>
              <a:rPr lang="es-ES" sz="2000" dirty="0"/>
              <a:t> $1 http://viaf.org/viaf/140312226</a:t>
            </a:r>
          </a:p>
          <a:p>
            <a:pPr marL="0" indent="0" algn="ctr">
              <a:buNone/>
            </a:pPr>
            <a:endParaRPr lang="es-ES" sz="2000" dirty="0"/>
          </a:p>
          <a:p>
            <a:pPr marL="0" indent="0" algn="ctr">
              <a:buNone/>
            </a:pPr>
            <a:r>
              <a:rPr lang="es-ES" sz="2000" dirty="0"/>
              <a:t>024 7# $a </a:t>
            </a:r>
            <a:r>
              <a:rPr lang="it-IT" sz="2000" dirty="0"/>
              <a:t>Q7086530 $2 wikidata $1 http://www.wikidata.org/entity/Q7086530</a:t>
            </a:r>
            <a:endParaRPr lang="es-ES" sz="2000" dirty="0"/>
          </a:p>
          <a:p>
            <a:pPr marL="0" indent="0">
              <a:buNone/>
            </a:pPr>
            <a:endParaRPr lang="es-ES" sz="2000" dirty="0"/>
          </a:p>
          <a:p>
            <a:pPr marL="0" indent="0">
              <a:buNone/>
            </a:pPr>
            <a:endParaRPr lang="es-PR" sz="2000" dirty="0"/>
          </a:p>
        </p:txBody>
      </p:sp>
      <p:sp>
        <p:nvSpPr>
          <p:cNvPr id="4" name="Footer Placeholder 3">
            <a:extLst>
              <a:ext uri="{FF2B5EF4-FFF2-40B4-BE49-F238E27FC236}">
                <a16:creationId xmlns:a16="http://schemas.microsoft.com/office/drawing/2014/main" id="{DB8AB2F1-6D9B-BBF0-2800-CF4980310C02}"/>
              </a:ext>
            </a:extLst>
          </p:cNvPr>
          <p:cNvSpPr>
            <a:spLocks noGrp="1"/>
          </p:cNvSpPr>
          <p:nvPr>
            <p:ph type="ftr" sz="quarter" idx="11"/>
          </p:nvPr>
        </p:nvSpPr>
        <p:spPr/>
        <p:txBody>
          <a:bodyPr/>
          <a:lstStyle/>
          <a:p>
            <a:r>
              <a:rPr lang="en-US" dirty="0"/>
              <a:t>ALA Core Virtual Interest Group Week 2023</a:t>
            </a:r>
          </a:p>
        </p:txBody>
      </p:sp>
      <p:sp>
        <p:nvSpPr>
          <p:cNvPr id="5" name="Slide Number Placeholder 4">
            <a:extLst>
              <a:ext uri="{FF2B5EF4-FFF2-40B4-BE49-F238E27FC236}">
                <a16:creationId xmlns:a16="http://schemas.microsoft.com/office/drawing/2014/main" id="{FBFE2327-21CC-5205-FE65-3E962FBD5E28}"/>
              </a:ext>
            </a:extLst>
          </p:cNvPr>
          <p:cNvSpPr>
            <a:spLocks noGrp="1"/>
          </p:cNvSpPr>
          <p:nvPr>
            <p:ph type="sldNum" sz="quarter" idx="12"/>
          </p:nvPr>
        </p:nvSpPr>
        <p:spPr/>
        <p:txBody>
          <a:bodyPr/>
          <a:lstStyle/>
          <a:p>
            <a:fld id="{48F63A3B-78C7-47BE-AE5E-E10140E04643}" type="slidenum">
              <a:rPr lang="en-US" smtClean="0"/>
              <a:t>18</a:t>
            </a:fld>
            <a:endParaRPr lang="en-US" dirty="0"/>
          </a:p>
        </p:txBody>
      </p:sp>
    </p:spTree>
    <p:extLst>
      <p:ext uri="{BB962C8B-B14F-4D97-AF65-F5344CB8AC3E}">
        <p14:creationId xmlns:p14="http://schemas.microsoft.com/office/powerpoint/2010/main" val="3869539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419FB-7E10-DAD5-2199-32F514EFEBCF}"/>
              </a:ext>
            </a:extLst>
          </p:cNvPr>
          <p:cNvSpPr>
            <a:spLocks noGrp="1"/>
          </p:cNvSpPr>
          <p:nvPr>
            <p:ph type="title"/>
          </p:nvPr>
        </p:nvSpPr>
        <p:spPr>
          <a:xfrm>
            <a:off x="539496" y="1216152"/>
            <a:ext cx="10671048" cy="768096"/>
          </a:xfrm>
        </p:spPr>
        <p:txBody>
          <a:bodyPr/>
          <a:lstStyle/>
          <a:p>
            <a:pPr algn="l"/>
            <a:r>
              <a:rPr lang="es-PR" sz="4000" dirty="0"/>
              <a:t>370 </a:t>
            </a:r>
            <a:r>
              <a:rPr lang="es-PR" sz="4000" dirty="0" err="1"/>
              <a:t>Associated</a:t>
            </a:r>
            <a:r>
              <a:rPr lang="es-PR" sz="4000" dirty="0"/>
              <a:t> place</a:t>
            </a:r>
          </a:p>
        </p:txBody>
      </p:sp>
      <p:sp>
        <p:nvSpPr>
          <p:cNvPr id="3" name="Content Placeholder 2">
            <a:extLst>
              <a:ext uri="{FF2B5EF4-FFF2-40B4-BE49-F238E27FC236}">
                <a16:creationId xmlns:a16="http://schemas.microsoft.com/office/drawing/2014/main" id="{03886C89-F612-1CBA-C470-5AB5B3992CB9}"/>
              </a:ext>
            </a:extLst>
          </p:cNvPr>
          <p:cNvSpPr>
            <a:spLocks noGrp="1"/>
          </p:cNvSpPr>
          <p:nvPr>
            <p:ph sz="half" idx="1"/>
          </p:nvPr>
        </p:nvSpPr>
        <p:spPr/>
        <p:txBody>
          <a:bodyPr/>
          <a:lstStyle/>
          <a:p>
            <a:pPr marL="0" indent="0">
              <a:buNone/>
            </a:pPr>
            <a:r>
              <a:rPr lang="es-PR" dirty="0" err="1"/>
              <a:t>This</a:t>
            </a:r>
            <a:r>
              <a:rPr lang="es-PR" dirty="0"/>
              <a:t> </a:t>
            </a:r>
            <a:r>
              <a:rPr lang="es-PR" dirty="0" err="1"/>
              <a:t>field</a:t>
            </a:r>
            <a:r>
              <a:rPr lang="es-PR" dirty="0"/>
              <a:t> </a:t>
            </a:r>
            <a:r>
              <a:rPr lang="es-PR" dirty="0" err="1"/>
              <a:t>registers</a:t>
            </a:r>
            <a:r>
              <a:rPr lang="es-PR" dirty="0"/>
              <a:t> </a:t>
            </a:r>
            <a:r>
              <a:rPr lang="es-PR" dirty="0" err="1"/>
              <a:t>all</a:t>
            </a:r>
            <a:r>
              <a:rPr lang="es-PR" dirty="0"/>
              <a:t> </a:t>
            </a:r>
            <a:r>
              <a:rPr lang="es-PR" dirty="0" err="1"/>
              <a:t>the</a:t>
            </a:r>
            <a:r>
              <a:rPr lang="es-PR" dirty="0"/>
              <a:t> places </a:t>
            </a:r>
            <a:r>
              <a:rPr lang="es-PR" dirty="0" err="1"/>
              <a:t>related</a:t>
            </a:r>
            <a:r>
              <a:rPr lang="es-PR" dirty="0"/>
              <a:t> to a </a:t>
            </a:r>
            <a:r>
              <a:rPr lang="es-PR" dirty="0" err="1"/>
              <a:t>person</a:t>
            </a:r>
            <a:r>
              <a:rPr lang="es-PR" dirty="0"/>
              <a:t>: place of </a:t>
            </a:r>
            <a:r>
              <a:rPr lang="es-PR" dirty="0" err="1"/>
              <a:t>birth</a:t>
            </a:r>
            <a:r>
              <a:rPr lang="es-PR" dirty="0"/>
              <a:t>, place of </a:t>
            </a:r>
            <a:r>
              <a:rPr lang="es-PR" dirty="0" err="1"/>
              <a:t>death</a:t>
            </a:r>
            <a:r>
              <a:rPr lang="es-PR" dirty="0"/>
              <a:t>, </a:t>
            </a:r>
            <a:r>
              <a:rPr lang="es-PR" dirty="0" err="1"/>
              <a:t>associated</a:t>
            </a:r>
            <a:r>
              <a:rPr lang="es-PR" dirty="0"/>
              <a:t> country, place of </a:t>
            </a:r>
            <a:r>
              <a:rPr lang="es-PR" dirty="0" err="1"/>
              <a:t>residence</a:t>
            </a:r>
            <a:r>
              <a:rPr lang="es-PR" dirty="0"/>
              <a:t>, and </a:t>
            </a:r>
            <a:r>
              <a:rPr lang="es-PR" dirty="0" err="1"/>
              <a:t>other</a:t>
            </a:r>
            <a:r>
              <a:rPr lang="es-PR" dirty="0"/>
              <a:t> </a:t>
            </a:r>
            <a:r>
              <a:rPr lang="es-PR" dirty="0" err="1"/>
              <a:t>associated</a:t>
            </a:r>
            <a:r>
              <a:rPr lang="es-PR" dirty="0"/>
              <a:t> places. </a:t>
            </a:r>
          </a:p>
          <a:p>
            <a:pPr marL="0" indent="0">
              <a:buNone/>
            </a:pPr>
            <a:endParaRPr lang="es-PR" dirty="0"/>
          </a:p>
          <a:p>
            <a:pPr marL="0" indent="0">
              <a:buNone/>
            </a:pPr>
            <a:r>
              <a:rPr lang="es-PR" dirty="0" err="1"/>
              <a:t>The</a:t>
            </a:r>
            <a:r>
              <a:rPr lang="es-PR" dirty="0"/>
              <a:t> </a:t>
            </a:r>
            <a:r>
              <a:rPr lang="es-PR" dirty="0" err="1"/>
              <a:t>names</a:t>
            </a:r>
            <a:r>
              <a:rPr lang="es-PR" dirty="0"/>
              <a:t> of </a:t>
            </a:r>
            <a:r>
              <a:rPr lang="es-PR" dirty="0" err="1"/>
              <a:t>countries</a:t>
            </a:r>
            <a:r>
              <a:rPr lang="es-PR" dirty="0"/>
              <a:t> and </a:t>
            </a:r>
            <a:r>
              <a:rPr lang="es-PR" dirty="0" err="1"/>
              <a:t>cities</a:t>
            </a:r>
            <a:r>
              <a:rPr lang="es-PR" dirty="0"/>
              <a:t> </a:t>
            </a:r>
            <a:r>
              <a:rPr lang="es-PR" dirty="0" err="1"/>
              <a:t>were</a:t>
            </a:r>
            <a:r>
              <a:rPr lang="es-PR" dirty="0"/>
              <a:t> </a:t>
            </a:r>
            <a:r>
              <a:rPr lang="es-PR" dirty="0" err="1"/>
              <a:t>selected</a:t>
            </a:r>
            <a:r>
              <a:rPr lang="es-PR" dirty="0"/>
              <a:t> </a:t>
            </a:r>
            <a:r>
              <a:rPr lang="es-PR" dirty="0" err="1"/>
              <a:t>from</a:t>
            </a:r>
            <a:r>
              <a:rPr lang="es-PR" dirty="0"/>
              <a:t> </a:t>
            </a:r>
            <a:r>
              <a:rPr lang="es-PR" dirty="0" err="1"/>
              <a:t>the</a:t>
            </a:r>
            <a:r>
              <a:rPr lang="es-PR" dirty="0"/>
              <a:t> LCNAF, in </a:t>
            </a:r>
            <a:r>
              <a:rPr lang="es-PR" dirty="0" err="1"/>
              <a:t>order</a:t>
            </a:r>
            <a:r>
              <a:rPr lang="es-PR" dirty="0"/>
              <a:t> to </a:t>
            </a:r>
            <a:r>
              <a:rPr lang="es-PR" dirty="0" err="1"/>
              <a:t>maintain</a:t>
            </a:r>
            <a:r>
              <a:rPr lang="es-PR" dirty="0"/>
              <a:t> </a:t>
            </a:r>
            <a:r>
              <a:rPr lang="es-PR" dirty="0" err="1"/>
              <a:t>consistency</a:t>
            </a:r>
            <a:r>
              <a:rPr lang="es-PR" dirty="0"/>
              <a:t> </a:t>
            </a:r>
            <a:r>
              <a:rPr lang="es-PR" dirty="0" err="1"/>
              <a:t>across</a:t>
            </a:r>
            <a:r>
              <a:rPr lang="es-PR" dirty="0"/>
              <a:t> </a:t>
            </a:r>
            <a:r>
              <a:rPr lang="es-PR" dirty="0" err="1"/>
              <a:t>forms</a:t>
            </a:r>
            <a:r>
              <a:rPr lang="es-PR" dirty="0"/>
              <a:t> of </a:t>
            </a:r>
            <a:r>
              <a:rPr lang="es-PR" dirty="0" err="1"/>
              <a:t>geographical</a:t>
            </a:r>
            <a:r>
              <a:rPr lang="es-PR" dirty="0"/>
              <a:t> </a:t>
            </a:r>
            <a:r>
              <a:rPr lang="es-PR" dirty="0" err="1"/>
              <a:t>names</a:t>
            </a:r>
            <a:r>
              <a:rPr lang="es-PR" dirty="0"/>
              <a:t>. </a:t>
            </a:r>
            <a:r>
              <a:rPr lang="es-PR" dirty="0" err="1"/>
              <a:t>The</a:t>
            </a:r>
            <a:r>
              <a:rPr lang="es-PR" dirty="0"/>
              <a:t> use of </a:t>
            </a:r>
            <a:r>
              <a:rPr lang="es-PR" dirty="0" err="1"/>
              <a:t>controlled</a:t>
            </a:r>
            <a:r>
              <a:rPr lang="es-PR" dirty="0"/>
              <a:t> </a:t>
            </a:r>
            <a:r>
              <a:rPr lang="es-PR" dirty="0" err="1"/>
              <a:t>vocabularies</a:t>
            </a:r>
            <a:r>
              <a:rPr lang="es-PR" dirty="0"/>
              <a:t> </a:t>
            </a:r>
            <a:r>
              <a:rPr lang="es-PR" dirty="0" err="1"/>
              <a:t>also</a:t>
            </a:r>
            <a:r>
              <a:rPr lang="es-PR" dirty="0"/>
              <a:t> </a:t>
            </a:r>
            <a:r>
              <a:rPr lang="es-PR" dirty="0" err="1"/>
              <a:t>helped</a:t>
            </a:r>
            <a:r>
              <a:rPr lang="es-PR" dirty="0"/>
              <a:t> to </a:t>
            </a:r>
            <a:r>
              <a:rPr lang="es-PR" dirty="0" err="1"/>
              <a:t>register</a:t>
            </a:r>
            <a:r>
              <a:rPr lang="es-PR" dirty="0"/>
              <a:t> </a:t>
            </a:r>
            <a:r>
              <a:rPr lang="es-PR" dirty="0" err="1"/>
              <a:t>specific</a:t>
            </a:r>
            <a:r>
              <a:rPr lang="es-PR" dirty="0"/>
              <a:t> </a:t>
            </a:r>
            <a:r>
              <a:rPr lang="es-PR" dirty="0" err="1"/>
              <a:t>municipalities</a:t>
            </a:r>
            <a:r>
              <a:rPr lang="es-PR" dirty="0"/>
              <a:t> in Puerto Rico in a </a:t>
            </a:r>
            <a:r>
              <a:rPr lang="es-PR" dirty="0" err="1"/>
              <a:t>standardized</a:t>
            </a:r>
            <a:r>
              <a:rPr lang="es-PR" dirty="0"/>
              <a:t> </a:t>
            </a:r>
            <a:r>
              <a:rPr lang="es-PR" dirty="0" err="1"/>
              <a:t>manner</a:t>
            </a:r>
            <a:r>
              <a:rPr lang="es-PR" dirty="0"/>
              <a:t>. </a:t>
            </a:r>
          </a:p>
          <a:p>
            <a:pPr marL="0" indent="0">
              <a:buNone/>
            </a:pPr>
            <a:endParaRPr lang="es-PR" dirty="0"/>
          </a:p>
          <a:p>
            <a:pPr marL="0" indent="0">
              <a:buNone/>
            </a:pPr>
            <a:r>
              <a:rPr lang="es-PR" dirty="0" err="1"/>
              <a:t>This</a:t>
            </a:r>
            <a:r>
              <a:rPr lang="es-PR" dirty="0"/>
              <a:t> </a:t>
            </a:r>
            <a:r>
              <a:rPr lang="es-PR" dirty="0" err="1"/>
              <a:t>attribute</a:t>
            </a:r>
            <a:r>
              <a:rPr lang="es-PR" dirty="0"/>
              <a:t> </a:t>
            </a:r>
            <a:r>
              <a:rPr lang="es-PR" dirty="0" err="1"/>
              <a:t>permits</a:t>
            </a:r>
            <a:r>
              <a:rPr lang="es-PR" dirty="0"/>
              <a:t> </a:t>
            </a:r>
            <a:r>
              <a:rPr lang="es-PR" dirty="0" err="1"/>
              <a:t>us</a:t>
            </a:r>
            <a:r>
              <a:rPr lang="es-PR" dirty="0"/>
              <a:t> to </a:t>
            </a:r>
            <a:r>
              <a:rPr lang="es-PR" dirty="0" err="1"/>
              <a:t>include</a:t>
            </a:r>
            <a:r>
              <a:rPr lang="es-PR" dirty="0"/>
              <a:t> </a:t>
            </a:r>
            <a:r>
              <a:rPr lang="es-PR" dirty="0" err="1"/>
              <a:t>geographical</a:t>
            </a:r>
            <a:r>
              <a:rPr lang="es-PR" dirty="0"/>
              <a:t> </a:t>
            </a:r>
            <a:r>
              <a:rPr lang="es-PR" dirty="0" err="1"/>
              <a:t>information</a:t>
            </a:r>
            <a:r>
              <a:rPr lang="es-PR" dirty="0"/>
              <a:t> </a:t>
            </a:r>
            <a:r>
              <a:rPr lang="es-PR" dirty="0" err="1"/>
              <a:t>about</a:t>
            </a:r>
            <a:r>
              <a:rPr lang="es-PR" dirty="0"/>
              <a:t> Puerto </a:t>
            </a:r>
            <a:r>
              <a:rPr lang="es-PR" dirty="0" err="1"/>
              <a:t>Rican</a:t>
            </a:r>
            <a:r>
              <a:rPr lang="es-PR" dirty="0"/>
              <a:t> </a:t>
            </a:r>
            <a:r>
              <a:rPr lang="es-PR" dirty="0" err="1"/>
              <a:t>artists</a:t>
            </a:r>
            <a:r>
              <a:rPr lang="es-PR" dirty="0"/>
              <a:t> </a:t>
            </a:r>
            <a:r>
              <a:rPr lang="es-PR" dirty="0" err="1"/>
              <a:t>who</a:t>
            </a:r>
            <a:r>
              <a:rPr lang="es-PR" dirty="0"/>
              <a:t> </a:t>
            </a:r>
            <a:r>
              <a:rPr lang="es-PR" dirty="0" err="1"/>
              <a:t>developed</a:t>
            </a:r>
            <a:r>
              <a:rPr lang="es-PR" dirty="0"/>
              <a:t> </a:t>
            </a:r>
            <a:r>
              <a:rPr lang="es-PR" dirty="0" err="1"/>
              <a:t>their</a:t>
            </a:r>
            <a:r>
              <a:rPr lang="es-PR" dirty="0"/>
              <a:t> </a:t>
            </a:r>
            <a:r>
              <a:rPr lang="es-PR" dirty="0" err="1"/>
              <a:t>careers</a:t>
            </a:r>
            <a:r>
              <a:rPr lang="es-PR" dirty="0"/>
              <a:t> </a:t>
            </a:r>
            <a:r>
              <a:rPr lang="es-PR" dirty="0" err="1"/>
              <a:t>outside</a:t>
            </a:r>
            <a:r>
              <a:rPr lang="es-PR" dirty="0"/>
              <a:t> </a:t>
            </a:r>
            <a:r>
              <a:rPr lang="es-PR" dirty="0" err="1"/>
              <a:t>the</a:t>
            </a:r>
            <a:r>
              <a:rPr lang="es-PR" dirty="0"/>
              <a:t> </a:t>
            </a:r>
            <a:r>
              <a:rPr lang="es-PR" dirty="0" err="1"/>
              <a:t>island</a:t>
            </a:r>
            <a:r>
              <a:rPr lang="es-PR" dirty="0"/>
              <a:t>, </a:t>
            </a:r>
            <a:r>
              <a:rPr lang="es-PR" dirty="0" err="1"/>
              <a:t>or</a:t>
            </a:r>
            <a:r>
              <a:rPr lang="es-PR" dirty="0"/>
              <a:t> </a:t>
            </a:r>
            <a:r>
              <a:rPr lang="es-PR" dirty="0" err="1"/>
              <a:t>about</a:t>
            </a:r>
            <a:r>
              <a:rPr lang="es-PR" dirty="0"/>
              <a:t> </a:t>
            </a:r>
            <a:r>
              <a:rPr lang="es-PR" dirty="0" err="1"/>
              <a:t>foreign</a:t>
            </a:r>
            <a:r>
              <a:rPr lang="es-PR" dirty="0"/>
              <a:t> </a:t>
            </a:r>
            <a:r>
              <a:rPr lang="es-PR" dirty="0" err="1"/>
              <a:t>artists</a:t>
            </a:r>
            <a:r>
              <a:rPr lang="es-PR" dirty="0"/>
              <a:t> </a:t>
            </a:r>
            <a:r>
              <a:rPr lang="es-PR" dirty="0" err="1"/>
              <a:t>who</a:t>
            </a:r>
            <a:r>
              <a:rPr lang="es-PR" dirty="0"/>
              <a:t> </a:t>
            </a:r>
            <a:r>
              <a:rPr lang="es-PR" dirty="0" err="1"/>
              <a:t>developed</a:t>
            </a:r>
            <a:r>
              <a:rPr lang="es-PR" dirty="0"/>
              <a:t> </a:t>
            </a:r>
            <a:r>
              <a:rPr lang="es-PR" dirty="0" err="1"/>
              <a:t>their</a:t>
            </a:r>
            <a:r>
              <a:rPr lang="es-PR" dirty="0"/>
              <a:t> </a:t>
            </a:r>
            <a:r>
              <a:rPr lang="es-PR" dirty="0" err="1"/>
              <a:t>careers</a:t>
            </a:r>
            <a:r>
              <a:rPr lang="es-PR" dirty="0"/>
              <a:t> in Puerto Rico </a:t>
            </a:r>
            <a:r>
              <a:rPr lang="es-PR" dirty="0" err="1"/>
              <a:t>or</a:t>
            </a:r>
            <a:r>
              <a:rPr lang="es-PR" dirty="0"/>
              <a:t> </a:t>
            </a:r>
            <a:r>
              <a:rPr lang="es-PR" dirty="0" err="1"/>
              <a:t>had</a:t>
            </a:r>
            <a:r>
              <a:rPr lang="es-PR" dirty="0"/>
              <a:t> </a:t>
            </a:r>
            <a:r>
              <a:rPr lang="es-PR" dirty="0" err="1"/>
              <a:t>great</a:t>
            </a:r>
            <a:r>
              <a:rPr lang="es-PR" dirty="0"/>
              <a:t> cultural </a:t>
            </a:r>
            <a:r>
              <a:rPr lang="es-PR" dirty="0" err="1"/>
              <a:t>impact</a:t>
            </a:r>
            <a:r>
              <a:rPr lang="es-PR" dirty="0"/>
              <a:t>, </a:t>
            </a:r>
            <a:r>
              <a:rPr lang="es-PR" dirty="0" err="1"/>
              <a:t>like</a:t>
            </a:r>
            <a:r>
              <a:rPr lang="es-PR" dirty="0"/>
              <a:t> </a:t>
            </a:r>
            <a:r>
              <a:rPr lang="es-PR" dirty="0" err="1"/>
              <a:t>the</a:t>
            </a:r>
            <a:r>
              <a:rPr lang="es-PR" dirty="0"/>
              <a:t> case of </a:t>
            </a:r>
            <a:r>
              <a:rPr lang="es-PR" dirty="0" err="1"/>
              <a:t>Ukrainian</a:t>
            </a:r>
            <a:r>
              <a:rPr lang="es-PR" dirty="0"/>
              <a:t> American </a:t>
            </a:r>
            <a:r>
              <a:rPr lang="es-PR" dirty="0" err="1"/>
              <a:t>photographer</a:t>
            </a:r>
            <a:r>
              <a:rPr lang="es-PR" dirty="0"/>
              <a:t> and </a:t>
            </a:r>
            <a:r>
              <a:rPr lang="es-PR" dirty="0" err="1"/>
              <a:t>filmmaker</a:t>
            </a:r>
            <a:r>
              <a:rPr lang="es-PR" dirty="0"/>
              <a:t>, Jack </a:t>
            </a:r>
            <a:r>
              <a:rPr lang="es-PR" dirty="0" err="1"/>
              <a:t>Delano</a:t>
            </a:r>
            <a:r>
              <a:rPr lang="es-PR" dirty="0"/>
              <a:t>.</a:t>
            </a:r>
          </a:p>
          <a:p>
            <a:pPr marL="0" indent="0">
              <a:buNone/>
            </a:pPr>
            <a:endParaRPr lang="es-PR" dirty="0"/>
          </a:p>
          <a:p>
            <a:pPr marL="0" indent="0">
              <a:buNone/>
            </a:pPr>
            <a:r>
              <a:rPr lang="es-PR" dirty="0"/>
              <a:t>100 1   $a </a:t>
            </a:r>
            <a:r>
              <a:rPr lang="es-PR" dirty="0" err="1"/>
              <a:t>Delano</a:t>
            </a:r>
            <a:r>
              <a:rPr lang="es-PR" dirty="0"/>
              <a:t>, Jack, $d 1914-1997</a:t>
            </a:r>
          </a:p>
          <a:p>
            <a:pPr marL="0" indent="0">
              <a:buNone/>
            </a:pPr>
            <a:r>
              <a:rPr lang="es-PR" dirty="0"/>
              <a:t>370 ## $a </a:t>
            </a:r>
            <a:r>
              <a:rPr lang="es-PR" dirty="0" err="1"/>
              <a:t>Ukraine</a:t>
            </a:r>
            <a:r>
              <a:rPr lang="es-PR" dirty="0"/>
              <a:t> $b San Juan (P.R.) $c </a:t>
            </a:r>
            <a:r>
              <a:rPr lang="es-PR" dirty="0" err="1"/>
              <a:t>United</a:t>
            </a:r>
            <a:r>
              <a:rPr lang="es-PR" dirty="0"/>
              <a:t> </a:t>
            </a:r>
            <a:r>
              <a:rPr lang="es-PR" dirty="0" err="1"/>
              <a:t>States</a:t>
            </a:r>
            <a:r>
              <a:rPr lang="es-PR" dirty="0"/>
              <a:t> $e </a:t>
            </a:r>
            <a:r>
              <a:rPr lang="es-PR" dirty="0" err="1"/>
              <a:t>Philadelphia</a:t>
            </a:r>
            <a:r>
              <a:rPr lang="es-PR" dirty="0"/>
              <a:t> (</a:t>
            </a:r>
            <a:r>
              <a:rPr lang="es-PR" dirty="0" err="1"/>
              <a:t>Pa</a:t>
            </a:r>
            <a:r>
              <a:rPr lang="es-PR" dirty="0"/>
              <a:t>.) $e Puerto Rico $2 </a:t>
            </a:r>
            <a:r>
              <a:rPr lang="es-PR" dirty="0" err="1"/>
              <a:t>naf</a:t>
            </a:r>
            <a:endParaRPr lang="es-PR" dirty="0"/>
          </a:p>
          <a:p>
            <a:pPr marL="0" indent="0">
              <a:buNone/>
            </a:pPr>
            <a:endParaRPr lang="es-PR" dirty="0"/>
          </a:p>
        </p:txBody>
      </p:sp>
      <p:sp>
        <p:nvSpPr>
          <p:cNvPr id="4" name="Footer Placeholder 3">
            <a:extLst>
              <a:ext uri="{FF2B5EF4-FFF2-40B4-BE49-F238E27FC236}">
                <a16:creationId xmlns:a16="http://schemas.microsoft.com/office/drawing/2014/main" id="{0E041E9B-D1D2-7368-9A97-F504466BB68C}"/>
              </a:ext>
            </a:extLst>
          </p:cNvPr>
          <p:cNvSpPr>
            <a:spLocks noGrp="1"/>
          </p:cNvSpPr>
          <p:nvPr>
            <p:ph type="ftr" sz="quarter" idx="11"/>
          </p:nvPr>
        </p:nvSpPr>
        <p:spPr/>
        <p:txBody>
          <a:bodyPr/>
          <a:lstStyle/>
          <a:p>
            <a:r>
              <a:rPr lang="en-US" dirty="0"/>
              <a:t>ALA Core Virtual Interest Group Week 2023</a:t>
            </a:r>
          </a:p>
        </p:txBody>
      </p:sp>
      <p:sp>
        <p:nvSpPr>
          <p:cNvPr id="5" name="Slide Number Placeholder 4">
            <a:extLst>
              <a:ext uri="{FF2B5EF4-FFF2-40B4-BE49-F238E27FC236}">
                <a16:creationId xmlns:a16="http://schemas.microsoft.com/office/drawing/2014/main" id="{5433BF55-552B-B9A3-AD07-EEB39F64C6C0}"/>
              </a:ext>
            </a:extLst>
          </p:cNvPr>
          <p:cNvSpPr>
            <a:spLocks noGrp="1"/>
          </p:cNvSpPr>
          <p:nvPr>
            <p:ph type="sldNum" sz="quarter" idx="12"/>
          </p:nvPr>
        </p:nvSpPr>
        <p:spPr/>
        <p:txBody>
          <a:bodyPr/>
          <a:lstStyle/>
          <a:p>
            <a:fld id="{48F63A3B-78C7-47BE-AE5E-E10140E04643}" type="slidenum">
              <a:rPr lang="en-US" smtClean="0"/>
              <a:t>19</a:t>
            </a:fld>
            <a:endParaRPr lang="en-US" dirty="0"/>
          </a:p>
        </p:txBody>
      </p:sp>
    </p:spTree>
    <p:extLst>
      <p:ext uri="{BB962C8B-B14F-4D97-AF65-F5344CB8AC3E}">
        <p14:creationId xmlns:p14="http://schemas.microsoft.com/office/powerpoint/2010/main" val="802494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B71B0-9B09-0B92-6077-C533A1842688}"/>
              </a:ext>
            </a:extLst>
          </p:cNvPr>
          <p:cNvSpPr>
            <a:spLocks noGrp="1"/>
          </p:cNvSpPr>
          <p:nvPr>
            <p:ph type="title"/>
          </p:nvPr>
        </p:nvSpPr>
        <p:spPr>
          <a:xfrm>
            <a:off x="4178808" y="1077642"/>
            <a:ext cx="6766560" cy="768096"/>
          </a:xfrm>
        </p:spPr>
        <p:txBody>
          <a:bodyPr anchor="t">
            <a:normAutofit/>
          </a:bodyPr>
          <a:lstStyle/>
          <a:p>
            <a:r>
              <a:rPr lang="es-PR" sz="4000" dirty="0" err="1"/>
              <a:t>Introduction</a:t>
            </a:r>
            <a:endParaRPr lang="es-PR" sz="4000" dirty="0"/>
          </a:p>
        </p:txBody>
      </p:sp>
      <p:sp>
        <p:nvSpPr>
          <p:cNvPr id="3" name="Content Placeholder 2">
            <a:extLst>
              <a:ext uri="{FF2B5EF4-FFF2-40B4-BE49-F238E27FC236}">
                <a16:creationId xmlns:a16="http://schemas.microsoft.com/office/drawing/2014/main" id="{E60E87E0-058C-A124-2005-AD60CCDEE1A2}"/>
              </a:ext>
            </a:extLst>
          </p:cNvPr>
          <p:cNvSpPr>
            <a:spLocks noGrp="1"/>
          </p:cNvSpPr>
          <p:nvPr>
            <p:ph idx="1"/>
          </p:nvPr>
        </p:nvSpPr>
        <p:spPr>
          <a:xfrm>
            <a:off x="4178809" y="2191859"/>
            <a:ext cx="7423578" cy="4463774"/>
          </a:xfrm>
        </p:spPr>
        <p:txBody>
          <a:bodyPr>
            <a:normAutofit fontScale="92500" lnSpcReduction="10000"/>
          </a:bodyPr>
          <a:lstStyle/>
          <a:p>
            <a:pPr marL="0" indent="0">
              <a:buNone/>
            </a:pPr>
            <a:r>
              <a:rPr lang="en-US" sz="2400" dirty="0"/>
              <a:t>This presentation will explore the attributes for culturally-rich metadata for name authority records in RDA for Puerto Rican artists. The creation or enhancement of name authority records for Puerto Rican artists stems from the need to support metadata creation in ongoing digitization projects led by the University of Puerto Rico, Río Piedras Campus, that focus on preservation and access of unique Puerto Rican and Caribbean Studies collections. </a:t>
            </a:r>
          </a:p>
          <a:p>
            <a:pPr marL="0" indent="0">
              <a:buNone/>
            </a:pPr>
            <a:endParaRPr lang="en-US" sz="2400" dirty="0"/>
          </a:p>
          <a:p>
            <a:pPr marL="0" indent="0">
              <a:buNone/>
            </a:pPr>
            <a:r>
              <a:rPr lang="en-US" sz="2400" dirty="0"/>
              <a:t>With this presentation we aim to encourage community discussions regarding challenges and best practices for the creation of culturally-rich name authority records.</a:t>
            </a:r>
            <a:endParaRPr lang="es-PR" sz="2400" dirty="0"/>
          </a:p>
        </p:txBody>
      </p:sp>
      <p:sp>
        <p:nvSpPr>
          <p:cNvPr id="4" name="Footer Placeholder 3">
            <a:extLst>
              <a:ext uri="{FF2B5EF4-FFF2-40B4-BE49-F238E27FC236}">
                <a16:creationId xmlns:a16="http://schemas.microsoft.com/office/drawing/2014/main" id="{AD34A790-EA70-72F4-25B2-151D5A2217A3}"/>
              </a:ext>
            </a:extLst>
          </p:cNvPr>
          <p:cNvSpPr>
            <a:spLocks noGrp="1"/>
          </p:cNvSpPr>
          <p:nvPr>
            <p:ph type="ftr" sz="quarter" idx="11"/>
          </p:nvPr>
        </p:nvSpPr>
        <p:spPr>
          <a:xfrm>
            <a:off x="82296" y="320040"/>
            <a:ext cx="3200400" cy="274320"/>
          </a:xfrm>
        </p:spPr>
        <p:txBody>
          <a:bodyPr anchor="ctr">
            <a:normAutofit/>
          </a:bodyPr>
          <a:lstStyle/>
          <a:p>
            <a:pPr>
              <a:spcAft>
                <a:spcPts val="600"/>
              </a:spcAft>
            </a:pPr>
            <a:r>
              <a:rPr lang="en-US" dirty="0"/>
              <a:t>ALA Core Virtual Interest Group Week 2023</a:t>
            </a:r>
          </a:p>
        </p:txBody>
      </p:sp>
      <p:sp>
        <p:nvSpPr>
          <p:cNvPr id="5" name="Slide Number Placeholder 4">
            <a:extLst>
              <a:ext uri="{FF2B5EF4-FFF2-40B4-BE49-F238E27FC236}">
                <a16:creationId xmlns:a16="http://schemas.microsoft.com/office/drawing/2014/main" id="{8C6CCDE6-38C1-3F2C-97A2-C6B0024AEE94}"/>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smtClean="0"/>
              <a:pPr>
                <a:spcAft>
                  <a:spcPts val="600"/>
                </a:spcAft>
              </a:pPr>
              <a:t>2</a:t>
            </a:fld>
            <a:endParaRPr lang="en-US"/>
          </a:p>
        </p:txBody>
      </p:sp>
    </p:spTree>
    <p:extLst>
      <p:ext uri="{BB962C8B-B14F-4D97-AF65-F5344CB8AC3E}">
        <p14:creationId xmlns:p14="http://schemas.microsoft.com/office/powerpoint/2010/main" val="3182356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465576" y="859536"/>
            <a:ext cx="8165592" cy="1280160"/>
          </a:xfrm>
        </p:spPr>
        <p:txBody>
          <a:bodyPr/>
          <a:lstStyle/>
          <a:p>
            <a:r>
              <a:rPr lang="es-ES" sz="2400" dirty="0"/>
              <a:t>Jack </a:t>
            </a:r>
            <a:r>
              <a:rPr lang="es-ES" sz="2400" dirty="0" err="1"/>
              <a:t>delano</a:t>
            </a:r>
            <a:r>
              <a:rPr lang="es-ES" sz="2400" dirty="0"/>
              <a:t>: </a:t>
            </a:r>
            <a:br>
              <a:rPr lang="es-ES" sz="2400" dirty="0"/>
            </a:br>
            <a:r>
              <a:rPr lang="es-ES" sz="2400" dirty="0" err="1"/>
              <a:t>documenting</a:t>
            </a:r>
            <a:r>
              <a:rPr lang="es-ES" sz="2400" dirty="0"/>
              <a:t> Puerto Rico in </a:t>
            </a:r>
            <a:r>
              <a:rPr lang="es-ES" sz="2400" dirty="0" err="1"/>
              <a:t>the</a:t>
            </a:r>
            <a:r>
              <a:rPr lang="es-ES" sz="2400" dirty="0"/>
              <a:t> 1940’s</a:t>
            </a:r>
          </a:p>
        </p:txBody>
      </p:sp>
      <p:sp>
        <p:nvSpPr>
          <p:cNvPr id="10" name="Content Placeholder 9"/>
          <p:cNvSpPr>
            <a:spLocks noGrp="1"/>
          </p:cNvSpPr>
          <p:nvPr>
            <p:ph sz="half" idx="2"/>
          </p:nvPr>
        </p:nvSpPr>
        <p:spPr/>
        <p:txBody>
          <a:bodyPr/>
          <a:lstStyle/>
          <a:p>
            <a:endParaRPr lang="es-ES"/>
          </a:p>
        </p:txBody>
      </p:sp>
      <p:sp>
        <p:nvSpPr>
          <p:cNvPr id="12" name="Content Placeholder 11"/>
          <p:cNvSpPr>
            <a:spLocks noGrp="1"/>
          </p:cNvSpPr>
          <p:nvPr>
            <p:ph sz="quarter" idx="4"/>
          </p:nvPr>
        </p:nvSpPr>
        <p:spPr/>
        <p:txBody>
          <a:bodyPr/>
          <a:lstStyle/>
          <a:p>
            <a:endParaRPr lang="es-ES"/>
          </a:p>
        </p:txBody>
      </p:sp>
      <p:sp>
        <p:nvSpPr>
          <p:cNvPr id="3" name="Slide Number Placeholder 2"/>
          <p:cNvSpPr>
            <a:spLocks noGrp="1"/>
          </p:cNvSpPr>
          <p:nvPr>
            <p:ph type="sldNum" sz="quarter" idx="12"/>
          </p:nvPr>
        </p:nvSpPr>
        <p:spPr/>
        <p:txBody>
          <a:bodyPr/>
          <a:lstStyle/>
          <a:p>
            <a:fld id="{48F63A3B-78C7-47BE-AE5E-E10140E04643}" type="slidenum">
              <a:rPr lang="en-US" smtClean="0"/>
              <a:t>20</a:t>
            </a:fld>
            <a:endParaRPr lang="en-US" dirty="0"/>
          </a:p>
        </p:txBody>
      </p:sp>
      <p:sp>
        <p:nvSpPr>
          <p:cNvPr id="2" name="Footer Placeholder 1"/>
          <p:cNvSpPr>
            <a:spLocks noGrp="1"/>
          </p:cNvSpPr>
          <p:nvPr>
            <p:ph type="ftr" sz="quarter" idx="4294967295"/>
          </p:nvPr>
        </p:nvSpPr>
        <p:spPr>
          <a:xfrm>
            <a:off x="0" y="457200"/>
            <a:ext cx="3200400" cy="274638"/>
          </a:xfrm>
        </p:spPr>
        <p:txBody>
          <a:bodyPr/>
          <a:lstStyle/>
          <a:p>
            <a:r>
              <a:rPr lang="en-US" dirty="0"/>
              <a:t>ALA Core Virtual Interest Group Week 2023</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4002" t="22405" r="355" b="9350"/>
          <a:stretch/>
        </p:blipFill>
        <p:spPr>
          <a:xfrm>
            <a:off x="3465576" y="2871215"/>
            <a:ext cx="4050792" cy="3742449"/>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6395" t="16333" r="18200" b="14351"/>
          <a:stretch/>
        </p:blipFill>
        <p:spPr>
          <a:xfrm>
            <a:off x="7753320" y="2871215"/>
            <a:ext cx="3850416" cy="3742449"/>
          </a:xfrm>
          <a:prstGeom prst="rect">
            <a:avLst/>
          </a:prstGeom>
        </p:spPr>
      </p:pic>
    </p:spTree>
    <p:extLst>
      <p:ext uri="{BB962C8B-B14F-4D97-AF65-F5344CB8AC3E}">
        <p14:creationId xmlns:p14="http://schemas.microsoft.com/office/powerpoint/2010/main" val="3496878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Presentation title</a:t>
            </a:r>
            <a:endParaRPr lang="en-US" dirty="0"/>
          </a:p>
        </p:txBody>
      </p:sp>
      <p:sp>
        <p:nvSpPr>
          <p:cNvPr id="3" name="Slide Number Placeholder 2"/>
          <p:cNvSpPr>
            <a:spLocks noGrp="1"/>
          </p:cNvSpPr>
          <p:nvPr>
            <p:ph type="sldNum" sz="quarter" idx="12"/>
          </p:nvPr>
        </p:nvSpPr>
        <p:spPr/>
        <p:txBody>
          <a:bodyPr/>
          <a:lstStyle/>
          <a:p>
            <a:fld id="{48F63A3B-78C7-47BE-AE5E-E10140E04643}" type="slidenum">
              <a:rPr lang="en-US" smtClean="0"/>
              <a:t>21</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4215619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419FB-7E10-DAD5-2199-32F514EFEBCF}"/>
              </a:ext>
            </a:extLst>
          </p:cNvPr>
          <p:cNvSpPr>
            <a:spLocks noGrp="1"/>
          </p:cNvSpPr>
          <p:nvPr>
            <p:ph type="title"/>
          </p:nvPr>
        </p:nvSpPr>
        <p:spPr>
          <a:xfrm>
            <a:off x="539496" y="1216152"/>
            <a:ext cx="10671048" cy="768096"/>
          </a:xfrm>
        </p:spPr>
        <p:txBody>
          <a:bodyPr/>
          <a:lstStyle/>
          <a:p>
            <a:pPr algn="l"/>
            <a:r>
              <a:rPr lang="es-PR" sz="4000" dirty="0"/>
              <a:t>372 </a:t>
            </a:r>
            <a:r>
              <a:rPr lang="es-PR" sz="4000" dirty="0" err="1"/>
              <a:t>field</a:t>
            </a:r>
            <a:r>
              <a:rPr lang="es-PR" sz="4000" dirty="0"/>
              <a:t> of </a:t>
            </a:r>
            <a:r>
              <a:rPr lang="es-PR" sz="4000" dirty="0" err="1"/>
              <a:t>activity</a:t>
            </a:r>
            <a:endParaRPr lang="es-PR" sz="4000" dirty="0"/>
          </a:p>
        </p:txBody>
      </p:sp>
      <p:sp>
        <p:nvSpPr>
          <p:cNvPr id="3" name="Content Placeholder 2">
            <a:extLst>
              <a:ext uri="{FF2B5EF4-FFF2-40B4-BE49-F238E27FC236}">
                <a16:creationId xmlns:a16="http://schemas.microsoft.com/office/drawing/2014/main" id="{03886C89-F612-1CBA-C470-5AB5B3992CB9}"/>
              </a:ext>
            </a:extLst>
          </p:cNvPr>
          <p:cNvSpPr>
            <a:spLocks noGrp="1"/>
          </p:cNvSpPr>
          <p:nvPr>
            <p:ph sz="half" idx="1"/>
          </p:nvPr>
        </p:nvSpPr>
        <p:spPr/>
        <p:txBody>
          <a:bodyPr/>
          <a:lstStyle/>
          <a:p>
            <a:pPr marL="0" indent="0">
              <a:buNone/>
            </a:pPr>
            <a:r>
              <a:rPr lang="es-ES" dirty="0" err="1"/>
              <a:t>This</a:t>
            </a:r>
            <a:r>
              <a:rPr lang="es-ES" dirty="0"/>
              <a:t> </a:t>
            </a:r>
            <a:r>
              <a:rPr lang="es-ES" dirty="0" err="1"/>
              <a:t>attribute</a:t>
            </a:r>
            <a:r>
              <a:rPr lang="es-ES" dirty="0"/>
              <a:t> </a:t>
            </a:r>
            <a:r>
              <a:rPr lang="es-ES" dirty="0" err="1"/>
              <a:t>allows</a:t>
            </a:r>
            <a:r>
              <a:rPr lang="es-ES" dirty="0"/>
              <a:t> </a:t>
            </a:r>
            <a:r>
              <a:rPr lang="es-ES" dirty="0" err="1"/>
              <a:t>us</a:t>
            </a:r>
            <a:r>
              <a:rPr lang="es-ES" dirty="0"/>
              <a:t> to </a:t>
            </a:r>
            <a:r>
              <a:rPr lang="es-ES" dirty="0" err="1"/>
              <a:t>register</a:t>
            </a:r>
            <a:r>
              <a:rPr lang="es-ES" dirty="0"/>
              <a:t> </a:t>
            </a:r>
            <a:r>
              <a:rPr lang="es-ES" dirty="0" err="1"/>
              <a:t>the</a:t>
            </a:r>
            <a:r>
              <a:rPr lang="es-ES" dirty="0"/>
              <a:t> </a:t>
            </a:r>
            <a:r>
              <a:rPr lang="es-ES" dirty="0" err="1"/>
              <a:t>variety</a:t>
            </a:r>
            <a:r>
              <a:rPr lang="es-ES" dirty="0"/>
              <a:t> of disciplines, </a:t>
            </a:r>
            <a:r>
              <a:rPr lang="es-ES" dirty="0" err="1"/>
              <a:t>techniques</a:t>
            </a:r>
            <a:r>
              <a:rPr lang="es-ES" dirty="0"/>
              <a:t>, and </a:t>
            </a:r>
            <a:r>
              <a:rPr lang="es-ES" dirty="0" err="1"/>
              <a:t>genres</a:t>
            </a:r>
            <a:r>
              <a:rPr lang="es-ES" dirty="0"/>
              <a:t> of </a:t>
            </a:r>
            <a:r>
              <a:rPr lang="es-ES" dirty="0" err="1"/>
              <a:t>an</a:t>
            </a:r>
            <a:r>
              <a:rPr lang="es-ES" dirty="0"/>
              <a:t> </a:t>
            </a:r>
            <a:r>
              <a:rPr lang="es-ES" dirty="0" err="1"/>
              <a:t>artist’s</a:t>
            </a:r>
            <a:r>
              <a:rPr lang="es-ES" dirty="0"/>
              <a:t> </a:t>
            </a:r>
            <a:r>
              <a:rPr lang="es-ES" dirty="0" err="1"/>
              <a:t>career</a:t>
            </a:r>
            <a:r>
              <a:rPr lang="es-ES" dirty="0"/>
              <a:t>: </a:t>
            </a:r>
            <a:r>
              <a:rPr lang="es-ES" dirty="0" err="1"/>
              <a:t>painting</a:t>
            </a:r>
            <a:r>
              <a:rPr lang="es-ES" dirty="0"/>
              <a:t>, </a:t>
            </a:r>
            <a:r>
              <a:rPr lang="es-ES" dirty="0" err="1"/>
              <a:t>printmaking</a:t>
            </a:r>
            <a:r>
              <a:rPr lang="es-ES" dirty="0"/>
              <a:t>, </a:t>
            </a:r>
            <a:r>
              <a:rPr lang="es-ES" dirty="0" err="1"/>
              <a:t>sculpture</a:t>
            </a:r>
            <a:r>
              <a:rPr lang="es-ES" dirty="0"/>
              <a:t>, </a:t>
            </a:r>
            <a:r>
              <a:rPr lang="es-ES" dirty="0" err="1"/>
              <a:t>or</a:t>
            </a:r>
            <a:r>
              <a:rPr lang="es-ES" dirty="0"/>
              <a:t> </a:t>
            </a:r>
            <a:r>
              <a:rPr lang="es-ES" dirty="0" err="1"/>
              <a:t>drawing</a:t>
            </a:r>
            <a:r>
              <a:rPr lang="es-ES" dirty="0"/>
              <a:t>, </a:t>
            </a:r>
            <a:r>
              <a:rPr lang="es-ES" dirty="0" err="1"/>
              <a:t>among</a:t>
            </a:r>
            <a:r>
              <a:rPr lang="es-ES" dirty="0"/>
              <a:t> </a:t>
            </a:r>
            <a:r>
              <a:rPr lang="es-ES" dirty="0" err="1"/>
              <a:t>others</a:t>
            </a:r>
            <a:r>
              <a:rPr lang="es-ES" dirty="0"/>
              <a:t>. </a:t>
            </a:r>
            <a:r>
              <a:rPr lang="es-ES" dirty="0" err="1"/>
              <a:t>We</a:t>
            </a:r>
            <a:r>
              <a:rPr lang="es-ES" dirty="0"/>
              <a:t> </a:t>
            </a:r>
            <a:r>
              <a:rPr lang="es-ES" dirty="0" err="1"/>
              <a:t>also</a:t>
            </a:r>
            <a:r>
              <a:rPr lang="es-ES" dirty="0"/>
              <a:t> </a:t>
            </a:r>
            <a:r>
              <a:rPr lang="es-ES" dirty="0" err="1"/>
              <a:t>included</a:t>
            </a:r>
            <a:r>
              <a:rPr lang="es-ES" dirty="0"/>
              <a:t> </a:t>
            </a:r>
            <a:r>
              <a:rPr lang="es-ES" dirty="0" err="1"/>
              <a:t>other</a:t>
            </a:r>
            <a:r>
              <a:rPr lang="es-ES" dirty="0"/>
              <a:t> </a:t>
            </a:r>
            <a:r>
              <a:rPr lang="es-ES" dirty="0" err="1"/>
              <a:t>activities</a:t>
            </a:r>
            <a:r>
              <a:rPr lang="es-ES" dirty="0"/>
              <a:t> </a:t>
            </a:r>
            <a:r>
              <a:rPr lang="es-ES" dirty="0" err="1"/>
              <a:t>not</a:t>
            </a:r>
            <a:r>
              <a:rPr lang="es-ES" dirty="0"/>
              <a:t> </a:t>
            </a:r>
            <a:r>
              <a:rPr lang="es-ES" dirty="0" err="1"/>
              <a:t>directly</a:t>
            </a:r>
            <a:r>
              <a:rPr lang="es-ES" dirty="0"/>
              <a:t> </a:t>
            </a:r>
            <a:r>
              <a:rPr lang="es-ES" dirty="0" err="1"/>
              <a:t>related</a:t>
            </a:r>
            <a:r>
              <a:rPr lang="es-ES" dirty="0"/>
              <a:t> to </a:t>
            </a:r>
            <a:r>
              <a:rPr lang="es-ES" dirty="0" err="1"/>
              <a:t>the</a:t>
            </a:r>
            <a:r>
              <a:rPr lang="es-ES" dirty="0"/>
              <a:t> </a:t>
            </a:r>
            <a:r>
              <a:rPr lang="es-ES" dirty="0" err="1"/>
              <a:t>arts</a:t>
            </a:r>
            <a:r>
              <a:rPr lang="es-ES" dirty="0"/>
              <a:t>, </a:t>
            </a:r>
            <a:r>
              <a:rPr lang="es-ES" dirty="0" err="1"/>
              <a:t>but</a:t>
            </a:r>
            <a:r>
              <a:rPr lang="es-ES" dirty="0"/>
              <a:t> are </a:t>
            </a:r>
            <a:r>
              <a:rPr lang="es-ES" dirty="0" err="1"/>
              <a:t>important</a:t>
            </a:r>
            <a:r>
              <a:rPr lang="es-ES" dirty="0"/>
              <a:t> in </a:t>
            </a:r>
            <a:r>
              <a:rPr lang="es-ES" dirty="0" err="1"/>
              <a:t>the</a:t>
            </a:r>
            <a:r>
              <a:rPr lang="es-ES" dirty="0"/>
              <a:t> </a:t>
            </a:r>
            <a:r>
              <a:rPr lang="es-ES" dirty="0" err="1"/>
              <a:t>life</a:t>
            </a:r>
            <a:r>
              <a:rPr lang="es-ES" dirty="0"/>
              <a:t> </a:t>
            </a:r>
            <a:r>
              <a:rPr lang="es-ES" dirty="0" err="1"/>
              <a:t>or</a:t>
            </a:r>
            <a:r>
              <a:rPr lang="es-ES" dirty="0"/>
              <a:t> </a:t>
            </a:r>
            <a:r>
              <a:rPr lang="es-ES" dirty="0" err="1"/>
              <a:t>career</a:t>
            </a:r>
            <a:r>
              <a:rPr lang="es-ES" dirty="0"/>
              <a:t> of </a:t>
            </a:r>
            <a:r>
              <a:rPr lang="es-ES" dirty="0" err="1"/>
              <a:t>the</a:t>
            </a:r>
            <a:r>
              <a:rPr lang="es-ES" dirty="0"/>
              <a:t> </a:t>
            </a:r>
            <a:r>
              <a:rPr lang="es-ES" dirty="0" err="1"/>
              <a:t>artist</a:t>
            </a:r>
            <a:r>
              <a:rPr lang="es-ES" dirty="0"/>
              <a:t>. </a:t>
            </a:r>
          </a:p>
          <a:p>
            <a:pPr marL="0" indent="0">
              <a:buNone/>
            </a:pPr>
            <a:endParaRPr lang="es-ES" dirty="0"/>
          </a:p>
          <a:p>
            <a:pPr marL="0" indent="0">
              <a:buNone/>
            </a:pPr>
            <a:r>
              <a:rPr lang="es-ES" dirty="0" err="1"/>
              <a:t>We</a:t>
            </a:r>
            <a:r>
              <a:rPr lang="es-ES" dirty="0"/>
              <a:t> </a:t>
            </a:r>
            <a:r>
              <a:rPr lang="es-ES" dirty="0" err="1"/>
              <a:t>used</a:t>
            </a:r>
            <a:r>
              <a:rPr lang="es-ES" dirty="0"/>
              <a:t> </a:t>
            </a:r>
            <a:r>
              <a:rPr lang="es-ES" dirty="0" err="1"/>
              <a:t>terms</a:t>
            </a:r>
            <a:r>
              <a:rPr lang="es-ES" dirty="0"/>
              <a:t> </a:t>
            </a:r>
            <a:r>
              <a:rPr lang="es-ES" dirty="0" err="1"/>
              <a:t>from</a:t>
            </a:r>
            <a:r>
              <a:rPr lang="es-ES" dirty="0"/>
              <a:t> </a:t>
            </a:r>
            <a:r>
              <a:rPr lang="es-ES" dirty="0" err="1"/>
              <a:t>the</a:t>
            </a:r>
            <a:r>
              <a:rPr lang="es-ES" dirty="0"/>
              <a:t> Library of </a:t>
            </a:r>
            <a:r>
              <a:rPr lang="es-ES" dirty="0" err="1"/>
              <a:t>Congress</a:t>
            </a:r>
            <a:r>
              <a:rPr lang="es-ES" dirty="0"/>
              <a:t> </a:t>
            </a:r>
            <a:r>
              <a:rPr lang="es-ES" dirty="0" err="1"/>
              <a:t>Subject</a:t>
            </a:r>
            <a:r>
              <a:rPr lang="es-ES" dirty="0"/>
              <a:t> </a:t>
            </a:r>
            <a:r>
              <a:rPr lang="es-ES" dirty="0" err="1"/>
              <a:t>Headings</a:t>
            </a:r>
            <a:r>
              <a:rPr lang="es-ES" dirty="0"/>
              <a:t> and </a:t>
            </a:r>
            <a:r>
              <a:rPr lang="es-ES" dirty="0" err="1"/>
              <a:t>the</a:t>
            </a:r>
            <a:r>
              <a:rPr lang="es-ES" dirty="0"/>
              <a:t> </a:t>
            </a:r>
            <a:r>
              <a:rPr lang="es-ES" dirty="0" err="1"/>
              <a:t>Getty</a:t>
            </a:r>
            <a:r>
              <a:rPr lang="es-ES" dirty="0"/>
              <a:t> Art &amp; </a:t>
            </a:r>
            <a:r>
              <a:rPr lang="es-ES" dirty="0" err="1"/>
              <a:t>Architecture</a:t>
            </a:r>
            <a:r>
              <a:rPr lang="es-ES" dirty="0"/>
              <a:t> </a:t>
            </a:r>
            <a:r>
              <a:rPr lang="es-ES" dirty="0" err="1"/>
              <a:t>Thesaurus</a:t>
            </a:r>
            <a:r>
              <a:rPr lang="es-ES" dirty="0"/>
              <a:t>. </a:t>
            </a:r>
            <a:r>
              <a:rPr lang="es-ES" dirty="0" err="1"/>
              <a:t>One</a:t>
            </a:r>
            <a:r>
              <a:rPr lang="es-ES" dirty="0"/>
              <a:t> of </a:t>
            </a:r>
            <a:r>
              <a:rPr lang="es-ES" dirty="0" err="1"/>
              <a:t>the</a:t>
            </a:r>
            <a:r>
              <a:rPr lang="es-ES" dirty="0"/>
              <a:t> </a:t>
            </a:r>
            <a:r>
              <a:rPr lang="es-ES" dirty="0" err="1"/>
              <a:t>main</a:t>
            </a:r>
            <a:r>
              <a:rPr lang="es-ES" dirty="0"/>
              <a:t> </a:t>
            </a:r>
            <a:r>
              <a:rPr lang="es-ES" dirty="0" err="1"/>
              <a:t>challenges</a:t>
            </a:r>
            <a:r>
              <a:rPr lang="es-ES" dirty="0"/>
              <a:t> </a:t>
            </a:r>
            <a:r>
              <a:rPr lang="es-ES" dirty="0" err="1"/>
              <a:t>when</a:t>
            </a:r>
            <a:r>
              <a:rPr lang="es-ES" dirty="0"/>
              <a:t> </a:t>
            </a:r>
            <a:r>
              <a:rPr lang="es-ES" dirty="0" err="1"/>
              <a:t>registering</a:t>
            </a:r>
            <a:r>
              <a:rPr lang="es-ES" dirty="0"/>
              <a:t> </a:t>
            </a:r>
            <a:r>
              <a:rPr lang="es-ES" dirty="0" err="1"/>
              <a:t>information</a:t>
            </a:r>
            <a:r>
              <a:rPr lang="es-ES" dirty="0"/>
              <a:t> in </a:t>
            </a:r>
            <a:r>
              <a:rPr lang="es-ES" dirty="0" err="1"/>
              <a:t>this</a:t>
            </a:r>
            <a:r>
              <a:rPr lang="es-ES" dirty="0"/>
              <a:t> </a:t>
            </a:r>
            <a:r>
              <a:rPr lang="es-ES" dirty="0" err="1"/>
              <a:t>field</a:t>
            </a:r>
            <a:r>
              <a:rPr lang="es-ES" dirty="0"/>
              <a:t> </a:t>
            </a:r>
            <a:r>
              <a:rPr lang="es-ES" dirty="0" err="1"/>
              <a:t>is</a:t>
            </a:r>
            <a:r>
              <a:rPr lang="es-ES" dirty="0"/>
              <a:t> </a:t>
            </a:r>
            <a:r>
              <a:rPr lang="es-ES" dirty="0" err="1"/>
              <a:t>the</a:t>
            </a:r>
            <a:r>
              <a:rPr lang="es-ES" dirty="0"/>
              <a:t> </a:t>
            </a:r>
            <a:r>
              <a:rPr lang="es-ES" dirty="0" err="1"/>
              <a:t>need</a:t>
            </a:r>
            <a:r>
              <a:rPr lang="es-ES" dirty="0"/>
              <a:t> </a:t>
            </a:r>
            <a:r>
              <a:rPr lang="es-ES" dirty="0" err="1"/>
              <a:t>for</a:t>
            </a:r>
            <a:r>
              <a:rPr lang="es-ES" dirty="0"/>
              <a:t> </a:t>
            </a:r>
            <a:r>
              <a:rPr lang="es-ES" dirty="0" err="1"/>
              <a:t>specialized</a:t>
            </a:r>
            <a:r>
              <a:rPr lang="es-ES" dirty="0"/>
              <a:t> </a:t>
            </a:r>
            <a:r>
              <a:rPr lang="es-ES" dirty="0" err="1"/>
              <a:t>knowledge</a:t>
            </a:r>
            <a:r>
              <a:rPr lang="es-ES" dirty="0"/>
              <a:t> </a:t>
            </a:r>
            <a:r>
              <a:rPr lang="es-ES" dirty="0" err="1"/>
              <a:t>regarding</a:t>
            </a:r>
            <a:r>
              <a:rPr lang="es-ES" dirty="0"/>
              <a:t> </a:t>
            </a:r>
            <a:r>
              <a:rPr lang="es-ES" dirty="0" err="1"/>
              <a:t>artistic</a:t>
            </a:r>
            <a:r>
              <a:rPr lang="es-ES" dirty="0"/>
              <a:t> </a:t>
            </a:r>
            <a:r>
              <a:rPr lang="es-ES" dirty="0" err="1"/>
              <a:t>techniques</a:t>
            </a:r>
            <a:r>
              <a:rPr lang="es-ES" dirty="0"/>
              <a:t>, </a:t>
            </a:r>
            <a:r>
              <a:rPr lang="es-ES" dirty="0" err="1"/>
              <a:t>particulary</a:t>
            </a:r>
            <a:r>
              <a:rPr lang="es-ES" dirty="0"/>
              <a:t> </a:t>
            </a:r>
            <a:r>
              <a:rPr lang="es-ES" dirty="0" err="1"/>
              <a:t>for</a:t>
            </a:r>
            <a:r>
              <a:rPr lang="es-ES" dirty="0"/>
              <a:t> </a:t>
            </a:r>
            <a:r>
              <a:rPr lang="es-ES" dirty="0" err="1"/>
              <a:t>those</a:t>
            </a:r>
            <a:r>
              <a:rPr lang="es-ES" dirty="0"/>
              <a:t> </a:t>
            </a:r>
            <a:r>
              <a:rPr lang="es-ES" dirty="0" err="1"/>
              <a:t>artists</a:t>
            </a:r>
            <a:r>
              <a:rPr lang="es-ES" dirty="0"/>
              <a:t> </a:t>
            </a:r>
            <a:r>
              <a:rPr lang="es-ES" dirty="0" err="1"/>
              <a:t>who</a:t>
            </a:r>
            <a:r>
              <a:rPr lang="es-ES" dirty="0"/>
              <a:t> </a:t>
            </a:r>
            <a:r>
              <a:rPr lang="es-ES" dirty="0" err="1"/>
              <a:t>work</a:t>
            </a:r>
            <a:r>
              <a:rPr lang="es-ES" dirty="0"/>
              <a:t> </a:t>
            </a:r>
            <a:r>
              <a:rPr lang="es-ES" dirty="0" err="1"/>
              <a:t>with</a:t>
            </a:r>
            <a:r>
              <a:rPr lang="es-ES" dirty="0"/>
              <a:t> </a:t>
            </a:r>
            <a:r>
              <a:rPr lang="es-ES" dirty="0" err="1"/>
              <a:t>printmaking</a:t>
            </a:r>
            <a:r>
              <a:rPr lang="es-ES" dirty="0"/>
              <a:t>, in </a:t>
            </a:r>
            <a:r>
              <a:rPr lang="es-ES" dirty="0" err="1"/>
              <a:t>order</a:t>
            </a:r>
            <a:r>
              <a:rPr lang="es-ES" dirty="0"/>
              <a:t> to </a:t>
            </a:r>
            <a:r>
              <a:rPr lang="es-ES" dirty="0" err="1"/>
              <a:t>assign</a:t>
            </a:r>
            <a:r>
              <a:rPr lang="es-ES" dirty="0"/>
              <a:t> </a:t>
            </a:r>
            <a:r>
              <a:rPr lang="es-ES" dirty="0" err="1"/>
              <a:t>the</a:t>
            </a:r>
            <a:r>
              <a:rPr lang="es-ES" dirty="0"/>
              <a:t> </a:t>
            </a:r>
            <a:r>
              <a:rPr lang="es-ES" dirty="0" err="1"/>
              <a:t>corresponding</a:t>
            </a:r>
            <a:r>
              <a:rPr lang="es-ES" dirty="0"/>
              <a:t> </a:t>
            </a:r>
            <a:r>
              <a:rPr lang="es-ES" dirty="0" err="1"/>
              <a:t>controlled</a:t>
            </a:r>
            <a:r>
              <a:rPr lang="es-ES" dirty="0"/>
              <a:t> </a:t>
            </a:r>
            <a:r>
              <a:rPr lang="es-ES" dirty="0" err="1"/>
              <a:t>vocabularies</a:t>
            </a:r>
            <a:r>
              <a:rPr lang="es-ES" dirty="0"/>
              <a:t>. </a:t>
            </a:r>
          </a:p>
          <a:p>
            <a:pPr marL="0" indent="0">
              <a:buNone/>
            </a:pPr>
            <a:endParaRPr lang="es-ES" dirty="0"/>
          </a:p>
          <a:p>
            <a:pPr marL="0" indent="0">
              <a:buNone/>
            </a:pPr>
            <a:r>
              <a:rPr lang="es-ES" dirty="0"/>
              <a:t>100 1   $a Vega, Rafael, $d 1979-</a:t>
            </a:r>
          </a:p>
          <a:p>
            <a:pPr marL="0" indent="0">
              <a:buNone/>
            </a:pPr>
            <a:r>
              <a:rPr lang="es-ES" dirty="0"/>
              <a:t>372 ## $a </a:t>
            </a:r>
            <a:r>
              <a:rPr lang="es-ES" dirty="0" err="1"/>
              <a:t>Painting</a:t>
            </a:r>
            <a:r>
              <a:rPr lang="es-ES" dirty="0"/>
              <a:t> $a </a:t>
            </a:r>
            <a:r>
              <a:rPr lang="es-ES" dirty="0" err="1"/>
              <a:t>Drawing</a:t>
            </a:r>
            <a:r>
              <a:rPr lang="es-ES" dirty="0"/>
              <a:t> $a Art, </a:t>
            </a:r>
            <a:r>
              <a:rPr lang="es-ES" dirty="0" err="1"/>
              <a:t>Abstract</a:t>
            </a:r>
            <a:r>
              <a:rPr lang="es-ES" dirty="0"/>
              <a:t> $a </a:t>
            </a:r>
            <a:r>
              <a:rPr lang="es-ES" dirty="0" err="1"/>
              <a:t>Chemical</a:t>
            </a:r>
            <a:r>
              <a:rPr lang="es-ES" dirty="0"/>
              <a:t> </a:t>
            </a:r>
            <a:r>
              <a:rPr lang="es-ES" dirty="0" err="1"/>
              <a:t>engineering</a:t>
            </a:r>
            <a:r>
              <a:rPr lang="es-ES" dirty="0"/>
              <a:t> $2 </a:t>
            </a:r>
            <a:r>
              <a:rPr lang="es-ES" dirty="0" err="1"/>
              <a:t>lcsh</a:t>
            </a:r>
            <a:endParaRPr lang="es-ES" dirty="0"/>
          </a:p>
          <a:p>
            <a:pPr marL="0" indent="0">
              <a:buNone/>
            </a:pPr>
            <a:endParaRPr lang="es-ES" dirty="0"/>
          </a:p>
          <a:p>
            <a:pPr marL="0" indent="0">
              <a:buNone/>
            </a:pPr>
            <a:r>
              <a:rPr lang="es-ES" dirty="0"/>
              <a:t>100 1   $a Somoza, María Emilia, $d 1936-2016</a:t>
            </a:r>
          </a:p>
          <a:p>
            <a:pPr marL="0" indent="0">
              <a:buNone/>
            </a:pPr>
            <a:r>
              <a:rPr lang="en-US" dirty="0"/>
              <a:t>372 ## $a Graphic arts $a Etching $a Engraving $a Museums--Management $2 </a:t>
            </a:r>
            <a:r>
              <a:rPr lang="en-US" dirty="0" err="1"/>
              <a:t>lcsh</a:t>
            </a:r>
            <a:endParaRPr lang="es-ES" dirty="0"/>
          </a:p>
          <a:p>
            <a:pPr marL="0" indent="0">
              <a:buNone/>
            </a:pPr>
            <a:endParaRPr lang="es-PR" dirty="0"/>
          </a:p>
        </p:txBody>
      </p:sp>
      <p:sp>
        <p:nvSpPr>
          <p:cNvPr id="4" name="Footer Placeholder 3">
            <a:extLst>
              <a:ext uri="{FF2B5EF4-FFF2-40B4-BE49-F238E27FC236}">
                <a16:creationId xmlns:a16="http://schemas.microsoft.com/office/drawing/2014/main" id="{0E041E9B-D1D2-7368-9A97-F504466BB68C}"/>
              </a:ext>
            </a:extLst>
          </p:cNvPr>
          <p:cNvSpPr>
            <a:spLocks noGrp="1"/>
          </p:cNvSpPr>
          <p:nvPr>
            <p:ph type="ftr" sz="quarter" idx="11"/>
          </p:nvPr>
        </p:nvSpPr>
        <p:spPr/>
        <p:txBody>
          <a:bodyPr/>
          <a:lstStyle/>
          <a:p>
            <a:r>
              <a:rPr lang="en-US" dirty="0"/>
              <a:t>ALA Core Virtual Interest Group Week 2023</a:t>
            </a:r>
          </a:p>
        </p:txBody>
      </p:sp>
      <p:sp>
        <p:nvSpPr>
          <p:cNvPr id="5" name="Slide Number Placeholder 4">
            <a:extLst>
              <a:ext uri="{FF2B5EF4-FFF2-40B4-BE49-F238E27FC236}">
                <a16:creationId xmlns:a16="http://schemas.microsoft.com/office/drawing/2014/main" id="{5433BF55-552B-B9A3-AD07-EEB39F64C6C0}"/>
              </a:ext>
            </a:extLst>
          </p:cNvPr>
          <p:cNvSpPr>
            <a:spLocks noGrp="1"/>
          </p:cNvSpPr>
          <p:nvPr>
            <p:ph type="sldNum" sz="quarter" idx="12"/>
          </p:nvPr>
        </p:nvSpPr>
        <p:spPr/>
        <p:txBody>
          <a:bodyPr/>
          <a:lstStyle/>
          <a:p>
            <a:fld id="{48F63A3B-78C7-47BE-AE5E-E10140E04643}" type="slidenum">
              <a:rPr lang="en-US" smtClean="0"/>
              <a:t>22</a:t>
            </a:fld>
            <a:endParaRPr lang="en-US" dirty="0"/>
          </a:p>
        </p:txBody>
      </p:sp>
    </p:spTree>
    <p:extLst>
      <p:ext uri="{BB962C8B-B14F-4D97-AF65-F5344CB8AC3E}">
        <p14:creationId xmlns:p14="http://schemas.microsoft.com/office/powerpoint/2010/main" val="189554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6548" y="883920"/>
            <a:ext cx="8165592" cy="768096"/>
          </a:xfrm>
        </p:spPr>
        <p:txBody>
          <a:bodyPr/>
          <a:lstStyle/>
          <a:p>
            <a:r>
              <a:rPr lang="es-ES" sz="2400" dirty="0"/>
              <a:t>María Emilia Somoza:</a:t>
            </a:r>
            <a:br>
              <a:rPr lang="es-ES" sz="2400" dirty="0"/>
            </a:br>
            <a:r>
              <a:rPr lang="es-ES" sz="2400" dirty="0"/>
              <a:t>“Aguafuerte”, </a:t>
            </a:r>
            <a:r>
              <a:rPr lang="es-ES" sz="2400" dirty="0" err="1"/>
              <a:t>etchings</a:t>
            </a:r>
            <a:endParaRPr lang="es-ES" sz="2400" dirty="0"/>
          </a:p>
        </p:txBody>
      </p:sp>
      <p:pic>
        <p:nvPicPr>
          <p:cNvPr id="11" name="Content Placeholder 10"/>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7799732" y="2483358"/>
            <a:ext cx="3588788" cy="3684588"/>
          </a:xfrm>
        </p:spPr>
      </p:pic>
      <p:sp>
        <p:nvSpPr>
          <p:cNvPr id="7" name="Slide Number Placeholder 6"/>
          <p:cNvSpPr>
            <a:spLocks noGrp="1"/>
          </p:cNvSpPr>
          <p:nvPr>
            <p:ph type="sldNum" sz="quarter" idx="12"/>
          </p:nvPr>
        </p:nvSpPr>
        <p:spPr/>
        <p:txBody>
          <a:bodyPr/>
          <a:lstStyle/>
          <a:p>
            <a:fld id="{48F63A3B-78C7-47BE-AE5E-E10140E04643}" type="slidenum">
              <a:rPr lang="en-US" smtClean="0"/>
              <a:t>23</a:t>
            </a:fld>
            <a:endParaRPr lang="en-US" dirty="0"/>
          </a:p>
        </p:txBody>
      </p:sp>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478184" y="2483358"/>
            <a:ext cx="4261160" cy="3684588"/>
          </a:xfrm>
        </p:spPr>
      </p:pic>
      <p:pic>
        <p:nvPicPr>
          <p:cNvPr id="12" name="Picture 11"/>
          <p:cNvPicPr>
            <a:picLocks noChangeAspect="1"/>
          </p:cNvPicPr>
          <p:nvPr/>
        </p:nvPicPr>
        <p:blipFill>
          <a:blip r:embed="rId4"/>
          <a:stretch>
            <a:fillRect/>
          </a:stretch>
        </p:blipFill>
        <p:spPr>
          <a:xfrm>
            <a:off x="0" y="271244"/>
            <a:ext cx="3200677" cy="323116"/>
          </a:xfrm>
          <a:prstGeom prst="rect">
            <a:avLst/>
          </a:prstGeom>
        </p:spPr>
      </p:pic>
      <p:sp>
        <p:nvSpPr>
          <p:cNvPr id="13" name="TextBox 12"/>
          <p:cNvSpPr txBox="1"/>
          <p:nvPr/>
        </p:nvSpPr>
        <p:spPr>
          <a:xfrm>
            <a:off x="3478184" y="6177090"/>
            <a:ext cx="6273836" cy="461665"/>
          </a:xfrm>
          <a:prstGeom prst="rect">
            <a:avLst/>
          </a:prstGeom>
          <a:noFill/>
        </p:spPr>
        <p:txBody>
          <a:bodyPr wrap="square" rtlCol="0">
            <a:spAutoFit/>
          </a:bodyPr>
          <a:lstStyle/>
          <a:p>
            <a:r>
              <a:rPr lang="es-ES" sz="1200" dirty="0" err="1"/>
              <a:t>Fullana</a:t>
            </a:r>
            <a:r>
              <a:rPr lang="es-ES" sz="1200" dirty="0"/>
              <a:t> Acosta, M. (2016). La huella de María Emilia Somoza. </a:t>
            </a:r>
            <a:r>
              <a:rPr lang="es-ES" sz="1200" i="1" dirty="0"/>
              <a:t>El Nuevo Día</a:t>
            </a:r>
            <a:r>
              <a:rPr lang="es-ES" sz="1200" dirty="0"/>
              <a:t>. </a:t>
            </a:r>
            <a:r>
              <a:rPr lang="es-ES" sz="1200" dirty="0">
                <a:hlinkClick r:id="rId5"/>
              </a:rPr>
              <a:t>https://www.pressreader.com/puerto-rico/el-nuevo-dia1/20160708/282149290640670</a:t>
            </a:r>
            <a:r>
              <a:rPr lang="es-ES" sz="1200" dirty="0"/>
              <a:t> </a:t>
            </a:r>
          </a:p>
        </p:txBody>
      </p:sp>
    </p:spTree>
    <p:extLst>
      <p:ext uri="{BB962C8B-B14F-4D97-AF65-F5344CB8AC3E}">
        <p14:creationId xmlns:p14="http://schemas.microsoft.com/office/powerpoint/2010/main" val="830979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F63A3B-78C7-47BE-AE5E-E10140E04643}" type="slidenum">
              <a:rPr lang="en-US" smtClean="0"/>
              <a:t>24</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67347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419FB-7E10-DAD5-2199-32F514EFEBCF}"/>
              </a:ext>
            </a:extLst>
          </p:cNvPr>
          <p:cNvSpPr>
            <a:spLocks noGrp="1"/>
          </p:cNvSpPr>
          <p:nvPr>
            <p:ph type="title"/>
          </p:nvPr>
        </p:nvSpPr>
        <p:spPr>
          <a:xfrm>
            <a:off x="539496" y="1216152"/>
            <a:ext cx="10671048" cy="768096"/>
          </a:xfrm>
        </p:spPr>
        <p:txBody>
          <a:bodyPr/>
          <a:lstStyle/>
          <a:p>
            <a:pPr algn="l"/>
            <a:r>
              <a:rPr lang="es-PR" sz="4000" dirty="0"/>
              <a:t>373 </a:t>
            </a:r>
            <a:r>
              <a:rPr lang="es-PR" sz="4000" dirty="0" err="1"/>
              <a:t>associated</a:t>
            </a:r>
            <a:r>
              <a:rPr lang="es-PR" sz="4000" dirty="0"/>
              <a:t> </a:t>
            </a:r>
            <a:r>
              <a:rPr lang="es-PR" sz="4000" dirty="0" err="1"/>
              <a:t>group</a:t>
            </a:r>
            <a:endParaRPr lang="es-PR" sz="4000" dirty="0"/>
          </a:p>
        </p:txBody>
      </p:sp>
      <p:sp>
        <p:nvSpPr>
          <p:cNvPr id="3" name="Content Placeholder 2">
            <a:extLst>
              <a:ext uri="{FF2B5EF4-FFF2-40B4-BE49-F238E27FC236}">
                <a16:creationId xmlns:a16="http://schemas.microsoft.com/office/drawing/2014/main" id="{03886C89-F612-1CBA-C470-5AB5B3992CB9}"/>
              </a:ext>
            </a:extLst>
          </p:cNvPr>
          <p:cNvSpPr>
            <a:spLocks noGrp="1"/>
          </p:cNvSpPr>
          <p:nvPr>
            <p:ph sz="half" idx="1"/>
          </p:nvPr>
        </p:nvSpPr>
        <p:spPr/>
        <p:txBody>
          <a:bodyPr vert="horz" lIns="91440" tIns="45720" rIns="91440" bIns="45720" rtlCol="0" anchor="t">
            <a:noAutofit/>
          </a:bodyPr>
          <a:lstStyle/>
          <a:p>
            <a:pPr marL="0" indent="0">
              <a:buNone/>
            </a:pPr>
            <a:r>
              <a:rPr lang="es-PR" dirty="0" err="1"/>
              <a:t>The</a:t>
            </a:r>
            <a:r>
              <a:rPr lang="es-PR" dirty="0"/>
              <a:t> use of </a:t>
            </a:r>
            <a:r>
              <a:rPr lang="es-PR" dirty="0" err="1"/>
              <a:t>this</a:t>
            </a:r>
            <a:r>
              <a:rPr lang="es-PR" dirty="0"/>
              <a:t> </a:t>
            </a:r>
            <a:r>
              <a:rPr lang="es-PR" dirty="0" err="1"/>
              <a:t>attribute</a:t>
            </a:r>
            <a:r>
              <a:rPr lang="es-PR" dirty="0"/>
              <a:t> </a:t>
            </a:r>
            <a:r>
              <a:rPr lang="es-PR" dirty="0" err="1"/>
              <a:t>establishes</a:t>
            </a:r>
            <a:r>
              <a:rPr lang="es-PR" dirty="0"/>
              <a:t> </a:t>
            </a:r>
            <a:r>
              <a:rPr lang="es-PR" dirty="0" err="1"/>
              <a:t>relationships</a:t>
            </a:r>
            <a:r>
              <a:rPr lang="es-PR" dirty="0"/>
              <a:t> </a:t>
            </a:r>
            <a:r>
              <a:rPr lang="es-PR" dirty="0" err="1"/>
              <a:t>between</a:t>
            </a:r>
            <a:r>
              <a:rPr lang="es-PR" dirty="0"/>
              <a:t> </a:t>
            </a:r>
            <a:r>
              <a:rPr lang="es-PR" dirty="0" err="1"/>
              <a:t>the</a:t>
            </a:r>
            <a:r>
              <a:rPr lang="es-PR" dirty="0"/>
              <a:t> </a:t>
            </a:r>
            <a:r>
              <a:rPr lang="es-PR" dirty="0" err="1"/>
              <a:t>artist</a:t>
            </a:r>
            <a:r>
              <a:rPr lang="es-PR" dirty="0"/>
              <a:t> and </a:t>
            </a:r>
            <a:r>
              <a:rPr lang="es-PR" dirty="0" err="1"/>
              <a:t>various</a:t>
            </a:r>
            <a:r>
              <a:rPr lang="es-PR" dirty="0"/>
              <a:t> </a:t>
            </a:r>
            <a:r>
              <a:rPr lang="es-PR" dirty="0" err="1"/>
              <a:t>groups</a:t>
            </a:r>
            <a:r>
              <a:rPr lang="es-PR" dirty="0"/>
              <a:t> </a:t>
            </a:r>
            <a:r>
              <a:rPr lang="es-PR" dirty="0" err="1"/>
              <a:t>or</a:t>
            </a:r>
            <a:r>
              <a:rPr lang="es-PR" dirty="0"/>
              <a:t> </a:t>
            </a:r>
            <a:r>
              <a:rPr lang="es-PR" dirty="0" err="1"/>
              <a:t>institutions</a:t>
            </a:r>
            <a:r>
              <a:rPr lang="es-PR" dirty="0"/>
              <a:t>, </a:t>
            </a:r>
            <a:r>
              <a:rPr lang="es-PR" dirty="0" err="1"/>
              <a:t>including</a:t>
            </a:r>
            <a:r>
              <a:rPr lang="es-PR" dirty="0"/>
              <a:t> </a:t>
            </a:r>
            <a:r>
              <a:rPr lang="es-PR" dirty="0" err="1"/>
              <a:t>educational</a:t>
            </a:r>
            <a:r>
              <a:rPr lang="es-PR" dirty="0"/>
              <a:t> </a:t>
            </a:r>
            <a:r>
              <a:rPr lang="es-PR" dirty="0" err="1"/>
              <a:t>institutions</a:t>
            </a:r>
            <a:r>
              <a:rPr lang="es-PR" dirty="0"/>
              <a:t>, </a:t>
            </a:r>
            <a:r>
              <a:rPr lang="es-PR" dirty="0" err="1"/>
              <a:t>galleries</a:t>
            </a:r>
            <a:r>
              <a:rPr lang="es-PR" dirty="0"/>
              <a:t>, </a:t>
            </a:r>
            <a:r>
              <a:rPr lang="es-PR" dirty="0" err="1"/>
              <a:t>museums</a:t>
            </a:r>
            <a:r>
              <a:rPr lang="es-PR" dirty="0"/>
              <a:t>, </a:t>
            </a:r>
            <a:r>
              <a:rPr lang="es-PR" dirty="0" err="1"/>
              <a:t>or</a:t>
            </a:r>
            <a:r>
              <a:rPr lang="es-PR" dirty="0"/>
              <a:t> </a:t>
            </a:r>
            <a:r>
              <a:rPr lang="es-PR" dirty="0" err="1"/>
              <a:t>government</a:t>
            </a:r>
            <a:r>
              <a:rPr lang="es-PR" dirty="0"/>
              <a:t> agencies, </a:t>
            </a:r>
            <a:r>
              <a:rPr lang="es-PR" dirty="0" err="1"/>
              <a:t>among</a:t>
            </a:r>
            <a:r>
              <a:rPr lang="es-PR" dirty="0"/>
              <a:t> </a:t>
            </a:r>
            <a:r>
              <a:rPr lang="es-PR" dirty="0" err="1"/>
              <a:t>others</a:t>
            </a:r>
            <a:r>
              <a:rPr lang="es-PR" dirty="0"/>
              <a:t>. </a:t>
            </a:r>
          </a:p>
          <a:p>
            <a:pPr marL="0" indent="0">
              <a:buNone/>
            </a:pPr>
            <a:endParaRPr lang="es-PR" dirty="0"/>
          </a:p>
          <a:p>
            <a:pPr marL="0" indent="0">
              <a:buNone/>
            </a:pPr>
            <a:r>
              <a:rPr lang="es-PR" dirty="0" err="1"/>
              <a:t>We</a:t>
            </a:r>
            <a:r>
              <a:rPr lang="es-PR" dirty="0"/>
              <a:t> </a:t>
            </a:r>
            <a:r>
              <a:rPr lang="es-PR" dirty="0" err="1"/>
              <a:t>included</a:t>
            </a:r>
            <a:r>
              <a:rPr lang="es-PR" dirty="0"/>
              <a:t> </a:t>
            </a:r>
            <a:r>
              <a:rPr lang="es-PR" dirty="0" err="1"/>
              <a:t>authorized</a:t>
            </a:r>
            <a:r>
              <a:rPr lang="es-PR" dirty="0"/>
              <a:t> </a:t>
            </a:r>
            <a:r>
              <a:rPr lang="es-PR" dirty="0" err="1"/>
              <a:t>corporate</a:t>
            </a:r>
            <a:r>
              <a:rPr lang="es-PR" dirty="0"/>
              <a:t> </a:t>
            </a:r>
            <a:r>
              <a:rPr lang="es-PR" dirty="0" err="1"/>
              <a:t>names</a:t>
            </a:r>
            <a:r>
              <a:rPr lang="es-PR" dirty="0"/>
              <a:t> </a:t>
            </a:r>
            <a:r>
              <a:rPr lang="es-PR" dirty="0" err="1"/>
              <a:t>from</a:t>
            </a:r>
            <a:r>
              <a:rPr lang="es-PR" dirty="0"/>
              <a:t> </a:t>
            </a:r>
            <a:r>
              <a:rPr lang="es-PR" dirty="0" err="1"/>
              <a:t>the</a:t>
            </a:r>
            <a:r>
              <a:rPr lang="es-PR" dirty="0"/>
              <a:t> LCNAF. </a:t>
            </a:r>
            <a:r>
              <a:rPr lang="es-PR" dirty="0" err="1"/>
              <a:t>This</a:t>
            </a:r>
            <a:r>
              <a:rPr lang="es-PR" dirty="0"/>
              <a:t> </a:t>
            </a:r>
            <a:r>
              <a:rPr lang="es-PR" dirty="0" err="1"/>
              <a:t>presented</a:t>
            </a:r>
            <a:r>
              <a:rPr lang="es-PR" dirty="0"/>
              <a:t> a </a:t>
            </a:r>
            <a:r>
              <a:rPr lang="es-PR" dirty="0" err="1"/>
              <a:t>challenge</a:t>
            </a:r>
            <a:r>
              <a:rPr lang="es-PR" dirty="0"/>
              <a:t>, </a:t>
            </a:r>
            <a:r>
              <a:rPr lang="es-PR" dirty="0" err="1"/>
              <a:t>since</a:t>
            </a:r>
            <a:r>
              <a:rPr lang="es-PR" dirty="0"/>
              <a:t> </a:t>
            </a:r>
            <a:r>
              <a:rPr lang="es-PR" dirty="0" err="1"/>
              <a:t>many</a:t>
            </a:r>
            <a:r>
              <a:rPr lang="es-PR" dirty="0"/>
              <a:t> local </a:t>
            </a:r>
            <a:r>
              <a:rPr lang="es-PR" dirty="0" err="1"/>
              <a:t>institutions</a:t>
            </a:r>
            <a:r>
              <a:rPr lang="es-PR" dirty="0"/>
              <a:t> and </a:t>
            </a:r>
            <a:r>
              <a:rPr lang="es-PR" dirty="0" err="1"/>
              <a:t>associations</a:t>
            </a:r>
            <a:r>
              <a:rPr lang="es-PR" dirty="0"/>
              <a:t> do </a:t>
            </a:r>
            <a:r>
              <a:rPr lang="es-PR" dirty="0" err="1"/>
              <a:t>not</a:t>
            </a:r>
            <a:r>
              <a:rPr lang="es-PR" dirty="0"/>
              <a:t> </a:t>
            </a:r>
            <a:r>
              <a:rPr lang="es-PR" dirty="0" err="1"/>
              <a:t>have</a:t>
            </a:r>
            <a:r>
              <a:rPr lang="es-PR" dirty="0"/>
              <a:t> </a:t>
            </a:r>
            <a:r>
              <a:rPr lang="es-PR" dirty="0" err="1"/>
              <a:t>an</a:t>
            </a:r>
            <a:r>
              <a:rPr lang="es-PR" dirty="0"/>
              <a:t> </a:t>
            </a:r>
            <a:r>
              <a:rPr lang="es-PR" dirty="0" err="1"/>
              <a:t>authority</a:t>
            </a:r>
            <a:r>
              <a:rPr lang="es-PR" dirty="0"/>
              <a:t> record. </a:t>
            </a:r>
            <a:r>
              <a:rPr lang="es-PR" dirty="0" err="1"/>
              <a:t>This</a:t>
            </a:r>
            <a:r>
              <a:rPr lang="es-PR" dirty="0"/>
              <a:t> </a:t>
            </a:r>
            <a:r>
              <a:rPr lang="es-PR" dirty="0" err="1"/>
              <a:t>issue</a:t>
            </a:r>
            <a:r>
              <a:rPr lang="es-PR" dirty="0"/>
              <a:t> </a:t>
            </a:r>
            <a:r>
              <a:rPr lang="es-PR" dirty="0" err="1"/>
              <a:t>was</a:t>
            </a:r>
            <a:r>
              <a:rPr lang="es-PR" dirty="0"/>
              <a:t> </a:t>
            </a:r>
            <a:r>
              <a:rPr lang="es-PR" dirty="0" err="1"/>
              <a:t>common</a:t>
            </a:r>
            <a:r>
              <a:rPr lang="es-PR" dirty="0"/>
              <a:t> </a:t>
            </a:r>
            <a:r>
              <a:rPr lang="es-PR" dirty="0" err="1"/>
              <a:t>with</a:t>
            </a:r>
            <a:r>
              <a:rPr lang="es-PR" dirty="0"/>
              <a:t> </a:t>
            </a:r>
            <a:r>
              <a:rPr lang="es-PR" dirty="0" err="1"/>
              <a:t>the</a:t>
            </a:r>
            <a:r>
              <a:rPr lang="es-PR" dirty="0"/>
              <a:t> </a:t>
            </a:r>
            <a:r>
              <a:rPr lang="es-PR" dirty="0" err="1"/>
              <a:t>various</a:t>
            </a:r>
            <a:r>
              <a:rPr lang="es-PR" dirty="0"/>
              <a:t> workshops and </a:t>
            </a:r>
            <a:r>
              <a:rPr lang="es-PR" dirty="0" err="1"/>
              <a:t>departments</a:t>
            </a:r>
            <a:r>
              <a:rPr lang="es-PR" dirty="0"/>
              <a:t> </a:t>
            </a:r>
            <a:r>
              <a:rPr lang="es-PR" dirty="0" err="1"/>
              <a:t>that</a:t>
            </a:r>
            <a:r>
              <a:rPr lang="es-PR" dirty="0"/>
              <a:t> </a:t>
            </a:r>
            <a:r>
              <a:rPr lang="es-PR" dirty="0" err="1"/>
              <a:t>formed</a:t>
            </a:r>
            <a:r>
              <a:rPr lang="es-PR" dirty="0"/>
              <a:t> </a:t>
            </a:r>
            <a:r>
              <a:rPr lang="es-PR" dirty="0" err="1"/>
              <a:t>part</a:t>
            </a:r>
            <a:r>
              <a:rPr lang="es-PR" dirty="0"/>
              <a:t> of </a:t>
            </a:r>
            <a:r>
              <a:rPr lang="es-PR" dirty="0" err="1"/>
              <a:t>the</a:t>
            </a:r>
            <a:r>
              <a:rPr lang="es-PR" dirty="0"/>
              <a:t> </a:t>
            </a:r>
            <a:r>
              <a:rPr lang="es-PR" dirty="0" err="1"/>
              <a:t>Institute</a:t>
            </a:r>
            <a:r>
              <a:rPr lang="es-PR" dirty="0"/>
              <a:t> of Puerto </a:t>
            </a:r>
            <a:r>
              <a:rPr lang="es-PR" dirty="0" err="1"/>
              <a:t>Rican</a:t>
            </a:r>
            <a:r>
              <a:rPr lang="es-PR" dirty="0"/>
              <a:t> Culture </a:t>
            </a:r>
            <a:r>
              <a:rPr lang="es-PR" dirty="0" err="1"/>
              <a:t>during</a:t>
            </a:r>
            <a:r>
              <a:rPr lang="es-PR" dirty="0"/>
              <a:t> </a:t>
            </a:r>
            <a:r>
              <a:rPr lang="es-PR" dirty="0" err="1"/>
              <a:t>the</a:t>
            </a:r>
            <a:r>
              <a:rPr lang="es-PR" dirty="0"/>
              <a:t> 1950s-1970s. </a:t>
            </a:r>
            <a:r>
              <a:rPr lang="es-PR" dirty="0" err="1"/>
              <a:t>Although</a:t>
            </a:r>
            <a:r>
              <a:rPr lang="es-PR" dirty="0"/>
              <a:t> </a:t>
            </a:r>
            <a:r>
              <a:rPr lang="es-PR" dirty="0" err="1"/>
              <a:t>we</a:t>
            </a:r>
            <a:r>
              <a:rPr lang="es-PR" dirty="0"/>
              <a:t> are </a:t>
            </a:r>
            <a:r>
              <a:rPr lang="es-PR" dirty="0" err="1"/>
              <a:t>aware</a:t>
            </a:r>
            <a:r>
              <a:rPr lang="es-PR" dirty="0"/>
              <a:t> </a:t>
            </a:r>
            <a:r>
              <a:rPr lang="es-PR" dirty="0" err="1"/>
              <a:t>that</a:t>
            </a:r>
            <a:r>
              <a:rPr lang="es-PR" dirty="0"/>
              <a:t> </a:t>
            </a:r>
            <a:r>
              <a:rPr lang="es-PR" dirty="0" err="1"/>
              <a:t>this</a:t>
            </a:r>
            <a:r>
              <a:rPr lang="es-PR" dirty="0"/>
              <a:t> </a:t>
            </a:r>
            <a:r>
              <a:rPr lang="es-PR" dirty="0" err="1"/>
              <a:t>field</a:t>
            </a:r>
            <a:r>
              <a:rPr lang="es-PR" dirty="0"/>
              <a:t> </a:t>
            </a:r>
            <a:r>
              <a:rPr lang="es-PR" dirty="0" err="1"/>
              <a:t>does</a:t>
            </a:r>
            <a:r>
              <a:rPr lang="es-PR" dirty="0"/>
              <a:t> </a:t>
            </a:r>
            <a:r>
              <a:rPr lang="es-PR" dirty="0" err="1"/>
              <a:t>not</a:t>
            </a:r>
            <a:r>
              <a:rPr lang="es-PR" dirty="0"/>
              <a:t> prescribe </a:t>
            </a:r>
            <a:r>
              <a:rPr lang="es-PR" dirty="0" err="1"/>
              <a:t>the</a:t>
            </a:r>
            <a:r>
              <a:rPr lang="es-PR" dirty="0"/>
              <a:t> use of </a:t>
            </a:r>
            <a:r>
              <a:rPr lang="es-PR" dirty="0" err="1"/>
              <a:t>controlled</a:t>
            </a:r>
            <a:r>
              <a:rPr lang="es-PR" dirty="0"/>
              <a:t> </a:t>
            </a:r>
            <a:r>
              <a:rPr lang="es-PR" dirty="0" err="1"/>
              <a:t>vocabularies</a:t>
            </a:r>
            <a:r>
              <a:rPr lang="es-PR" dirty="0"/>
              <a:t>, </a:t>
            </a:r>
            <a:r>
              <a:rPr lang="es-PR" dirty="0" err="1"/>
              <a:t>it</a:t>
            </a:r>
            <a:r>
              <a:rPr lang="es-PR" dirty="0"/>
              <a:t> has </a:t>
            </a:r>
            <a:r>
              <a:rPr lang="es-PR" dirty="0" err="1"/>
              <a:t>underscored</a:t>
            </a:r>
            <a:r>
              <a:rPr lang="es-PR" dirty="0"/>
              <a:t> </a:t>
            </a:r>
            <a:r>
              <a:rPr lang="es-PR" dirty="0" err="1"/>
              <a:t>the</a:t>
            </a:r>
            <a:r>
              <a:rPr lang="es-PR" dirty="0"/>
              <a:t> </a:t>
            </a:r>
            <a:r>
              <a:rPr lang="es-PR" dirty="0" err="1"/>
              <a:t>need</a:t>
            </a:r>
            <a:r>
              <a:rPr lang="es-PR" dirty="0"/>
              <a:t> </a:t>
            </a:r>
            <a:r>
              <a:rPr lang="es-PR" dirty="0" err="1"/>
              <a:t>for</a:t>
            </a:r>
            <a:r>
              <a:rPr lang="es-PR" dirty="0"/>
              <a:t> more </a:t>
            </a:r>
            <a:r>
              <a:rPr lang="es-PR" dirty="0" err="1"/>
              <a:t>authority</a:t>
            </a:r>
            <a:r>
              <a:rPr lang="es-PR" dirty="0"/>
              <a:t> </a:t>
            </a:r>
            <a:r>
              <a:rPr lang="es-PR" dirty="0" err="1"/>
              <a:t>work</a:t>
            </a:r>
            <a:r>
              <a:rPr lang="es-PR" dirty="0"/>
              <a:t> </a:t>
            </a:r>
            <a:r>
              <a:rPr lang="es-PR" dirty="0" err="1"/>
              <a:t>with</a:t>
            </a:r>
            <a:r>
              <a:rPr lang="es-PR" dirty="0"/>
              <a:t> Puerto </a:t>
            </a:r>
            <a:r>
              <a:rPr lang="es-PR" dirty="0" err="1"/>
              <a:t>Rican</a:t>
            </a:r>
            <a:r>
              <a:rPr lang="es-PR" dirty="0"/>
              <a:t> </a:t>
            </a:r>
            <a:r>
              <a:rPr lang="es-PR" dirty="0" err="1"/>
              <a:t>institutions</a:t>
            </a:r>
            <a:r>
              <a:rPr lang="es-PR" dirty="0"/>
              <a:t>. </a:t>
            </a:r>
          </a:p>
          <a:p>
            <a:pPr marL="0" indent="0">
              <a:buNone/>
            </a:pPr>
            <a:endParaRPr lang="es-PR" dirty="0"/>
          </a:p>
          <a:p>
            <a:pPr marL="0" indent="0">
              <a:buNone/>
            </a:pPr>
            <a:r>
              <a:rPr lang="es-PR" dirty="0" err="1"/>
              <a:t>We</a:t>
            </a:r>
            <a:r>
              <a:rPr lang="es-PR" dirty="0"/>
              <a:t> </a:t>
            </a:r>
            <a:r>
              <a:rPr lang="es-PR" dirty="0" err="1"/>
              <a:t>also</a:t>
            </a:r>
            <a:r>
              <a:rPr lang="es-PR" dirty="0"/>
              <a:t> </a:t>
            </a:r>
            <a:r>
              <a:rPr lang="es-PR" dirty="0" err="1"/>
              <a:t>noted</a:t>
            </a:r>
            <a:r>
              <a:rPr lang="es-PR" dirty="0"/>
              <a:t> </a:t>
            </a:r>
            <a:r>
              <a:rPr lang="es-PR" dirty="0" err="1"/>
              <a:t>that</a:t>
            </a:r>
            <a:r>
              <a:rPr lang="es-PR" dirty="0"/>
              <a:t> </a:t>
            </a:r>
            <a:r>
              <a:rPr lang="es-PR" dirty="0" err="1"/>
              <a:t>subfields</a:t>
            </a:r>
            <a:r>
              <a:rPr lang="es-PR" dirty="0"/>
              <a:t> $i and $4 </a:t>
            </a:r>
            <a:r>
              <a:rPr lang="es-PR" dirty="0" err="1"/>
              <a:t>cannot</a:t>
            </a:r>
            <a:r>
              <a:rPr lang="es-PR" dirty="0"/>
              <a:t> be </a:t>
            </a:r>
            <a:r>
              <a:rPr lang="es-PR" dirty="0" err="1"/>
              <a:t>used</a:t>
            </a:r>
            <a:r>
              <a:rPr lang="es-PR" dirty="0"/>
              <a:t> </a:t>
            </a:r>
            <a:r>
              <a:rPr lang="es-PR" dirty="0" err="1"/>
              <a:t>with</a:t>
            </a:r>
            <a:r>
              <a:rPr lang="es-PR" dirty="0"/>
              <a:t> </a:t>
            </a:r>
            <a:r>
              <a:rPr lang="es-PR" dirty="0" err="1"/>
              <a:t>field</a:t>
            </a:r>
            <a:r>
              <a:rPr lang="es-PR" dirty="0"/>
              <a:t> 373. </a:t>
            </a:r>
            <a:r>
              <a:rPr lang="es-PR" dirty="0" err="1"/>
              <a:t>This</a:t>
            </a:r>
            <a:r>
              <a:rPr lang="es-PR" dirty="0"/>
              <a:t> </a:t>
            </a:r>
            <a:r>
              <a:rPr lang="es-PR" dirty="0" err="1"/>
              <a:t>discussion</a:t>
            </a:r>
            <a:r>
              <a:rPr lang="es-PR" dirty="0"/>
              <a:t> can be </a:t>
            </a:r>
            <a:r>
              <a:rPr lang="es-PR" dirty="0" err="1"/>
              <a:t>found</a:t>
            </a:r>
            <a:r>
              <a:rPr lang="es-PR" dirty="0"/>
              <a:t> </a:t>
            </a:r>
            <a:r>
              <a:rPr lang="es-PR" dirty="0" err="1"/>
              <a:t>on</a:t>
            </a:r>
            <a:r>
              <a:rPr lang="es-PR" dirty="0"/>
              <a:t> </a:t>
            </a:r>
            <a:r>
              <a:rPr lang="es-PR" i="1" dirty="0">
                <a:hlinkClick r:id="rId2"/>
              </a:rPr>
              <a:t>MARC </a:t>
            </a:r>
            <a:r>
              <a:rPr lang="en-US" i="1" dirty="0">
                <a:hlinkClick r:id="rId2"/>
              </a:rPr>
              <a:t>Discussion Paper No. 2022-DP04: Adding Subfields $i and $4 to Field 373</a:t>
            </a:r>
            <a:r>
              <a:rPr lang="en-US" i="1" dirty="0"/>
              <a:t> </a:t>
            </a:r>
            <a:r>
              <a:rPr lang="en-US" dirty="0"/>
              <a:t>The use of these subfields could facilitate linked data applications if the institutions have other related URIs, like </a:t>
            </a:r>
            <a:r>
              <a:rPr lang="en-US" dirty="0" err="1"/>
              <a:t>Wikidata</a:t>
            </a:r>
            <a:r>
              <a:rPr lang="en-US" dirty="0"/>
              <a:t> identifiers. Also, this field can include coded dates, information that cannot be registered in fields 5xx. </a:t>
            </a:r>
            <a:endParaRPr lang="es-PR" i="1" dirty="0"/>
          </a:p>
        </p:txBody>
      </p:sp>
      <p:sp>
        <p:nvSpPr>
          <p:cNvPr id="4" name="Footer Placeholder 3">
            <a:extLst>
              <a:ext uri="{FF2B5EF4-FFF2-40B4-BE49-F238E27FC236}">
                <a16:creationId xmlns:a16="http://schemas.microsoft.com/office/drawing/2014/main" id="{0E041E9B-D1D2-7368-9A97-F504466BB68C}"/>
              </a:ext>
            </a:extLst>
          </p:cNvPr>
          <p:cNvSpPr>
            <a:spLocks noGrp="1"/>
          </p:cNvSpPr>
          <p:nvPr>
            <p:ph type="ftr" sz="quarter" idx="11"/>
          </p:nvPr>
        </p:nvSpPr>
        <p:spPr/>
        <p:txBody>
          <a:bodyPr/>
          <a:lstStyle/>
          <a:p>
            <a:r>
              <a:rPr lang="en-US" dirty="0"/>
              <a:t>ALA Core Virtual Interest Group Week 2023</a:t>
            </a:r>
          </a:p>
        </p:txBody>
      </p:sp>
      <p:sp>
        <p:nvSpPr>
          <p:cNvPr id="5" name="Slide Number Placeholder 4">
            <a:extLst>
              <a:ext uri="{FF2B5EF4-FFF2-40B4-BE49-F238E27FC236}">
                <a16:creationId xmlns:a16="http://schemas.microsoft.com/office/drawing/2014/main" id="{5433BF55-552B-B9A3-AD07-EEB39F64C6C0}"/>
              </a:ext>
            </a:extLst>
          </p:cNvPr>
          <p:cNvSpPr>
            <a:spLocks noGrp="1"/>
          </p:cNvSpPr>
          <p:nvPr>
            <p:ph type="sldNum" sz="quarter" idx="12"/>
          </p:nvPr>
        </p:nvSpPr>
        <p:spPr/>
        <p:txBody>
          <a:bodyPr/>
          <a:lstStyle/>
          <a:p>
            <a:fld id="{48F63A3B-78C7-47BE-AE5E-E10140E04643}" type="slidenum">
              <a:rPr lang="en-US" smtClean="0"/>
              <a:t>25</a:t>
            </a:fld>
            <a:endParaRPr lang="en-US" dirty="0"/>
          </a:p>
        </p:txBody>
      </p:sp>
    </p:spTree>
    <p:extLst>
      <p:ext uri="{BB962C8B-B14F-4D97-AF65-F5344CB8AC3E}">
        <p14:creationId xmlns:p14="http://schemas.microsoft.com/office/powerpoint/2010/main" val="4093467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4448" y="484632"/>
            <a:ext cx="8165592" cy="768096"/>
          </a:xfrm>
        </p:spPr>
        <p:txBody>
          <a:bodyPr/>
          <a:lstStyle/>
          <a:p>
            <a:r>
              <a:rPr lang="es-ES" sz="2400" dirty="0"/>
              <a:t>Lorenzo </a:t>
            </a:r>
            <a:r>
              <a:rPr lang="es-ES" sz="2400" dirty="0" err="1"/>
              <a:t>Homar</a:t>
            </a:r>
            <a:r>
              <a:rPr lang="es-ES" sz="2400" dirty="0"/>
              <a:t>:</a:t>
            </a:r>
            <a:br>
              <a:rPr lang="es-ES" sz="2400" dirty="0"/>
            </a:br>
            <a:r>
              <a:rPr lang="es-ES" sz="2400" dirty="0" err="1"/>
              <a:t>Institute</a:t>
            </a:r>
            <a:r>
              <a:rPr lang="es-ES" sz="2400" dirty="0"/>
              <a:t> of puerto </a:t>
            </a:r>
            <a:r>
              <a:rPr lang="es-ES" sz="2400" dirty="0" err="1"/>
              <a:t>rican</a:t>
            </a:r>
            <a:r>
              <a:rPr lang="es-ES" sz="2400" dirty="0"/>
              <a:t> culture &amp; </a:t>
            </a:r>
            <a:r>
              <a:rPr lang="es-ES" sz="2400" dirty="0" err="1"/>
              <a:t>Division</a:t>
            </a:r>
            <a:r>
              <a:rPr lang="es-ES" sz="2400" dirty="0"/>
              <a:t> of </a:t>
            </a:r>
            <a:r>
              <a:rPr lang="es-ES" sz="2400" dirty="0" err="1"/>
              <a:t>community</a:t>
            </a:r>
            <a:r>
              <a:rPr lang="es-ES" sz="2400" dirty="0"/>
              <a:t> </a:t>
            </a:r>
            <a:r>
              <a:rPr lang="es-ES" sz="2400" dirty="0" err="1"/>
              <a:t>education</a:t>
            </a:r>
            <a:r>
              <a:rPr lang="es-ES" sz="2400" dirty="0"/>
              <a:t> (</a:t>
            </a:r>
            <a:r>
              <a:rPr lang="es-ES" sz="2400" dirty="0" err="1"/>
              <a:t>divedco</a:t>
            </a:r>
            <a:r>
              <a:rPr lang="es-ES" sz="2400" dirty="0"/>
              <a:t>)</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571539" y="2313246"/>
            <a:ext cx="4181811" cy="3684588"/>
          </a:xfrm>
        </p:spPr>
      </p:pic>
      <p:sp>
        <p:nvSpPr>
          <p:cNvPr id="7" name="Slide Number Placeholder 6"/>
          <p:cNvSpPr>
            <a:spLocks noGrp="1"/>
          </p:cNvSpPr>
          <p:nvPr>
            <p:ph type="sldNum" sz="quarter" idx="12"/>
          </p:nvPr>
        </p:nvSpPr>
        <p:spPr/>
        <p:txBody>
          <a:bodyPr/>
          <a:lstStyle/>
          <a:p>
            <a:fld id="{48F63A3B-78C7-47BE-AE5E-E10140E04643}" type="slidenum">
              <a:rPr lang="en-US" smtClean="0"/>
              <a:t>26</a:t>
            </a:fld>
            <a:endParaRPr lang="en-US" dirty="0"/>
          </a:p>
        </p:txBody>
      </p:sp>
      <p:pic>
        <p:nvPicPr>
          <p:cNvPr id="11" name="Content Placeholder 10"/>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881366" y="2313247"/>
            <a:ext cx="4146914" cy="3684587"/>
          </a:xfrm>
        </p:spPr>
      </p:pic>
      <p:sp>
        <p:nvSpPr>
          <p:cNvPr id="12" name="TextBox 11"/>
          <p:cNvSpPr txBox="1"/>
          <p:nvPr/>
        </p:nvSpPr>
        <p:spPr>
          <a:xfrm>
            <a:off x="3571539" y="6165288"/>
            <a:ext cx="6281928" cy="461665"/>
          </a:xfrm>
          <a:prstGeom prst="rect">
            <a:avLst/>
          </a:prstGeom>
          <a:noFill/>
        </p:spPr>
        <p:txBody>
          <a:bodyPr wrap="square" rtlCol="0">
            <a:spAutoFit/>
          </a:bodyPr>
          <a:lstStyle/>
          <a:p>
            <a:r>
              <a:rPr lang="es-ES" sz="1200" dirty="0"/>
              <a:t>Rúa de </a:t>
            </a:r>
            <a:r>
              <a:rPr lang="es-ES" sz="1200" dirty="0" err="1"/>
              <a:t>Mauret</a:t>
            </a:r>
            <a:r>
              <a:rPr lang="es-ES" sz="1200" dirty="0"/>
              <a:t>, M. (2016). La trayectoria de Lorenzo </a:t>
            </a:r>
            <a:r>
              <a:rPr lang="es-ES" sz="1200" dirty="0" err="1"/>
              <a:t>Homar</a:t>
            </a:r>
            <a:r>
              <a:rPr lang="es-ES" sz="1200" dirty="0"/>
              <a:t>. </a:t>
            </a:r>
            <a:r>
              <a:rPr lang="es-ES" sz="1200" i="1" dirty="0"/>
              <a:t>El Adoquín Times </a:t>
            </a:r>
            <a:r>
              <a:rPr lang="es-ES" sz="1200" dirty="0">
                <a:hlinkClick r:id="rId4"/>
              </a:rPr>
              <a:t>https://eladoquintimes.com/2016/08/12/la-trayectoria-de-lorenzo-homar/</a:t>
            </a:r>
            <a:r>
              <a:rPr lang="es-ES" sz="1200" dirty="0"/>
              <a:t> </a:t>
            </a:r>
          </a:p>
        </p:txBody>
      </p:sp>
      <p:pic>
        <p:nvPicPr>
          <p:cNvPr id="13" name="Picture 12"/>
          <p:cNvPicPr>
            <a:picLocks noChangeAspect="1"/>
          </p:cNvPicPr>
          <p:nvPr/>
        </p:nvPicPr>
        <p:blipFill>
          <a:blip r:embed="rId5"/>
          <a:stretch>
            <a:fillRect/>
          </a:stretch>
        </p:blipFill>
        <p:spPr>
          <a:xfrm>
            <a:off x="0" y="320025"/>
            <a:ext cx="3200677" cy="329213"/>
          </a:xfrm>
          <a:prstGeom prst="rect">
            <a:avLst/>
          </a:prstGeom>
        </p:spPr>
      </p:pic>
    </p:spTree>
    <p:extLst>
      <p:ext uri="{BB962C8B-B14F-4D97-AF65-F5344CB8AC3E}">
        <p14:creationId xmlns:p14="http://schemas.microsoft.com/office/powerpoint/2010/main" val="3354168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F63A3B-78C7-47BE-AE5E-E10140E04643}" type="slidenum">
              <a:rPr lang="en-US" smtClean="0"/>
              <a:t>27</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3502860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419FB-7E10-DAD5-2199-32F514EFEBCF}"/>
              </a:ext>
            </a:extLst>
          </p:cNvPr>
          <p:cNvSpPr>
            <a:spLocks noGrp="1"/>
          </p:cNvSpPr>
          <p:nvPr>
            <p:ph type="title"/>
          </p:nvPr>
        </p:nvSpPr>
        <p:spPr>
          <a:xfrm>
            <a:off x="539496" y="1216152"/>
            <a:ext cx="10671048" cy="768096"/>
          </a:xfrm>
        </p:spPr>
        <p:txBody>
          <a:bodyPr/>
          <a:lstStyle/>
          <a:p>
            <a:pPr algn="l"/>
            <a:r>
              <a:rPr lang="es-PR" sz="4000" dirty="0"/>
              <a:t>374 </a:t>
            </a:r>
            <a:r>
              <a:rPr lang="es-PR" sz="4000" dirty="0" err="1"/>
              <a:t>occupation</a:t>
            </a:r>
            <a:endParaRPr lang="es-PR" sz="4000" dirty="0"/>
          </a:p>
        </p:txBody>
      </p:sp>
      <p:sp>
        <p:nvSpPr>
          <p:cNvPr id="3" name="Content Placeholder 2">
            <a:extLst>
              <a:ext uri="{FF2B5EF4-FFF2-40B4-BE49-F238E27FC236}">
                <a16:creationId xmlns:a16="http://schemas.microsoft.com/office/drawing/2014/main" id="{03886C89-F612-1CBA-C470-5AB5B3992CB9}"/>
              </a:ext>
            </a:extLst>
          </p:cNvPr>
          <p:cNvSpPr>
            <a:spLocks noGrp="1"/>
          </p:cNvSpPr>
          <p:nvPr>
            <p:ph sz="half" idx="1"/>
          </p:nvPr>
        </p:nvSpPr>
        <p:spPr/>
        <p:txBody>
          <a:bodyPr/>
          <a:lstStyle/>
          <a:p>
            <a:pPr marL="0" indent="0">
              <a:buNone/>
            </a:pPr>
            <a:r>
              <a:rPr lang="es-ES" dirty="0" err="1"/>
              <a:t>This</a:t>
            </a:r>
            <a:r>
              <a:rPr lang="es-ES" dirty="0"/>
              <a:t> </a:t>
            </a:r>
            <a:r>
              <a:rPr lang="es-ES" dirty="0" err="1"/>
              <a:t>field</a:t>
            </a:r>
            <a:r>
              <a:rPr lang="es-ES" dirty="0"/>
              <a:t> </a:t>
            </a:r>
            <a:r>
              <a:rPr lang="es-ES" dirty="0" err="1"/>
              <a:t>allows</a:t>
            </a:r>
            <a:r>
              <a:rPr lang="es-ES" dirty="0"/>
              <a:t> </a:t>
            </a:r>
            <a:r>
              <a:rPr lang="es-ES" dirty="0" err="1"/>
              <a:t>us</a:t>
            </a:r>
            <a:r>
              <a:rPr lang="es-ES" dirty="0"/>
              <a:t> to </a:t>
            </a:r>
            <a:r>
              <a:rPr lang="es-ES" dirty="0" err="1"/>
              <a:t>register</a:t>
            </a:r>
            <a:r>
              <a:rPr lang="es-ES" dirty="0"/>
              <a:t> </a:t>
            </a:r>
            <a:r>
              <a:rPr lang="es-ES" dirty="0" err="1"/>
              <a:t>the</a:t>
            </a:r>
            <a:r>
              <a:rPr lang="es-ES" dirty="0"/>
              <a:t> </a:t>
            </a:r>
            <a:r>
              <a:rPr lang="es-ES" dirty="0" err="1"/>
              <a:t>occupations</a:t>
            </a:r>
            <a:r>
              <a:rPr lang="es-ES" dirty="0"/>
              <a:t> </a:t>
            </a:r>
            <a:r>
              <a:rPr lang="es-ES" dirty="0" err="1"/>
              <a:t>that</a:t>
            </a:r>
            <a:r>
              <a:rPr lang="es-ES" dirty="0"/>
              <a:t> define </a:t>
            </a:r>
            <a:r>
              <a:rPr lang="es-ES" dirty="0" err="1"/>
              <a:t>the</a:t>
            </a:r>
            <a:r>
              <a:rPr lang="es-ES" dirty="0"/>
              <a:t> </a:t>
            </a:r>
            <a:r>
              <a:rPr lang="es-ES" dirty="0" err="1"/>
              <a:t>multifaceted</a:t>
            </a:r>
            <a:r>
              <a:rPr lang="es-ES" dirty="0"/>
              <a:t> </a:t>
            </a:r>
            <a:r>
              <a:rPr lang="es-ES" dirty="0" err="1"/>
              <a:t>careers</a:t>
            </a:r>
            <a:r>
              <a:rPr lang="es-ES" dirty="0"/>
              <a:t> of </a:t>
            </a:r>
            <a:r>
              <a:rPr lang="es-ES" dirty="0" err="1"/>
              <a:t>many</a:t>
            </a:r>
            <a:r>
              <a:rPr lang="es-ES" dirty="0"/>
              <a:t> </a:t>
            </a:r>
            <a:r>
              <a:rPr lang="es-ES" dirty="0" err="1"/>
              <a:t>artists</a:t>
            </a:r>
            <a:r>
              <a:rPr lang="es-ES" dirty="0"/>
              <a:t>, </a:t>
            </a:r>
            <a:r>
              <a:rPr lang="es-ES" dirty="0" err="1"/>
              <a:t>including</a:t>
            </a:r>
            <a:r>
              <a:rPr lang="es-ES" dirty="0"/>
              <a:t> </a:t>
            </a:r>
            <a:r>
              <a:rPr lang="es-ES" dirty="0" err="1"/>
              <a:t>occupations</a:t>
            </a:r>
            <a:r>
              <a:rPr lang="es-ES" dirty="0"/>
              <a:t> </a:t>
            </a:r>
            <a:r>
              <a:rPr lang="es-ES" dirty="0" err="1"/>
              <a:t>that</a:t>
            </a:r>
            <a:r>
              <a:rPr lang="es-ES" dirty="0"/>
              <a:t> are </a:t>
            </a:r>
            <a:r>
              <a:rPr lang="es-ES" dirty="0" err="1"/>
              <a:t>not</a:t>
            </a:r>
            <a:r>
              <a:rPr lang="es-ES" dirty="0"/>
              <a:t> </a:t>
            </a:r>
            <a:r>
              <a:rPr lang="es-ES" dirty="0" err="1"/>
              <a:t>directly</a:t>
            </a:r>
            <a:r>
              <a:rPr lang="es-ES" dirty="0"/>
              <a:t> </a:t>
            </a:r>
            <a:r>
              <a:rPr lang="es-ES" dirty="0" err="1"/>
              <a:t>related</a:t>
            </a:r>
            <a:r>
              <a:rPr lang="es-ES" dirty="0"/>
              <a:t> to </a:t>
            </a:r>
            <a:r>
              <a:rPr lang="es-ES" dirty="0" err="1"/>
              <a:t>the</a:t>
            </a:r>
            <a:r>
              <a:rPr lang="es-ES" dirty="0"/>
              <a:t> arts. </a:t>
            </a:r>
          </a:p>
          <a:p>
            <a:pPr marL="0" indent="0">
              <a:buNone/>
            </a:pPr>
            <a:endParaRPr lang="es-ES" dirty="0"/>
          </a:p>
          <a:p>
            <a:pPr marL="0" indent="0">
              <a:buNone/>
            </a:pPr>
            <a:r>
              <a:rPr lang="es-ES" dirty="0" err="1"/>
              <a:t>We</a:t>
            </a:r>
            <a:r>
              <a:rPr lang="es-ES" dirty="0"/>
              <a:t> </a:t>
            </a:r>
            <a:r>
              <a:rPr lang="es-ES" dirty="0" err="1"/>
              <a:t>applied</a:t>
            </a:r>
            <a:r>
              <a:rPr lang="es-ES" dirty="0"/>
              <a:t> </a:t>
            </a:r>
            <a:r>
              <a:rPr lang="es-ES" dirty="0" err="1"/>
              <a:t>terms</a:t>
            </a:r>
            <a:r>
              <a:rPr lang="es-ES" dirty="0"/>
              <a:t> </a:t>
            </a:r>
            <a:r>
              <a:rPr lang="es-ES" dirty="0" err="1"/>
              <a:t>from</a:t>
            </a:r>
            <a:r>
              <a:rPr lang="es-ES" dirty="0"/>
              <a:t> </a:t>
            </a:r>
            <a:r>
              <a:rPr lang="es-ES" dirty="0" err="1"/>
              <a:t>the</a:t>
            </a:r>
            <a:r>
              <a:rPr lang="es-ES" dirty="0"/>
              <a:t> LCSH and </a:t>
            </a:r>
            <a:r>
              <a:rPr lang="es-ES" dirty="0" err="1"/>
              <a:t>the</a:t>
            </a:r>
            <a:r>
              <a:rPr lang="es-ES" dirty="0"/>
              <a:t> </a:t>
            </a:r>
            <a:r>
              <a:rPr lang="es-ES" dirty="0" err="1"/>
              <a:t>Getty</a:t>
            </a:r>
            <a:r>
              <a:rPr lang="es-ES" dirty="0"/>
              <a:t> AAT. </a:t>
            </a:r>
            <a:r>
              <a:rPr lang="es-ES" dirty="0" err="1"/>
              <a:t>The</a:t>
            </a:r>
            <a:r>
              <a:rPr lang="es-ES" dirty="0"/>
              <a:t> </a:t>
            </a:r>
            <a:r>
              <a:rPr lang="es-ES" dirty="0" err="1"/>
              <a:t>combined</a:t>
            </a:r>
            <a:r>
              <a:rPr lang="es-ES" dirty="0"/>
              <a:t> use of </a:t>
            </a:r>
            <a:r>
              <a:rPr lang="es-ES" dirty="0" err="1"/>
              <a:t>these</a:t>
            </a:r>
            <a:r>
              <a:rPr lang="es-ES" dirty="0"/>
              <a:t> </a:t>
            </a:r>
            <a:r>
              <a:rPr lang="es-ES" dirty="0" err="1"/>
              <a:t>vocabularies</a:t>
            </a:r>
            <a:r>
              <a:rPr lang="es-ES" dirty="0"/>
              <a:t> </a:t>
            </a:r>
            <a:r>
              <a:rPr lang="es-ES" dirty="0" err="1"/>
              <a:t>was</a:t>
            </a:r>
            <a:r>
              <a:rPr lang="es-ES" dirty="0"/>
              <a:t> </a:t>
            </a:r>
            <a:r>
              <a:rPr lang="es-ES" dirty="0" err="1"/>
              <a:t>useful</a:t>
            </a:r>
            <a:r>
              <a:rPr lang="es-ES" dirty="0"/>
              <a:t> </a:t>
            </a:r>
            <a:r>
              <a:rPr lang="es-ES" dirty="0" err="1"/>
              <a:t>when</a:t>
            </a:r>
            <a:r>
              <a:rPr lang="es-ES" dirty="0"/>
              <a:t> </a:t>
            </a:r>
            <a:r>
              <a:rPr lang="es-ES" dirty="0" err="1"/>
              <a:t>describing</a:t>
            </a:r>
            <a:r>
              <a:rPr lang="es-ES" dirty="0"/>
              <a:t> </a:t>
            </a:r>
            <a:r>
              <a:rPr lang="es-ES" dirty="0" err="1"/>
              <a:t>artists</a:t>
            </a:r>
            <a:r>
              <a:rPr lang="es-ES" dirty="0"/>
              <a:t> </a:t>
            </a:r>
            <a:r>
              <a:rPr lang="es-ES" dirty="0" err="1"/>
              <a:t>that</a:t>
            </a:r>
            <a:r>
              <a:rPr lang="es-ES" dirty="0"/>
              <a:t> </a:t>
            </a:r>
            <a:r>
              <a:rPr lang="es-ES" dirty="0" err="1"/>
              <a:t>work</a:t>
            </a:r>
            <a:r>
              <a:rPr lang="es-ES" dirty="0"/>
              <a:t> </a:t>
            </a:r>
            <a:r>
              <a:rPr lang="es-ES" dirty="0" err="1"/>
              <a:t>with</a:t>
            </a:r>
            <a:r>
              <a:rPr lang="es-ES" dirty="0"/>
              <a:t> video art and </a:t>
            </a:r>
            <a:r>
              <a:rPr lang="es-ES" dirty="0" err="1"/>
              <a:t>installations</a:t>
            </a:r>
            <a:r>
              <a:rPr lang="es-ES" dirty="0"/>
              <a:t>, </a:t>
            </a:r>
            <a:r>
              <a:rPr lang="es-ES" dirty="0" err="1"/>
              <a:t>since</a:t>
            </a:r>
            <a:r>
              <a:rPr lang="es-ES" dirty="0"/>
              <a:t> </a:t>
            </a:r>
            <a:r>
              <a:rPr lang="es-ES" dirty="0" err="1"/>
              <a:t>the</a:t>
            </a:r>
            <a:r>
              <a:rPr lang="es-ES" dirty="0"/>
              <a:t> LCSH and </a:t>
            </a:r>
            <a:r>
              <a:rPr lang="es-ES" dirty="0" err="1"/>
              <a:t>the</a:t>
            </a:r>
            <a:r>
              <a:rPr lang="es-ES" dirty="0"/>
              <a:t> LCDGT do </a:t>
            </a:r>
            <a:r>
              <a:rPr lang="es-ES" dirty="0" err="1"/>
              <a:t>not</a:t>
            </a:r>
            <a:r>
              <a:rPr lang="es-ES" dirty="0"/>
              <a:t> </a:t>
            </a:r>
            <a:r>
              <a:rPr lang="es-ES" dirty="0" err="1"/>
              <a:t>have</a:t>
            </a:r>
            <a:r>
              <a:rPr lang="es-ES" dirty="0"/>
              <a:t> </a:t>
            </a:r>
            <a:r>
              <a:rPr lang="es-ES" dirty="0" err="1"/>
              <a:t>terms</a:t>
            </a:r>
            <a:r>
              <a:rPr lang="es-ES" dirty="0"/>
              <a:t> </a:t>
            </a:r>
            <a:r>
              <a:rPr lang="es-ES" dirty="0" err="1"/>
              <a:t>for</a:t>
            </a:r>
            <a:r>
              <a:rPr lang="es-ES" dirty="0"/>
              <a:t> “video </a:t>
            </a:r>
            <a:r>
              <a:rPr lang="es-ES" dirty="0" err="1"/>
              <a:t>artists</a:t>
            </a:r>
            <a:r>
              <a:rPr lang="es-ES" dirty="0"/>
              <a:t>” </a:t>
            </a:r>
            <a:r>
              <a:rPr lang="es-ES" dirty="0" err="1"/>
              <a:t>or</a:t>
            </a:r>
            <a:r>
              <a:rPr lang="es-ES" dirty="0"/>
              <a:t> “</a:t>
            </a:r>
            <a:r>
              <a:rPr lang="es-ES" dirty="0" err="1"/>
              <a:t>installation</a:t>
            </a:r>
            <a:r>
              <a:rPr lang="es-ES" dirty="0"/>
              <a:t> </a:t>
            </a:r>
            <a:r>
              <a:rPr lang="es-ES" dirty="0" err="1"/>
              <a:t>artists</a:t>
            </a:r>
            <a:r>
              <a:rPr lang="es-ES" dirty="0"/>
              <a:t>”, </a:t>
            </a:r>
            <a:r>
              <a:rPr lang="es-ES" dirty="0" err="1"/>
              <a:t>although</a:t>
            </a:r>
            <a:r>
              <a:rPr lang="es-ES" dirty="0"/>
              <a:t> </a:t>
            </a:r>
            <a:r>
              <a:rPr lang="es-ES" dirty="0" err="1"/>
              <a:t>there</a:t>
            </a:r>
            <a:r>
              <a:rPr lang="es-ES" dirty="0"/>
              <a:t> are </a:t>
            </a:r>
            <a:r>
              <a:rPr lang="es-ES" dirty="0" err="1"/>
              <a:t>terms</a:t>
            </a:r>
            <a:r>
              <a:rPr lang="es-ES" dirty="0"/>
              <a:t> </a:t>
            </a:r>
            <a:r>
              <a:rPr lang="es-ES" dirty="0" err="1"/>
              <a:t>for</a:t>
            </a:r>
            <a:r>
              <a:rPr lang="es-ES" dirty="0"/>
              <a:t> “video art” and “</a:t>
            </a:r>
            <a:r>
              <a:rPr lang="es-ES" dirty="0" err="1"/>
              <a:t>installations</a:t>
            </a:r>
            <a:r>
              <a:rPr lang="es-ES" dirty="0"/>
              <a:t> (art)”. </a:t>
            </a:r>
          </a:p>
          <a:p>
            <a:pPr marL="0" indent="0">
              <a:buNone/>
            </a:pPr>
            <a:endParaRPr lang="es-ES" dirty="0"/>
          </a:p>
          <a:p>
            <a:pPr marL="0" indent="0">
              <a:buNone/>
            </a:pPr>
            <a:r>
              <a:rPr lang="es-ES" dirty="0" err="1"/>
              <a:t>We</a:t>
            </a:r>
            <a:r>
              <a:rPr lang="es-ES" dirty="0"/>
              <a:t> </a:t>
            </a:r>
            <a:r>
              <a:rPr lang="es-ES" dirty="0" err="1"/>
              <a:t>also</a:t>
            </a:r>
            <a:r>
              <a:rPr lang="es-ES" dirty="0"/>
              <a:t> </a:t>
            </a:r>
            <a:r>
              <a:rPr lang="es-ES" dirty="0" err="1"/>
              <a:t>found</a:t>
            </a:r>
            <a:r>
              <a:rPr lang="es-ES" dirty="0"/>
              <a:t> </a:t>
            </a:r>
            <a:r>
              <a:rPr lang="es-ES" dirty="0" err="1"/>
              <a:t>that</a:t>
            </a:r>
            <a:r>
              <a:rPr lang="es-ES" dirty="0"/>
              <a:t> </a:t>
            </a:r>
            <a:r>
              <a:rPr lang="es-ES" dirty="0" err="1"/>
              <a:t>this</a:t>
            </a:r>
            <a:r>
              <a:rPr lang="es-ES" dirty="0"/>
              <a:t> </a:t>
            </a:r>
            <a:r>
              <a:rPr lang="es-ES" dirty="0" err="1"/>
              <a:t>field</a:t>
            </a:r>
            <a:r>
              <a:rPr lang="es-ES" dirty="0"/>
              <a:t> can be </a:t>
            </a:r>
            <a:r>
              <a:rPr lang="es-ES" dirty="0" err="1"/>
              <a:t>used</a:t>
            </a:r>
            <a:r>
              <a:rPr lang="es-ES" dirty="0"/>
              <a:t> to explore </a:t>
            </a:r>
            <a:r>
              <a:rPr lang="es-ES" dirty="0" err="1"/>
              <a:t>relationships</a:t>
            </a:r>
            <a:r>
              <a:rPr lang="es-ES" dirty="0"/>
              <a:t> </a:t>
            </a:r>
            <a:r>
              <a:rPr lang="es-ES" dirty="0" err="1"/>
              <a:t>between</a:t>
            </a:r>
            <a:r>
              <a:rPr lang="es-ES" dirty="0"/>
              <a:t> </a:t>
            </a:r>
            <a:r>
              <a:rPr lang="es-ES" dirty="0" err="1"/>
              <a:t>artists</a:t>
            </a:r>
            <a:r>
              <a:rPr lang="es-ES" dirty="0"/>
              <a:t> and </a:t>
            </a:r>
            <a:r>
              <a:rPr lang="es-ES" dirty="0" err="1"/>
              <a:t>politics</a:t>
            </a:r>
            <a:r>
              <a:rPr lang="es-ES" dirty="0"/>
              <a:t>, </a:t>
            </a:r>
            <a:r>
              <a:rPr lang="es-ES" dirty="0" err="1"/>
              <a:t>particularly</a:t>
            </a:r>
            <a:r>
              <a:rPr lang="es-ES" dirty="0"/>
              <a:t> </a:t>
            </a:r>
            <a:r>
              <a:rPr lang="es-ES" dirty="0" err="1"/>
              <a:t>for</a:t>
            </a:r>
            <a:r>
              <a:rPr lang="es-ES" dirty="0"/>
              <a:t> </a:t>
            </a:r>
            <a:r>
              <a:rPr lang="es-ES" dirty="0" err="1"/>
              <a:t>artists</a:t>
            </a:r>
            <a:r>
              <a:rPr lang="es-ES" dirty="0"/>
              <a:t> </a:t>
            </a:r>
            <a:r>
              <a:rPr lang="es-ES" dirty="0" err="1"/>
              <a:t>whose</a:t>
            </a:r>
            <a:r>
              <a:rPr lang="es-ES" dirty="0"/>
              <a:t> </a:t>
            </a:r>
            <a:r>
              <a:rPr lang="es-ES" dirty="0" err="1"/>
              <a:t>life</a:t>
            </a:r>
            <a:r>
              <a:rPr lang="es-ES" dirty="0"/>
              <a:t> and </a:t>
            </a:r>
            <a:r>
              <a:rPr lang="es-ES" dirty="0" err="1"/>
              <a:t>work</a:t>
            </a:r>
            <a:r>
              <a:rPr lang="es-ES" dirty="0"/>
              <a:t> </a:t>
            </a:r>
            <a:r>
              <a:rPr lang="es-ES" dirty="0" err="1"/>
              <a:t>were</a:t>
            </a:r>
            <a:r>
              <a:rPr lang="es-ES" dirty="0"/>
              <a:t> </a:t>
            </a:r>
            <a:r>
              <a:rPr lang="es-ES" dirty="0" err="1"/>
              <a:t>inextricably</a:t>
            </a:r>
            <a:r>
              <a:rPr lang="es-ES" dirty="0"/>
              <a:t> </a:t>
            </a:r>
            <a:r>
              <a:rPr lang="es-ES" dirty="0" err="1"/>
              <a:t>linked</a:t>
            </a:r>
            <a:r>
              <a:rPr lang="es-ES" dirty="0"/>
              <a:t> </a:t>
            </a:r>
            <a:r>
              <a:rPr lang="es-ES" dirty="0" err="1"/>
              <a:t>with</a:t>
            </a:r>
            <a:r>
              <a:rPr lang="es-ES" dirty="0"/>
              <a:t> </a:t>
            </a:r>
            <a:r>
              <a:rPr lang="es-ES" dirty="0" err="1"/>
              <a:t>their</a:t>
            </a:r>
            <a:r>
              <a:rPr lang="es-ES" dirty="0"/>
              <a:t> </a:t>
            </a:r>
            <a:r>
              <a:rPr lang="es-ES" dirty="0" err="1"/>
              <a:t>support</a:t>
            </a:r>
            <a:r>
              <a:rPr lang="es-ES" dirty="0"/>
              <a:t> </a:t>
            </a:r>
            <a:r>
              <a:rPr lang="es-ES" dirty="0" err="1"/>
              <a:t>for</a:t>
            </a:r>
            <a:r>
              <a:rPr lang="es-ES" dirty="0"/>
              <a:t> Puerto </a:t>
            </a:r>
            <a:r>
              <a:rPr lang="es-ES" dirty="0" err="1"/>
              <a:t>Rico’s</a:t>
            </a:r>
            <a:r>
              <a:rPr lang="es-ES" dirty="0"/>
              <a:t> </a:t>
            </a:r>
            <a:r>
              <a:rPr lang="es-ES" dirty="0" err="1"/>
              <a:t>independence</a:t>
            </a:r>
            <a:r>
              <a:rPr lang="es-ES" dirty="0"/>
              <a:t>.  </a:t>
            </a:r>
          </a:p>
          <a:p>
            <a:pPr marL="0" indent="0">
              <a:buNone/>
            </a:pPr>
            <a:endParaRPr lang="es-ES" dirty="0"/>
          </a:p>
          <a:p>
            <a:pPr marL="0" indent="0">
              <a:buNone/>
            </a:pPr>
            <a:r>
              <a:rPr lang="es-ES" dirty="0"/>
              <a:t>100 1 $a Escobar, </a:t>
            </a:r>
            <a:r>
              <a:rPr lang="es-ES" dirty="0" err="1"/>
              <a:t>Elizam</a:t>
            </a:r>
            <a:r>
              <a:rPr lang="es-ES" dirty="0"/>
              <a:t>, $d 1948-2021</a:t>
            </a:r>
          </a:p>
          <a:p>
            <a:pPr marL="0" indent="0">
              <a:buNone/>
            </a:pPr>
            <a:r>
              <a:rPr lang="es-ES" dirty="0"/>
              <a:t>374 $a </a:t>
            </a:r>
            <a:r>
              <a:rPr lang="es-ES" dirty="0" err="1"/>
              <a:t>Painters</a:t>
            </a:r>
            <a:r>
              <a:rPr lang="es-ES" dirty="0"/>
              <a:t> $a Art </a:t>
            </a:r>
            <a:r>
              <a:rPr lang="es-ES" dirty="0" err="1"/>
              <a:t>teachers</a:t>
            </a:r>
            <a:r>
              <a:rPr lang="es-ES" dirty="0"/>
              <a:t> $a </a:t>
            </a:r>
            <a:r>
              <a:rPr lang="es-ES" dirty="0" err="1"/>
              <a:t>Poets</a:t>
            </a:r>
            <a:r>
              <a:rPr lang="es-ES" dirty="0"/>
              <a:t> $a </a:t>
            </a:r>
            <a:r>
              <a:rPr lang="es-ES" dirty="0" err="1"/>
              <a:t>Political</a:t>
            </a:r>
            <a:r>
              <a:rPr lang="es-ES" dirty="0"/>
              <a:t> </a:t>
            </a:r>
            <a:r>
              <a:rPr lang="es-ES" dirty="0" err="1"/>
              <a:t>activists</a:t>
            </a:r>
            <a:r>
              <a:rPr lang="es-ES" dirty="0"/>
              <a:t> $a </a:t>
            </a:r>
            <a:r>
              <a:rPr lang="es-ES" dirty="0" err="1"/>
              <a:t>Political</a:t>
            </a:r>
            <a:r>
              <a:rPr lang="es-ES" dirty="0"/>
              <a:t> </a:t>
            </a:r>
            <a:r>
              <a:rPr lang="es-ES" dirty="0" err="1"/>
              <a:t>prisoners</a:t>
            </a:r>
            <a:r>
              <a:rPr lang="es-ES" dirty="0"/>
              <a:t> $2 </a:t>
            </a:r>
            <a:r>
              <a:rPr lang="es-ES" dirty="0" err="1"/>
              <a:t>lcsh</a:t>
            </a:r>
            <a:endParaRPr lang="es-ES" dirty="0"/>
          </a:p>
          <a:p>
            <a:pPr marL="0" indent="0">
              <a:buNone/>
            </a:pPr>
            <a:endParaRPr lang="es-PR" dirty="0"/>
          </a:p>
        </p:txBody>
      </p:sp>
      <p:sp>
        <p:nvSpPr>
          <p:cNvPr id="4" name="Footer Placeholder 3">
            <a:extLst>
              <a:ext uri="{FF2B5EF4-FFF2-40B4-BE49-F238E27FC236}">
                <a16:creationId xmlns:a16="http://schemas.microsoft.com/office/drawing/2014/main" id="{0E041E9B-D1D2-7368-9A97-F504466BB68C}"/>
              </a:ext>
            </a:extLst>
          </p:cNvPr>
          <p:cNvSpPr>
            <a:spLocks noGrp="1"/>
          </p:cNvSpPr>
          <p:nvPr>
            <p:ph type="ftr" sz="quarter" idx="11"/>
          </p:nvPr>
        </p:nvSpPr>
        <p:spPr/>
        <p:txBody>
          <a:bodyPr/>
          <a:lstStyle/>
          <a:p>
            <a:r>
              <a:rPr lang="en-US" dirty="0"/>
              <a:t>ALA Core Virtual Interest Group Week 2023</a:t>
            </a:r>
          </a:p>
        </p:txBody>
      </p:sp>
      <p:sp>
        <p:nvSpPr>
          <p:cNvPr id="5" name="Slide Number Placeholder 4">
            <a:extLst>
              <a:ext uri="{FF2B5EF4-FFF2-40B4-BE49-F238E27FC236}">
                <a16:creationId xmlns:a16="http://schemas.microsoft.com/office/drawing/2014/main" id="{5433BF55-552B-B9A3-AD07-EEB39F64C6C0}"/>
              </a:ext>
            </a:extLst>
          </p:cNvPr>
          <p:cNvSpPr>
            <a:spLocks noGrp="1"/>
          </p:cNvSpPr>
          <p:nvPr>
            <p:ph type="sldNum" sz="quarter" idx="12"/>
          </p:nvPr>
        </p:nvSpPr>
        <p:spPr/>
        <p:txBody>
          <a:bodyPr/>
          <a:lstStyle/>
          <a:p>
            <a:fld id="{48F63A3B-78C7-47BE-AE5E-E10140E04643}" type="slidenum">
              <a:rPr lang="en-US" smtClean="0"/>
              <a:t>28</a:t>
            </a:fld>
            <a:endParaRPr lang="en-US" dirty="0"/>
          </a:p>
        </p:txBody>
      </p:sp>
    </p:spTree>
    <p:extLst>
      <p:ext uri="{BB962C8B-B14F-4D97-AF65-F5344CB8AC3E}">
        <p14:creationId xmlns:p14="http://schemas.microsoft.com/office/powerpoint/2010/main" val="1683252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0554" y="1024000"/>
            <a:ext cx="8165592" cy="1124840"/>
          </a:xfrm>
        </p:spPr>
        <p:txBody>
          <a:bodyPr/>
          <a:lstStyle/>
          <a:p>
            <a:r>
              <a:rPr lang="es-ES" sz="2400" dirty="0" err="1"/>
              <a:t>Elizam</a:t>
            </a:r>
            <a:r>
              <a:rPr lang="es-ES" sz="2400" dirty="0"/>
              <a:t> escobar: </a:t>
            </a:r>
            <a:br>
              <a:rPr lang="es-ES" sz="2400" dirty="0"/>
            </a:br>
            <a:r>
              <a:rPr lang="es-ES" sz="2400" dirty="0" err="1"/>
              <a:t>painter</a:t>
            </a:r>
            <a:r>
              <a:rPr lang="es-ES" sz="2400" dirty="0"/>
              <a:t>, </a:t>
            </a:r>
            <a:r>
              <a:rPr lang="es-ES" sz="2400" dirty="0" err="1"/>
              <a:t>poet</a:t>
            </a:r>
            <a:r>
              <a:rPr lang="es-ES" sz="2400" dirty="0"/>
              <a:t>, </a:t>
            </a:r>
            <a:r>
              <a:rPr lang="es-ES" sz="2400" dirty="0" err="1"/>
              <a:t>teacher</a:t>
            </a:r>
            <a:r>
              <a:rPr lang="es-ES" sz="2400" dirty="0"/>
              <a:t>, </a:t>
            </a:r>
            <a:r>
              <a:rPr lang="es-ES" sz="2400" dirty="0" err="1"/>
              <a:t>political</a:t>
            </a:r>
            <a:r>
              <a:rPr lang="es-ES" sz="2400" dirty="0"/>
              <a:t> </a:t>
            </a:r>
            <a:r>
              <a:rPr lang="es-ES" sz="2400" dirty="0" err="1"/>
              <a:t>prisoner</a:t>
            </a:r>
            <a:endParaRPr lang="es-ES" sz="2400"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94947" y="2787397"/>
            <a:ext cx="4041199" cy="3319272"/>
          </a:xfrm>
        </p:spPr>
      </p:pic>
      <p:pic>
        <p:nvPicPr>
          <p:cNvPr id="9"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3734274" y="2713484"/>
            <a:ext cx="3813810" cy="3467099"/>
          </a:xfrm>
        </p:spPr>
      </p:pic>
      <p:sp>
        <p:nvSpPr>
          <p:cNvPr id="7" name="Slide Number Placeholder 6"/>
          <p:cNvSpPr>
            <a:spLocks noGrp="1"/>
          </p:cNvSpPr>
          <p:nvPr>
            <p:ph type="sldNum" sz="quarter" idx="12"/>
          </p:nvPr>
        </p:nvSpPr>
        <p:spPr/>
        <p:txBody>
          <a:bodyPr/>
          <a:lstStyle/>
          <a:p>
            <a:fld id="{48F63A3B-78C7-47BE-AE5E-E10140E04643}" type="slidenum">
              <a:rPr lang="en-US" smtClean="0"/>
              <a:t>29</a:t>
            </a:fld>
            <a:endParaRPr lang="en-US" dirty="0"/>
          </a:p>
        </p:txBody>
      </p:sp>
      <p:pic>
        <p:nvPicPr>
          <p:cNvPr id="10" name="Picture 9"/>
          <p:cNvPicPr>
            <a:picLocks noChangeAspect="1"/>
          </p:cNvPicPr>
          <p:nvPr/>
        </p:nvPicPr>
        <p:blipFill>
          <a:blip r:embed="rId4"/>
          <a:stretch>
            <a:fillRect/>
          </a:stretch>
        </p:blipFill>
        <p:spPr>
          <a:xfrm>
            <a:off x="0" y="271244"/>
            <a:ext cx="3200677" cy="323116"/>
          </a:xfrm>
          <a:prstGeom prst="rect">
            <a:avLst/>
          </a:prstGeom>
        </p:spPr>
      </p:pic>
      <p:sp>
        <p:nvSpPr>
          <p:cNvPr id="11" name="TextBox 10"/>
          <p:cNvSpPr txBox="1"/>
          <p:nvPr/>
        </p:nvSpPr>
        <p:spPr>
          <a:xfrm>
            <a:off x="3641908" y="6283561"/>
            <a:ext cx="4450532" cy="461665"/>
          </a:xfrm>
          <a:prstGeom prst="rect">
            <a:avLst/>
          </a:prstGeom>
          <a:noFill/>
        </p:spPr>
        <p:txBody>
          <a:bodyPr wrap="square" rtlCol="0">
            <a:spAutoFit/>
          </a:bodyPr>
          <a:lstStyle/>
          <a:p>
            <a:r>
              <a:rPr lang="es-ES" sz="1200" dirty="0"/>
              <a:t>“</a:t>
            </a:r>
            <a:r>
              <a:rPr lang="es-ES" sz="1200" dirty="0" err="1"/>
              <a:t>Heuristic</a:t>
            </a:r>
            <a:r>
              <a:rPr lang="es-ES" sz="1200" dirty="0"/>
              <a:t> </a:t>
            </a:r>
            <a:r>
              <a:rPr lang="es-ES" sz="1200" dirty="0" err="1"/>
              <a:t>One</a:t>
            </a:r>
            <a:r>
              <a:rPr lang="es-ES" sz="1200" dirty="0"/>
              <a:t>”, 1992. Museo de Arte de Puerto Rico. </a:t>
            </a:r>
            <a:r>
              <a:rPr lang="es-ES" sz="1200" dirty="0">
                <a:hlinkClick r:id="rId5"/>
              </a:rPr>
              <a:t>https://www.mapr.org/en/museum/proa/artist/escobar-elizam</a:t>
            </a:r>
            <a:r>
              <a:rPr lang="es-ES" sz="1200" dirty="0"/>
              <a:t> </a:t>
            </a:r>
          </a:p>
        </p:txBody>
      </p:sp>
    </p:spTree>
    <p:extLst>
      <p:ext uri="{BB962C8B-B14F-4D97-AF65-F5344CB8AC3E}">
        <p14:creationId xmlns:p14="http://schemas.microsoft.com/office/powerpoint/2010/main" val="2911060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616" y="1901952"/>
            <a:ext cx="6611112" cy="768096"/>
          </a:xfrm>
        </p:spPr>
        <p:txBody>
          <a:bodyPr/>
          <a:lstStyle/>
          <a:p>
            <a:r>
              <a:rPr lang="es-ES" sz="4000" dirty="0" err="1"/>
              <a:t>Discussion</a:t>
            </a:r>
            <a:r>
              <a:rPr lang="es-ES" sz="4000" dirty="0"/>
              <a:t> </a:t>
            </a:r>
            <a:r>
              <a:rPr lang="es-ES" sz="4000" dirty="0" err="1"/>
              <a:t>points</a:t>
            </a:r>
            <a:endParaRPr lang="es-ES" sz="4000" dirty="0"/>
          </a:p>
        </p:txBody>
      </p:sp>
      <p:sp>
        <p:nvSpPr>
          <p:cNvPr id="3" name="Content Placeholder 2"/>
          <p:cNvSpPr>
            <a:spLocks noGrp="1"/>
          </p:cNvSpPr>
          <p:nvPr>
            <p:ph idx="1"/>
          </p:nvPr>
        </p:nvSpPr>
        <p:spPr>
          <a:xfrm>
            <a:off x="1499616" y="2770632"/>
            <a:ext cx="5693664" cy="3218688"/>
          </a:xfrm>
        </p:spPr>
        <p:txBody>
          <a:bodyPr/>
          <a:lstStyle/>
          <a:p>
            <a:pPr marL="342900" indent="-342900">
              <a:buFont typeface="Arial" panose="020B0604020202020204" pitchFamily="34" charset="0"/>
              <a:buChar char="•"/>
            </a:pPr>
            <a:r>
              <a:rPr lang="es-ES" sz="2000" dirty="0" err="1"/>
              <a:t>Name</a:t>
            </a:r>
            <a:r>
              <a:rPr lang="es-ES" sz="2000" dirty="0"/>
              <a:t> </a:t>
            </a:r>
            <a:r>
              <a:rPr lang="es-ES" sz="2000" dirty="0" err="1"/>
              <a:t>authority</a:t>
            </a:r>
            <a:r>
              <a:rPr lang="es-ES" sz="2000" dirty="0"/>
              <a:t> control and </a:t>
            </a:r>
            <a:r>
              <a:rPr lang="es-ES" sz="2000" dirty="0" err="1"/>
              <a:t>user</a:t>
            </a:r>
            <a:r>
              <a:rPr lang="es-ES" sz="2000" dirty="0"/>
              <a:t> </a:t>
            </a:r>
            <a:r>
              <a:rPr lang="es-ES" sz="2000" dirty="0" err="1"/>
              <a:t>tasks</a:t>
            </a:r>
            <a:r>
              <a:rPr lang="es-ES" sz="2000" dirty="0"/>
              <a:t>: </a:t>
            </a:r>
            <a:r>
              <a:rPr lang="es-ES" sz="2000" dirty="0" err="1"/>
              <a:t>basic</a:t>
            </a:r>
            <a:r>
              <a:rPr lang="es-ES" sz="2000" dirty="0"/>
              <a:t> </a:t>
            </a:r>
            <a:r>
              <a:rPr lang="es-ES" sz="2000" dirty="0" err="1"/>
              <a:t>concepts</a:t>
            </a:r>
            <a:endParaRPr lang="es-ES" sz="2000" dirty="0"/>
          </a:p>
          <a:p>
            <a:pPr marL="342900" indent="-342900">
              <a:buFont typeface="Arial" panose="020B0604020202020204" pitchFamily="34" charset="0"/>
              <a:buChar char="•"/>
            </a:pPr>
            <a:r>
              <a:rPr lang="es-ES" sz="2000" dirty="0" err="1"/>
              <a:t>Context</a:t>
            </a:r>
            <a:r>
              <a:rPr lang="es-ES" sz="2000" dirty="0"/>
              <a:t>: </a:t>
            </a:r>
            <a:r>
              <a:rPr lang="es-ES" sz="2000" dirty="0" err="1"/>
              <a:t>Name</a:t>
            </a:r>
            <a:r>
              <a:rPr lang="es-ES" sz="2000" dirty="0"/>
              <a:t> </a:t>
            </a:r>
            <a:r>
              <a:rPr lang="es-ES" sz="2000" dirty="0" err="1"/>
              <a:t>authority</a:t>
            </a:r>
            <a:r>
              <a:rPr lang="es-ES" sz="2000" dirty="0"/>
              <a:t> control in Puerto </a:t>
            </a:r>
            <a:r>
              <a:rPr lang="es-ES" sz="2000" dirty="0" err="1"/>
              <a:t>Rican</a:t>
            </a:r>
            <a:r>
              <a:rPr lang="es-ES" sz="2000" dirty="0"/>
              <a:t> &amp; </a:t>
            </a:r>
            <a:r>
              <a:rPr lang="es-ES" sz="2000" dirty="0" err="1"/>
              <a:t>Caribbean</a:t>
            </a:r>
            <a:r>
              <a:rPr lang="es-ES" sz="2000" dirty="0"/>
              <a:t> </a:t>
            </a:r>
            <a:r>
              <a:rPr lang="es-ES" sz="2000" dirty="0" err="1"/>
              <a:t>special</a:t>
            </a:r>
            <a:r>
              <a:rPr lang="es-ES" sz="2000" dirty="0"/>
              <a:t> </a:t>
            </a:r>
            <a:r>
              <a:rPr lang="es-ES" sz="2000" dirty="0" err="1"/>
              <a:t>collections</a:t>
            </a:r>
            <a:endParaRPr lang="es-ES" sz="2000" dirty="0"/>
          </a:p>
          <a:p>
            <a:pPr marL="342900" indent="-342900">
              <a:buFont typeface="Arial" panose="020B0604020202020204" pitchFamily="34" charset="0"/>
              <a:buChar char="•"/>
            </a:pPr>
            <a:r>
              <a:rPr lang="es-ES" sz="2000" dirty="0" err="1"/>
              <a:t>Attributes</a:t>
            </a:r>
            <a:r>
              <a:rPr lang="es-ES" sz="2000" dirty="0"/>
              <a:t> </a:t>
            </a:r>
            <a:r>
              <a:rPr lang="es-ES" sz="2000" dirty="0" err="1"/>
              <a:t>for</a:t>
            </a:r>
            <a:r>
              <a:rPr lang="es-ES" sz="2000" dirty="0"/>
              <a:t> </a:t>
            </a:r>
            <a:r>
              <a:rPr lang="es-ES" sz="2000" dirty="0" err="1"/>
              <a:t>name</a:t>
            </a:r>
            <a:r>
              <a:rPr lang="es-ES" sz="2000" dirty="0"/>
              <a:t> </a:t>
            </a:r>
            <a:r>
              <a:rPr lang="es-ES" sz="2000" dirty="0" err="1"/>
              <a:t>authority</a:t>
            </a:r>
            <a:r>
              <a:rPr lang="es-ES" sz="2000" dirty="0"/>
              <a:t> records </a:t>
            </a:r>
            <a:r>
              <a:rPr lang="es-ES" sz="2000" dirty="0" err="1"/>
              <a:t>for</a:t>
            </a:r>
            <a:r>
              <a:rPr lang="es-ES" sz="2000" dirty="0"/>
              <a:t> Puerto </a:t>
            </a:r>
            <a:r>
              <a:rPr lang="es-ES" sz="2000" dirty="0" err="1"/>
              <a:t>Rican</a:t>
            </a:r>
            <a:r>
              <a:rPr lang="es-ES" sz="2000" dirty="0"/>
              <a:t> </a:t>
            </a:r>
            <a:r>
              <a:rPr lang="es-ES" sz="2000" dirty="0" err="1"/>
              <a:t>artists</a:t>
            </a:r>
            <a:r>
              <a:rPr lang="es-ES" sz="2000" dirty="0"/>
              <a:t> in RDA</a:t>
            </a:r>
          </a:p>
          <a:p>
            <a:pPr marL="342900" indent="-342900">
              <a:buFont typeface="Arial" panose="020B0604020202020204" pitchFamily="34" charset="0"/>
              <a:buChar char="•"/>
            </a:pPr>
            <a:r>
              <a:rPr lang="es-ES" sz="2000" dirty="0" err="1"/>
              <a:t>Outcomes</a:t>
            </a:r>
            <a:endParaRPr lang="es-ES" sz="2000" dirty="0"/>
          </a:p>
        </p:txBody>
      </p:sp>
    </p:spTree>
    <p:extLst>
      <p:ext uri="{BB962C8B-B14F-4D97-AF65-F5344CB8AC3E}">
        <p14:creationId xmlns:p14="http://schemas.microsoft.com/office/powerpoint/2010/main" val="235439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F63A3B-78C7-47BE-AE5E-E10140E04643}" type="slidenum">
              <a:rPr lang="en-US" smtClean="0"/>
              <a:t>30</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64439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419FB-7E10-DAD5-2199-32F514EFEBCF}"/>
              </a:ext>
            </a:extLst>
          </p:cNvPr>
          <p:cNvSpPr>
            <a:spLocks noGrp="1"/>
          </p:cNvSpPr>
          <p:nvPr>
            <p:ph type="title"/>
          </p:nvPr>
        </p:nvSpPr>
        <p:spPr>
          <a:xfrm>
            <a:off x="539496" y="1216152"/>
            <a:ext cx="10671048" cy="768096"/>
          </a:xfrm>
        </p:spPr>
        <p:txBody>
          <a:bodyPr/>
          <a:lstStyle/>
          <a:p>
            <a:pPr algn="l"/>
            <a:r>
              <a:rPr lang="es-PR" sz="4000" dirty="0"/>
              <a:t>375 </a:t>
            </a:r>
            <a:r>
              <a:rPr lang="es-PR" sz="4000" dirty="0" err="1"/>
              <a:t>gender</a:t>
            </a:r>
            <a:endParaRPr lang="es-PR" sz="4000" dirty="0"/>
          </a:p>
        </p:txBody>
      </p:sp>
      <p:sp>
        <p:nvSpPr>
          <p:cNvPr id="3" name="Content Placeholder 2">
            <a:extLst>
              <a:ext uri="{FF2B5EF4-FFF2-40B4-BE49-F238E27FC236}">
                <a16:creationId xmlns:a16="http://schemas.microsoft.com/office/drawing/2014/main" id="{03886C89-F612-1CBA-C470-5AB5B3992CB9}"/>
              </a:ext>
            </a:extLst>
          </p:cNvPr>
          <p:cNvSpPr>
            <a:spLocks noGrp="1"/>
          </p:cNvSpPr>
          <p:nvPr>
            <p:ph sz="half" idx="1"/>
          </p:nvPr>
        </p:nvSpPr>
        <p:spPr/>
        <p:txBody>
          <a:bodyPr/>
          <a:lstStyle/>
          <a:p>
            <a:pPr marL="0" indent="0">
              <a:buNone/>
            </a:pPr>
            <a:r>
              <a:rPr lang="es-ES" dirty="0" err="1"/>
              <a:t>We</a:t>
            </a:r>
            <a:r>
              <a:rPr lang="es-ES" dirty="0"/>
              <a:t> are </a:t>
            </a:r>
            <a:r>
              <a:rPr lang="es-ES" dirty="0" err="1"/>
              <a:t>not</a:t>
            </a:r>
            <a:r>
              <a:rPr lang="es-ES" dirty="0"/>
              <a:t> </a:t>
            </a:r>
            <a:r>
              <a:rPr lang="es-ES" dirty="0" err="1"/>
              <a:t>using</a:t>
            </a:r>
            <a:r>
              <a:rPr lang="es-ES" dirty="0"/>
              <a:t> </a:t>
            </a:r>
            <a:r>
              <a:rPr lang="es-ES" dirty="0" err="1"/>
              <a:t>field</a:t>
            </a:r>
            <a:r>
              <a:rPr lang="es-ES" dirty="0"/>
              <a:t> 375 to record </a:t>
            </a:r>
            <a:r>
              <a:rPr lang="es-ES" dirty="0" err="1"/>
              <a:t>gender</a:t>
            </a:r>
            <a:r>
              <a:rPr lang="es-ES" dirty="0"/>
              <a:t> </a:t>
            </a:r>
            <a:r>
              <a:rPr lang="es-ES" dirty="0" err="1"/>
              <a:t>related</a:t>
            </a:r>
            <a:r>
              <a:rPr lang="es-ES" dirty="0"/>
              <a:t> </a:t>
            </a:r>
            <a:r>
              <a:rPr lang="es-ES" dirty="0" err="1"/>
              <a:t>attributes</a:t>
            </a:r>
            <a:r>
              <a:rPr lang="es-ES" dirty="0"/>
              <a:t> and </a:t>
            </a:r>
            <a:r>
              <a:rPr lang="es-ES" dirty="0" err="1"/>
              <a:t>have</a:t>
            </a:r>
            <a:r>
              <a:rPr lang="es-ES" dirty="0"/>
              <a:t> </a:t>
            </a:r>
            <a:r>
              <a:rPr lang="es-ES" dirty="0" err="1"/>
              <a:t>deleted</a:t>
            </a:r>
            <a:r>
              <a:rPr lang="es-ES" dirty="0"/>
              <a:t> </a:t>
            </a:r>
            <a:r>
              <a:rPr lang="es-ES" dirty="0" err="1"/>
              <a:t>this</a:t>
            </a:r>
            <a:r>
              <a:rPr lang="es-ES" dirty="0"/>
              <a:t> </a:t>
            </a:r>
            <a:r>
              <a:rPr lang="es-ES" dirty="0" err="1"/>
              <a:t>field</a:t>
            </a:r>
            <a:r>
              <a:rPr lang="es-ES" dirty="0"/>
              <a:t> </a:t>
            </a:r>
            <a:r>
              <a:rPr lang="es-ES" dirty="0" err="1"/>
              <a:t>from</a:t>
            </a:r>
            <a:r>
              <a:rPr lang="es-ES" dirty="0"/>
              <a:t> </a:t>
            </a:r>
            <a:r>
              <a:rPr lang="es-ES" dirty="0" err="1"/>
              <a:t>edited</a:t>
            </a:r>
            <a:r>
              <a:rPr lang="es-ES" dirty="0"/>
              <a:t> records, in </a:t>
            </a:r>
            <a:r>
              <a:rPr lang="es-ES" dirty="0" err="1"/>
              <a:t>accordance</a:t>
            </a:r>
            <a:r>
              <a:rPr lang="es-ES" dirty="0"/>
              <a:t> </a:t>
            </a:r>
            <a:r>
              <a:rPr lang="es-ES" dirty="0" err="1"/>
              <a:t>with</a:t>
            </a:r>
            <a:r>
              <a:rPr lang="es-ES" dirty="0"/>
              <a:t> </a:t>
            </a:r>
            <a:r>
              <a:rPr lang="es-ES" dirty="0" err="1"/>
              <a:t>recent</a:t>
            </a:r>
            <a:r>
              <a:rPr lang="es-ES" dirty="0"/>
              <a:t> </a:t>
            </a:r>
            <a:r>
              <a:rPr lang="es-ES" dirty="0" err="1"/>
              <a:t>policies</a:t>
            </a:r>
            <a:r>
              <a:rPr lang="es-ES" dirty="0"/>
              <a:t> </a:t>
            </a:r>
            <a:r>
              <a:rPr lang="es-ES" dirty="0" err="1"/>
              <a:t>issued</a:t>
            </a:r>
            <a:r>
              <a:rPr lang="es-ES" dirty="0"/>
              <a:t> </a:t>
            </a:r>
            <a:r>
              <a:rPr lang="es-ES" dirty="0" err="1"/>
              <a:t>by</a:t>
            </a:r>
            <a:r>
              <a:rPr lang="es-ES" dirty="0"/>
              <a:t> </a:t>
            </a:r>
            <a:r>
              <a:rPr lang="es-ES" dirty="0" err="1"/>
              <a:t>the</a:t>
            </a:r>
            <a:r>
              <a:rPr lang="es-ES" dirty="0"/>
              <a:t> PCC in </a:t>
            </a:r>
            <a:r>
              <a:rPr lang="es-ES" dirty="0" err="1"/>
              <a:t>the</a:t>
            </a:r>
            <a:r>
              <a:rPr lang="es-ES" dirty="0"/>
              <a:t> </a:t>
            </a:r>
            <a:r>
              <a:rPr lang="es-ES" dirty="0" err="1"/>
              <a:t>document</a:t>
            </a:r>
            <a:r>
              <a:rPr lang="es-ES" dirty="0"/>
              <a:t> “</a:t>
            </a:r>
            <a:r>
              <a:rPr lang="es-ES" dirty="0" err="1"/>
              <a:t>Revised</a:t>
            </a:r>
            <a:r>
              <a:rPr lang="es-ES" dirty="0"/>
              <a:t> </a:t>
            </a:r>
            <a:r>
              <a:rPr lang="es-ES" dirty="0" err="1"/>
              <a:t>Report</a:t>
            </a:r>
            <a:r>
              <a:rPr lang="es-ES" dirty="0"/>
              <a:t> </a:t>
            </a:r>
            <a:r>
              <a:rPr lang="es-ES" dirty="0" err="1"/>
              <a:t>on</a:t>
            </a:r>
            <a:r>
              <a:rPr lang="es-ES" dirty="0"/>
              <a:t> </a:t>
            </a:r>
            <a:r>
              <a:rPr lang="es-ES" dirty="0" err="1"/>
              <a:t>Recording</a:t>
            </a:r>
            <a:r>
              <a:rPr lang="es-ES" dirty="0"/>
              <a:t> </a:t>
            </a:r>
            <a:r>
              <a:rPr lang="es-ES" dirty="0" err="1"/>
              <a:t>Gender</a:t>
            </a:r>
            <a:r>
              <a:rPr lang="es-ES" dirty="0"/>
              <a:t> in Personal </a:t>
            </a:r>
            <a:r>
              <a:rPr lang="es-ES" dirty="0" err="1"/>
              <a:t>Name</a:t>
            </a:r>
            <a:r>
              <a:rPr lang="es-ES" dirty="0"/>
              <a:t> </a:t>
            </a:r>
            <a:r>
              <a:rPr lang="es-ES" dirty="0" err="1"/>
              <a:t>Authority</a:t>
            </a:r>
            <a:r>
              <a:rPr lang="es-ES" dirty="0"/>
              <a:t> Records”, </a:t>
            </a:r>
            <a:r>
              <a:rPr lang="es-ES" dirty="0" err="1"/>
              <a:t>April</a:t>
            </a:r>
            <a:r>
              <a:rPr lang="es-ES" dirty="0"/>
              <a:t> 2022. </a:t>
            </a:r>
            <a:r>
              <a:rPr lang="es-ES" dirty="0" err="1"/>
              <a:t>For</a:t>
            </a:r>
            <a:r>
              <a:rPr lang="es-ES" dirty="0"/>
              <a:t> </a:t>
            </a:r>
            <a:r>
              <a:rPr lang="es-ES" dirty="0" err="1"/>
              <a:t>the</a:t>
            </a:r>
            <a:r>
              <a:rPr lang="es-ES" dirty="0"/>
              <a:t> </a:t>
            </a:r>
            <a:r>
              <a:rPr lang="es-ES" dirty="0" err="1"/>
              <a:t>moment</a:t>
            </a:r>
            <a:r>
              <a:rPr lang="es-ES" dirty="0"/>
              <a:t>, </a:t>
            </a:r>
            <a:r>
              <a:rPr lang="es-ES" dirty="0" err="1"/>
              <a:t>there</a:t>
            </a:r>
            <a:r>
              <a:rPr lang="es-ES" dirty="0"/>
              <a:t> no </a:t>
            </a:r>
            <a:r>
              <a:rPr lang="es-ES" dirty="0" err="1"/>
              <a:t>guidelines</a:t>
            </a:r>
            <a:r>
              <a:rPr lang="es-ES" dirty="0"/>
              <a:t> </a:t>
            </a:r>
            <a:r>
              <a:rPr lang="es-ES" dirty="0" err="1"/>
              <a:t>on</a:t>
            </a:r>
            <a:r>
              <a:rPr lang="es-ES" dirty="0"/>
              <a:t> </a:t>
            </a:r>
            <a:r>
              <a:rPr lang="es-ES" dirty="0" err="1"/>
              <a:t>the</a:t>
            </a:r>
            <a:r>
              <a:rPr lang="es-ES" dirty="0"/>
              <a:t> use of </a:t>
            </a:r>
            <a:r>
              <a:rPr lang="es-ES" dirty="0" err="1"/>
              <a:t>gender</a:t>
            </a:r>
            <a:r>
              <a:rPr lang="es-ES" dirty="0"/>
              <a:t> </a:t>
            </a:r>
            <a:r>
              <a:rPr lang="es-ES" dirty="0" err="1"/>
              <a:t>related</a:t>
            </a:r>
            <a:r>
              <a:rPr lang="es-ES" dirty="0"/>
              <a:t> </a:t>
            </a:r>
            <a:r>
              <a:rPr lang="es-ES" dirty="0" err="1"/>
              <a:t>information</a:t>
            </a:r>
            <a:r>
              <a:rPr lang="es-ES" dirty="0"/>
              <a:t> in </a:t>
            </a:r>
            <a:r>
              <a:rPr lang="es-ES" dirty="0" err="1"/>
              <a:t>other</a:t>
            </a:r>
            <a:r>
              <a:rPr lang="es-ES" dirty="0"/>
              <a:t> </a:t>
            </a:r>
            <a:r>
              <a:rPr lang="es-ES" dirty="0" err="1"/>
              <a:t>fields</a:t>
            </a:r>
            <a:r>
              <a:rPr lang="es-ES" dirty="0"/>
              <a:t>, </a:t>
            </a:r>
            <a:r>
              <a:rPr lang="es-ES" dirty="0" err="1"/>
              <a:t>including</a:t>
            </a:r>
            <a:r>
              <a:rPr lang="es-ES" dirty="0"/>
              <a:t> </a:t>
            </a:r>
            <a:r>
              <a:rPr lang="es-ES" dirty="0" err="1"/>
              <a:t>authority</a:t>
            </a:r>
            <a:r>
              <a:rPr lang="es-ES" dirty="0"/>
              <a:t> </a:t>
            </a:r>
            <a:r>
              <a:rPr lang="es-ES" dirty="0" err="1"/>
              <a:t>field</a:t>
            </a:r>
            <a:r>
              <a:rPr lang="es-ES" dirty="0"/>
              <a:t> 374 </a:t>
            </a:r>
            <a:r>
              <a:rPr lang="es-ES" dirty="0" err="1"/>
              <a:t>occupations</a:t>
            </a:r>
            <a:r>
              <a:rPr lang="es-ES" dirty="0"/>
              <a:t>/</a:t>
            </a:r>
            <a:r>
              <a:rPr lang="es-ES" dirty="0" err="1"/>
              <a:t>professions</a:t>
            </a:r>
            <a:r>
              <a:rPr lang="es-ES" dirty="0"/>
              <a:t>. </a:t>
            </a:r>
          </a:p>
          <a:p>
            <a:pPr marL="0" indent="0">
              <a:buNone/>
            </a:pPr>
            <a:endParaRPr lang="es-ES" dirty="0"/>
          </a:p>
          <a:p>
            <a:pPr marL="0" indent="0">
              <a:buNone/>
            </a:pPr>
            <a:r>
              <a:rPr lang="es-PR" dirty="0" err="1"/>
              <a:t>For</a:t>
            </a:r>
            <a:r>
              <a:rPr lang="es-PR" dirty="0"/>
              <a:t> </a:t>
            </a:r>
            <a:r>
              <a:rPr lang="es-PR" dirty="0" err="1"/>
              <a:t>our</a:t>
            </a:r>
            <a:r>
              <a:rPr lang="es-PR" dirty="0"/>
              <a:t> </a:t>
            </a:r>
            <a:r>
              <a:rPr lang="es-PR" dirty="0" err="1"/>
              <a:t>purposes</a:t>
            </a:r>
            <a:r>
              <a:rPr lang="es-PR" dirty="0"/>
              <a:t>, </a:t>
            </a:r>
            <a:r>
              <a:rPr lang="es-PR" dirty="0" err="1"/>
              <a:t>we</a:t>
            </a:r>
            <a:r>
              <a:rPr lang="es-PR" dirty="0"/>
              <a:t> </a:t>
            </a:r>
            <a:r>
              <a:rPr lang="es-PR" dirty="0" err="1"/>
              <a:t>have</a:t>
            </a:r>
            <a:r>
              <a:rPr lang="es-PR" dirty="0"/>
              <a:t> </a:t>
            </a:r>
            <a:r>
              <a:rPr lang="es-PR" dirty="0" err="1"/>
              <a:t>decided</a:t>
            </a:r>
            <a:r>
              <a:rPr lang="es-PR" dirty="0"/>
              <a:t> to </a:t>
            </a:r>
            <a:r>
              <a:rPr lang="es-PR" dirty="0" err="1"/>
              <a:t>include</a:t>
            </a:r>
            <a:r>
              <a:rPr lang="es-PR" dirty="0"/>
              <a:t> </a:t>
            </a:r>
            <a:r>
              <a:rPr lang="es-PR" dirty="0" err="1"/>
              <a:t>gender</a:t>
            </a:r>
            <a:r>
              <a:rPr lang="es-PR" dirty="0"/>
              <a:t> </a:t>
            </a:r>
            <a:r>
              <a:rPr lang="es-PR" dirty="0" err="1"/>
              <a:t>related</a:t>
            </a:r>
            <a:r>
              <a:rPr lang="es-PR" dirty="0"/>
              <a:t> </a:t>
            </a:r>
            <a:r>
              <a:rPr lang="es-PR" dirty="0" err="1"/>
              <a:t>attributes</a:t>
            </a:r>
            <a:r>
              <a:rPr lang="es-PR" dirty="0"/>
              <a:t> in </a:t>
            </a:r>
            <a:r>
              <a:rPr lang="es-PR" dirty="0" err="1"/>
              <a:t>field</a:t>
            </a:r>
            <a:r>
              <a:rPr lang="es-PR" dirty="0"/>
              <a:t> 374 </a:t>
            </a:r>
            <a:r>
              <a:rPr lang="es-PR" dirty="0" err="1"/>
              <a:t>for</a:t>
            </a:r>
            <a:r>
              <a:rPr lang="es-PR" dirty="0"/>
              <a:t> </a:t>
            </a:r>
            <a:r>
              <a:rPr lang="es-PR" dirty="0" err="1"/>
              <a:t>women</a:t>
            </a:r>
            <a:r>
              <a:rPr lang="es-PR" dirty="0"/>
              <a:t> </a:t>
            </a:r>
            <a:r>
              <a:rPr lang="es-PR" dirty="0" err="1"/>
              <a:t>artists</a:t>
            </a:r>
            <a:r>
              <a:rPr lang="es-PR" dirty="0"/>
              <a:t>, </a:t>
            </a:r>
            <a:r>
              <a:rPr lang="es-PR" dirty="0" err="1"/>
              <a:t>including</a:t>
            </a:r>
            <a:r>
              <a:rPr lang="es-PR" dirty="0"/>
              <a:t> </a:t>
            </a:r>
            <a:r>
              <a:rPr lang="es-PR" dirty="0" err="1"/>
              <a:t>women</a:t>
            </a:r>
            <a:r>
              <a:rPr lang="es-PR" dirty="0"/>
              <a:t> </a:t>
            </a:r>
            <a:r>
              <a:rPr lang="es-PR" dirty="0" err="1"/>
              <a:t>painters</a:t>
            </a:r>
            <a:r>
              <a:rPr lang="es-PR" dirty="0"/>
              <a:t>, </a:t>
            </a:r>
            <a:r>
              <a:rPr lang="es-PR" dirty="0" err="1"/>
              <a:t>women</a:t>
            </a:r>
            <a:r>
              <a:rPr lang="es-PR" dirty="0"/>
              <a:t> </a:t>
            </a:r>
            <a:r>
              <a:rPr lang="es-PR" dirty="0" err="1"/>
              <a:t>printmakers</a:t>
            </a:r>
            <a:r>
              <a:rPr lang="es-PR" dirty="0"/>
              <a:t>, </a:t>
            </a:r>
            <a:r>
              <a:rPr lang="es-PR" dirty="0" err="1"/>
              <a:t>women</a:t>
            </a:r>
            <a:r>
              <a:rPr lang="es-PR" dirty="0"/>
              <a:t> </a:t>
            </a:r>
            <a:r>
              <a:rPr lang="es-PR" dirty="0" err="1"/>
              <a:t>potters</a:t>
            </a:r>
            <a:r>
              <a:rPr lang="es-PR" dirty="0"/>
              <a:t>, and </a:t>
            </a:r>
            <a:r>
              <a:rPr lang="es-PR" dirty="0" err="1"/>
              <a:t>women</a:t>
            </a:r>
            <a:r>
              <a:rPr lang="es-PR" dirty="0"/>
              <a:t> </a:t>
            </a:r>
            <a:r>
              <a:rPr lang="es-PR" dirty="0" err="1"/>
              <a:t>sculptors</a:t>
            </a:r>
            <a:r>
              <a:rPr lang="es-PR" dirty="0"/>
              <a:t>, </a:t>
            </a:r>
            <a:r>
              <a:rPr lang="es-PR" dirty="0" err="1"/>
              <a:t>among</a:t>
            </a:r>
            <a:r>
              <a:rPr lang="es-PR" dirty="0"/>
              <a:t> </a:t>
            </a:r>
            <a:r>
              <a:rPr lang="es-PR" dirty="0" err="1"/>
              <a:t>others</a:t>
            </a:r>
            <a:r>
              <a:rPr lang="es-PR" dirty="0"/>
              <a:t>. </a:t>
            </a:r>
            <a:r>
              <a:rPr lang="es-PR" dirty="0" err="1"/>
              <a:t>These</a:t>
            </a:r>
            <a:r>
              <a:rPr lang="es-PR" dirty="0"/>
              <a:t> </a:t>
            </a:r>
            <a:r>
              <a:rPr lang="es-PR" dirty="0" err="1"/>
              <a:t>attributes</a:t>
            </a:r>
            <a:r>
              <a:rPr lang="es-PR" dirty="0"/>
              <a:t> </a:t>
            </a:r>
            <a:r>
              <a:rPr lang="es-PR" dirty="0" err="1"/>
              <a:t>could</a:t>
            </a:r>
            <a:r>
              <a:rPr lang="es-PR" dirty="0"/>
              <a:t> be </a:t>
            </a:r>
            <a:r>
              <a:rPr lang="es-PR" dirty="0" err="1"/>
              <a:t>useful</a:t>
            </a:r>
            <a:r>
              <a:rPr lang="es-PR" dirty="0"/>
              <a:t> </a:t>
            </a:r>
            <a:r>
              <a:rPr lang="es-PR" dirty="0" err="1"/>
              <a:t>for</a:t>
            </a:r>
            <a:r>
              <a:rPr lang="es-PR" dirty="0"/>
              <a:t> </a:t>
            </a:r>
            <a:r>
              <a:rPr lang="es-PR" dirty="0" err="1"/>
              <a:t>the</a:t>
            </a:r>
            <a:r>
              <a:rPr lang="es-PR" dirty="0"/>
              <a:t> </a:t>
            </a:r>
            <a:r>
              <a:rPr lang="es-PR" dirty="0" err="1"/>
              <a:t>search</a:t>
            </a:r>
            <a:r>
              <a:rPr lang="es-PR" dirty="0"/>
              <a:t> and </a:t>
            </a:r>
            <a:r>
              <a:rPr lang="es-PR" dirty="0" err="1"/>
              <a:t>retrieval</a:t>
            </a:r>
            <a:r>
              <a:rPr lang="es-PR" dirty="0"/>
              <a:t> of </a:t>
            </a:r>
            <a:r>
              <a:rPr lang="es-PR" dirty="0" err="1"/>
              <a:t>information</a:t>
            </a:r>
            <a:r>
              <a:rPr lang="es-PR" dirty="0"/>
              <a:t>, </a:t>
            </a:r>
            <a:r>
              <a:rPr lang="es-PR" dirty="0" err="1"/>
              <a:t>particularly</a:t>
            </a:r>
            <a:r>
              <a:rPr lang="es-PR" dirty="0"/>
              <a:t> in </a:t>
            </a:r>
            <a:r>
              <a:rPr lang="es-PR" dirty="0" err="1"/>
              <a:t>linked</a:t>
            </a:r>
            <a:r>
              <a:rPr lang="es-PR" dirty="0"/>
              <a:t> data </a:t>
            </a:r>
            <a:r>
              <a:rPr lang="es-PR" dirty="0" err="1"/>
              <a:t>environments</a:t>
            </a:r>
            <a:r>
              <a:rPr lang="es-PR" dirty="0"/>
              <a:t>. </a:t>
            </a:r>
          </a:p>
          <a:p>
            <a:pPr marL="0" indent="0">
              <a:buNone/>
            </a:pPr>
            <a:endParaRPr lang="es-PR" dirty="0"/>
          </a:p>
          <a:p>
            <a:pPr marL="0" indent="0">
              <a:buNone/>
            </a:pPr>
            <a:r>
              <a:rPr lang="es-PR" dirty="0" err="1"/>
              <a:t>It</a:t>
            </a:r>
            <a:r>
              <a:rPr lang="es-PR" dirty="0"/>
              <a:t> </a:t>
            </a:r>
            <a:r>
              <a:rPr lang="es-PR" dirty="0" err="1"/>
              <a:t>is</a:t>
            </a:r>
            <a:r>
              <a:rPr lang="es-PR" dirty="0"/>
              <a:t> </a:t>
            </a:r>
            <a:r>
              <a:rPr lang="es-PR" dirty="0" err="1"/>
              <a:t>also</a:t>
            </a:r>
            <a:r>
              <a:rPr lang="es-PR" dirty="0"/>
              <a:t> </a:t>
            </a:r>
            <a:r>
              <a:rPr lang="es-PR" dirty="0" err="1"/>
              <a:t>important</a:t>
            </a:r>
            <a:r>
              <a:rPr lang="es-PR" dirty="0"/>
              <a:t> to note </a:t>
            </a:r>
            <a:r>
              <a:rPr lang="es-PR" dirty="0" err="1"/>
              <a:t>that</a:t>
            </a:r>
            <a:r>
              <a:rPr lang="es-PR" dirty="0"/>
              <a:t> in </a:t>
            </a:r>
            <a:r>
              <a:rPr lang="es-PR" dirty="0" err="1"/>
              <a:t>this</a:t>
            </a:r>
            <a:r>
              <a:rPr lang="es-PR" dirty="0"/>
              <a:t> </a:t>
            </a:r>
            <a:r>
              <a:rPr lang="es-PR" dirty="0" err="1"/>
              <a:t>report</a:t>
            </a:r>
            <a:r>
              <a:rPr lang="es-PR" dirty="0"/>
              <a:t>, </a:t>
            </a:r>
            <a:r>
              <a:rPr lang="es-PR" dirty="0" err="1"/>
              <a:t>the</a:t>
            </a:r>
            <a:r>
              <a:rPr lang="es-PR" dirty="0"/>
              <a:t> PCC </a:t>
            </a:r>
            <a:r>
              <a:rPr lang="es-PR" dirty="0" err="1"/>
              <a:t>states</a:t>
            </a:r>
            <a:r>
              <a:rPr lang="es-PR" dirty="0"/>
              <a:t> </a:t>
            </a:r>
            <a:r>
              <a:rPr lang="es-PR" dirty="0" err="1"/>
              <a:t>that</a:t>
            </a:r>
            <a:r>
              <a:rPr lang="es-PR" dirty="0"/>
              <a:t> “</a:t>
            </a:r>
            <a:r>
              <a:rPr lang="en-US" dirty="0"/>
              <a:t>[t]he primary goal of authority data is for disambiguation, not contextual biographical information”. However, the IFLA LRM user tasks emphasize the importance of contextual information for improved discovery and exploration of resources. This is just one of the ethical issues that must be accounted for in the creation of authority records. </a:t>
            </a:r>
            <a:endParaRPr lang="es-PR" dirty="0"/>
          </a:p>
          <a:p>
            <a:pPr marL="0" indent="0">
              <a:buNone/>
            </a:pPr>
            <a:endParaRPr lang="es-PR" dirty="0"/>
          </a:p>
        </p:txBody>
      </p:sp>
      <p:sp>
        <p:nvSpPr>
          <p:cNvPr id="4" name="Footer Placeholder 3">
            <a:extLst>
              <a:ext uri="{FF2B5EF4-FFF2-40B4-BE49-F238E27FC236}">
                <a16:creationId xmlns:a16="http://schemas.microsoft.com/office/drawing/2014/main" id="{0E041E9B-D1D2-7368-9A97-F504466BB68C}"/>
              </a:ext>
            </a:extLst>
          </p:cNvPr>
          <p:cNvSpPr>
            <a:spLocks noGrp="1"/>
          </p:cNvSpPr>
          <p:nvPr>
            <p:ph type="ftr" sz="quarter" idx="11"/>
          </p:nvPr>
        </p:nvSpPr>
        <p:spPr/>
        <p:txBody>
          <a:bodyPr/>
          <a:lstStyle/>
          <a:p>
            <a:r>
              <a:rPr lang="en-US" dirty="0"/>
              <a:t>ALA Core Virtual Interest Group Week 2023</a:t>
            </a:r>
          </a:p>
        </p:txBody>
      </p:sp>
      <p:sp>
        <p:nvSpPr>
          <p:cNvPr id="5" name="Slide Number Placeholder 4">
            <a:extLst>
              <a:ext uri="{FF2B5EF4-FFF2-40B4-BE49-F238E27FC236}">
                <a16:creationId xmlns:a16="http://schemas.microsoft.com/office/drawing/2014/main" id="{5433BF55-552B-B9A3-AD07-EEB39F64C6C0}"/>
              </a:ext>
            </a:extLst>
          </p:cNvPr>
          <p:cNvSpPr>
            <a:spLocks noGrp="1"/>
          </p:cNvSpPr>
          <p:nvPr>
            <p:ph type="sldNum" sz="quarter" idx="12"/>
          </p:nvPr>
        </p:nvSpPr>
        <p:spPr/>
        <p:txBody>
          <a:bodyPr/>
          <a:lstStyle/>
          <a:p>
            <a:fld id="{48F63A3B-78C7-47BE-AE5E-E10140E04643}" type="slidenum">
              <a:rPr lang="en-US" smtClean="0"/>
              <a:t>31</a:t>
            </a:fld>
            <a:endParaRPr lang="en-US" dirty="0"/>
          </a:p>
        </p:txBody>
      </p:sp>
    </p:spTree>
    <p:extLst>
      <p:ext uri="{BB962C8B-B14F-4D97-AF65-F5344CB8AC3E}">
        <p14:creationId xmlns:p14="http://schemas.microsoft.com/office/powerpoint/2010/main" val="3232120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419FB-7E10-DAD5-2199-32F514EFEBCF}"/>
              </a:ext>
            </a:extLst>
          </p:cNvPr>
          <p:cNvSpPr>
            <a:spLocks noGrp="1"/>
          </p:cNvSpPr>
          <p:nvPr>
            <p:ph type="title"/>
          </p:nvPr>
        </p:nvSpPr>
        <p:spPr>
          <a:xfrm>
            <a:off x="539496" y="1216152"/>
            <a:ext cx="10671048" cy="768096"/>
          </a:xfrm>
        </p:spPr>
        <p:txBody>
          <a:bodyPr/>
          <a:lstStyle/>
          <a:p>
            <a:pPr algn="l"/>
            <a:r>
              <a:rPr lang="es-PR" sz="4000" dirty="0"/>
              <a:t>5xx </a:t>
            </a:r>
            <a:r>
              <a:rPr lang="es-PR" sz="4000" dirty="0" err="1"/>
              <a:t>see</a:t>
            </a:r>
            <a:r>
              <a:rPr lang="es-PR" sz="4000" dirty="0"/>
              <a:t> </a:t>
            </a:r>
            <a:r>
              <a:rPr lang="es-PR" sz="4000" dirty="0" err="1"/>
              <a:t>also</a:t>
            </a:r>
            <a:endParaRPr lang="es-PR" sz="4000" dirty="0"/>
          </a:p>
        </p:txBody>
      </p:sp>
      <p:sp>
        <p:nvSpPr>
          <p:cNvPr id="3" name="Content Placeholder 2">
            <a:extLst>
              <a:ext uri="{FF2B5EF4-FFF2-40B4-BE49-F238E27FC236}">
                <a16:creationId xmlns:a16="http://schemas.microsoft.com/office/drawing/2014/main" id="{03886C89-F612-1CBA-C470-5AB5B3992CB9}"/>
              </a:ext>
            </a:extLst>
          </p:cNvPr>
          <p:cNvSpPr>
            <a:spLocks noGrp="1"/>
          </p:cNvSpPr>
          <p:nvPr>
            <p:ph sz="half" idx="1"/>
          </p:nvPr>
        </p:nvSpPr>
        <p:spPr/>
        <p:txBody>
          <a:bodyPr/>
          <a:lstStyle/>
          <a:p>
            <a:pPr marL="0" indent="0">
              <a:buNone/>
            </a:pPr>
            <a:r>
              <a:rPr lang="es-ES" dirty="0" err="1"/>
              <a:t>The</a:t>
            </a:r>
            <a:r>
              <a:rPr lang="es-ES" dirty="0"/>
              <a:t> use of 5xx </a:t>
            </a:r>
            <a:r>
              <a:rPr lang="es-ES" dirty="0" err="1"/>
              <a:t>fields</a:t>
            </a:r>
            <a:r>
              <a:rPr lang="es-ES" dirty="0"/>
              <a:t> </a:t>
            </a:r>
            <a:r>
              <a:rPr lang="es-ES" dirty="0" err="1"/>
              <a:t>was</a:t>
            </a:r>
            <a:r>
              <a:rPr lang="es-ES" dirty="0"/>
              <a:t> </a:t>
            </a:r>
            <a:r>
              <a:rPr lang="es-ES" dirty="0" err="1"/>
              <a:t>mainly</a:t>
            </a:r>
            <a:r>
              <a:rPr lang="es-ES" dirty="0"/>
              <a:t> </a:t>
            </a:r>
            <a:r>
              <a:rPr lang="es-ES" dirty="0" err="1"/>
              <a:t>used</a:t>
            </a:r>
            <a:r>
              <a:rPr lang="es-ES" dirty="0"/>
              <a:t> to </a:t>
            </a:r>
            <a:r>
              <a:rPr lang="es-ES" dirty="0" err="1"/>
              <a:t>establish</a:t>
            </a:r>
            <a:r>
              <a:rPr lang="es-ES" dirty="0"/>
              <a:t> </a:t>
            </a:r>
            <a:r>
              <a:rPr lang="es-ES" dirty="0" err="1"/>
              <a:t>relationships</a:t>
            </a:r>
            <a:r>
              <a:rPr lang="es-ES" dirty="0"/>
              <a:t> </a:t>
            </a:r>
            <a:r>
              <a:rPr lang="es-ES" dirty="0" err="1"/>
              <a:t>between</a:t>
            </a:r>
            <a:r>
              <a:rPr lang="es-ES" dirty="0"/>
              <a:t> </a:t>
            </a:r>
            <a:r>
              <a:rPr lang="es-ES" dirty="0" err="1"/>
              <a:t>artists</a:t>
            </a:r>
            <a:r>
              <a:rPr lang="es-ES" dirty="0"/>
              <a:t> and </a:t>
            </a:r>
            <a:r>
              <a:rPr lang="es-ES" dirty="0" err="1"/>
              <a:t>collectives</a:t>
            </a:r>
            <a:r>
              <a:rPr lang="es-ES" dirty="0"/>
              <a:t> </a:t>
            </a:r>
            <a:r>
              <a:rPr lang="es-ES" dirty="0" err="1"/>
              <a:t>or</a:t>
            </a:r>
            <a:r>
              <a:rPr lang="es-ES" dirty="0"/>
              <a:t> </a:t>
            </a:r>
            <a:r>
              <a:rPr lang="es-ES" dirty="0" err="1"/>
              <a:t>between</a:t>
            </a:r>
            <a:r>
              <a:rPr lang="es-ES" dirty="0"/>
              <a:t> </a:t>
            </a:r>
            <a:r>
              <a:rPr lang="es-ES" dirty="0" err="1"/>
              <a:t>artists</a:t>
            </a:r>
            <a:r>
              <a:rPr lang="es-ES" dirty="0"/>
              <a:t> and </a:t>
            </a:r>
            <a:r>
              <a:rPr lang="es-ES" dirty="0" err="1"/>
              <a:t>artist</a:t>
            </a:r>
            <a:r>
              <a:rPr lang="es-ES" dirty="0"/>
              <a:t> </a:t>
            </a:r>
            <a:r>
              <a:rPr lang="es-ES" dirty="0" err="1"/>
              <a:t>couples</a:t>
            </a:r>
            <a:r>
              <a:rPr lang="es-ES" dirty="0"/>
              <a:t>. In </a:t>
            </a:r>
            <a:r>
              <a:rPr lang="es-ES" dirty="0" err="1"/>
              <a:t>these</a:t>
            </a:r>
            <a:r>
              <a:rPr lang="es-ES" dirty="0"/>
              <a:t> cases, </a:t>
            </a:r>
            <a:r>
              <a:rPr lang="es-ES" dirty="0" err="1"/>
              <a:t>we</a:t>
            </a:r>
            <a:r>
              <a:rPr lang="es-ES" dirty="0"/>
              <a:t> </a:t>
            </a:r>
            <a:r>
              <a:rPr lang="es-ES" dirty="0" err="1"/>
              <a:t>created</a:t>
            </a:r>
            <a:r>
              <a:rPr lang="es-ES" dirty="0"/>
              <a:t> </a:t>
            </a:r>
            <a:r>
              <a:rPr lang="es-ES" dirty="0" err="1"/>
              <a:t>an</a:t>
            </a:r>
            <a:r>
              <a:rPr lang="es-ES" dirty="0"/>
              <a:t> </a:t>
            </a:r>
            <a:r>
              <a:rPr lang="es-ES" dirty="0" err="1"/>
              <a:t>authority</a:t>
            </a:r>
            <a:r>
              <a:rPr lang="es-ES" dirty="0"/>
              <a:t> record </a:t>
            </a:r>
            <a:r>
              <a:rPr lang="es-ES" dirty="0" err="1"/>
              <a:t>for</a:t>
            </a:r>
            <a:r>
              <a:rPr lang="es-ES" dirty="0"/>
              <a:t> </a:t>
            </a:r>
            <a:r>
              <a:rPr lang="es-ES" dirty="0" err="1"/>
              <a:t>the</a:t>
            </a:r>
            <a:r>
              <a:rPr lang="es-ES" dirty="0"/>
              <a:t> </a:t>
            </a:r>
            <a:r>
              <a:rPr lang="es-ES" dirty="0" err="1"/>
              <a:t>corporate</a:t>
            </a:r>
            <a:r>
              <a:rPr lang="es-ES" dirty="0"/>
              <a:t> </a:t>
            </a:r>
            <a:r>
              <a:rPr lang="es-ES" dirty="0" err="1"/>
              <a:t>body</a:t>
            </a:r>
            <a:r>
              <a:rPr lang="es-ES" dirty="0"/>
              <a:t> and </a:t>
            </a:r>
            <a:r>
              <a:rPr lang="es-ES" dirty="0" err="1"/>
              <a:t>name</a:t>
            </a:r>
            <a:r>
              <a:rPr lang="es-ES" dirty="0"/>
              <a:t> </a:t>
            </a:r>
            <a:r>
              <a:rPr lang="es-ES" dirty="0" err="1"/>
              <a:t>authority</a:t>
            </a:r>
            <a:r>
              <a:rPr lang="es-ES" dirty="0"/>
              <a:t> records </a:t>
            </a:r>
            <a:r>
              <a:rPr lang="es-ES" dirty="0" err="1"/>
              <a:t>for</a:t>
            </a:r>
            <a:r>
              <a:rPr lang="es-ES" dirty="0"/>
              <a:t> </a:t>
            </a:r>
            <a:r>
              <a:rPr lang="es-ES" dirty="0" err="1"/>
              <a:t>each</a:t>
            </a:r>
            <a:r>
              <a:rPr lang="es-ES" dirty="0"/>
              <a:t> </a:t>
            </a:r>
            <a:r>
              <a:rPr lang="es-ES" dirty="0" err="1"/>
              <a:t>artist</a:t>
            </a:r>
            <a:r>
              <a:rPr lang="es-ES" dirty="0"/>
              <a:t>. </a:t>
            </a:r>
          </a:p>
          <a:p>
            <a:pPr marL="0" indent="0">
              <a:buNone/>
            </a:pPr>
            <a:endParaRPr lang="es-ES" dirty="0"/>
          </a:p>
          <a:p>
            <a:pPr marL="0" indent="0">
              <a:buNone/>
            </a:pPr>
            <a:r>
              <a:rPr lang="es-ES" dirty="0" err="1"/>
              <a:t>The</a:t>
            </a:r>
            <a:r>
              <a:rPr lang="es-ES" dirty="0"/>
              <a:t> use of </a:t>
            </a:r>
            <a:r>
              <a:rPr lang="es-ES" dirty="0" err="1"/>
              <a:t>subfield</a:t>
            </a:r>
            <a:r>
              <a:rPr lang="es-ES" dirty="0"/>
              <a:t> $i </a:t>
            </a:r>
            <a:r>
              <a:rPr lang="es-ES" dirty="0" err="1"/>
              <a:t>is</a:t>
            </a:r>
            <a:r>
              <a:rPr lang="es-ES" dirty="0"/>
              <a:t> </a:t>
            </a:r>
            <a:r>
              <a:rPr lang="es-ES" dirty="0" err="1"/>
              <a:t>allowed</a:t>
            </a:r>
            <a:r>
              <a:rPr lang="es-ES" dirty="0"/>
              <a:t> </a:t>
            </a:r>
            <a:r>
              <a:rPr lang="es-ES" dirty="0" err="1"/>
              <a:t>for</a:t>
            </a:r>
            <a:r>
              <a:rPr lang="es-ES" dirty="0"/>
              <a:t> </a:t>
            </a:r>
            <a:r>
              <a:rPr lang="es-ES" dirty="0" err="1"/>
              <a:t>the</a:t>
            </a:r>
            <a:r>
              <a:rPr lang="es-ES" dirty="0"/>
              <a:t> </a:t>
            </a:r>
            <a:r>
              <a:rPr lang="es-ES" dirty="0" err="1"/>
              <a:t>recording</a:t>
            </a:r>
            <a:r>
              <a:rPr lang="es-ES" dirty="0"/>
              <a:t> of </a:t>
            </a:r>
            <a:r>
              <a:rPr lang="es-ES" dirty="0" err="1"/>
              <a:t>relationship</a:t>
            </a:r>
            <a:r>
              <a:rPr lang="es-ES" dirty="0"/>
              <a:t> </a:t>
            </a:r>
            <a:r>
              <a:rPr lang="es-ES" dirty="0" err="1"/>
              <a:t>information</a:t>
            </a:r>
            <a:r>
              <a:rPr lang="es-ES" dirty="0"/>
              <a:t>, and </a:t>
            </a:r>
            <a:r>
              <a:rPr lang="es-ES" dirty="0" err="1"/>
              <a:t>subfield</a:t>
            </a:r>
            <a:r>
              <a:rPr lang="es-ES" dirty="0"/>
              <a:t> $w </a:t>
            </a:r>
            <a:r>
              <a:rPr lang="es-ES" dirty="0" err="1"/>
              <a:t>with</a:t>
            </a:r>
            <a:r>
              <a:rPr lang="es-ES" dirty="0"/>
              <a:t> </a:t>
            </a:r>
            <a:r>
              <a:rPr lang="es-ES" dirty="0" err="1"/>
              <a:t>code</a:t>
            </a:r>
            <a:r>
              <a:rPr lang="es-ES" dirty="0"/>
              <a:t> “r”. </a:t>
            </a:r>
          </a:p>
          <a:p>
            <a:pPr marL="0" indent="0">
              <a:buNone/>
            </a:pPr>
            <a:endParaRPr lang="es-ES" dirty="0"/>
          </a:p>
          <a:p>
            <a:pPr marL="0" indent="0">
              <a:buNone/>
            </a:pPr>
            <a:r>
              <a:rPr lang="es-ES" dirty="0" err="1"/>
              <a:t>This</a:t>
            </a:r>
            <a:r>
              <a:rPr lang="es-ES" dirty="0"/>
              <a:t> </a:t>
            </a:r>
            <a:r>
              <a:rPr lang="es-ES" dirty="0" err="1"/>
              <a:t>fields</a:t>
            </a:r>
            <a:r>
              <a:rPr lang="es-ES" dirty="0"/>
              <a:t> prescribes </a:t>
            </a:r>
            <a:r>
              <a:rPr lang="es-ES" dirty="0" err="1"/>
              <a:t>the</a:t>
            </a:r>
            <a:r>
              <a:rPr lang="es-ES" dirty="0"/>
              <a:t> use of </a:t>
            </a:r>
            <a:r>
              <a:rPr lang="es-ES" dirty="0" err="1"/>
              <a:t>controlled</a:t>
            </a:r>
            <a:r>
              <a:rPr lang="es-ES" dirty="0"/>
              <a:t> </a:t>
            </a:r>
            <a:r>
              <a:rPr lang="es-ES" dirty="0" err="1"/>
              <a:t>vocabularies</a:t>
            </a:r>
            <a:r>
              <a:rPr lang="es-ES" dirty="0"/>
              <a:t>. </a:t>
            </a:r>
            <a:r>
              <a:rPr lang="es-ES" dirty="0" err="1"/>
              <a:t>The</a:t>
            </a:r>
            <a:r>
              <a:rPr lang="es-ES" dirty="0"/>
              <a:t> </a:t>
            </a:r>
            <a:r>
              <a:rPr lang="es-ES" dirty="0" err="1"/>
              <a:t>name</a:t>
            </a:r>
            <a:r>
              <a:rPr lang="es-ES" dirty="0"/>
              <a:t> </a:t>
            </a:r>
            <a:r>
              <a:rPr lang="es-ES" dirty="0" err="1"/>
              <a:t>string</a:t>
            </a:r>
            <a:r>
              <a:rPr lang="es-ES" dirty="0"/>
              <a:t> in </a:t>
            </a:r>
            <a:r>
              <a:rPr lang="es-ES" dirty="0" err="1"/>
              <a:t>subfield</a:t>
            </a:r>
            <a:r>
              <a:rPr lang="es-ES" dirty="0"/>
              <a:t> $a </a:t>
            </a:r>
            <a:r>
              <a:rPr lang="es-ES" dirty="0" err="1"/>
              <a:t>must</a:t>
            </a:r>
            <a:r>
              <a:rPr lang="es-ES" dirty="0"/>
              <a:t> be </a:t>
            </a:r>
            <a:r>
              <a:rPr lang="es-ES" dirty="0" err="1"/>
              <a:t>associated</a:t>
            </a:r>
            <a:r>
              <a:rPr lang="es-ES" dirty="0"/>
              <a:t> </a:t>
            </a:r>
            <a:r>
              <a:rPr lang="es-ES" dirty="0" err="1"/>
              <a:t>with</a:t>
            </a:r>
            <a:r>
              <a:rPr lang="es-ES" dirty="0"/>
              <a:t> </a:t>
            </a:r>
            <a:r>
              <a:rPr lang="es-ES" dirty="0" err="1"/>
              <a:t>an</a:t>
            </a:r>
            <a:r>
              <a:rPr lang="es-ES" dirty="0"/>
              <a:t> </a:t>
            </a:r>
            <a:r>
              <a:rPr lang="es-ES" dirty="0" err="1"/>
              <a:t>authority</a:t>
            </a:r>
            <a:r>
              <a:rPr lang="es-ES" dirty="0"/>
              <a:t> record.  </a:t>
            </a:r>
          </a:p>
          <a:p>
            <a:pPr marL="0" indent="0">
              <a:buNone/>
            </a:pPr>
            <a:endParaRPr lang="es-PR" dirty="0"/>
          </a:p>
        </p:txBody>
      </p:sp>
      <p:sp>
        <p:nvSpPr>
          <p:cNvPr id="4" name="Footer Placeholder 3">
            <a:extLst>
              <a:ext uri="{FF2B5EF4-FFF2-40B4-BE49-F238E27FC236}">
                <a16:creationId xmlns:a16="http://schemas.microsoft.com/office/drawing/2014/main" id="{0E041E9B-D1D2-7368-9A97-F504466BB68C}"/>
              </a:ext>
            </a:extLst>
          </p:cNvPr>
          <p:cNvSpPr>
            <a:spLocks noGrp="1"/>
          </p:cNvSpPr>
          <p:nvPr>
            <p:ph type="ftr" sz="quarter" idx="11"/>
          </p:nvPr>
        </p:nvSpPr>
        <p:spPr/>
        <p:txBody>
          <a:bodyPr/>
          <a:lstStyle/>
          <a:p>
            <a:r>
              <a:rPr lang="en-US" dirty="0"/>
              <a:t>ALA Core Virtual Interest Group Week 2023</a:t>
            </a:r>
          </a:p>
        </p:txBody>
      </p:sp>
      <p:sp>
        <p:nvSpPr>
          <p:cNvPr id="5" name="Slide Number Placeholder 4">
            <a:extLst>
              <a:ext uri="{FF2B5EF4-FFF2-40B4-BE49-F238E27FC236}">
                <a16:creationId xmlns:a16="http://schemas.microsoft.com/office/drawing/2014/main" id="{5433BF55-552B-B9A3-AD07-EEB39F64C6C0}"/>
              </a:ext>
            </a:extLst>
          </p:cNvPr>
          <p:cNvSpPr>
            <a:spLocks noGrp="1"/>
          </p:cNvSpPr>
          <p:nvPr>
            <p:ph type="sldNum" sz="quarter" idx="12"/>
          </p:nvPr>
        </p:nvSpPr>
        <p:spPr/>
        <p:txBody>
          <a:bodyPr/>
          <a:lstStyle/>
          <a:p>
            <a:fld id="{48F63A3B-78C7-47BE-AE5E-E10140E04643}" type="slidenum">
              <a:rPr lang="en-US" smtClean="0"/>
              <a:t>32</a:t>
            </a:fld>
            <a:endParaRPr lang="en-US" dirty="0"/>
          </a:p>
        </p:txBody>
      </p:sp>
    </p:spTree>
    <p:extLst>
      <p:ext uri="{BB962C8B-B14F-4D97-AF65-F5344CB8AC3E}">
        <p14:creationId xmlns:p14="http://schemas.microsoft.com/office/powerpoint/2010/main" val="22940737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F63A3B-78C7-47BE-AE5E-E10140E04643}" type="slidenum">
              <a:rPr lang="en-US" smtClean="0"/>
              <a:t>33</a:t>
            </a:fld>
            <a:endParaRPr lang="en-US" dirty="0"/>
          </a:p>
        </p:txBody>
      </p:sp>
      <p:pic>
        <p:nvPicPr>
          <p:cNvPr id="4" name="Picture 3"/>
          <p:cNvPicPr>
            <a:picLocks noChangeAspect="1"/>
          </p:cNvPicPr>
          <p:nvPr/>
        </p:nvPicPr>
        <p:blipFill>
          <a:blip r:embed="rId2"/>
          <a:stretch>
            <a:fillRect/>
          </a:stretch>
        </p:blipFill>
        <p:spPr>
          <a:xfrm>
            <a:off x="47505" y="0"/>
            <a:ext cx="12144496" cy="6858000"/>
          </a:xfrm>
          <a:prstGeom prst="rect">
            <a:avLst/>
          </a:prstGeom>
        </p:spPr>
      </p:pic>
    </p:spTree>
    <p:extLst>
      <p:ext uri="{BB962C8B-B14F-4D97-AF65-F5344CB8AC3E}">
        <p14:creationId xmlns:p14="http://schemas.microsoft.com/office/powerpoint/2010/main" val="3780962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4528" y="914400"/>
            <a:ext cx="6766560" cy="768096"/>
          </a:xfrm>
        </p:spPr>
        <p:txBody>
          <a:bodyPr/>
          <a:lstStyle/>
          <a:p>
            <a:r>
              <a:rPr lang="es-ES" dirty="0" err="1"/>
              <a:t>outcomes</a:t>
            </a:r>
            <a:endParaRPr lang="es-ES" dirty="0"/>
          </a:p>
        </p:txBody>
      </p:sp>
      <p:sp>
        <p:nvSpPr>
          <p:cNvPr id="3" name="Content Placeholder 2"/>
          <p:cNvSpPr>
            <a:spLocks noGrp="1"/>
          </p:cNvSpPr>
          <p:nvPr>
            <p:ph idx="1"/>
          </p:nvPr>
        </p:nvSpPr>
        <p:spPr>
          <a:xfrm>
            <a:off x="4178808" y="2088896"/>
            <a:ext cx="6766560" cy="3662680"/>
          </a:xfrm>
        </p:spPr>
        <p:txBody>
          <a:bodyPr/>
          <a:lstStyle/>
          <a:p>
            <a:r>
              <a:rPr lang="es-ES" dirty="0" err="1"/>
              <a:t>The</a:t>
            </a:r>
            <a:r>
              <a:rPr lang="es-ES" dirty="0"/>
              <a:t> </a:t>
            </a:r>
            <a:r>
              <a:rPr lang="es-ES" dirty="0" err="1"/>
              <a:t>participation</a:t>
            </a:r>
            <a:r>
              <a:rPr lang="es-ES" dirty="0"/>
              <a:t> of </a:t>
            </a:r>
            <a:r>
              <a:rPr lang="es-ES" dirty="0" err="1"/>
              <a:t>librarians</a:t>
            </a:r>
            <a:r>
              <a:rPr lang="es-ES" dirty="0"/>
              <a:t> in </a:t>
            </a:r>
            <a:r>
              <a:rPr lang="es-ES" dirty="0" err="1"/>
              <a:t>digitization</a:t>
            </a:r>
            <a:r>
              <a:rPr lang="es-ES" dirty="0"/>
              <a:t> </a:t>
            </a:r>
            <a:r>
              <a:rPr lang="es-ES" dirty="0" err="1"/>
              <a:t>projects</a:t>
            </a:r>
            <a:r>
              <a:rPr lang="es-ES" dirty="0"/>
              <a:t> </a:t>
            </a:r>
            <a:r>
              <a:rPr lang="es-ES" dirty="0" err="1"/>
              <a:t>is</a:t>
            </a:r>
            <a:r>
              <a:rPr lang="es-ES" dirty="0"/>
              <a:t> </a:t>
            </a:r>
            <a:r>
              <a:rPr lang="es-ES" dirty="0" err="1"/>
              <a:t>an</a:t>
            </a:r>
            <a:r>
              <a:rPr lang="es-ES" dirty="0"/>
              <a:t> </a:t>
            </a:r>
            <a:r>
              <a:rPr lang="es-ES" dirty="0" err="1"/>
              <a:t>opportunity</a:t>
            </a:r>
            <a:r>
              <a:rPr lang="es-ES" dirty="0"/>
              <a:t> to </a:t>
            </a:r>
            <a:r>
              <a:rPr lang="es-ES" dirty="0" err="1"/>
              <a:t>implement</a:t>
            </a:r>
            <a:r>
              <a:rPr lang="es-ES" dirty="0"/>
              <a:t> </a:t>
            </a:r>
            <a:r>
              <a:rPr lang="es-ES" dirty="0" err="1"/>
              <a:t>the</a:t>
            </a:r>
            <a:r>
              <a:rPr lang="es-ES" dirty="0"/>
              <a:t> use of </a:t>
            </a:r>
            <a:r>
              <a:rPr lang="es-ES" dirty="0" err="1"/>
              <a:t>controlled</a:t>
            </a:r>
            <a:r>
              <a:rPr lang="es-ES" dirty="0"/>
              <a:t> </a:t>
            </a:r>
            <a:r>
              <a:rPr lang="es-ES" dirty="0" err="1"/>
              <a:t>vocabularies</a:t>
            </a:r>
            <a:r>
              <a:rPr lang="es-ES" dirty="0"/>
              <a:t> and </a:t>
            </a:r>
            <a:r>
              <a:rPr lang="es-ES" dirty="0" err="1"/>
              <a:t>authorized</a:t>
            </a:r>
            <a:r>
              <a:rPr lang="es-ES" dirty="0"/>
              <a:t> </a:t>
            </a:r>
            <a:r>
              <a:rPr lang="es-ES" dirty="0" err="1"/>
              <a:t>forms</a:t>
            </a:r>
            <a:r>
              <a:rPr lang="es-ES" dirty="0"/>
              <a:t> of </a:t>
            </a:r>
            <a:r>
              <a:rPr lang="es-ES" dirty="0" err="1"/>
              <a:t>names</a:t>
            </a:r>
            <a:r>
              <a:rPr lang="es-ES" dirty="0"/>
              <a:t> in </a:t>
            </a:r>
            <a:r>
              <a:rPr lang="es-ES" dirty="0" err="1"/>
              <a:t>metadata</a:t>
            </a:r>
            <a:r>
              <a:rPr lang="es-ES" dirty="0"/>
              <a:t> </a:t>
            </a:r>
            <a:r>
              <a:rPr lang="es-ES" dirty="0" err="1"/>
              <a:t>for</a:t>
            </a:r>
            <a:r>
              <a:rPr lang="es-ES" dirty="0"/>
              <a:t> digital </a:t>
            </a:r>
            <a:r>
              <a:rPr lang="es-ES" dirty="0" err="1"/>
              <a:t>collections</a:t>
            </a:r>
            <a:r>
              <a:rPr lang="es-ES" dirty="0"/>
              <a:t>, and to </a:t>
            </a:r>
            <a:r>
              <a:rPr lang="es-ES" dirty="0" err="1"/>
              <a:t>contribute</a:t>
            </a:r>
            <a:r>
              <a:rPr lang="es-ES" dirty="0"/>
              <a:t> to </a:t>
            </a:r>
            <a:r>
              <a:rPr lang="es-ES" dirty="0" err="1"/>
              <a:t>the</a:t>
            </a:r>
            <a:r>
              <a:rPr lang="es-ES" dirty="0"/>
              <a:t> </a:t>
            </a:r>
            <a:r>
              <a:rPr lang="es-ES" dirty="0" err="1"/>
              <a:t>creation</a:t>
            </a:r>
            <a:r>
              <a:rPr lang="es-ES" dirty="0"/>
              <a:t> and </a:t>
            </a:r>
            <a:r>
              <a:rPr lang="es-ES" dirty="0" err="1"/>
              <a:t>enhancement</a:t>
            </a:r>
            <a:r>
              <a:rPr lang="es-ES" dirty="0"/>
              <a:t> of </a:t>
            </a:r>
            <a:r>
              <a:rPr lang="es-ES" dirty="0" err="1"/>
              <a:t>authority</a:t>
            </a:r>
            <a:r>
              <a:rPr lang="es-ES" dirty="0"/>
              <a:t> records. </a:t>
            </a:r>
          </a:p>
          <a:p>
            <a:endParaRPr lang="es-ES" dirty="0"/>
          </a:p>
          <a:p>
            <a:r>
              <a:rPr lang="es-ES" dirty="0"/>
              <a:t>RDA </a:t>
            </a:r>
            <a:r>
              <a:rPr lang="es-ES" dirty="0" err="1"/>
              <a:t>enables</a:t>
            </a:r>
            <a:r>
              <a:rPr lang="es-ES" dirty="0"/>
              <a:t> </a:t>
            </a:r>
            <a:r>
              <a:rPr lang="es-ES" dirty="0" err="1"/>
              <a:t>the</a:t>
            </a:r>
            <a:r>
              <a:rPr lang="es-ES" dirty="0"/>
              <a:t> </a:t>
            </a:r>
            <a:r>
              <a:rPr lang="es-ES" dirty="0" err="1"/>
              <a:t>creation</a:t>
            </a:r>
            <a:r>
              <a:rPr lang="es-ES" dirty="0"/>
              <a:t> of </a:t>
            </a:r>
            <a:r>
              <a:rPr lang="es-ES" dirty="0" err="1"/>
              <a:t>culturally</a:t>
            </a:r>
            <a:r>
              <a:rPr lang="es-ES" dirty="0"/>
              <a:t> </a:t>
            </a:r>
            <a:r>
              <a:rPr lang="es-ES" dirty="0" err="1"/>
              <a:t>rich</a:t>
            </a:r>
            <a:r>
              <a:rPr lang="es-ES" dirty="0"/>
              <a:t> </a:t>
            </a:r>
            <a:r>
              <a:rPr lang="es-ES" dirty="0" err="1"/>
              <a:t>authority</a:t>
            </a:r>
            <a:r>
              <a:rPr lang="es-ES" dirty="0"/>
              <a:t> records </a:t>
            </a:r>
            <a:r>
              <a:rPr lang="es-ES" dirty="0" err="1"/>
              <a:t>that</a:t>
            </a:r>
            <a:r>
              <a:rPr lang="es-ES" dirty="0"/>
              <a:t> </a:t>
            </a:r>
            <a:r>
              <a:rPr lang="es-ES" dirty="0" err="1"/>
              <a:t>represent</a:t>
            </a:r>
            <a:r>
              <a:rPr lang="es-ES" dirty="0"/>
              <a:t> </a:t>
            </a:r>
            <a:r>
              <a:rPr lang="es-ES" dirty="0" err="1"/>
              <a:t>the</a:t>
            </a:r>
            <a:r>
              <a:rPr lang="es-ES" dirty="0"/>
              <a:t> </a:t>
            </a:r>
            <a:r>
              <a:rPr lang="es-ES" dirty="0" err="1"/>
              <a:t>multifaceted</a:t>
            </a:r>
            <a:r>
              <a:rPr lang="es-ES" dirty="0"/>
              <a:t> </a:t>
            </a:r>
            <a:r>
              <a:rPr lang="es-ES" dirty="0" err="1"/>
              <a:t>careers</a:t>
            </a:r>
            <a:r>
              <a:rPr lang="es-ES" dirty="0"/>
              <a:t> of Puerto </a:t>
            </a:r>
            <a:r>
              <a:rPr lang="es-ES" dirty="0" err="1"/>
              <a:t>Rican</a:t>
            </a:r>
            <a:r>
              <a:rPr lang="es-ES" dirty="0"/>
              <a:t> </a:t>
            </a:r>
            <a:r>
              <a:rPr lang="es-ES" dirty="0" err="1"/>
              <a:t>artists</a:t>
            </a:r>
            <a:r>
              <a:rPr lang="es-ES" dirty="0"/>
              <a:t>. </a:t>
            </a:r>
            <a:r>
              <a:rPr lang="es-ES" dirty="0" err="1"/>
              <a:t>The</a:t>
            </a:r>
            <a:r>
              <a:rPr lang="es-ES" dirty="0"/>
              <a:t> </a:t>
            </a:r>
            <a:r>
              <a:rPr lang="es-ES" dirty="0" err="1"/>
              <a:t>main</a:t>
            </a:r>
            <a:r>
              <a:rPr lang="es-ES" dirty="0"/>
              <a:t> </a:t>
            </a:r>
            <a:r>
              <a:rPr lang="es-ES" dirty="0" err="1"/>
              <a:t>challenges</a:t>
            </a:r>
            <a:r>
              <a:rPr lang="es-ES" dirty="0"/>
              <a:t> </a:t>
            </a:r>
            <a:r>
              <a:rPr lang="es-ES" dirty="0" err="1"/>
              <a:t>consist</a:t>
            </a:r>
            <a:r>
              <a:rPr lang="es-ES" dirty="0"/>
              <a:t> in </a:t>
            </a:r>
            <a:r>
              <a:rPr lang="es-ES" dirty="0" err="1"/>
              <a:t>the</a:t>
            </a:r>
            <a:r>
              <a:rPr lang="es-ES" dirty="0"/>
              <a:t> use of </a:t>
            </a:r>
            <a:r>
              <a:rPr lang="es-ES" dirty="0" err="1"/>
              <a:t>fields</a:t>
            </a:r>
            <a:r>
              <a:rPr lang="es-ES" dirty="0"/>
              <a:t> 373 and 5xx to </a:t>
            </a:r>
            <a:r>
              <a:rPr lang="es-ES" dirty="0" err="1"/>
              <a:t>establish</a:t>
            </a:r>
            <a:r>
              <a:rPr lang="es-ES" dirty="0"/>
              <a:t> </a:t>
            </a:r>
            <a:r>
              <a:rPr lang="es-ES" dirty="0" err="1"/>
              <a:t>relationships</a:t>
            </a:r>
            <a:r>
              <a:rPr lang="es-ES" dirty="0"/>
              <a:t> and </a:t>
            </a:r>
            <a:r>
              <a:rPr lang="es-ES" dirty="0" err="1"/>
              <a:t>the</a:t>
            </a:r>
            <a:r>
              <a:rPr lang="es-ES" dirty="0"/>
              <a:t> </a:t>
            </a:r>
            <a:r>
              <a:rPr lang="es-ES" dirty="0" err="1"/>
              <a:t>need</a:t>
            </a:r>
            <a:r>
              <a:rPr lang="es-ES" dirty="0"/>
              <a:t> </a:t>
            </a:r>
            <a:r>
              <a:rPr lang="es-ES" dirty="0" err="1"/>
              <a:t>for</a:t>
            </a:r>
            <a:r>
              <a:rPr lang="es-ES" dirty="0"/>
              <a:t> more </a:t>
            </a:r>
            <a:r>
              <a:rPr lang="es-ES" dirty="0" err="1"/>
              <a:t>authority</a:t>
            </a:r>
            <a:r>
              <a:rPr lang="es-ES" dirty="0"/>
              <a:t> </a:t>
            </a:r>
            <a:r>
              <a:rPr lang="es-ES" dirty="0" err="1"/>
              <a:t>work</a:t>
            </a:r>
            <a:r>
              <a:rPr lang="es-ES" dirty="0"/>
              <a:t>, </a:t>
            </a:r>
            <a:r>
              <a:rPr lang="es-ES" dirty="0" err="1"/>
              <a:t>particularly</a:t>
            </a:r>
            <a:r>
              <a:rPr lang="es-ES" dirty="0"/>
              <a:t> </a:t>
            </a:r>
            <a:r>
              <a:rPr lang="es-ES" dirty="0" err="1"/>
              <a:t>for</a:t>
            </a:r>
            <a:r>
              <a:rPr lang="es-ES" dirty="0"/>
              <a:t> Puerto </a:t>
            </a:r>
            <a:r>
              <a:rPr lang="es-ES" dirty="0" err="1"/>
              <a:t>Rican</a:t>
            </a:r>
            <a:r>
              <a:rPr lang="es-ES" dirty="0"/>
              <a:t> </a:t>
            </a:r>
            <a:r>
              <a:rPr lang="es-ES" dirty="0" err="1"/>
              <a:t>institutions</a:t>
            </a:r>
            <a:r>
              <a:rPr lang="es-ES" dirty="0"/>
              <a:t>. </a:t>
            </a:r>
          </a:p>
          <a:p>
            <a:endParaRPr lang="es-ES" dirty="0"/>
          </a:p>
          <a:p>
            <a:r>
              <a:rPr lang="es-ES" dirty="0" err="1"/>
              <a:t>The</a:t>
            </a:r>
            <a:r>
              <a:rPr lang="es-ES" dirty="0"/>
              <a:t> </a:t>
            </a:r>
            <a:r>
              <a:rPr lang="es-ES" dirty="0" err="1"/>
              <a:t>inclusion</a:t>
            </a:r>
            <a:r>
              <a:rPr lang="es-ES" dirty="0"/>
              <a:t> of </a:t>
            </a:r>
            <a:r>
              <a:rPr lang="es-ES" dirty="0" err="1"/>
              <a:t>other</a:t>
            </a:r>
            <a:r>
              <a:rPr lang="es-ES" dirty="0"/>
              <a:t> </a:t>
            </a:r>
            <a:r>
              <a:rPr lang="es-ES" dirty="0" err="1"/>
              <a:t>identifiers</a:t>
            </a:r>
            <a:r>
              <a:rPr lang="es-ES" dirty="0"/>
              <a:t> in </a:t>
            </a:r>
            <a:r>
              <a:rPr lang="es-ES" dirty="0" err="1"/>
              <a:t>field</a:t>
            </a:r>
            <a:r>
              <a:rPr lang="es-ES" dirty="0"/>
              <a:t> 024 and </a:t>
            </a:r>
            <a:r>
              <a:rPr lang="es-ES" dirty="0" err="1"/>
              <a:t>the</a:t>
            </a:r>
            <a:r>
              <a:rPr lang="es-ES" dirty="0"/>
              <a:t> use of </a:t>
            </a:r>
            <a:r>
              <a:rPr lang="es-ES" dirty="0" err="1"/>
              <a:t>controlled</a:t>
            </a:r>
            <a:r>
              <a:rPr lang="es-ES" dirty="0"/>
              <a:t> </a:t>
            </a:r>
            <a:r>
              <a:rPr lang="es-ES" dirty="0" err="1"/>
              <a:t>vocabularies</a:t>
            </a:r>
            <a:r>
              <a:rPr lang="es-ES" dirty="0"/>
              <a:t> </a:t>
            </a:r>
            <a:r>
              <a:rPr lang="es-ES" dirty="0" err="1"/>
              <a:t>that</a:t>
            </a:r>
            <a:r>
              <a:rPr lang="es-ES" dirty="0"/>
              <a:t> </a:t>
            </a:r>
            <a:r>
              <a:rPr lang="es-ES" dirty="0" err="1"/>
              <a:t>have</a:t>
            </a:r>
            <a:r>
              <a:rPr lang="es-ES" dirty="0"/>
              <a:t> </a:t>
            </a:r>
            <a:r>
              <a:rPr lang="es-ES" dirty="0" err="1"/>
              <a:t>their</a:t>
            </a:r>
            <a:r>
              <a:rPr lang="es-ES" dirty="0"/>
              <a:t> </a:t>
            </a:r>
            <a:r>
              <a:rPr lang="es-ES" dirty="0" err="1"/>
              <a:t>own</a:t>
            </a:r>
            <a:r>
              <a:rPr lang="es-ES" dirty="0"/>
              <a:t> </a:t>
            </a:r>
            <a:r>
              <a:rPr lang="es-ES" dirty="0" err="1"/>
              <a:t>URIs</a:t>
            </a:r>
            <a:r>
              <a:rPr lang="es-ES" dirty="0"/>
              <a:t> (</a:t>
            </a:r>
            <a:r>
              <a:rPr lang="es-ES" dirty="0" err="1"/>
              <a:t>see</a:t>
            </a:r>
            <a:r>
              <a:rPr lang="es-ES" dirty="0"/>
              <a:t> </a:t>
            </a:r>
            <a:r>
              <a:rPr lang="es-ES" dirty="0" err="1"/>
              <a:t>the</a:t>
            </a:r>
            <a:r>
              <a:rPr lang="es-ES" dirty="0"/>
              <a:t> </a:t>
            </a:r>
            <a:r>
              <a:rPr lang="es-ES" dirty="0">
                <a:hlinkClick r:id="rId2"/>
              </a:rPr>
              <a:t>Library of </a:t>
            </a:r>
            <a:r>
              <a:rPr lang="es-ES" dirty="0" err="1">
                <a:hlinkClick r:id="rId2"/>
              </a:rPr>
              <a:t>Congress</a:t>
            </a:r>
            <a:r>
              <a:rPr lang="es-ES" dirty="0">
                <a:hlinkClick r:id="rId2"/>
              </a:rPr>
              <a:t> </a:t>
            </a:r>
            <a:r>
              <a:rPr lang="es-ES" dirty="0" err="1">
                <a:hlinkClick r:id="rId2"/>
              </a:rPr>
              <a:t>Linked</a:t>
            </a:r>
            <a:r>
              <a:rPr lang="es-ES" dirty="0">
                <a:hlinkClick r:id="rId2"/>
              </a:rPr>
              <a:t> Data </a:t>
            </a:r>
            <a:r>
              <a:rPr lang="es-ES" dirty="0" err="1">
                <a:hlinkClick r:id="rId2"/>
              </a:rPr>
              <a:t>Service</a:t>
            </a:r>
            <a:r>
              <a:rPr lang="es-ES" dirty="0"/>
              <a:t>) </a:t>
            </a:r>
            <a:r>
              <a:rPr lang="es-ES" dirty="0" err="1"/>
              <a:t>promote</a:t>
            </a:r>
            <a:r>
              <a:rPr lang="es-ES" dirty="0"/>
              <a:t> </a:t>
            </a:r>
            <a:r>
              <a:rPr lang="es-ES" dirty="0" err="1"/>
              <a:t>the</a:t>
            </a:r>
            <a:r>
              <a:rPr lang="es-ES" dirty="0"/>
              <a:t> </a:t>
            </a:r>
            <a:r>
              <a:rPr lang="es-ES" dirty="0" err="1"/>
              <a:t>creation</a:t>
            </a:r>
            <a:r>
              <a:rPr lang="es-ES" dirty="0"/>
              <a:t> of </a:t>
            </a:r>
            <a:r>
              <a:rPr lang="es-ES" dirty="0" err="1"/>
              <a:t>authority</a:t>
            </a:r>
            <a:r>
              <a:rPr lang="es-ES" dirty="0"/>
              <a:t> records </a:t>
            </a:r>
            <a:r>
              <a:rPr lang="es-ES" dirty="0" err="1"/>
              <a:t>that</a:t>
            </a:r>
            <a:r>
              <a:rPr lang="es-ES" dirty="0"/>
              <a:t> can be </a:t>
            </a:r>
            <a:r>
              <a:rPr lang="es-ES" dirty="0" err="1"/>
              <a:t>adapted</a:t>
            </a:r>
            <a:r>
              <a:rPr lang="es-ES" dirty="0"/>
              <a:t> to </a:t>
            </a:r>
            <a:r>
              <a:rPr lang="es-ES" dirty="0" err="1"/>
              <a:t>linked</a:t>
            </a:r>
            <a:r>
              <a:rPr lang="es-ES" dirty="0"/>
              <a:t> data </a:t>
            </a:r>
            <a:r>
              <a:rPr lang="es-ES" dirty="0" err="1"/>
              <a:t>environments</a:t>
            </a:r>
            <a:r>
              <a:rPr lang="es-ES" dirty="0"/>
              <a:t>. </a:t>
            </a:r>
          </a:p>
        </p:txBody>
      </p:sp>
      <p:sp>
        <p:nvSpPr>
          <p:cNvPr id="4" name="Footer Placeholder 3"/>
          <p:cNvSpPr>
            <a:spLocks noGrp="1"/>
          </p:cNvSpPr>
          <p:nvPr>
            <p:ph type="ftr" sz="quarter" idx="11"/>
          </p:nvPr>
        </p:nvSpPr>
        <p:spPr>
          <a:xfrm>
            <a:off x="384048" y="36576"/>
            <a:ext cx="3200400" cy="274320"/>
          </a:xfrm>
        </p:spPr>
        <p:txBody>
          <a:bodyPr/>
          <a:lstStyle/>
          <a:p>
            <a:r>
              <a:rPr lang="en-US" dirty="0"/>
              <a:t>ALA Core Virtual Interest Group Week 2023</a:t>
            </a:r>
          </a:p>
        </p:txBody>
      </p:sp>
      <p:sp>
        <p:nvSpPr>
          <p:cNvPr id="5" name="Slide Number Placeholder 4"/>
          <p:cNvSpPr>
            <a:spLocks noGrp="1"/>
          </p:cNvSpPr>
          <p:nvPr>
            <p:ph type="sldNum" sz="quarter" idx="12"/>
          </p:nvPr>
        </p:nvSpPr>
        <p:spPr/>
        <p:txBody>
          <a:bodyPr/>
          <a:lstStyle/>
          <a:p>
            <a:fld id="{48F63A3B-78C7-47BE-AE5E-E10140E04643}" type="slidenum">
              <a:rPr lang="en-US" smtClean="0"/>
              <a:t>34</a:t>
            </a:fld>
            <a:endParaRPr lang="en-US" dirty="0"/>
          </a:p>
        </p:txBody>
      </p:sp>
    </p:spTree>
    <p:extLst>
      <p:ext uri="{BB962C8B-B14F-4D97-AF65-F5344CB8AC3E}">
        <p14:creationId xmlns:p14="http://schemas.microsoft.com/office/powerpoint/2010/main" val="3079748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73F2F-B1F1-2BDD-020E-1FCCF6DA8C47}"/>
              </a:ext>
            </a:extLst>
          </p:cNvPr>
          <p:cNvSpPr>
            <a:spLocks noGrp="1"/>
          </p:cNvSpPr>
          <p:nvPr>
            <p:ph type="title"/>
          </p:nvPr>
        </p:nvSpPr>
        <p:spPr>
          <a:xfrm>
            <a:off x="558219" y="1216152"/>
            <a:ext cx="10671048" cy="768096"/>
          </a:xfrm>
        </p:spPr>
        <p:txBody>
          <a:bodyPr/>
          <a:lstStyle/>
          <a:p>
            <a:pPr algn="l"/>
            <a:r>
              <a:rPr lang="es-PR" sz="4000"/>
              <a:t>References</a:t>
            </a:r>
            <a:endParaRPr lang="es-PR" sz="4000" dirty="0"/>
          </a:p>
        </p:txBody>
      </p:sp>
      <p:sp>
        <p:nvSpPr>
          <p:cNvPr id="3" name="Content Placeholder 2">
            <a:extLst>
              <a:ext uri="{FF2B5EF4-FFF2-40B4-BE49-F238E27FC236}">
                <a16:creationId xmlns:a16="http://schemas.microsoft.com/office/drawing/2014/main" id="{2A322561-F80F-0BF8-5594-A34164A2001F}"/>
              </a:ext>
            </a:extLst>
          </p:cNvPr>
          <p:cNvSpPr>
            <a:spLocks noGrp="1"/>
          </p:cNvSpPr>
          <p:nvPr>
            <p:ph sz="half" idx="1"/>
          </p:nvPr>
        </p:nvSpPr>
        <p:spPr/>
        <p:txBody>
          <a:bodyPr/>
          <a:lstStyle/>
          <a:p>
            <a:pPr marL="0" indent="0">
              <a:buNone/>
            </a:pPr>
            <a:r>
              <a:rPr lang="en-US" dirty="0"/>
              <a:t>Downey, M. (2018). A New Who's Who: Using URIs in a Linked Data Approach to Name Authority Control. </a:t>
            </a:r>
            <a:r>
              <a:rPr lang="en-US" dirty="0">
                <a:hlinkClick r:id="rId2"/>
              </a:rPr>
              <a:t>https://doi.org/10.17615/3w3k-pz20</a:t>
            </a:r>
            <a:r>
              <a:rPr lang="en-US" dirty="0"/>
              <a:t>  </a:t>
            </a:r>
          </a:p>
          <a:p>
            <a:pPr marL="0" indent="0">
              <a:buNone/>
            </a:pPr>
            <a:endParaRPr lang="en-US" dirty="0"/>
          </a:p>
          <a:p>
            <a:pPr marL="0" indent="0">
              <a:buNone/>
            </a:pPr>
            <a:r>
              <a:rPr lang="en-US" dirty="0" err="1"/>
              <a:t>Joudrey</a:t>
            </a:r>
            <a:r>
              <a:rPr lang="en-US" dirty="0"/>
              <a:t>, D. N., Taylor, A. G., &amp; Miller, D. P. (2015). Introduction to cataloging and classification, 11th edition. ABC-CLIO, LLC. </a:t>
            </a:r>
          </a:p>
          <a:p>
            <a:pPr marL="0" indent="0">
              <a:buNone/>
            </a:pPr>
            <a:endParaRPr lang="en-US" dirty="0"/>
          </a:p>
          <a:p>
            <a:pPr marL="0" indent="0">
              <a:buNone/>
            </a:pPr>
            <a:r>
              <a:rPr lang="en-US" dirty="0"/>
              <a:t>OCLC. (2022). </a:t>
            </a:r>
            <a:r>
              <a:rPr lang="en-US" dirty="0" err="1"/>
              <a:t>WorldCat</a:t>
            </a:r>
            <a:r>
              <a:rPr lang="en-US" dirty="0"/>
              <a:t> validation release notes, September 2022. </a:t>
            </a:r>
            <a:r>
              <a:rPr lang="en-US" dirty="0">
                <a:hlinkClick r:id="rId3"/>
              </a:rPr>
              <a:t>https://help.oclc.org/Metadata_Services/WorldShare_Record_Manager/WorldCat_Validation_release_notes_and_known_issues/2022_release_notes/090WorldCat_Validation_release_notes_September_2022?sl=en</a:t>
            </a:r>
            <a:r>
              <a:rPr lang="en-US" dirty="0"/>
              <a:t>  </a:t>
            </a:r>
          </a:p>
          <a:p>
            <a:pPr marL="0" indent="0">
              <a:buNone/>
            </a:pPr>
            <a:endParaRPr lang="en-US" dirty="0"/>
          </a:p>
          <a:p>
            <a:pPr marL="0" indent="0">
              <a:buNone/>
            </a:pPr>
            <a:r>
              <a:rPr lang="es-PR" sz="1800" dirty="0" err="1"/>
              <a:t>Program</a:t>
            </a:r>
            <a:r>
              <a:rPr lang="es-PR" sz="1800" dirty="0"/>
              <a:t> </a:t>
            </a:r>
            <a:r>
              <a:rPr lang="es-PR" sz="1800" dirty="0" err="1"/>
              <a:t>for</a:t>
            </a:r>
            <a:r>
              <a:rPr lang="es-PR" sz="1800" dirty="0"/>
              <a:t> Cooperative </a:t>
            </a:r>
            <a:r>
              <a:rPr lang="es-PR" sz="1800" dirty="0" err="1"/>
              <a:t>Cataloging</a:t>
            </a:r>
            <a:r>
              <a:rPr lang="es-PR" sz="1800" dirty="0"/>
              <a:t>. (2022). </a:t>
            </a:r>
            <a:r>
              <a:rPr lang="en-US" sz="1800" dirty="0"/>
              <a:t>Revised Report on Recording Gender in Personal Name Authority Records. </a:t>
            </a:r>
            <a:r>
              <a:rPr lang="en-US" sz="1800" dirty="0">
                <a:hlinkClick r:id="rId4"/>
              </a:rPr>
              <a:t>https://www.loc.gov/aba/pcc/documents/gender-in-NARs-revised-report.pdf</a:t>
            </a:r>
            <a:r>
              <a:rPr lang="en-US" sz="1800" dirty="0"/>
              <a:t> </a:t>
            </a:r>
            <a:endParaRPr lang="es-PR" sz="1800" dirty="0"/>
          </a:p>
          <a:p>
            <a:pPr marL="0" indent="0">
              <a:buNone/>
            </a:pPr>
            <a:endParaRPr lang="en-US" dirty="0"/>
          </a:p>
        </p:txBody>
      </p:sp>
      <p:sp>
        <p:nvSpPr>
          <p:cNvPr id="4" name="Footer Placeholder 3">
            <a:extLst>
              <a:ext uri="{FF2B5EF4-FFF2-40B4-BE49-F238E27FC236}">
                <a16:creationId xmlns:a16="http://schemas.microsoft.com/office/drawing/2014/main" id="{3D802A68-817C-F4A2-2C7B-ABAEE17FDA37}"/>
              </a:ext>
            </a:extLst>
          </p:cNvPr>
          <p:cNvSpPr>
            <a:spLocks noGrp="1"/>
          </p:cNvSpPr>
          <p:nvPr>
            <p:ph type="ftr" sz="quarter" idx="11"/>
          </p:nvPr>
        </p:nvSpPr>
        <p:spPr/>
        <p:txBody>
          <a:bodyPr/>
          <a:lstStyle/>
          <a:p>
            <a:r>
              <a:rPr lang="en-US"/>
              <a:t>ALA Core Virtual Interest Group Week 2023</a:t>
            </a:r>
            <a:endParaRPr lang="en-US" dirty="0"/>
          </a:p>
        </p:txBody>
      </p:sp>
      <p:sp>
        <p:nvSpPr>
          <p:cNvPr id="5" name="Slide Number Placeholder 4">
            <a:extLst>
              <a:ext uri="{FF2B5EF4-FFF2-40B4-BE49-F238E27FC236}">
                <a16:creationId xmlns:a16="http://schemas.microsoft.com/office/drawing/2014/main" id="{EEF67BAF-C7DD-CDCE-7BC7-949A9BDF5304}"/>
              </a:ext>
            </a:extLst>
          </p:cNvPr>
          <p:cNvSpPr>
            <a:spLocks noGrp="1"/>
          </p:cNvSpPr>
          <p:nvPr>
            <p:ph type="sldNum" sz="quarter" idx="12"/>
          </p:nvPr>
        </p:nvSpPr>
        <p:spPr/>
        <p:txBody>
          <a:bodyPr/>
          <a:lstStyle/>
          <a:p>
            <a:fld id="{48F63A3B-78C7-47BE-AE5E-E10140E04643}" type="slidenum">
              <a:rPr lang="en-US" smtClean="0"/>
              <a:t>35</a:t>
            </a:fld>
            <a:endParaRPr lang="en-US" dirty="0"/>
          </a:p>
        </p:txBody>
      </p:sp>
    </p:spTree>
    <p:extLst>
      <p:ext uri="{BB962C8B-B14F-4D97-AF65-F5344CB8AC3E}">
        <p14:creationId xmlns:p14="http://schemas.microsoft.com/office/powerpoint/2010/main" val="6584590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73F2F-B1F1-2BDD-020E-1FCCF6DA8C47}"/>
              </a:ext>
            </a:extLst>
          </p:cNvPr>
          <p:cNvSpPr>
            <a:spLocks noGrp="1"/>
          </p:cNvSpPr>
          <p:nvPr>
            <p:ph type="title"/>
          </p:nvPr>
        </p:nvSpPr>
        <p:spPr>
          <a:xfrm>
            <a:off x="558219" y="1216152"/>
            <a:ext cx="10671048" cy="768096"/>
          </a:xfrm>
        </p:spPr>
        <p:txBody>
          <a:bodyPr/>
          <a:lstStyle/>
          <a:p>
            <a:pPr algn="l"/>
            <a:r>
              <a:rPr lang="es-PR" sz="4000"/>
              <a:t>References</a:t>
            </a:r>
            <a:endParaRPr lang="es-PR" sz="4000" dirty="0"/>
          </a:p>
        </p:txBody>
      </p:sp>
      <p:sp>
        <p:nvSpPr>
          <p:cNvPr id="3" name="Content Placeholder 2">
            <a:extLst>
              <a:ext uri="{FF2B5EF4-FFF2-40B4-BE49-F238E27FC236}">
                <a16:creationId xmlns:a16="http://schemas.microsoft.com/office/drawing/2014/main" id="{2A322561-F80F-0BF8-5594-A34164A2001F}"/>
              </a:ext>
            </a:extLst>
          </p:cNvPr>
          <p:cNvSpPr>
            <a:spLocks noGrp="1"/>
          </p:cNvSpPr>
          <p:nvPr>
            <p:ph sz="half" idx="1"/>
          </p:nvPr>
        </p:nvSpPr>
        <p:spPr/>
        <p:txBody>
          <a:bodyPr/>
          <a:lstStyle/>
          <a:p>
            <a:pPr marL="0" indent="0">
              <a:buNone/>
            </a:pPr>
            <a:r>
              <a:rPr lang="es-PR" sz="1800" dirty="0" err="1"/>
              <a:t>Program</a:t>
            </a:r>
            <a:r>
              <a:rPr lang="es-PR" sz="1800" dirty="0"/>
              <a:t> </a:t>
            </a:r>
            <a:r>
              <a:rPr lang="es-PR" sz="1800" dirty="0" err="1"/>
              <a:t>for</a:t>
            </a:r>
            <a:r>
              <a:rPr lang="es-PR" sz="1800" dirty="0"/>
              <a:t> Cooperative </a:t>
            </a:r>
            <a:r>
              <a:rPr lang="es-PR" sz="1800" dirty="0" err="1"/>
              <a:t>Cataloging</a:t>
            </a:r>
            <a:r>
              <a:rPr lang="es-PR" sz="1800" dirty="0"/>
              <a:t>. (2020). NACO </a:t>
            </a:r>
            <a:r>
              <a:rPr lang="es-PR" sz="1800" dirty="0" err="1"/>
              <a:t>Participants</a:t>
            </a:r>
            <a:r>
              <a:rPr lang="es-PR" sz="1800" dirty="0"/>
              <a:t>’ Manual, 4th </a:t>
            </a:r>
            <a:r>
              <a:rPr lang="es-PR" sz="1800" dirty="0" err="1"/>
              <a:t>edition</a:t>
            </a:r>
            <a:r>
              <a:rPr lang="es-PR" sz="1800" dirty="0"/>
              <a:t>. </a:t>
            </a:r>
            <a:r>
              <a:rPr lang="es-PR" sz="1800" dirty="0">
                <a:hlinkClick r:id="rId2"/>
              </a:rPr>
              <a:t>https://www.loc.gov/aba/pcc/naco/documents/NACOParticipantsManual.pdf</a:t>
            </a:r>
            <a:r>
              <a:rPr lang="es-PR" sz="1800" dirty="0"/>
              <a:t> </a:t>
            </a:r>
          </a:p>
          <a:p>
            <a:pPr marL="0" indent="0">
              <a:buNone/>
            </a:pPr>
            <a:endParaRPr lang="en-US" sz="1800" dirty="0"/>
          </a:p>
          <a:p>
            <a:pPr marL="0" indent="0">
              <a:buNone/>
            </a:pPr>
            <a:r>
              <a:rPr lang="en-US" sz="1800" dirty="0"/>
              <a:t>Program for Cooperative Cataloging. (2020). NACO 024 Best Practices Guidelines. </a:t>
            </a:r>
            <a:r>
              <a:rPr lang="en-US" sz="1800" dirty="0">
                <a:hlinkClick r:id="rId3"/>
              </a:rPr>
              <a:t>https://www.loc.gov/aba/pcc/naco/documents/NACO-024-Best-Practices.pdf</a:t>
            </a:r>
            <a:r>
              <a:rPr lang="en-US" sz="1800" dirty="0"/>
              <a:t> </a:t>
            </a:r>
          </a:p>
          <a:p>
            <a:pPr marL="0" indent="0">
              <a:buNone/>
            </a:pPr>
            <a:endParaRPr lang="en-US" dirty="0"/>
          </a:p>
          <a:p>
            <a:pPr marL="0" indent="0">
              <a:buNone/>
            </a:pPr>
            <a:r>
              <a:rPr lang="en-US" dirty="0"/>
              <a:t>Resource, Description &amp; Access. (n.d.). Complete examples of authority records. https://www.rdatoolkit.org/sites/default/files/examples_of_rda_authority_records_041113.pdf      </a:t>
            </a:r>
          </a:p>
          <a:p>
            <a:pPr marL="0" indent="0">
              <a:buNone/>
            </a:pPr>
            <a:endParaRPr lang="es-PR" dirty="0"/>
          </a:p>
          <a:p>
            <a:pPr marL="0" indent="0">
              <a:buNone/>
            </a:pPr>
            <a:r>
              <a:rPr lang="es-PR" dirty="0"/>
              <a:t>Riva, P., Le </a:t>
            </a:r>
            <a:r>
              <a:rPr lang="es-PR" dirty="0" err="1"/>
              <a:t>Bœuf</a:t>
            </a:r>
            <a:r>
              <a:rPr lang="es-PR" dirty="0"/>
              <a:t>, P., and </a:t>
            </a:r>
            <a:r>
              <a:rPr lang="es-PR" dirty="0" err="1"/>
              <a:t>Žumer</a:t>
            </a:r>
            <a:r>
              <a:rPr lang="es-PR" dirty="0"/>
              <a:t>, M. (2017). </a:t>
            </a:r>
            <a:r>
              <a:rPr lang="es-PR" dirty="0" err="1"/>
              <a:t>Transitional</a:t>
            </a:r>
            <a:r>
              <a:rPr lang="es-PR" dirty="0"/>
              <a:t> </a:t>
            </a:r>
            <a:r>
              <a:rPr lang="es-PR" dirty="0" err="1"/>
              <a:t>Mappings</a:t>
            </a:r>
            <a:r>
              <a:rPr lang="es-PR" dirty="0"/>
              <a:t>: </a:t>
            </a:r>
            <a:r>
              <a:rPr lang="en-US" dirty="0"/>
              <a:t>User Tasks, Entities, Attributes, and Relationships in FRBR, FRAD, and FRSAD mapped to their equivalents in the IFLA Library Reference Model. </a:t>
            </a:r>
            <a:r>
              <a:rPr lang="en-US" dirty="0">
                <a:hlinkClick r:id="rId4"/>
              </a:rPr>
              <a:t>https://www.ifla.org/wp-content/uploads/2019/05/assets/cataloguing/frbr-lrm/transitionmappings201708.pdf</a:t>
            </a:r>
            <a:r>
              <a:rPr lang="en-US" dirty="0"/>
              <a:t> </a:t>
            </a:r>
            <a:endParaRPr lang="es-PR" dirty="0"/>
          </a:p>
        </p:txBody>
      </p:sp>
      <p:sp>
        <p:nvSpPr>
          <p:cNvPr id="4" name="Footer Placeholder 3">
            <a:extLst>
              <a:ext uri="{FF2B5EF4-FFF2-40B4-BE49-F238E27FC236}">
                <a16:creationId xmlns:a16="http://schemas.microsoft.com/office/drawing/2014/main" id="{3D802A68-817C-F4A2-2C7B-ABAEE17FDA37}"/>
              </a:ext>
            </a:extLst>
          </p:cNvPr>
          <p:cNvSpPr>
            <a:spLocks noGrp="1"/>
          </p:cNvSpPr>
          <p:nvPr>
            <p:ph type="ftr" sz="quarter" idx="11"/>
          </p:nvPr>
        </p:nvSpPr>
        <p:spPr/>
        <p:txBody>
          <a:bodyPr/>
          <a:lstStyle/>
          <a:p>
            <a:r>
              <a:rPr lang="en-US"/>
              <a:t>ALA Core Virtual Interest Group Week 2023</a:t>
            </a:r>
            <a:endParaRPr lang="en-US" dirty="0"/>
          </a:p>
        </p:txBody>
      </p:sp>
      <p:sp>
        <p:nvSpPr>
          <p:cNvPr id="5" name="Slide Number Placeholder 4">
            <a:extLst>
              <a:ext uri="{FF2B5EF4-FFF2-40B4-BE49-F238E27FC236}">
                <a16:creationId xmlns:a16="http://schemas.microsoft.com/office/drawing/2014/main" id="{EEF67BAF-C7DD-CDCE-7BC7-949A9BDF5304}"/>
              </a:ext>
            </a:extLst>
          </p:cNvPr>
          <p:cNvSpPr>
            <a:spLocks noGrp="1"/>
          </p:cNvSpPr>
          <p:nvPr>
            <p:ph type="sldNum" sz="quarter" idx="12"/>
          </p:nvPr>
        </p:nvSpPr>
        <p:spPr/>
        <p:txBody>
          <a:bodyPr/>
          <a:lstStyle/>
          <a:p>
            <a:fld id="{48F63A3B-78C7-47BE-AE5E-E10140E04643}" type="slidenum">
              <a:rPr lang="en-US" smtClean="0"/>
              <a:t>36</a:t>
            </a:fld>
            <a:endParaRPr lang="en-US" dirty="0"/>
          </a:p>
        </p:txBody>
      </p:sp>
    </p:spTree>
    <p:extLst>
      <p:ext uri="{BB962C8B-B14F-4D97-AF65-F5344CB8AC3E}">
        <p14:creationId xmlns:p14="http://schemas.microsoft.com/office/powerpoint/2010/main" val="40534935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B787DFD8-D262-D485-B1F2-817C5A0928C5}"/>
              </a:ext>
            </a:extLst>
          </p:cNvPr>
          <p:cNvSpPr>
            <a:spLocks noGrp="1"/>
          </p:cNvSpPr>
          <p:nvPr>
            <p:ph type="subTitle" idx="1"/>
          </p:nvPr>
        </p:nvSpPr>
        <p:spPr/>
        <p:txBody>
          <a:bodyPr/>
          <a:lstStyle/>
          <a:p>
            <a:pPr algn="ctr"/>
            <a:r>
              <a:rPr lang="en-US" dirty="0"/>
              <a:t>Dinah M. Wilson </a:t>
            </a:r>
            <a:r>
              <a:rPr lang="en-US" dirty="0" err="1"/>
              <a:t>Fraites</a:t>
            </a:r>
            <a:endParaRPr lang="en-US" dirty="0"/>
          </a:p>
          <a:p>
            <a:pPr algn="ctr"/>
            <a:r>
              <a:rPr lang="en-US" dirty="0"/>
              <a:t>dinah.wilson@upr.edu</a:t>
            </a:r>
          </a:p>
          <a:p>
            <a:endParaRPr lang="en-US" dirty="0"/>
          </a:p>
        </p:txBody>
      </p:sp>
    </p:spTree>
    <p:extLst>
      <p:ext uri="{BB962C8B-B14F-4D97-AF65-F5344CB8AC3E}">
        <p14:creationId xmlns:p14="http://schemas.microsoft.com/office/powerpoint/2010/main" val="1003962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0C0BB-976E-D221-36CC-D14195E63F62}"/>
              </a:ext>
            </a:extLst>
          </p:cNvPr>
          <p:cNvSpPr>
            <a:spLocks noGrp="1"/>
          </p:cNvSpPr>
          <p:nvPr>
            <p:ph type="title"/>
          </p:nvPr>
        </p:nvSpPr>
        <p:spPr>
          <a:xfrm>
            <a:off x="2895600" y="3008376"/>
            <a:ext cx="6400800" cy="768096"/>
          </a:xfrm>
        </p:spPr>
        <p:txBody>
          <a:bodyPr/>
          <a:lstStyle/>
          <a:p>
            <a:r>
              <a:rPr lang="es-PR" sz="4000" dirty="0" err="1"/>
              <a:t>Name</a:t>
            </a:r>
            <a:r>
              <a:rPr lang="es-PR" sz="4000" dirty="0"/>
              <a:t> </a:t>
            </a:r>
            <a:r>
              <a:rPr lang="es-PR" sz="4000" dirty="0" err="1"/>
              <a:t>authority</a:t>
            </a:r>
            <a:r>
              <a:rPr lang="es-PR" sz="4000" dirty="0"/>
              <a:t> control</a:t>
            </a:r>
          </a:p>
        </p:txBody>
      </p:sp>
      <p:sp>
        <p:nvSpPr>
          <p:cNvPr id="3" name="Text Placeholder 2">
            <a:extLst>
              <a:ext uri="{FF2B5EF4-FFF2-40B4-BE49-F238E27FC236}">
                <a16:creationId xmlns:a16="http://schemas.microsoft.com/office/drawing/2014/main" id="{907825F0-9627-DF76-16AF-BF9A315DA1EA}"/>
              </a:ext>
            </a:extLst>
          </p:cNvPr>
          <p:cNvSpPr>
            <a:spLocks noGrp="1"/>
          </p:cNvSpPr>
          <p:nvPr>
            <p:ph type="body" idx="1"/>
          </p:nvPr>
        </p:nvSpPr>
        <p:spPr/>
        <p:txBody>
          <a:bodyPr/>
          <a:lstStyle/>
          <a:p>
            <a:r>
              <a:rPr lang="es-PR" dirty="0"/>
              <a:t>Basic </a:t>
            </a:r>
            <a:r>
              <a:rPr lang="es-PR" dirty="0" err="1"/>
              <a:t>Concepts</a:t>
            </a:r>
            <a:endParaRPr lang="es-PR" dirty="0"/>
          </a:p>
        </p:txBody>
      </p:sp>
    </p:spTree>
    <p:extLst>
      <p:ext uri="{BB962C8B-B14F-4D97-AF65-F5344CB8AC3E}">
        <p14:creationId xmlns:p14="http://schemas.microsoft.com/office/powerpoint/2010/main" val="1934364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A0D04-000F-CEB5-133E-5EB949904442}"/>
              </a:ext>
            </a:extLst>
          </p:cNvPr>
          <p:cNvSpPr>
            <a:spLocks noGrp="1"/>
          </p:cNvSpPr>
          <p:nvPr>
            <p:ph type="title"/>
          </p:nvPr>
        </p:nvSpPr>
        <p:spPr>
          <a:xfrm>
            <a:off x="539496" y="1216152"/>
            <a:ext cx="10890504" cy="768096"/>
          </a:xfrm>
        </p:spPr>
        <p:txBody>
          <a:bodyPr/>
          <a:lstStyle/>
          <a:p>
            <a:pPr algn="l"/>
            <a:r>
              <a:rPr lang="es-PR" sz="4000" dirty="0" err="1"/>
              <a:t>Name</a:t>
            </a:r>
            <a:r>
              <a:rPr lang="es-PR" sz="4000" dirty="0"/>
              <a:t> </a:t>
            </a:r>
            <a:r>
              <a:rPr lang="es-PR" sz="4000" dirty="0" err="1"/>
              <a:t>authority</a:t>
            </a:r>
            <a:r>
              <a:rPr lang="es-PR" sz="4000" dirty="0"/>
              <a:t> control</a:t>
            </a:r>
          </a:p>
        </p:txBody>
      </p:sp>
      <p:sp>
        <p:nvSpPr>
          <p:cNvPr id="3" name="Content Placeholder 2">
            <a:extLst>
              <a:ext uri="{FF2B5EF4-FFF2-40B4-BE49-F238E27FC236}">
                <a16:creationId xmlns:a16="http://schemas.microsoft.com/office/drawing/2014/main" id="{8D54016D-696A-39E5-FC96-BA783577EC93}"/>
              </a:ext>
            </a:extLst>
          </p:cNvPr>
          <p:cNvSpPr>
            <a:spLocks noGrp="1"/>
          </p:cNvSpPr>
          <p:nvPr>
            <p:ph sz="half" idx="1"/>
          </p:nvPr>
        </p:nvSpPr>
        <p:spPr>
          <a:xfrm>
            <a:off x="539496" y="1965960"/>
            <a:ext cx="11119104" cy="4638040"/>
          </a:xfrm>
        </p:spPr>
        <p:txBody>
          <a:bodyPr/>
          <a:lstStyle/>
          <a:p>
            <a:pPr marL="0" indent="0">
              <a:buNone/>
            </a:pPr>
            <a:r>
              <a:rPr lang="en-US" sz="2000" dirty="0"/>
              <a:t>Authority control is  the  result  of  the  process  of  maintaining  consistency  in  the  verbal form used to represent an access point in a catalog, such as names, titles, and subjects (</a:t>
            </a:r>
            <a:r>
              <a:rPr lang="en-US" sz="2000" dirty="0" err="1"/>
              <a:t>Joudrey</a:t>
            </a:r>
            <a:r>
              <a:rPr lang="en-US" sz="2000" dirty="0"/>
              <a:t>, Taylor &amp; Miller, 2015).</a:t>
            </a:r>
          </a:p>
          <a:p>
            <a:pPr marL="0" indent="0">
              <a:buNone/>
            </a:pPr>
            <a:endParaRPr lang="en-US" sz="2000" dirty="0"/>
          </a:p>
          <a:p>
            <a:pPr marL="0" indent="0">
              <a:buNone/>
            </a:pPr>
            <a:r>
              <a:rPr lang="en-US" sz="2000" dirty="0"/>
              <a:t>Libraries have performed authority control for decades. Authority records establish the form of the name that serves as the authorized access point and provide a record of changes to the authorized form of the name, alternative forms of the name, cross-references, and evidence for the decisions made about the form of the name (Tillett, 2004, as cited in Downey, 2018). Authority control can also be achieved through Uniform Resource Identifiers (URIs) that link together the different forms of the same name across different languages (Virtual International Authority File).</a:t>
            </a:r>
          </a:p>
          <a:p>
            <a:pPr marL="0" indent="0">
              <a:buNone/>
            </a:pPr>
            <a:endParaRPr lang="en-US" sz="2000" dirty="0"/>
          </a:p>
          <a:p>
            <a:pPr marL="0" indent="0">
              <a:buNone/>
            </a:pPr>
            <a:r>
              <a:rPr lang="en-US" sz="2000" dirty="0"/>
              <a:t>The purpose of authority control is to make possible the functions of the catalogue: identifying, collocating, and evaluating information resources. </a:t>
            </a:r>
          </a:p>
          <a:p>
            <a:pPr marL="0" indent="0">
              <a:buNone/>
            </a:pPr>
            <a:endParaRPr lang="es-PR" dirty="0"/>
          </a:p>
        </p:txBody>
      </p:sp>
      <p:sp>
        <p:nvSpPr>
          <p:cNvPr id="4" name="Footer Placeholder 3">
            <a:extLst>
              <a:ext uri="{FF2B5EF4-FFF2-40B4-BE49-F238E27FC236}">
                <a16:creationId xmlns:a16="http://schemas.microsoft.com/office/drawing/2014/main" id="{0316410F-C175-67EE-F8C0-61A621EE5858}"/>
              </a:ext>
            </a:extLst>
          </p:cNvPr>
          <p:cNvSpPr>
            <a:spLocks noGrp="1"/>
          </p:cNvSpPr>
          <p:nvPr>
            <p:ph type="ftr" sz="quarter" idx="11"/>
          </p:nvPr>
        </p:nvSpPr>
        <p:spPr/>
        <p:txBody>
          <a:bodyPr/>
          <a:lstStyle/>
          <a:p>
            <a:r>
              <a:rPr lang="en-US" dirty="0"/>
              <a:t>ALA Core Virtual Interest Group Week 2023</a:t>
            </a:r>
          </a:p>
        </p:txBody>
      </p:sp>
      <p:sp>
        <p:nvSpPr>
          <p:cNvPr id="5" name="Slide Number Placeholder 4">
            <a:extLst>
              <a:ext uri="{FF2B5EF4-FFF2-40B4-BE49-F238E27FC236}">
                <a16:creationId xmlns:a16="http://schemas.microsoft.com/office/drawing/2014/main" id="{40DD81E8-18F5-CC6D-3D43-8BB346A17DB6}"/>
              </a:ext>
            </a:extLst>
          </p:cNvPr>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704193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49C8838-85D2-AE4B-5CC5-412D8DC5D4F6}"/>
              </a:ext>
            </a:extLst>
          </p:cNvPr>
          <p:cNvSpPr>
            <a:spLocks noGrp="1"/>
          </p:cNvSpPr>
          <p:nvPr>
            <p:ph type="ftr" sz="quarter" idx="11"/>
          </p:nvPr>
        </p:nvSpPr>
        <p:spPr/>
        <p:txBody>
          <a:bodyPr/>
          <a:lstStyle/>
          <a:p>
            <a:r>
              <a:rPr lang="en-US" dirty="0"/>
              <a:t>ALA Core Virtual Interest Group Week 2023</a:t>
            </a:r>
          </a:p>
        </p:txBody>
      </p:sp>
      <p:sp>
        <p:nvSpPr>
          <p:cNvPr id="3" name="Slide Number Placeholder 2">
            <a:extLst>
              <a:ext uri="{FF2B5EF4-FFF2-40B4-BE49-F238E27FC236}">
                <a16:creationId xmlns:a16="http://schemas.microsoft.com/office/drawing/2014/main" id="{A89D5735-E594-7BEF-56EA-CFD041C9AC01}"/>
              </a:ext>
            </a:extLst>
          </p:cNvPr>
          <p:cNvSpPr>
            <a:spLocks noGrp="1"/>
          </p:cNvSpPr>
          <p:nvPr>
            <p:ph type="sldNum" sz="quarter" idx="12"/>
          </p:nvPr>
        </p:nvSpPr>
        <p:spPr/>
        <p:txBody>
          <a:bodyPr/>
          <a:lstStyle/>
          <a:p>
            <a:fld id="{48F63A3B-78C7-47BE-AE5E-E10140E04643}" type="slidenum">
              <a:rPr lang="en-US" smtClean="0"/>
              <a:t>6</a:t>
            </a:fld>
            <a:endParaRPr lang="en-US" dirty="0"/>
          </a:p>
        </p:txBody>
      </p:sp>
      <p:graphicFrame>
        <p:nvGraphicFramePr>
          <p:cNvPr id="4" name="Table 4">
            <a:extLst>
              <a:ext uri="{FF2B5EF4-FFF2-40B4-BE49-F238E27FC236}">
                <a16:creationId xmlns:a16="http://schemas.microsoft.com/office/drawing/2014/main" id="{47321E03-4E95-A5E0-380C-5C35A195D95F}"/>
              </a:ext>
            </a:extLst>
          </p:cNvPr>
          <p:cNvGraphicFramePr>
            <a:graphicFrameLocks noGrp="1"/>
          </p:cNvGraphicFramePr>
          <p:nvPr>
            <p:extLst>
              <p:ext uri="{D42A27DB-BD31-4B8C-83A1-F6EECF244321}">
                <p14:modId xmlns:p14="http://schemas.microsoft.com/office/powerpoint/2010/main" val="510378556"/>
              </p:ext>
            </p:extLst>
          </p:nvPr>
        </p:nvGraphicFramePr>
        <p:xfrm>
          <a:off x="621791" y="1117600"/>
          <a:ext cx="10713864" cy="5337776"/>
        </p:xfrm>
        <a:graphic>
          <a:graphicData uri="http://schemas.openxmlformats.org/drawingml/2006/table">
            <a:tbl>
              <a:tblPr firstRow="1" bandRow="1">
                <a:tableStyleId>{3B4B98B0-60AC-42C2-AFA5-B58CD77FA1E5}</a:tableStyleId>
              </a:tblPr>
              <a:tblGrid>
                <a:gridCol w="2678466">
                  <a:extLst>
                    <a:ext uri="{9D8B030D-6E8A-4147-A177-3AD203B41FA5}">
                      <a16:colId xmlns:a16="http://schemas.microsoft.com/office/drawing/2014/main" val="3743997632"/>
                    </a:ext>
                  </a:extLst>
                </a:gridCol>
                <a:gridCol w="2678466">
                  <a:extLst>
                    <a:ext uri="{9D8B030D-6E8A-4147-A177-3AD203B41FA5}">
                      <a16:colId xmlns:a16="http://schemas.microsoft.com/office/drawing/2014/main" val="4286001559"/>
                    </a:ext>
                  </a:extLst>
                </a:gridCol>
                <a:gridCol w="2678466">
                  <a:extLst>
                    <a:ext uri="{9D8B030D-6E8A-4147-A177-3AD203B41FA5}">
                      <a16:colId xmlns:a16="http://schemas.microsoft.com/office/drawing/2014/main" val="3962563405"/>
                    </a:ext>
                  </a:extLst>
                </a:gridCol>
                <a:gridCol w="2678466">
                  <a:extLst>
                    <a:ext uri="{9D8B030D-6E8A-4147-A177-3AD203B41FA5}">
                      <a16:colId xmlns:a16="http://schemas.microsoft.com/office/drawing/2014/main" val="484769085"/>
                    </a:ext>
                  </a:extLst>
                </a:gridCol>
              </a:tblGrid>
              <a:tr h="425965">
                <a:tc>
                  <a:txBody>
                    <a:bodyPr/>
                    <a:lstStyle/>
                    <a:p>
                      <a:r>
                        <a:rPr lang="es-PR" dirty="0"/>
                        <a:t>FRAD</a:t>
                      </a:r>
                    </a:p>
                  </a:txBody>
                  <a:tcPr/>
                </a:tc>
                <a:tc>
                  <a:txBody>
                    <a:bodyPr/>
                    <a:lstStyle/>
                    <a:p>
                      <a:r>
                        <a:rPr lang="es-PR"/>
                        <a:t>Definition</a:t>
                      </a:r>
                      <a:endParaRPr lang="es-PR" dirty="0"/>
                    </a:p>
                  </a:txBody>
                  <a:tcPr/>
                </a:tc>
                <a:tc>
                  <a:txBody>
                    <a:bodyPr/>
                    <a:lstStyle/>
                    <a:p>
                      <a:r>
                        <a:rPr lang="es-PR"/>
                        <a:t>IFLA LRM</a:t>
                      </a:r>
                      <a:endParaRPr lang="es-PR" dirty="0"/>
                    </a:p>
                  </a:txBody>
                  <a:tcPr/>
                </a:tc>
                <a:tc>
                  <a:txBody>
                    <a:bodyPr/>
                    <a:lstStyle/>
                    <a:p>
                      <a:r>
                        <a:rPr lang="es-PR" dirty="0" err="1"/>
                        <a:t>Definition</a:t>
                      </a:r>
                      <a:endParaRPr lang="es-PR" dirty="0"/>
                    </a:p>
                  </a:txBody>
                  <a:tcPr/>
                </a:tc>
                <a:extLst>
                  <a:ext uri="{0D108BD9-81ED-4DB2-BD59-A6C34878D82A}">
                    <a16:rowId xmlns:a16="http://schemas.microsoft.com/office/drawing/2014/main" val="3660479924"/>
                  </a:ext>
                </a:extLst>
              </a:tr>
              <a:tr h="2625811">
                <a:tc>
                  <a:txBody>
                    <a:bodyPr/>
                    <a:lstStyle/>
                    <a:p>
                      <a:r>
                        <a:rPr lang="es-PR" sz="1800" dirty="0" err="1"/>
                        <a:t>Find</a:t>
                      </a:r>
                      <a:endParaRPr lang="es-PR" sz="1800" dirty="0"/>
                    </a:p>
                  </a:txBody>
                  <a:tcPr/>
                </a:tc>
                <a:tc>
                  <a:txBody>
                    <a:bodyPr/>
                    <a:lstStyle/>
                    <a:p>
                      <a:r>
                        <a:rPr lang="en-US" sz="1800" dirty="0"/>
                        <a:t>Find an entity or set of entities</a:t>
                      </a:r>
                    </a:p>
                    <a:p>
                      <a:r>
                        <a:rPr lang="en-US" sz="1800" dirty="0"/>
                        <a:t>corresponding to stated criteria, or to explore the</a:t>
                      </a:r>
                    </a:p>
                    <a:p>
                      <a:r>
                        <a:rPr lang="en-US" sz="1800" dirty="0"/>
                        <a:t>universe of bibliographic</a:t>
                      </a:r>
                    </a:p>
                    <a:p>
                      <a:r>
                        <a:rPr lang="en-US" sz="1800" dirty="0"/>
                        <a:t>entities using those attributes</a:t>
                      </a:r>
                    </a:p>
                    <a:p>
                      <a:r>
                        <a:rPr lang="en-US" sz="1800" dirty="0"/>
                        <a:t>and relationships.</a:t>
                      </a:r>
                      <a:endParaRPr lang="es-PR" sz="1800" dirty="0"/>
                    </a:p>
                  </a:txBody>
                  <a:tcPr/>
                </a:tc>
                <a:tc>
                  <a:txBody>
                    <a:bodyPr/>
                    <a:lstStyle/>
                    <a:p>
                      <a:r>
                        <a:rPr lang="es-PR" sz="1800" dirty="0" err="1"/>
                        <a:t>Find</a:t>
                      </a:r>
                      <a:endParaRPr lang="es-PR" sz="1800" dirty="0"/>
                    </a:p>
                  </a:txBody>
                  <a:tcPr/>
                </a:tc>
                <a:tc>
                  <a:txBody>
                    <a:bodyPr/>
                    <a:lstStyle/>
                    <a:p>
                      <a:r>
                        <a:rPr lang="en-US" sz="1800" dirty="0"/>
                        <a:t>To bring together</a:t>
                      </a:r>
                    </a:p>
                    <a:p>
                      <a:r>
                        <a:rPr lang="en-US" sz="1800" dirty="0"/>
                        <a:t>information</a:t>
                      </a:r>
                    </a:p>
                    <a:p>
                      <a:r>
                        <a:rPr lang="en-US" sz="1800" dirty="0"/>
                        <a:t>about one or</a:t>
                      </a:r>
                    </a:p>
                    <a:p>
                      <a:r>
                        <a:rPr lang="en-US" sz="1800" dirty="0"/>
                        <a:t>more resources</a:t>
                      </a:r>
                    </a:p>
                    <a:p>
                      <a:r>
                        <a:rPr lang="en-US" sz="1800" dirty="0"/>
                        <a:t>of interest by</a:t>
                      </a:r>
                    </a:p>
                    <a:p>
                      <a:r>
                        <a:rPr lang="en-US" sz="1800" dirty="0"/>
                        <a:t>searching on any</a:t>
                      </a:r>
                    </a:p>
                    <a:p>
                      <a:r>
                        <a:rPr lang="en-US" sz="1800" dirty="0"/>
                        <a:t>relevant criteria.</a:t>
                      </a:r>
                      <a:endParaRPr lang="es-PR" sz="1800" dirty="0"/>
                    </a:p>
                  </a:txBody>
                  <a:tcPr/>
                </a:tc>
                <a:extLst>
                  <a:ext uri="{0D108BD9-81ED-4DB2-BD59-A6C34878D82A}">
                    <a16:rowId xmlns:a16="http://schemas.microsoft.com/office/drawing/2014/main" val="3464839962"/>
                  </a:ext>
                </a:extLst>
              </a:tr>
              <a:tr h="425965">
                <a:tc>
                  <a:txBody>
                    <a:bodyPr/>
                    <a:lstStyle/>
                    <a:p>
                      <a:r>
                        <a:rPr lang="es-PR" sz="1800"/>
                        <a:t>Identify</a:t>
                      </a:r>
                      <a:endParaRPr lang="es-PR" sz="1800" dirty="0"/>
                    </a:p>
                  </a:txBody>
                  <a:tcPr/>
                </a:tc>
                <a:tc>
                  <a:txBody>
                    <a:bodyPr/>
                    <a:lstStyle/>
                    <a:p>
                      <a:r>
                        <a:rPr lang="en-US" sz="1800" dirty="0"/>
                        <a:t>Identify an entity (confirm that the entity represented corresponds to the entity sought and distinguish between two or more entities with similar characteristics).</a:t>
                      </a:r>
                      <a:endParaRPr lang="es-PR" sz="1800" dirty="0"/>
                    </a:p>
                  </a:txBody>
                  <a:tcPr/>
                </a:tc>
                <a:tc>
                  <a:txBody>
                    <a:bodyPr/>
                    <a:lstStyle/>
                    <a:p>
                      <a:r>
                        <a:rPr lang="es-PR" sz="1800" dirty="0" err="1"/>
                        <a:t>Identify</a:t>
                      </a:r>
                      <a:endParaRPr lang="es-PR" sz="1800" dirty="0"/>
                    </a:p>
                  </a:txBody>
                  <a:tcPr/>
                </a:tc>
                <a:tc>
                  <a:txBody>
                    <a:bodyPr/>
                    <a:lstStyle/>
                    <a:p>
                      <a:r>
                        <a:rPr lang="en-US" sz="1800" dirty="0"/>
                        <a:t>To clearly</a:t>
                      </a:r>
                    </a:p>
                    <a:p>
                      <a:r>
                        <a:rPr lang="en-US" sz="1800" dirty="0"/>
                        <a:t>understand the</a:t>
                      </a:r>
                    </a:p>
                    <a:p>
                      <a:r>
                        <a:rPr lang="en-US" sz="1800" dirty="0"/>
                        <a:t>nature of the</a:t>
                      </a:r>
                    </a:p>
                    <a:p>
                      <a:r>
                        <a:rPr lang="en-US" sz="1800" dirty="0"/>
                        <a:t>resources found</a:t>
                      </a:r>
                    </a:p>
                    <a:p>
                      <a:r>
                        <a:rPr lang="en-US" sz="1800" dirty="0"/>
                        <a:t>and to</a:t>
                      </a:r>
                    </a:p>
                    <a:p>
                      <a:r>
                        <a:rPr lang="en-US" sz="1800" dirty="0"/>
                        <a:t>distinguish</a:t>
                      </a:r>
                    </a:p>
                    <a:p>
                      <a:r>
                        <a:rPr lang="en-US" sz="1800" dirty="0"/>
                        <a:t>between similar</a:t>
                      </a:r>
                    </a:p>
                    <a:p>
                      <a:r>
                        <a:rPr lang="en-US" sz="1800" dirty="0"/>
                        <a:t>resources.</a:t>
                      </a:r>
                      <a:endParaRPr lang="es-PR" sz="1800" dirty="0"/>
                    </a:p>
                  </a:txBody>
                  <a:tcPr/>
                </a:tc>
                <a:extLst>
                  <a:ext uri="{0D108BD9-81ED-4DB2-BD59-A6C34878D82A}">
                    <a16:rowId xmlns:a16="http://schemas.microsoft.com/office/drawing/2014/main" val="1118110412"/>
                  </a:ext>
                </a:extLst>
              </a:tr>
            </a:tbl>
          </a:graphicData>
        </a:graphic>
      </p:graphicFrame>
    </p:spTree>
    <p:extLst>
      <p:ext uri="{BB962C8B-B14F-4D97-AF65-F5344CB8AC3E}">
        <p14:creationId xmlns:p14="http://schemas.microsoft.com/office/powerpoint/2010/main" val="282574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49C8838-85D2-AE4B-5CC5-412D8DC5D4F6}"/>
              </a:ext>
            </a:extLst>
          </p:cNvPr>
          <p:cNvSpPr>
            <a:spLocks noGrp="1"/>
          </p:cNvSpPr>
          <p:nvPr>
            <p:ph type="ftr" sz="quarter" idx="11"/>
          </p:nvPr>
        </p:nvSpPr>
        <p:spPr/>
        <p:txBody>
          <a:bodyPr/>
          <a:lstStyle/>
          <a:p>
            <a:r>
              <a:rPr lang="en-US" dirty="0"/>
              <a:t>ALA Core Virtual Interest Group Week 2023</a:t>
            </a:r>
          </a:p>
        </p:txBody>
      </p:sp>
      <p:sp>
        <p:nvSpPr>
          <p:cNvPr id="3" name="Slide Number Placeholder 2">
            <a:extLst>
              <a:ext uri="{FF2B5EF4-FFF2-40B4-BE49-F238E27FC236}">
                <a16:creationId xmlns:a16="http://schemas.microsoft.com/office/drawing/2014/main" id="{A89D5735-E594-7BEF-56EA-CFD041C9AC01}"/>
              </a:ext>
            </a:extLst>
          </p:cNvPr>
          <p:cNvSpPr>
            <a:spLocks noGrp="1"/>
          </p:cNvSpPr>
          <p:nvPr>
            <p:ph type="sldNum" sz="quarter" idx="12"/>
          </p:nvPr>
        </p:nvSpPr>
        <p:spPr/>
        <p:txBody>
          <a:bodyPr/>
          <a:lstStyle/>
          <a:p>
            <a:fld id="{48F63A3B-78C7-47BE-AE5E-E10140E04643}" type="slidenum">
              <a:rPr lang="en-US" smtClean="0"/>
              <a:t>7</a:t>
            </a:fld>
            <a:endParaRPr lang="en-US" dirty="0"/>
          </a:p>
        </p:txBody>
      </p:sp>
      <p:graphicFrame>
        <p:nvGraphicFramePr>
          <p:cNvPr id="5" name="Table 5">
            <a:extLst>
              <a:ext uri="{FF2B5EF4-FFF2-40B4-BE49-F238E27FC236}">
                <a16:creationId xmlns:a16="http://schemas.microsoft.com/office/drawing/2014/main" id="{CBF2B7E6-5652-CEB5-7C53-781563A3F66A}"/>
              </a:ext>
            </a:extLst>
          </p:cNvPr>
          <p:cNvGraphicFramePr>
            <a:graphicFrameLocks noGrp="1"/>
          </p:cNvGraphicFramePr>
          <p:nvPr>
            <p:extLst>
              <p:ext uri="{D42A27DB-BD31-4B8C-83A1-F6EECF244321}">
                <p14:modId xmlns:p14="http://schemas.microsoft.com/office/powerpoint/2010/main" val="776592678"/>
              </p:ext>
            </p:extLst>
          </p:nvPr>
        </p:nvGraphicFramePr>
        <p:xfrm>
          <a:off x="1090168" y="1025071"/>
          <a:ext cx="9855200" cy="5400040"/>
        </p:xfrm>
        <a:graphic>
          <a:graphicData uri="http://schemas.openxmlformats.org/drawingml/2006/table">
            <a:tbl>
              <a:tblPr firstRow="1" bandRow="1">
                <a:tableStyleId>{3B4B98B0-60AC-42C2-AFA5-B58CD77FA1E5}</a:tableStyleId>
              </a:tblPr>
              <a:tblGrid>
                <a:gridCol w="2463800">
                  <a:extLst>
                    <a:ext uri="{9D8B030D-6E8A-4147-A177-3AD203B41FA5}">
                      <a16:colId xmlns:a16="http://schemas.microsoft.com/office/drawing/2014/main" val="2188201943"/>
                    </a:ext>
                  </a:extLst>
                </a:gridCol>
                <a:gridCol w="2463800">
                  <a:extLst>
                    <a:ext uri="{9D8B030D-6E8A-4147-A177-3AD203B41FA5}">
                      <a16:colId xmlns:a16="http://schemas.microsoft.com/office/drawing/2014/main" val="1225540487"/>
                    </a:ext>
                  </a:extLst>
                </a:gridCol>
                <a:gridCol w="2463800">
                  <a:extLst>
                    <a:ext uri="{9D8B030D-6E8A-4147-A177-3AD203B41FA5}">
                      <a16:colId xmlns:a16="http://schemas.microsoft.com/office/drawing/2014/main" val="2312584608"/>
                    </a:ext>
                  </a:extLst>
                </a:gridCol>
                <a:gridCol w="2463800">
                  <a:extLst>
                    <a:ext uri="{9D8B030D-6E8A-4147-A177-3AD203B41FA5}">
                      <a16:colId xmlns:a16="http://schemas.microsoft.com/office/drawing/2014/main" val="1085608516"/>
                    </a:ext>
                  </a:extLst>
                </a:gridCol>
              </a:tblGrid>
              <a:tr h="370840">
                <a:tc>
                  <a:txBody>
                    <a:bodyPr/>
                    <a:lstStyle/>
                    <a:p>
                      <a:r>
                        <a:rPr lang="es-PR" dirty="0"/>
                        <a:t>FRAD</a:t>
                      </a:r>
                    </a:p>
                  </a:txBody>
                  <a:tcPr/>
                </a:tc>
                <a:tc>
                  <a:txBody>
                    <a:bodyPr/>
                    <a:lstStyle/>
                    <a:p>
                      <a:r>
                        <a:rPr lang="es-PR" dirty="0" err="1"/>
                        <a:t>Definition</a:t>
                      </a:r>
                      <a:endParaRPr lang="es-PR" dirty="0"/>
                    </a:p>
                  </a:txBody>
                  <a:tcPr/>
                </a:tc>
                <a:tc>
                  <a:txBody>
                    <a:bodyPr/>
                    <a:lstStyle/>
                    <a:p>
                      <a:r>
                        <a:rPr lang="es-PR" dirty="0"/>
                        <a:t>IFLA LRM</a:t>
                      </a:r>
                    </a:p>
                  </a:txBody>
                  <a:tcPr/>
                </a:tc>
                <a:tc>
                  <a:txBody>
                    <a:bodyPr/>
                    <a:lstStyle/>
                    <a:p>
                      <a:r>
                        <a:rPr lang="es-PR" dirty="0" err="1"/>
                        <a:t>Definition</a:t>
                      </a:r>
                      <a:endParaRPr lang="es-PR" dirty="0"/>
                    </a:p>
                  </a:txBody>
                  <a:tcPr/>
                </a:tc>
                <a:extLst>
                  <a:ext uri="{0D108BD9-81ED-4DB2-BD59-A6C34878D82A}">
                    <a16:rowId xmlns:a16="http://schemas.microsoft.com/office/drawing/2014/main" val="2563934597"/>
                  </a:ext>
                </a:extLst>
              </a:tr>
              <a:tr h="370840">
                <a:tc>
                  <a:txBody>
                    <a:bodyPr/>
                    <a:lstStyle/>
                    <a:p>
                      <a:r>
                        <a:rPr lang="es-PR" dirty="0"/>
                        <a:t>No </a:t>
                      </a:r>
                      <a:r>
                        <a:rPr lang="es-PR" dirty="0" err="1"/>
                        <a:t>equivalent</a:t>
                      </a:r>
                      <a:endParaRPr lang="es-PR" dirty="0"/>
                    </a:p>
                  </a:txBody>
                  <a:tcPr/>
                </a:tc>
                <a:tc>
                  <a:txBody>
                    <a:bodyPr/>
                    <a:lstStyle/>
                    <a:p>
                      <a:endParaRPr lang="es-PR"/>
                    </a:p>
                  </a:txBody>
                  <a:tcPr/>
                </a:tc>
                <a:tc>
                  <a:txBody>
                    <a:bodyPr/>
                    <a:lstStyle/>
                    <a:p>
                      <a:r>
                        <a:rPr lang="es-PR" dirty="0" err="1"/>
                        <a:t>Select</a:t>
                      </a:r>
                      <a:endParaRPr lang="es-PR" dirty="0"/>
                    </a:p>
                  </a:txBody>
                  <a:tcPr/>
                </a:tc>
                <a:tc>
                  <a:txBody>
                    <a:bodyPr/>
                    <a:lstStyle/>
                    <a:p>
                      <a:r>
                        <a:rPr lang="en-US" dirty="0"/>
                        <a:t>To determine the</a:t>
                      </a:r>
                    </a:p>
                    <a:p>
                      <a:r>
                        <a:rPr lang="en-US" dirty="0"/>
                        <a:t>suitability of the</a:t>
                      </a:r>
                    </a:p>
                    <a:p>
                      <a:r>
                        <a:rPr lang="en-US" dirty="0"/>
                        <a:t>resources found; accept or reject specific resources.</a:t>
                      </a:r>
                      <a:endParaRPr lang="es-PR" dirty="0"/>
                    </a:p>
                  </a:txBody>
                  <a:tcPr/>
                </a:tc>
                <a:extLst>
                  <a:ext uri="{0D108BD9-81ED-4DB2-BD59-A6C34878D82A}">
                    <a16:rowId xmlns:a16="http://schemas.microsoft.com/office/drawing/2014/main" val="3338787520"/>
                  </a:ext>
                </a:extLst>
              </a:tr>
              <a:tr h="370840">
                <a:tc>
                  <a:txBody>
                    <a:bodyPr/>
                    <a:lstStyle/>
                    <a:p>
                      <a:r>
                        <a:rPr lang="es-PR" dirty="0"/>
                        <a:t>No </a:t>
                      </a:r>
                      <a:r>
                        <a:rPr lang="es-PR" dirty="0" err="1"/>
                        <a:t>equivalent</a:t>
                      </a:r>
                      <a:endParaRPr lang="es-PR" dirty="0"/>
                    </a:p>
                  </a:txBody>
                  <a:tcPr/>
                </a:tc>
                <a:tc>
                  <a:txBody>
                    <a:bodyPr/>
                    <a:lstStyle/>
                    <a:p>
                      <a:endParaRPr lang="es-PR" dirty="0"/>
                    </a:p>
                  </a:txBody>
                  <a:tcPr/>
                </a:tc>
                <a:tc>
                  <a:txBody>
                    <a:bodyPr/>
                    <a:lstStyle/>
                    <a:p>
                      <a:r>
                        <a:rPr lang="es-PR" dirty="0" err="1"/>
                        <a:t>Obtain</a:t>
                      </a:r>
                      <a:endParaRPr lang="es-PR" dirty="0"/>
                    </a:p>
                  </a:txBody>
                  <a:tcPr/>
                </a:tc>
                <a:tc>
                  <a:txBody>
                    <a:bodyPr/>
                    <a:lstStyle/>
                    <a:p>
                      <a:r>
                        <a:rPr lang="en-US" dirty="0"/>
                        <a:t>To access the</a:t>
                      </a:r>
                    </a:p>
                    <a:p>
                      <a:r>
                        <a:rPr lang="en-US" dirty="0"/>
                        <a:t>content of the resource</a:t>
                      </a:r>
                      <a:r>
                        <a:rPr lang="es-PR" dirty="0"/>
                        <a:t>.</a:t>
                      </a:r>
                      <a:endParaRPr lang="en-US" dirty="0"/>
                    </a:p>
                  </a:txBody>
                  <a:tcPr/>
                </a:tc>
                <a:extLst>
                  <a:ext uri="{0D108BD9-81ED-4DB2-BD59-A6C34878D82A}">
                    <a16:rowId xmlns:a16="http://schemas.microsoft.com/office/drawing/2014/main" val="2309963199"/>
                  </a:ext>
                </a:extLst>
              </a:tr>
              <a:tr h="370840">
                <a:tc>
                  <a:txBody>
                    <a:bodyPr/>
                    <a:lstStyle/>
                    <a:p>
                      <a:r>
                        <a:rPr lang="es-PR" dirty="0" err="1"/>
                        <a:t>Contextualize</a:t>
                      </a:r>
                      <a:endParaRPr lang="es-PR" dirty="0"/>
                    </a:p>
                  </a:txBody>
                  <a:tcPr/>
                </a:tc>
                <a:tc>
                  <a:txBody>
                    <a:bodyPr/>
                    <a:lstStyle/>
                    <a:p>
                      <a:r>
                        <a:rPr lang="en-US" dirty="0"/>
                        <a:t>Place a person, corporate body, work, etc., in context; clarify relationships.</a:t>
                      </a:r>
                      <a:endParaRPr lang="es-PR" dirty="0"/>
                    </a:p>
                  </a:txBody>
                  <a:tcPr/>
                </a:tc>
                <a:tc>
                  <a:txBody>
                    <a:bodyPr/>
                    <a:lstStyle/>
                    <a:p>
                      <a:r>
                        <a:rPr lang="es-PR" dirty="0"/>
                        <a:t>Explore</a:t>
                      </a:r>
                    </a:p>
                  </a:txBody>
                  <a:tcPr/>
                </a:tc>
                <a:tc>
                  <a:txBody>
                    <a:bodyPr/>
                    <a:lstStyle/>
                    <a:p>
                      <a:r>
                        <a:rPr lang="en-US" dirty="0"/>
                        <a:t>To discover</a:t>
                      </a:r>
                    </a:p>
                    <a:p>
                      <a:r>
                        <a:rPr lang="en-US" dirty="0"/>
                        <a:t>resources using</a:t>
                      </a:r>
                    </a:p>
                    <a:p>
                      <a:r>
                        <a:rPr lang="en-US" dirty="0"/>
                        <a:t>the relationships</a:t>
                      </a:r>
                    </a:p>
                    <a:p>
                      <a:r>
                        <a:rPr lang="en-US" dirty="0"/>
                        <a:t>between them.</a:t>
                      </a:r>
                    </a:p>
                  </a:txBody>
                  <a:tcPr/>
                </a:tc>
                <a:extLst>
                  <a:ext uri="{0D108BD9-81ED-4DB2-BD59-A6C34878D82A}">
                    <a16:rowId xmlns:a16="http://schemas.microsoft.com/office/drawing/2014/main" val="2746400460"/>
                  </a:ext>
                </a:extLst>
              </a:tr>
              <a:tr h="370840">
                <a:tc>
                  <a:txBody>
                    <a:bodyPr/>
                    <a:lstStyle/>
                    <a:p>
                      <a:r>
                        <a:rPr lang="es-PR" dirty="0" err="1"/>
                        <a:t>Justify</a:t>
                      </a:r>
                      <a:endParaRPr lang="es-PR" dirty="0"/>
                    </a:p>
                  </a:txBody>
                  <a:tcPr/>
                </a:tc>
                <a:tc>
                  <a:txBody>
                    <a:bodyPr/>
                    <a:lstStyle/>
                    <a:p>
                      <a:r>
                        <a:rPr lang="en-US" dirty="0"/>
                        <a:t>Document the</a:t>
                      </a:r>
                      <a:r>
                        <a:rPr lang="en-US" baseline="0" dirty="0"/>
                        <a:t> </a:t>
                      </a:r>
                      <a:r>
                        <a:rPr lang="en-US" dirty="0"/>
                        <a:t>data creator’s reason for choosing the form of name on which a controlled access point is based. </a:t>
                      </a:r>
                      <a:endParaRPr lang="es-PR" dirty="0"/>
                    </a:p>
                  </a:txBody>
                  <a:tcPr/>
                </a:tc>
                <a:tc>
                  <a:txBody>
                    <a:bodyPr/>
                    <a:lstStyle/>
                    <a:p>
                      <a:r>
                        <a:rPr lang="es-PR" dirty="0" err="1"/>
                        <a:t>Out</a:t>
                      </a:r>
                      <a:r>
                        <a:rPr lang="es-PR" dirty="0"/>
                        <a:t> </a:t>
                      </a:r>
                      <a:r>
                        <a:rPr lang="es-PR" dirty="0" err="1"/>
                        <a:t>of</a:t>
                      </a:r>
                      <a:r>
                        <a:rPr lang="es-PR" dirty="0"/>
                        <a:t> </a:t>
                      </a:r>
                      <a:r>
                        <a:rPr lang="es-PR" dirty="0" err="1"/>
                        <a:t>scope</a:t>
                      </a:r>
                      <a:endParaRPr lang="es-PR" dirty="0"/>
                    </a:p>
                  </a:txBody>
                  <a:tcPr/>
                </a:tc>
                <a:tc>
                  <a:txBody>
                    <a:bodyPr/>
                    <a:lstStyle/>
                    <a:p>
                      <a:endParaRPr lang="en-US" dirty="0"/>
                    </a:p>
                  </a:txBody>
                  <a:tcPr/>
                </a:tc>
                <a:extLst>
                  <a:ext uri="{0D108BD9-81ED-4DB2-BD59-A6C34878D82A}">
                    <a16:rowId xmlns:a16="http://schemas.microsoft.com/office/drawing/2014/main" val="3536505082"/>
                  </a:ext>
                </a:extLst>
              </a:tr>
            </a:tbl>
          </a:graphicData>
        </a:graphic>
      </p:graphicFrame>
    </p:spTree>
    <p:extLst>
      <p:ext uri="{BB962C8B-B14F-4D97-AF65-F5344CB8AC3E}">
        <p14:creationId xmlns:p14="http://schemas.microsoft.com/office/powerpoint/2010/main" val="4268549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67234-6C2D-F9A5-9693-F459AE5B1C34}"/>
              </a:ext>
            </a:extLst>
          </p:cNvPr>
          <p:cNvSpPr>
            <a:spLocks noGrp="1"/>
          </p:cNvSpPr>
          <p:nvPr>
            <p:ph type="title"/>
          </p:nvPr>
        </p:nvSpPr>
        <p:spPr>
          <a:xfrm>
            <a:off x="2358573" y="2065817"/>
            <a:ext cx="6400800" cy="3536697"/>
          </a:xfrm>
        </p:spPr>
        <p:txBody>
          <a:bodyPr/>
          <a:lstStyle/>
          <a:p>
            <a:r>
              <a:rPr lang="es-PR" dirty="0" err="1"/>
              <a:t>Authority</a:t>
            </a:r>
            <a:r>
              <a:rPr lang="es-PR" dirty="0"/>
              <a:t> control </a:t>
            </a:r>
            <a:r>
              <a:rPr lang="es-PR" dirty="0" err="1"/>
              <a:t>for</a:t>
            </a:r>
            <a:r>
              <a:rPr lang="es-PR" dirty="0"/>
              <a:t> puerto </a:t>
            </a:r>
            <a:r>
              <a:rPr lang="es-PR" dirty="0" err="1"/>
              <a:t>rican</a:t>
            </a:r>
            <a:r>
              <a:rPr lang="es-PR" dirty="0"/>
              <a:t> </a:t>
            </a:r>
            <a:r>
              <a:rPr lang="es-PR" dirty="0" err="1"/>
              <a:t>special</a:t>
            </a:r>
            <a:r>
              <a:rPr lang="es-PR" dirty="0"/>
              <a:t> </a:t>
            </a:r>
            <a:r>
              <a:rPr lang="es-PR" dirty="0" err="1"/>
              <a:t>collections</a:t>
            </a:r>
            <a:endParaRPr lang="es-PR" dirty="0"/>
          </a:p>
        </p:txBody>
      </p:sp>
    </p:spTree>
    <p:extLst>
      <p:ext uri="{BB962C8B-B14F-4D97-AF65-F5344CB8AC3E}">
        <p14:creationId xmlns:p14="http://schemas.microsoft.com/office/powerpoint/2010/main" val="2461837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BD023-83D1-B881-3D11-B20F4826910D}"/>
              </a:ext>
            </a:extLst>
          </p:cNvPr>
          <p:cNvSpPr>
            <a:spLocks noGrp="1"/>
          </p:cNvSpPr>
          <p:nvPr>
            <p:ph type="title"/>
          </p:nvPr>
        </p:nvSpPr>
        <p:spPr>
          <a:xfrm>
            <a:off x="685495" y="521292"/>
            <a:ext cx="3396743" cy="1101777"/>
          </a:xfrm>
        </p:spPr>
        <p:txBody>
          <a:bodyPr anchor="b">
            <a:normAutofit/>
          </a:bodyPr>
          <a:lstStyle/>
          <a:p>
            <a:pPr algn="l"/>
            <a:r>
              <a:rPr lang="es-PR" dirty="0" err="1"/>
              <a:t>Context</a:t>
            </a:r>
            <a:endParaRPr lang="es-PR" dirty="0"/>
          </a:p>
        </p:txBody>
      </p:sp>
      <p:pic>
        <p:nvPicPr>
          <p:cNvPr id="6" name="Content Placeholder 5">
            <a:extLst>
              <a:ext uri="{FF2B5EF4-FFF2-40B4-BE49-F238E27FC236}">
                <a16:creationId xmlns:a16="http://schemas.microsoft.com/office/drawing/2014/main" id="{3F8744F3-FBB2-1EF0-F9E5-B4CE3B2DB168}"/>
              </a:ext>
            </a:extLst>
          </p:cNvPr>
          <p:cNvPicPr>
            <a:picLocks noGrp="1" noChangeAspect="1"/>
          </p:cNvPicPr>
          <p:nvPr>
            <p:ph idx="1"/>
          </p:nvPr>
        </p:nvPicPr>
        <p:blipFill>
          <a:blip r:embed="rId2"/>
          <a:stretch>
            <a:fillRect/>
          </a:stretch>
        </p:blipFill>
        <p:spPr>
          <a:xfrm>
            <a:off x="439145" y="2047450"/>
            <a:ext cx="5312032" cy="3758264"/>
          </a:xfrm>
          <a:prstGeom prst="rect">
            <a:avLst/>
          </a:prstGeom>
          <a:noFill/>
        </p:spPr>
      </p:pic>
      <p:sp>
        <p:nvSpPr>
          <p:cNvPr id="13" name="Text Placeholder 3">
            <a:extLst>
              <a:ext uri="{FF2B5EF4-FFF2-40B4-BE49-F238E27FC236}">
                <a16:creationId xmlns:a16="http://schemas.microsoft.com/office/drawing/2014/main" id="{11797CE9-5416-684D-738B-FC77C838801A}"/>
              </a:ext>
            </a:extLst>
          </p:cNvPr>
          <p:cNvSpPr>
            <a:spLocks noGrp="1"/>
          </p:cNvSpPr>
          <p:nvPr>
            <p:ph type="body" sz="half" idx="2"/>
          </p:nvPr>
        </p:nvSpPr>
        <p:spPr>
          <a:xfrm>
            <a:off x="6096000" y="1030514"/>
            <a:ext cx="5656855" cy="5827485"/>
          </a:xfrm>
        </p:spPr>
        <p:txBody>
          <a:bodyPr>
            <a:normAutofit fontScale="55000" lnSpcReduction="20000"/>
          </a:bodyPr>
          <a:lstStyle/>
          <a:p>
            <a:r>
              <a:rPr lang="en-US" sz="4000" dirty="0"/>
              <a:t>The University of Puerto Rico, Río Piedras Campus, is developing a one-year project, funded by the National Endowment for the Humanities, for the digital preservation and access of unique Puerto Rican and Caribbean Studies collections</a:t>
            </a:r>
            <a:r>
              <a:rPr lang="en-US" sz="4000" b="1" dirty="0"/>
              <a:t> </a:t>
            </a:r>
            <a:r>
              <a:rPr lang="en-US" sz="4000" dirty="0"/>
              <a:t>held by the José M. </a:t>
            </a:r>
            <a:r>
              <a:rPr lang="en-US" sz="4000" dirty="0" err="1"/>
              <a:t>Lázaro</a:t>
            </a:r>
            <a:r>
              <a:rPr lang="en-US" sz="4000" dirty="0"/>
              <a:t> Main Library and the seminar centers in the Humanities Faculty. Funding will support the revitalization and dissemination of these items as digital </a:t>
            </a:r>
            <a:r>
              <a:rPr lang="en-US" sz="4200" dirty="0"/>
              <a:t>objects to make them available for college students, professors, researchers and scholars at large. </a:t>
            </a:r>
          </a:p>
          <a:p>
            <a:r>
              <a:rPr lang="en-US" sz="4200" dirty="0"/>
              <a:t>A coherent digitization plan is led by the Center of Digital Humanities of the University of Puerto Rico-Río Piedras. The center is an initiative aiming to revitalize, reuse and recover primary and secondary sources, as well as artifacts, all related to the Caribbean. </a:t>
            </a:r>
          </a:p>
          <a:p>
            <a:endParaRPr lang="en-US" dirty="0"/>
          </a:p>
        </p:txBody>
      </p:sp>
      <p:sp>
        <p:nvSpPr>
          <p:cNvPr id="4" name="Footer Placeholder 3">
            <a:extLst>
              <a:ext uri="{FF2B5EF4-FFF2-40B4-BE49-F238E27FC236}">
                <a16:creationId xmlns:a16="http://schemas.microsoft.com/office/drawing/2014/main" id="{38F13824-02CA-AC3F-724C-F057104D5E67}"/>
              </a:ext>
            </a:extLst>
          </p:cNvPr>
          <p:cNvSpPr>
            <a:spLocks noGrp="1"/>
          </p:cNvSpPr>
          <p:nvPr>
            <p:ph type="ftr" sz="quarter" idx="11"/>
          </p:nvPr>
        </p:nvSpPr>
        <p:spPr>
          <a:xfrm>
            <a:off x="621792" y="457200"/>
            <a:ext cx="3200400" cy="274320"/>
          </a:xfrm>
        </p:spPr>
        <p:txBody>
          <a:bodyPr anchor="ctr">
            <a:normAutofit/>
          </a:bodyPr>
          <a:lstStyle/>
          <a:p>
            <a:pPr>
              <a:spcAft>
                <a:spcPts val="600"/>
              </a:spcAft>
            </a:pPr>
            <a:r>
              <a:rPr lang="en-US" dirty="0"/>
              <a:t>ALA Core Virtual Interest Group Week 2023</a:t>
            </a:r>
          </a:p>
        </p:txBody>
      </p:sp>
      <p:sp>
        <p:nvSpPr>
          <p:cNvPr id="5" name="Slide Number Placeholder 4">
            <a:extLst>
              <a:ext uri="{FF2B5EF4-FFF2-40B4-BE49-F238E27FC236}">
                <a16:creationId xmlns:a16="http://schemas.microsoft.com/office/drawing/2014/main" id="{BA556FA9-2280-187E-0CC4-025682C29E4F}"/>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smtClean="0"/>
              <a:pPr>
                <a:spcAft>
                  <a:spcPts val="600"/>
                </a:spcAft>
              </a:pPr>
              <a:t>9</a:t>
            </a:fld>
            <a:endParaRPr lang="en-US"/>
          </a:p>
        </p:txBody>
      </p:sp>
    </p:spTree>
    <p:extLst>
      <p:ext uri="{BB962C8B-B14F-4D97-AF65-F5344CB8AC3E}">
        <p14:creationId xmlns:p14="http://schemas.microsoft.com/office/powerpoint/2010/main" val="4206733318"/>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{ED01131A-C752-4ECB-AFE7-2CE0DEBEA403}tf78438558_win32</Template>
  <TotalTime>907</TotalTime>
  <Words>2641</Words>
  <Application>Microsoft Office PowerPoint</Application>
  <PresentationFormat>Widescreen</PresentationFormat>
  <Paragraphs>281</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Culturally rich name authority records in rda for puerto rican artists </vt:lpstr>
      <vt:lpstr>Introduction</vt:lpstr>
      <vt:lpstr>Discussion points</vt:lpstr>
      <vt:lpstr>Name authority control</vt:lpstr>
      <vt:lpstr>Name authority control</vt:lpstr>
      <vt:lpstr>PowerPoint Presentation</vt:lpstr>
      <vt:lpstr>PowerPoint Presentation</vt:lpstr>
      <vt:lpstr>Authority control for puerto rican special collections</vt:lpstr>
      <vt:lpstr>Context</vt:lpstr>
      <vt:lpstr>Puerto rican &amp; Caribbean special collections</vt:lpstr>
      <vt:lpstr>Puerto rican &amp; Caribbean special collections</vt:lpstr>
      <vt:lpstr>Puerto rican &amp; Caribbean special collections</vt:lpstr>
      <vt:lpstr>Name authority records for puerto rican artists</vt:lpstr>
      <vt:lpstr>Authority work</vt:lpstr>
      <vt:lpstr>PowerPoint Presentation</vt:lpstr>
      <vt:lpstr>PowerPoint Presentation</vt:lpstr>
      <vt:lpstr>RDA attributes</vt:lpstr>
      <vt:lpstr>024 Identifiers</vt:lpstr>
      <vt:lpstr>370 Associated place</vt:lpstr>
      <vt:lpstr>Jack delano:  documenting Puerto Rico in the 1940’s</vt:lpstr>
      <vt:lpstr>PowerPoint Presentation</vt:lpstr>
      <vt:lpstr>372 field of activity</vt:lpstr>
      <vt:lpstr>María Emilia Somoza: “Aguafuerte”, etchings</vt:lpstr>
      <vt:lpstr>PowerPoint Presentation</vt:lpstr>
      <vt:lpstr>373 associated group</vt:lpstr>
      <vt:lpstr>Lorenzo Homar: Institute of puerto rican culture &amp; Division of community education (divedco)</vt:lpstr>
      <vt:lpstr>PowerPoint Presentation</vt:lpstr>
      <vt:lpstr>374 occupation</vt:lpstr>
      <vt:lpstr>Elizam escobar:  painter, poet, teacher, political prisoner</vt:lpstr>
      <vt:lpstr>PowerPoint Presentation</vt:lpstr>
      <vt:lpstr>375 gender</vt:lpstr>
      <vt:lpstr>5xx see also</vt:lpstr>
      <vt:lpstr>PowerPoint Presentation</vt:lpstr>
      <vt:lpstr>outcomes</vt:lpstr>
      <vt:lpstr>References</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Culturally rich name authority records in rda for puerto rican artists </dc:title>
  <dc:subject/>
  <dc:creator>Dinah Wilson</dc:creator>
  <cp:lastModifiedBy>DINAH M WILSON FRAITES</cp:lastModifiedBy>
  <cp:revision>51</cp:revision>
  <dcterms:created xsi:type="dcterms:W3CDTF">2023-02-20T16:22:59Z</dcterms:created>
  <dcterms:modified xsi:type="dcterms:W3CDTF">2023-02-22T14:19:49Z</dcterms:modified>
</cp:coreProperties>
</file>