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9" r:id="rId3"/>
    <p:sldId id="258" r:id="rId4"/>
    <p:sldId id="261" r:id="rId5"/>
    <p:sldId id="262" r:id="rId6"/>
    <p:sldId id="263" r:id="rId7"/>
    <p:sldId id="274" r:id="rId8"/>
    <p:sldId id="270" r:id="rId9"/>
    <p:sldId id="273"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3" d="100"/>
          <a:sy n="93" d="100"/>
        </p:scale>
        <p:origin x="468"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e24b7d1a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e24b7d1a89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e24b7d1a89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ge24b7d1a89_0_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e24b7d1a8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8" name="Google Shape;88;ge24b7d1a89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e2fbf6ed15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e2fbf6ed15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e3f99b6e9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e3f99b6e9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b826e69cfe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b826e69cfe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e4fffe20b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e4fffe20b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28295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nau.edu/library" TargetMode="External"/><Relationship Id="rId4" Type="http://schemas.openxmlformats.org/officeDocument/2006/relationships/hyperlink" Target="https://www.p2gconsulting.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www.ala.org/core/member-center/interest-groups/library-consult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hyperlink" Target="https://connect.ala.org/core/communities/community-home/recent-community-events?communitykey=0c5220d4-c8c8-430d-ac9a-808d255e3ef1&amp;tab=recentcommunityeventsdashboard" TargetMode="External"/><Relationship Id="rId4" Type="http://schemas.openxmlformats.org/officeDocument/2006/relationships/hyperlink" Target="https://docs.google.com/document/d/1K-eMx6pYIwedh0SQ19ZFBZj-ShojnmtqLU5og99iQc8/edi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hyperlink" Target="mailto:mscnorman1@gmail.com" TargetMode="External"/><Relationship Id="rId3" Type="http://schemas.openxmlformats.org/officeDocument/2006/relationships/hyperlink" Target="http://carsonblock.com/" TargetMode="External"/><Relationship Id="rId7"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www.joematthews.org/" TargetMode="External"/><Relationship Id="rId5" Type="http://schemas.openxmlformats.org/officeDocument/2006/relationships/hyperlink" Target="https://www.linkedin.com/in/verakeown/" TargetMode="External"/><Relationship Id="rId10" Type="http://schemas.openxmlformats.org/officeDocument/2006/relationships/hyperlink" Target="https://www.sorensenpartners.com/leadership/" TargetMode="External"/><Relationship Id="rId4" Type="http://schemas.openxmlformats.org/officeDocument/2006/relationships/hyperlink" Target="https://cdygertsolutions.com/about-us/" TargetMode="External"/><Relationship Id="rId9" Type="http://schemas.openxmlformats.org/officeDocument/2006/relationships/hyperlink" Target="https://www.hslc.org/hslc-staff/"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hyperlink" Target="http://21clc.com/" TargetMode="External"/><Relationship Id="rId3" Type="http://schemas.openxmlformats.org/officeDocument/2006/relationships/image" Target="../media/image3.png"/><Relationship Id="rId7" Type="http://schemas.openxmlformats.org/officeDocument/2006/relationships/hyperlink" Target="https://www.p2gconsulting.com/"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jpg"/><Relationship Id="rId11" Type="http://schemas.openxmlformats.org/officeDocument/2006/relationships/hyperlink" Target="https://ala-events.zoom.us/rec/play/yytRsQOn88PuGIGW1jkO4vK6pZU52Hqnr9kdoiIeiOfSjKySd8Lws4QdxHLk9zhiu5RpeLivtk8GAUzd.rrqGRvIwroi_gouZ?continueMode=true" TargetMode="External"/><Relationship Id="rId5" Type="http://schemas.openxmlformats.org/officeDocument/2006/relationships/image" Target="../media/image5.jpg"/><Relationship Id="rId10" Type="http://schemas.openxmlformats.org/officeDocument/2006/relationships/hyperlink" Target="https://curtisrogersconsulting.com/" TargetMode="External"/><Relationship Id="rId4" Type="http://schemas.openxmlformats.org/officeDocument/2006/relationships/image" Target="../media/image4.jpg"/><Relationship Id="rId9" Type="http://schemas.openxmlformats.org/officeDocument/2006/relationships/hyperlink" Target="https://qualitymetricsllc.co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connect.ala.org/core/communities/community-home/digestviewer/viewthread?GroupId=114574&amp;MessageKey=8b55147b-dc2a-476d-94c2-960940a3e465&amp;CommunityKey=0c5220d4-c8c8-430d-ac9a-808d255e3ef1&amp;ReturnUrl=%2fcore%2fcommunities%2fcommunity-home%2fdigestviewer%3fcommunitykey%3d0c5220d4-c8c8-430d-ac9a-808d255e3ef1"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mailto:val@p2gconsulting.com"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97000" y="277622"/>
            <a:ext cx="5859600" cy="13332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0"/>
              </a:spcAft>
              <a:buSzPts val="5200"/>
              <a:buNone/>
            </a:pPr>
            <a:r>
              <a:rPr lang="en" sz="4000"/>
              <a:t>Library Consulting Interest Group</a:t>
            </a:r>
            <a:endParaRPr sz="4000"/>
          </a:p>
        </p:txBody>
      </p:sp>
      <p:sp>
        <p:nvSpPr>
          <p:cNvPr id="55" name="Google Shape;55;p13"/>
          <p:cNvSpPr txBox="1"/>
          <p:nvPr/>
        </p:nvSpPr>
        <p:spPr>
          <a:xfrm>
            <a:off x="7414932" y="4465678"/>
            <a:ext cx="14388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en" sz="1400" b="0" i="0" u="none" strike="noStrike" cap="none" dirty="0">
                <a:solidFill>
                  <a:schemeClr val="tx1"/>
                </a:solidFill>
                <a:latin typeface="Arial"/>
                <a:ea typeface="Arial"/>
                <a:cs typeface="Arial"/>
                <a:sym typeface="Arial"/>
              </a:rPr>
              <a:t>March 8, 2022</a:t>
            </a:r>
            <a:endParaRPr sz="1400" b="0" i="0" u="none" strike="noStrike" cap="none" dirty="0">
              <a:solidFill>
                <a:schemeClr val="tx1"/>
              </a:solidFill>
              <a:latin typeface="Arial"/>
              <a:ea typeface="Arial"/>
              <a:cs typeface="Arial"/>
              <a:sym typeface="Arial"/>
            </a:endParaRPr>
          </a:p>
        </p:txBody>
      </p:sp>
      <p:pic>
        <p:nvPicPr>
          <p:cNvPr id="56" name="Google Shape;56;p13" descr="This is the Core logo."/>
          <p:cNvPicPr preferRelativeResize="0"/>
          <p:nvPr/>
        </p:nvPicPr>
        <p:blipFill>
          <a:blip r:embed="rId3">
            <a:alphaModFix/>
          </a:blip>
          <a:stretch>
            <a:fillRect/>
          </a:stretch>
        </p:blipFill>
        <p:spPr>
          <a:xfrm>
            <a:off x="424700" y="324950"/>
            <a:ext cx="3432925" cy="1141725"/>
          </a:xfrm>
          <a:prstGeom prst="rect">
            <a:avLst/>
          </a:prstGeom>
          <a:noFill/>
          <a:ln>
            <a:noFill/>
          </a:ln>
        </p:spPr>
      </p:pic>
      <p:cxnSp>
        <p:nvCxnSpPr>
          <p:cNvPr id="57" name="Google Shape;57;p13"/>
          <p:cNvCxnSpPr/>
          <p:nvPr/>
        </p:nvCxnSpPr>
        <p:spPr>
          <a:xfrm rot="10800000" flipH="1">
            <a:off x="424700" y="1628703"/>
            <a:ext cx="8128200" cy="23700"/>
          </a:xfrm>
          <a:prstGeom prst="straightConnector1">
            <a:avLst/>
          </a:prstGeom>
          <a:noFill/>
          <a:ln w="9525" cap="flat" cmpd="sng">
            <a:solidFill>
              <a:schemeClr val="dk2"/>
            </a:solidFill>
            <a:prstDash val="solid"/>
            <a:round/>
            <a:headEnd type="none" w="med" len="med"/>
            <a:tailEnd type="none" w="med" len="med"/>
          </a:ln>
        </p:spPr>
      </p:cxnSp>
      <p:sp>
        <p:nvSpPr>
          <p:cNvPr id="58" name="Google Shape;58;p13"/>
          <p:cNvSpPr txBox="1"/>
          <p:nvPr/>
        </p:nvSpPr>
        <p:spPr>
          <a:xfrm>
            <a:off x="274681" y="1670284"/>
            <a:ext cx="8128200" cy="223135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900" dirty="0"/>
              <a:t>Welcome!  Please enter into chat:   </a:t>
            </a:r>
            <a:endParaRPr sz="1900" dirty="0"/>
          </a:p>
          <a:p>
            <a:pPr marL="0" lvl="0" indent="0" algn="l" rtl="0">
              <a:spcBef>
                <a:spcPts val="0"/>
              </a:spcBef>
              <a:spcAft>
                <a:spcPts val="0"/>
              </a:spcAft>
              <a:buNone/>
            </a:pPr>
            <a:endParaRPr sz="1900" dirty="0"/>
          </a:p>
          <a:p>
            <a:pPr marL="457200" lvl="0" indent="-349250" algn="l" rtl="0">
              <a:spcBef>
                <a:spcPts val="0"/>
              </a:spcBef>
              <a:spcAft>
                <a:spcPts val="0"/>
              </a:spcAft>
              <a:buSzPts val="1900"/>
              <a:buChar char="●"/>
            </a:pPr>
            <a:r>
              <a:rPr lang="en" sz="1900" dirty="0"/>
              <a:t>Your city/state</a:t>
            </a:r>
            <a:br>
              <a:rPr lang="en" sz="1900" dirty="0"/>
            </a:br>
            <a:endParaRPr lang="en" sz="1900" dirty="0"/>
          </a:p>
          <a:p>
            <a:pPr marL="457200" lvl="0" indent="-349250" algn="l" rtl="0">
              <a:spcBef>
                <a:spcPts val="0"/>
              </a:spcBef>
              <a:spcAft>
                <a:spcPts val="0"/>
              </a:spcAft>
              <a:buSzPts val="1900"/>
              <a:buChar char="●"/>
            </a:pPr>
            <a:r>
              <a:rPr lang="en" sz="1900" dirty="0"/>
              <a:t>If you are a consultant, your website and/or area of expertise</a:t>
            </a:r>
            <a:br>
              <a:rPr lang="en" sz="1900" dirty="0"/>
            </a:br>
            <a:endParaRPr sz="1900" dirty="0"/>
          </a:p>
          <a:p>
            <a:pPr marL="457200" lvl="0" indent="-349250" algn="l" rtl="0">
              <a:spcBef>
                <a:spcPts val="0"/>
              </a:spcBef>
              <a:spcAft>
                <a:spcPts val="0"/>
              </a:spcAft>
              <a:buSzPts val="1900"/>
              <a:buChar char="●"/>
            </a:pPr>
            <a:r>
              <a:rPr lang="en" sz="1900" dirty="0"/>
              <a:t>What type of information or advice would be most beneficial to you?</a:t>
            </a:r>
            <a:endParaRPr sz="1900" dirty="0"/>
          </a:p>
        </p:txBody>
      </p:sp>
      <p:sp>
        <p:nvSpPr>
          <p:cNvPr id="7" name="Google Shape;106;p20">
            <a:extLst>
              <a:ext uri="{FF2B5EF4-FFF2-40B4-BE49-F238E27FC236}">
                <a16:creationId xmlns:a16="http://schemas.microsoft.com/office/drawing/2014/main" id="{517ECF6F-F2BF-41D8-8FEE-6AE6EECBC6FA}"/>
              </a:ext>
            </a:extLst>
          </p:cNvPr>
          <p:cNvSpPr txBox="1">
            <a:spLocks/>
          </p:cNvSpPr>
          <p:nvPr/>
        </p:nvSpPr>
        <p:spPr>
          <a:xfrm>
            <a:off x="223119" y="4183655"/>
            <a:ext cx="6734894" cy="215673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nSpc>
                <a:spcPct val="105000"/>
              </a:lnSpc>
              <a:buFont typeface="Arial"/>
              <a:buNone/>
            </a:pPr>
            <a:r>
              <a:rPr lang="en-US" sz="1200" b="1" dirty="0">
                <a:solidFill>
                  <a:schemeClr val="dk1"/>
                </a:solidFill>
              </a:rPr>
              <a:t>Facilitators</a:t>
            </a:r>
            <a:br>
              <a:rPr lang="en-US" sz="1200" b="1" dirty="0">
                <a:solidFill>
                  <a:schemeClr val="dk1"/>
                </a:solidFill>
              </a:rPr>
            </a:br>
            <a:r>
              <a:rPr lang="en-US" sz="1200" dirty="0">
                <a:solidFill>
                  <a:schemeClr val="dk1"/>
                </a:solidFill>
              </a:rPr>
              <a:t>Val Edwards - Lead Consultant, </a:t>
            </a:r>
            <a:r>
              <a:rPr lang="en-US" sz="1200" u="sng" dirty="0">
                <a:solidFill>
                  <a:schemeClr val="hlink"/>
                </a:solidFill>
                <a:hlinkClick r:id="rId4"/>
              </a:rPr>
              <a:t>P2G Consulting</a:t>
            </a:r>
            <a:br>
              <a:rPr lang="en-US" sz="1200" u="sng" dirty="0">
                <a:solidFill>
                  <a:schemeClr val="hlink"/>
                </a:solidFill>
              </a:rPr>
            </a:br>
            <a:r>
              <a:rPr lang="en-US" sz="1200" dirty="0">
                <a:solidFill>
                  <a:schemeClr val="dk1"/>
                </a:solidFill>
              </a:rPr>
              <a:t>Laura Rose Taylor - Assistant Dean, </a:t>
            </a:r>
            <a:r>
              <a:rPr lang="en-US" sz="1200" u="sng" dirty="0">
                <a:solidFill>
                  <a:schemeClr val="hlink"/>
                </a:solidFill>
                <a:hlinkClick r:id="rId5"/>
              </a:rPr>
              <a:t>Cline Library, Northern Arizona University</a:t>
            </a:r>
            <a:endParaRPr lang="en-US" sz="1200" dirty="0"/>
          </a:p>
          <a:p>
            <a:pPr indent="-361950">
              <a:lnSpc>
                <a:spcPct val="105000"/>
              </a:lnSpc>
              <a:buClr>
                <a:schemeClr val="dk1"/>
              </a:buClr>
              <a:buSzPts val="2100"/>
            </a:pPr>
            <a:endParaRPr lang="en-US" sz="2100" dirty="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244550" y="270450"/>
            <a:ext cx="8520600" cy="5727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100000"/>
              </a:lnSpc>
              <a:spcBef>
                <a:spcPts val="0"/>
              </a:spcBef>
              <a:spcAft>
                <a:spcPts val="0"/>
              </a:spcAft>
              <a:buSzPct val="111111"/>
              <a:buNone/>
            </a:pPr>
            <a:r>
              <a:rPr lang="en" b="1"/>
              <a:t>About Core Interest Groups</a:t>
            </a:r>
            <a:endParaRPr b="1"/>
          </a:p>
        </p:txBody>
      </p:sp>
      <p:sp>
        <p:nvSpPr>
          <p:cNvPr id="77" name="Google Shape;77;p16"/>
          <p:cNvSpPr txBox="1">
            <a:spLocks noGrp="1"/>
          </p:cNvSpPr>
          <p:nvPr>
            <p:ph type="body" idx="1"/>
          </p:nvPr>
        </p:nvSpPr>
        <p:spPr>
          <a:xfrm>
            <a:off x="311700" y="910750"/>
            <a:ext cx="8520600" cy="3525600"/>
          </a:xfrm>
          <a:prstGeom prst="rect">
            <a:avLst/>
          </a:prstGeom>
          <a:noFill/>
          <a:ln>
            <a:noFill/>
          </a:ln>
        </p:spPr>
        <p:txBody>
          <a:bodyPr spcFirstLastPara="1" wrap="square" lIns="91425" tIns="91425" rIns="91425" bIns="91425" anchor="t" anchorCtr="0">
            <a:normAutofit/>
          </a:bodyPr>
          <a:lstStyle/>
          <a:p>
            <a:pPr marL="457200" lvl="0" indent="-365125" algn="l" rtl="0">
              <a:lnSpc>
                <a:spcPct val="115000"/>
              </a:lnSpc>
              <a:spcBef>
                <a:spcPts val="1200"/>
              </a:spcBef>
              <a:spcAft>
                <a:spcPts val="0"/>
              </a:spcAft>
              <a:buClr>
                <a:schemeClr val="dk1"/>
              </a:buClr>
              <a:buSzPts val="2150"/>
              <a:buChar char="●"/>
            </a:pPr>
            <a:r>
              <a:rPr lang="en" sz="2150" dirty="0">
                <a:solidFill>
                  <a:schemeClr val="dk1"/>
                </a:solidFill>
                <a:highlight>
                  <a:srgbClr val="FFFFFF"/>
                </a:highlight>
              </a:rPr>
              <a:t>Interest group members do not need to be members of Core, or even of ALA. </a:t>
            </a:r>
            <a:br>
              <a:rPr lang="en" sz="2150" dirty="0">
                <a:solidFill>
                  <a:schemeClr val="dk1"/>
                </a:solidFill>
                <a:highlight>
                  <a:srgbClr val="FFFFFF"/>
                </a:highlight>
              </a:rPr>
            </a:br>
            <a:endParaRPr sz="2150" dirty="0">
              <a:solidFill>
                <a:schemeClr val="dk1"/>
              </a:solidFill>
              <a:highlight>
                <a:srgbClr val="FFFFFF"/>
              </a:highlight>
            </a:endParaRPr>
          </a:p>
          <a:p>
            <a:pPr marL="457200" lvl="0" indent="-365125" algn="l" rtl="0">
              <a:lnSpc>
                <a:spcPct val="115000"/>
              </a:lnSpc>
              <a:spcBef>
                <a:spcPts val="0"/>
              </a:spcBef>
              <a:spcAft>
                <a:spcPts val="0"/>
              </a:spcAft>
              <a:buClr>
                <a:schemeClr val="dk1"/>
              </a:buClr>
              <a:buSzPts val="2150"/>
              <a:buChar char="●"/>
            </a:pPr>
            <a:r>
              <a:rPr lang="en" sz="2150" dirty="0">
                <a:solidFill>
                  <a:schemeClr val="dk1"/>
                </a:solidFill>
                <a:highlight>
                  <a:srgbClr val="FFFFFF"/>
                </a:highlight>
              </a:rPr>
              <a:t>Anyone with an ALA account (free!) can join a Core interest group in ALA Connect. </a:t>
            </a:r>
            <a:br>
              <a:rPr lang="en" sz="2150" dirty="0">
                <a:solidFill>
                  <a:schemeClr val="dk1"/>
                </a:solidFill>
                <a:highlight>
                  <a:srgbClr val="FFFFFF"/>
                </a:highlight>
              </a:rPr>
            </a:br>
            <a:endParaRPr sz="2150" dirty="0">
              <a:solidFill>
                <a:schemeClr val="dk1"/>
              </a:solidFill>
              <a:highlight>
                <a:srgbClr val="FFFFFF"/>
              </a:highlight>
            </a:endParaRPr>
          </a:p>
          <a:p>
            <a:pPr marL="457200" lvl="0" indent="-365125" algn="l" rtl="0">
              <a:lnSpc>
                <a:spcPct val="115000"/>
              </a:lnSpc>
              <a:spcBef>
                <a:spcPts val="0"/>
              </a:spcBef>
              <a:spcAft>
                <a:spcPts val="0"/>
              </a:spcAft>
              <a:buClr>
                <a:schemeClr val="dk1"/>
              </a:buClr>
              <a:buSzPts val="2150"/>
              <a:buChar char="●"/>
            </a:pPr>
            <a:r>
              <a:rPr lang="en" sz="2150" dirty="0">
                <a:solidFill>
                  <a:schemeClr val="dk1"/>
                </a:solidFill>
                <a:highlight>
                  <a:srgbClr val="FFFFFF"/>
                </a:highlight>
              </a:rPr>
              <a:t>Conveners must be Core members, but anyone can join or leave an interest group at any time.</a:t>
            </a:r>
            <a:endParaRPr sz="2150" dirty="0">
              <a:solidFill>
                <a:schemeClr val="dk1"/>
              </a:solidFill>
              <a:highlight>
                <a:srgbClr val="FFFFFF"/>
              </a:highlight>
            </a:endParaRPr>
          </a:p>
        </p:txBody>
      </p:sp>
      <p:pic>
        <p:nvPicPr>
          <p:cNvPr id="78" name="Google Shape;78;p16" descr="This is the Core logo."/>
          <p:cNvPicPr preferRelativeResize="0"/>
          <p:nvPr/>
        </p:nvPicPr>
        <p:blipFill>
          <a:blip r:embed="rId3">
            <a:alphaModFix/>
          </a:blip>
          <a:stretch>
            <a:fillRect/>
          </a:stretch>
        </p:blipFill>
        <p:spPr>
          <a:xfrm>
            <a:off x="4955500" y="3764675"/>
            <a:ext cx="3943950" cy="13116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pic>
        <p:nvPicPr>
          <p:cNvPr id="69" name="Google Shape;69;p15" descr="This is a screen shot of the Core Library Consulting Interest Group web page. It includes the group's purpose statement, which reads: Supports professional development by providing programs, information exchange, and networking opportunities of interest to independent librarians, library consultants, state library and regional library consultants, and anyone who wants to push the boundaries of librarianship."/>
          <p:cNvPicPr preferRelativeResize="0"/>
          <p:nvPr/>
        </p:nvPicPr>
        <p:blipFill>
          <a:blip r:embed="rId3">
            <a:alphaModFix/>
          </a:blip>
          <a:stretch>
            <a:fillRect/>
          </a:stretch>
        </p:blipFill>
        <p:spPr>
          <a:xfrm>
            <a:off x="800913" y="817475"/>
            <a:ext cx="7157226" cy="3318756"/>
          </a:xfrm>
          <a:prstGeom prst="rect">
            <a:avLst/>
          </a:prstGeom>
          <a:noFill/>
          <a:ln>
            <a:noFill/>
          </a:ln>
          <a:effectLst>
            <a:outerShdw blurRad="57150" dist="19050" dir="5400000" algn="bl" rotWithShape="0">
              <a:srgbClr val="000000">
                <a:alpha val="50000"/>
              </a:srgbClr>
            </a:outerShdw>
          </a:effectLst>
        </p:spPr>
      </p:pic>
      <p:sp>
        <p:nvSpPr>
          <p:cNvPr id="70" name="Google Shape;70;p15"/>
          <p:cNvSpPr txBox="1"/>
          <p:nvPr/>
        </p:nvSpPr>
        <p:spPr>
          <a:xfrm>
            <a:off x="311700" y="4487225"/>
            <a:ext cx="8520600" cy="477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900" u="sng" dirty="0">
                <a:solidFill>
                  <a:schemeClr val="hlink"/>
                </a:solidFill>
                <a:hlinkClick r:id="rId4"/>
              </a:rPr>
              <a:t>https://www.ala.org/core/member-center/interest-groups/library-consulting</a:t>
            </a:r>
            <a:endParaRPr sz="1900" dirty="0"/>
          </a:p>
        </p:txBody>
      </p:sp>
      <p:sp>
        <p:nvSpPr>
          <p:cNvPr id="71" name="Google Shape;71;p15"/>
          <p:cNvSpPr txBox="1">
            <a:spLocks noGrp="1"/>
          </p:cNvSpPr>
          <p:nvPr>
            <p:ph type="title" idx="4294967295"/>
          </p:nvPr>
        </p:nvSpPr>
        <p:spPr>
          <a:xfrm>
            <a:off x="217675" y="1764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 sz="2120" b="1" dirty="0"/>
              <a:t>Visit Our Interest Group’s Webpage to Join</a:t>
            </a:r>
            <a:endParaRPr sz="212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478631" y="350476"/>
            <a:ext cx="7943850" cy="572700"/>
          </a:xfrm>
          <a:prstGeom prst="rect">
            <a:avLst/>
          </a:prstGeom>
          <a:noFill/>
          <a:ln>
            <a:noFill/>
          </a:ln>
        </p:spPr>
        <p:txBody>
          <a:bodyPr spcFirstLastPara="1" wrap="square" lIns="91425" tIns="91425" rIns="91425" bIns="91425" anchor="t" anchorCtr="0">
            <a:normAutofit fontScale="90000"/>
          </a:bodyPr>
          <a:lstStyle/>
          <a:p>
            <a:pPr marL="0" lvl="0" indent="0" rtl="0">
              <a:lnSpc>
                <a:spcPct val="100000"/>
              </a:lnSpc>
              <a:spcBef>
                <a:spcPts val="0"/>
              </a:spcBef>
              <a:spcAft>
                <a:spcPts val="0"/>
              </a:spcAft>
              <a:buSzPct val="111111"/>
              <a:buNone/>
            </a:pPr>
            <a:r>
              <a:rPr lang="en" b="1" dirty="0"/>
              <a:t>Attend Our Meetings </a:t>
            </a:r>
            <a:br>
              <a:rPr lang="en" b="1" dirty="0"/>
            </a:br>
            <a:endParaRPr b="1" dirty="0"/>
          </a:p>
        </p:txBody>
      </p:sp>
      <p:pic>
        <p:nvPicPr>
          <p:cNvPr id="91" name="Google Shape;91;p18" descr="This is the Core logo."/>
          <p:cNvPicPr preferRelativeResize="0"/>
          <p:nvPr/>
        </p:nvPicPr>
        <p:blipFill>
          <a:blip r:embed="rId3">
            <a:alphaModFix/>
          </a:blip>
          <a:stretch>
            <a:fillRect/>
          </a:stretch>
        </p:blipFill>
        <p:spPr>
          <a:xfrm>
            <a:off x="4888350" y="3616950"/>
            <a:ext cx="3943950" cy="1311675"/>
          </a:xfrm>
          <a:prstGeom prst="rect">
            <a:avLst/>
          </a:prstGeom>
          <a:noFill/>
          <a:ln>
            <a:noFill/>
          </a:ln>
        </p:spPr>
      </p:pic>
      <p:sp>
        <p:nvSpPr>
          <p:cNvPr id="93" name="Google Shape;93;p18"/>
          <p:cNvSpPr txBox="1"/>
          <p:nvPr/>
        </p:nvSpPr>
        <p:spPr>
          <a:xfrm>
            <a:off x="525732" y="923176"/>
            <a:ext cx="8218218" cy="4154953"/>
          </a:xfrm>
          <a:prstGeom prst="rect">
            <a:avLst/>
          </a:prstGeom>
          <a:noFill/>
          <a:ln>
            <a:noFill/>
          </a:ln>
        </p:spPr>
        <p:txBody>
          <a:bodyPr spcFirstLastPara="1" wrap="square" lIns="91425" tIns="91425" rIns="91425" bIns="91425" anchor="t" anchorCtr="0">
            <a:spAutoFit/>
          </a:bodyPr>
          <a:lstStyle/>
          <a:p>
            <a:r>
              <a:rPr lang="en" sz="2150" dirty="0">
                <a:solidFill>
                  <a:schemeClr val="dk1"/>
                </a:solidFill>
              </a:rPr>
              <a:t>Our bi-monthly meetings are open and all are welcome.</a:t>
            </a:r>
            <a:br>
              <a:rPr lang="en" sz="2150" dirty="0">
                <a:solidFill>
                  <a:schemeClr val="dk1"/>
                </a:solidFill>
              </a:rPr>
            </a:br>
            <a:br>
              <a:rPr lang="en" sz="2150" dirty="0">
                <a:solidFill>
                  <a:schemeClr val="dk1"/>
                </a:solidFill>
              </a:rPr>
            </a:br>
            <a:r>
              <a:rPr lang="en" sz="2150" dirty="0">
                <a:solidFill>
                  <a:schemeClr val="tx1"/>
                </a:solidFill>
                <a:highlight>
                  <a:schemeClr val="lt1"/>
                </a:highlight>
              </a:rPr>
              <a:t>View the </a:t>
            </a:r>
            <a:r>
              <a:rPr lang="en" sz="2150" u="sng" dirty="0">
                <a:solidFill>
                  <a:schemeClr val="accent5"/>
                </a:solidFill>
                <a:highlight>
                  <a:schemeClr val="lt1"/>
                </a:highlight>
                <a:hlinkClick r:id="rId4">
                  <a:extLst>
                    <a:ext uri="{A12FA001-AC4F-418D-AE19-62706E023703}">
                      <ahyp:hlinkClr xmlns:ahyp="http://schemas.microsoft.com/office/drawing/2018/hyperlinkcolor" val="tx"/>
                    </a:ext>
                  </a:extLst>
                </a:hlinkClick>
              </a:rPr>
              <a:t>Google doc where we track our discussion and projects</a:t>
            </a:r>
            <a:r>
              <a:rPr lang="en" sz="2150" u="sng" dirty="0">
                <a:solidFill>
                  <a:schemeClr val="accent5"/>
                </a:solidFill>
                <a:highlight>
                  <a:schemeClr val="lt1"/>
                </a:highlight>
              </a:rPr>
              <a:t>.</a:t>
            </a:r>
            <a:br>
              <a:rPr lang="en" sz="2150" u="sng" dirty="0">
                <a:solidFill>
                  <a:schemeClr val="accent5"/>
                </a:solidFill>
                <a:highlight>
                  <a:schemeClr val="lt1"/>
                </a:highlight>
              </a:rPr>
            </a:br>
            <a:endParaRPr lang="en" sz="2150" u="sng" dirty="0">
              <a:solidFill>
                <a:schemeClr val="accent5"/>
              </a:solidFill>
              <a:highlight>
                <a:schemeClr val="lt1"/>
              </a:highlight>
            </a:endParaRPr>
          </a:p>
          <a:p>
            <a:endParaRPr lang="en" sz="2150" u="sng" dirty="0">
              <a:solidFill>
                <a:schemeClr val="accent5"/>
              </a:solidFill>
              <a:highlight>
                <a:schemeClr val="lt1"/>
              </a:highlight>
            </a:endParaRPr>
          </a:p>
          <a:p>
            <a:pPr marL="0" lvl="0" indent="0" algn="l" rtl="0">
              <a:spcBef>
                <a:spcPts val="0"/>
              </a:spcBef>
              <a:spcAft>
                <a:spcPts val="0"/>
              </a:spcAft>
              <a:buNone/>
            </a:pPr>
            <a:r>
              <a:rPr lang="en-US" sz="2150" dirty="0">
                <a:solidFill>
                  <a:schemeClr val="dk1"/>
                </a:solidFill>
              </a:rPr>
              <a:t>Next meeting: Friday, March 11, 1 - 2 pm ET</a:t>
            </a:r>
            <a:br>
              <a:rPr lang="en-US" sz="2150" dirty="0">
                <a:solidFill>
                  <a:schemeClr val="dk1"/>
                </a:solidFill>
              </a:rPr>
            </a:br>
            <a:br>
              <a:rPr lang="en-US" sz="2150" dirty="0">
                <a:solidFill>
                  <a:schemeClr val="dk1"/>
                </a:solidFill>
              </a:rPr>
            </a:br>
            <a:r>
              <a:rPr lang="en-US" sz="2150" dirty="0">
                <a:solidFill>
                  <a:schemeClr val="dk1"/>
                </a:solidFill>
              </a:rPr>
              <a:t>Login info on the </a:t>
            </a:r>
            <a:r>
              <a:rPr lang="en-US" sz="2150" u="sng" dirty="0">
                <a:solidFill>
                  <a:schemeClr val="accent5"/>
                </a:solidFill>
                <a:hlinkClick r:id="rId5"/>
              </a:rPr>
              <a:t>Events page</a:t>
            </a:r>
            <a:r>
              <a:rPr lang="en-US" sz="2150" dirty="0">
                <a:solidFill>
                  <a:schemeClr val="tx1"/>
                </a:solidFill>
              </a:rPr>
              <a:t> in our ALA Connect space.</a:t>
            </a:r>
          </a:p>
          <a:p>
            <a:pPr marL="0" lvl="0" indent="0" algn="l" rtl="0">
              <a:spcBef>
                <a:spcPts val="0"/>
              </a:spcBef>
              <a:spcAft>
                <a:spcPts val="0"/>
              </a:spcAft>
              <a:buNone/>
            </a:pPr>
            <a:endParaRPr lang="en-US" sz="2150" dirty="0">
              <a:solidFill>
                <a:schemeClr val="tx1"/>
              </a:solidFill>
            </a:endParaRPr>
          </a:p>
          <a:p>
            <a:pPr marL="0" lvl="0" indent="0" algn="l" rtl="0">
              <a:spcBef>
                <a:spcPts val="0"/>
              </a:spcBef>
              <a:spcAft>
                <a:spcPts val="0"/>
              </a:spcAft>
              <a:buClr>
                <a:schemeClr val="dk1"/>
              </a:buClr>
              <a:buSzPts val="1100"/>
              <a:buFont typeface="Arial"/>
              <a:buNone/>
            </a:pPr>
            <a:endParaRPr lang="en-US" sz="2150" u="sng" dirty="0">
              <a:solidFill>
                <a:schemeClr val="accent5"/>
              </a:solidFill>
            </a:endParaRPr>
          </a:p>
          <a:p>
            <a:endParaRPr lang="en" sz="2150" u="sng" dirty="0">
              <a:solidFill>
                <a:schemeClr val="accent5"/>
              </a:solidFill>
              <a:highlight>
                <a:schemeClr val="lt1"/>
              </a:highlight>
            </a:endParaRPr>
          </a:p>
          <a:p>
            <a:pPr marL="0" lvl="0" indent="0" algn="l" rtl="0">
              <a:spcBef>
                <a:spcPts val="0"/>
              </a:spcBef>
              <a:spcAft>
                <a:spcPts val="0"/>
              </a:spcAft>
              <a:buNone/>
            </a:pPr>
            <a:endParaRPr sz="215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9"/>
          <p:cNvSpPr txBox="1">
            <a:spLocks noGrp="1"/>
          </p:cNvSpPr>
          <p:nvPr>
            <p:ph type="title"/>
          </p:nvPr>
        </p:nvSpPr>
        <p:spPr>
          <a:xfrm>
            <a:off x="311701" y="248727"/>
            <a:ext cx="86670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688" b="1" dirty="0"/>
              <a:t>Upcoming Events</a:t>
            </a:r>
            <a:br>
              <a:rPr lang="en" dirty="0"/>
            </a:br>
            <a:br>
              <a:rPr lang="en" sz="1544" dirty="0"/>
            </a:br>
            <a:br>
              <a:rPr lang="en" sz="1550" b="1" dirty="0"/>
            </a:br>
            <a:br>
              <a:rPr lang="en" sz="1550" b="1" dirty="0"/>
            </a:br>
            <a:endParaRPr sz="1550" dirty="0"/>
          </a:p>
        </p:txBody>
      </p:sp>
      <p:pic>
        <p:nvPicPr>
          <p:cNvPr id="5" name="Google Shape;91;p18" descr="This is the Core Logo.">
            <a:extLst>
              <a:ext uri="{FF2B5EF4-FFF2-40B4-BE49-F238E27FC236}">
                <a16:creationId xmlns:a16="http://schemas.microsoft.com/office/drawing/2014/main" id="{B434B91A-F5A0-413C-AFD0-35D6A6185580}"/>
              </a:ext>
            </a:extLst>
          </p:cNvPr>
          <p:cNvPicPr preferRelativeResize="0"/>
          <p:nvPr/>
        </p:nvPicPr>
        <p:blipFill>
          <a:blip r:embed="rId3">
            <a:alphaModFix/>
          </a:blip>
          <a:stretch>
            <a:fillRect/>
          </a:stretch>
        </p:blipFill>
        <p:spPr>
          <a:xfrm>
            <a:off x="4888350" y="3616950"/>
            <a:ext cx="3943950" cy="1311675"/>
          </a:xfrm>
          <a:prstGeom prst="rect">
            <a:avLst/>
          </a:prstGeom>
          <a:noFill/>
          <a:ln>
            <a:noFill/>
          </a:ln>
        </p:spPr>
      </p:pic>
      <p:graphicFrame>
        <p:nvGraphicFramePr>
          <p:cNvPr id="3" name="Table 3">
            <a:extLst>
              <a:ext uri="{FF2B5EF4-FFF2-40B4-BE49-F238E27FC236}">
                <a16:creationId xmlns:a16="http://schemas.microsoft.com/office/drawing/2014/main" id="{7400251F-295E-47C5-BAB8-66E902A65B36}"/>
              </a:ext>
            </a:extLst>
          </p:cNvPr>
          <p:cNvGraphicFramePr>
            <a:graphicFrameLocks noGrp="1"/>
          </p:cNvGraphicFramePr>
          <p:nvPr>
            <p:extLst>
              <p:ext uri="{D42A27DB-BD31-4B8C-83A1-F6EECF244321}">
                <p14:modId xmlns:p14="http://schemas.microsoft.com/office/powerpoint/2010/main" val="1951848573"/>
              </p:ext>
            </p:extLst>
          </p:nvPr>
        </p:nvGraphicFramePr>
        <p:xfrm>
          <a:off x="440147" y="993661"/>
          <a:ext cx="8263705" cy="2623289"/>
        </p:xfrm>
        <a:graphic>
          <a:graphicData uri="http://schemas.openxmlformats.org/drawingml/2006/table">
            <a:tbl>
              <a:tblPr firstRow="1" bandRow="1">
                <a:tableStyleId>{073A0DAA-6AF3-43AB-8588-CEC1D06C72B9}</a:tableStyleId>
              </a:tblPr>
              <a:tblGrid>
                <a:gridCol w="1830943">
                  <a:extLst>
                    <a:ext uri="{9D8B030D-6E8A-4147-A177-3AD203B41FA5}">
                      <a16:colId xmlns:a16="http://schemas.microsoft.com/office/drawing/2014/main" val="5037362"/>
                    </a:ext>
                  </a:extLst>
                </a:gridCol>
                <a:gridCol w="6432762">
                  <a:extLst>
                    <a:ext uri="{9D8B030D-6E8A-4147-A177-3AD203B41FA5}">
                      <a16:colId xmlns:a16="http://schemas.microsoft.com/office/drawing/2014/main" val="3848095098"/>
                    </a:ext>
                  </a:extLst>
                </a:gridCol>
              </a:tblGrid>
              <a:tr h="1800329">
                <a:tc>
                  <a:txBody>
                    <a:bodyPr/>
                    <a:lstStyle/>
                    <a:p>
                      <a:r>
                        <a:rPr lang="en" sz="1600" b="0" dirty="0">
                          <a:solidFill>
                            <a:schemeClr val="tx1"/>
                          </a:solidFill>
                        </a:rPr>
                        <a:t>Friday, June 24</a:t>
                      </a:r>
                      <a:br>
                        <a:rPr lang="en" sz="1600" b="0" dirty="0">
                          <a:solidFill>
                            <a:schemeClr val="tx1"/>
                          </a:solidFill>
                        </a:rPr>
                      </a:br>
                      <a:r>
                        <a:rPr lang="en" sz="1600" b="0" dirty="0">
                          <a:solidFill>
                            <a:schemeClr val="tx1"/>
                          </a:solidFill>
                        </a:rPr>
                        <a:t>8 am – 4 pm ET</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 sz="1600" b="0" dirty="0">
                          <a:solidFill>
                            <a:schemeClr val="tx1"/>
                          </a:solidFill>
                        </a:rPr>
                        <a:t>Preconference Workshop at ALA 2022</a:t>
                      </a:r>
                      <a:br>
                        <a:rPr lang="en" sz="1600" b="0" dirty="0">
                          <a:solidFill>
                            <a:schemeClr val="tx1"/>
                          </a:solidFill>
                        </a:rPr>
                      </a:br>
                      <a:r>
                        <a:rPr lang="en" sz="1600" b="0" dirty="0">
                          <a:solidFill>
                            <a:schemeClr val="tx1"/>
                          </a:solidFill>
                        </a:rPr>
                        <a:t>Washington, DC</a:t>
                      </a:r>
                      <a:br>
                        <a:rPr lang="en" sz="1600" b="0" dirty="0">
                          <a:solidFill>
                            <a:schemeClr val="tx1"/>
                          </a:solidFill>
                        </a:rPr>
                      </a:br>
                      <a:br>
                        <a:rPr lang="en" sz="1600" b="0" dirty="0">
                          <a:solidFill>
                            <a:schemeClr val="tx1"/>
                          </a:solidFill>
                        </a:rPr>
                      </a:br>
                      <a:r>
                        <a:rPr lang="en" sz="1600" b="1" i="0" dirty="0">
                          <a:solidFill>
                            <a:schemeClr val="tx1"/>
                          </a:solidFill>
                        </a:rPr>
                        <a:t>Assembling a Consulting Toolkit: </a:t>
                      </a:r>
                      <a:br>
                        <a:rPr lang="en" sz="1600" b="1" i="0" dirty="0">
                          <a:solidFill>
                            <a:schemeClr val="tx1"/>
                          </a:solidFill>
                        </a:rPr>
                      </a:br>
                      <a:r>
                        <a:rPr lang="en" sz="1600" b="1" i="0" dirty="0">
                          <a:solidFill>
                            <a:schemeClr val="tx1"/>
                          </a:solidFill>
                        </a:rPr>
                        <a:t>What You Need to Know to Be a Successful Library Consultant</a:t>
                      </a:r>
                      <a:br>
                        <a:rPr lang="en" sz="1600" b="0" i="1" dirty="0">
                          <a:solidFill>
                            <a:schemeClr val="tx1"/>
                          </a:solidFill>
                        </a:rPr>
                      </a:br>
                      <a:r>
                        <a:rPr lang="en" sz="1600" b="0" dirty="0">
                          <a:solidFill>
                            <a:schemeClr val="tx1"/>
                          </a:solidFill>
                        </a:rPr>
                        <a:t>Martha Kyrillidou and Claire Dygert</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5283971"/>
                  </a:ext>
                </a:extLst>
              </a:tr>
              <a:tr h="713483">
                <a:tc>
                  <a:txBody>
                    <a:bodyPr/>
                    <a:lstStyle/>
                    <a:p>
                      <a:r>
                        <a:rPr lang="en" sz="1600" dirty="0">
                          <a:solidFill>
                            <a:schemeClr val="tx1"/>
                          </a:solidFill>
                        </a:rPr>
                        <a:t>Sunday, June 26</a:t>
                      </a:r>
                      <a:br>
                        <a:rPr lang="en" sz="1600" dirty="0">
                          <a:solidFill>
                            <a:schemeClr val="tx1"/>
                          </a:solidFill>
                        </a:rPr>
                      </a:br>
                      <a:r>
                        <a:rPr lang="en" sz="1600" dirty="0">
                          <a:solidFill>
                            <a:schemeClr val="tx1"/>
                          </a:solidFill>
                        </a:rPr>
                        <a:t>1 – 2 pm ET</a:t>
                      </a:r>
                      <a:br>
                        <a:rPr lang="en" sz="1600" dirty="0">
                          <a:solidFill>
                            <a:schemeClr val="tx1"/>
                          </a:solidFill>
                        </a:rPr>
                      </a:b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 sz="1600" b="0" dirty="0">
                          <a:solidFill>
                            <a:schemeClr val="tx1"/>
                          </a:solidFill>
                        </a:rPr>
                        <a:t>Member Meeting/Discussion Group at ALA 2022</a:t>
                      </a:r>
                      <a:br>
                        <a:rPr lang="en" sz="1600" b="0" dirty="0">
                          <a:solidFill>
                            <a:schemeClr val="tx1"/>
                          </a:solidFill>
                        </a:rPr>
                      </a:br>
                      <a:r>
                        <a:rPr lang="en" sz="1600" b="0" dirty="0">
                          <a:solidFill>
                            <a:schemeClr val="tx1"/>
                          </a:solidFill>
                        </a:rPr>
                        <a:t>Washington, DC and online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093989"/>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0"/>
          <p:cNvSpPr txBox="1">
            <a:spLocks noGrp="1"/>
          </p:cNvSpPr>
          <p:nvPr>
            <p:ph type="title"/>
          </p:nvPr>
        </p:nvSpPr>
        <p:spPr>
          <a:xfrm>
            <a:off x="261694" y="16551"/>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dirty="0"/>
              <a:t>Today’s Panel</a:t>
            </a:r>
            <a:endParaRPr b="1" dirty="0"/>
          </a:p>
        </p:txBody>
      </p:sp>
      <p:sp>
        <p:nvSpPr>
          <p:cNvPr id="106" name="Google Shape;106;p20"/>
          <p:cNvSpPr txBox="1">
            <a:spLocks noGrp="1"/>
          </p:cNvSpPr>
          <p:nvPr>
            <p:ph type="body" idx="1"/>
          </p:nvPr>
        </p:nvSpPr>
        <p:spPr>
          <a:xfrm>
            <a:off x="147746" y="588052"/>
            <a:ext cx="4380716" cy="2156735"/>
          </a:xfrm>
          <a:prstGeom prst="rect">
            <a:avLst/>
          </a:prstGeom>
        </p:spPr>
        <p:txBody>
          <a:bodyPr spcFirstLastPara="1" wrap="square" lIns="91425" tIns="91425" rIns="91425" bIns="91425" anchor="t" anchorCtr="0">
            <a:noAutofit/>
          </a:bodyPr>
          <a:lstStyle/>
          <a:p>
            <a:pPr marL="457200" lvl="0" indent="-361950" algn="l" rtl="0">
              <a:lnSpc>
                <a:spcPct val="105000"/>
              </a:lnSpc>
              <a:spcBef>
                <a:spcPts val="1200"/>
              </a:spcBef>
              <a:spcAft>
                <a:spcPts val="0"/>
              </a:spcAft>
              <a:buClr>
                <a:schemeClr val="dk1"/>
              </a:buClr>
              <a:buSzPts val="2100"/>
              <a:buChar char="●"/>
            </a:pPr>
            <a:r>
              <a:rPr lang="en-US" sz="2100" dirty="0">
                <a:solidFill>
                  <a:schemeClr val="dk1"/>
                </a:solidFill>
                <a:hlinkClick r:id="rId3"/>
              </a:rPr>
              <a:t>Carson Block</a:t>
            </a:r>
            <a:br>
              <a:rPr lang="en-US" sz="2100" dirty="0">
                <a:solidFill>
                  <a:schemeClr val="dk1"/>
                </a:solidFill>
              </a:rPr>
            </a:br>
            <a:r>
              <a:rPr lang="en-US" sz="1400" dirty="0">
                <a:solidFill>
                  <a:srgbClr val="444444"/>
                </a:solidFill>
                <a:latin typeface="Arial" panose="020B0604020202020204" pitchFamily="34" charset="0"/>
                <a:cs typeface="Arial" panose="020B0604020202020204" pitchFamily="34" charset="0"/>
              </a:rPr>
              <a:t>T</a:t>
            </a:r>
            <a:r>
              <a:rPr lang="en-US" sz="1400" b="0" i="0" u="none" strike="noStrike" dirty="0">
                <a:solidFill>
                  <a:srgbClr val="444444"/>
                </a:solidFill>
                <a:effectLst/>
                <a:latin typeface="Arial" panose="020B0604020202020204" pitchFamily="34" charset="0"/>
                <a:cs typeface="Arial" panose="020B0604020202020204" pitchFamily="34" charset="0"/>
              </a:rPr>
              <a:t>echnology assessments and planning, recruitment, library master planning and construction</a:t>
            </a:r>
            <a:endParaRPr lang="en-US" sz="1400" dirty="0">
              <a:solidFill>
                <a:schemeClr val="dk1"/>
              </a:solidFill>
            </a:endParaRPr>
          </a:p>
          <a:p>
            <a:pPr indent="-361950">
              <a:lnSpc>
                <a:spcPct val="105000"/>
              </a:lnSpc>
              <a:spcBef>
                <a:spcPts val="1200"/>
              </a:spcBef>
              <a:buClr>
                <a:schemeClr val="dk1"/>
              </a:buClr>
              <a:buSzPts val="2100"/>
            </a:pPr>
            <a:r>
              <a:rPr lang="en-US" sz="2100" dirty="0">
                <a:solidFill>
                  <a:schemeClr val="dk1"/>
                </a:solidFill>
                <a:hlinkClick r:id="rId4"/>
              </a:rPr>
              <a:t>Claire </a:t>
            </a:r>
            <a:r>
              <a:rPr lang="en-US" sz="2100" dirty="0" err="1">
                <a:solidFill>
                  <a:schemeClr val="dk1"/>
                </a:solidFill>
                <a:hlinkClick r:id="rId4"/>
              </a:rPr>
              <a:t>Dygert</a:t>
            </a:r>
            <a:br>
              <a:rPr lang="en-US" sz="2100" dirty="0">
                <a:solidFill>
                  <a:schemeClr val="dk1"/>
                </a:solidFill>
              </a:rPr>
            </a:br>
            <a:r>
              <a:rPr lang="en-US" sz="1400" b="0" i="0" u="none" strike="noStrike" dirty="0">
                <a:solidFill>
                  <a:srgbClr val="222222"/>
                </a:solidFill>
                <a:effectLst/>
                <a:latin typeface="Arial" panose="020B0604020202020204" pitchFamily="34" charset="0"/>
              </a:rPr>
              <a:t>Library consortium assessment, management, and planning, workflow analysis and organizational change</a:t>
            </a:r>
            <a:endParaRPr lang="en-US" sz="1400" dirty="0">
              <a:solidFill>
                <a:schemeClr val="dk1"/>
              </a:solidFill>
            </a:endParaRPr>
          </a:p>
          <a:p>
            <a:pPr marL="457200" lvl="0" indent="-361950" algn="l" rtl="0">
              <a:lnSpc>
                <a:spcPct val="105000"/>
              </a:lnSpc>
              <a:spcBef>
                <a:spcPts val="1200"/>
              </a:spcBef>
              <a:spcAft>
                <a:spcPts val="0"/>
              </a:spcAft>
              <a:buClr>
                <a:schemeClr val="dk1"/>
              </a:buClr>
              <a:buSzPts val="2100"/>
              <a:buChar char="●"/>
            </a:pPr>
            <a:r>
              <a:rPr lang="en-US" sz="2100" dirty="0">
                <a:solidFill>
                  <a:schemeClr val="dk1"/>
                </a:solidFill>
                <a:hlinkClick r:id="rId5"/>
              </a:rPr>
              <a:t>Vera Keown</a:t>
            </a:r>
            <a:br>
              <a:rPr lang="en-US" sz="2100" dirty="0">
                <a:solidFill>
                  <a:schemeClr val="dk1"/>
                </a:solidFill>
              </a:rPr>
            </a:br>
            <a:r>
              <a:rPr lang="en-US" sz="1400" dirty="0">
                <a:solidFill>
                  <a:schemeClr val="dk1"/>
                </a:solidFill>
                <a:latin typeface="+mn-lt"/>
              </a:rPr>
              <a:t>Coaching, t</a:t>
            </a:r>
            <a:r>
              <a:rPr lang="en-US" sz="1400" dirty="0">
                <a:solidFill>
                  <a:srgbClr val="222222"/>
                </a:solidFill>
                <a:latin typeface="+mn-lt"/>
              </a:rPr>
              <a:t>raining, and </a:t>
            </a:r>
            <a:r>
              <a:rPr lang="en-US" sz="1400" b="0" i="0" u="none" strike="noStrike" dirty="0">
                <a:solidFill>
                  <a:srgbClr val="222222"/>
                </a:solidFill>
                <a:effectLst/>
                <a:latin typeface="+mn-lt"/>
              </a:rPr>
              <a:t>facilitation</a:t>
            </a:r>
            <a:endParaRPr lang="en-US" sz="1400" dirty="0">
              <a:solidFill>
                <a:schemeClr val="dk1"/>
              </a:solidFill>
              <a:latin typeface="+mn-lt"/>
            </a:endParaRPr>
          </a:p>
          <a:p>
            <a:pPr marL="457200" lvl="0" indent="-361950" algn="l" rtl="0">
              <a:lnSpc>
                <a:spcPct val="105000"/>
              </a:lnSpc>
              <a:spcBef>
                <a:spcPts val="1200"/>
              </a:spcBef>
              <a:spcAft>
                <a:spcPts val="0"/>
              </a:spcAft>
              <a:buClr>
                <a:schemeClr val="dk1"/>
              </a:buClr>
              <a:buSzPts val="2100"/>
              <a:buChar char="●"/>
            </a:pPr>
            <a:r>
              <a:rPr lang="en-US" sz="2100" dirty="0">
                <a:solidFill>
                  <a:schemeClr val="dk1"/>
                </a:solidFill>
                <a:hlinkClick r:id="rId6"/>
              </a:rPr>
              <a:t>Joe Matthews</a:t>
            </a:r>
            <a:br>
              <a:rPr lang="en-US" sz="2100" dirty="0">
                <a:solidFill>
                  <a:schemeClr val="dk1"/>
                </a:solidFill>
              </a:rPr>
            </a:br>
            <a:r>
              <a:rPr lang="en-US" sz="1400" dirty="0">
                <a:solidFill>
                  <a:schemeClr val="dk1"/>
                </a:solidFill>
                <a:latin typeface="+mn-lt"/>
              </a:rPr>
              <a:t>S</a:t>
            </a:r>
            <a:r>
              <a:rPr lang="en-US" sz="1400" b="0" i="0" u="none" strike="noStrike" dirty="0">
                <a:solidFill>
                  <a:srgbClr val="222222"/>
                </a:solidFill>
                <a:effectLst/>
                <a:latin typeface="+mn-lt"/>
              </a:rPr>
              <a:t>trategic planning, evaluation of library services, and technology planning</a:t>
            </a:r>
            <a:endParaRPr lang="en-US" sz="1400" dirty="0">
              <a:solidFill>
                <a:schemeClr val="dk1"/>
              </a:solidFill>
              <a:latin typeface="+mn-lt"/>
            </a:endParaRPr>
          </a:p>
          <a:p>
            <a:pPr marL="457200" lvl="0" indent="-361950" algn="l" rtl="0">
              <a:lnSpc>
                <a:spcPct val="105000"/>
              </a:lnSpc>
              <a:spcBef>
                <a:spcPts val="1200"/>
              </a:spcBef>
              <a:spcAft>
                <a:spcPts val="0"/>
              </a:spcAft>
              <a:buClr>
                <a:schemeClr val="dk1"/>
              </a:buClr>
              <a:buSzPts val="2100"/>
              <a:buChar char="●"/>
            </a:pPr>
            <a:endParaRPr lang="en-US" sz="2100" dirty="0">
              <a:solidFill>
                <a:schemeClr val="dk1"/>
              </a:solidFill>
            </a:endParaRPr>
          </a:p>
          <a:p>
            <a:pPr marL="457200" lvl="0" indent="-361950" algn="l" rtl="0">
              <a:lnSpc>
                <a:spcPct val="105000"/>
              </a:lnSpc>
              <a:spcBef>
                <a:spcPts val="0"/>
              </a:spcBef>
              <a:spcAft>
                <a:spcPts val="0"/>
              </a:spcAft>
              <a:buClr>
                <a:schemeClr val="dk1"/>
              </a:buClr>
              <a:buSzPts val="2100"/>
              <a:buChar char="●"/>
            </a:pPr>
            <a:endParaRPr sz="2100" dirty="0">
              <a:solidFill>
                <a:schemeClr val="dk1"/>
              </a:solidFill>
            </a:endParaRPr>
          </a:p>
        </p:txBody>
      </p:sp>
      <p:pic>
        <p:nvPicPr>
          <p:cNvPr id="107" name="Google Shape;107;p20" descr="This is the Core logo."/>
          <p:cNvPicPr preferRelativeResize="0"/>
          <p:nvPr/>
        </p:nvPicPr>
        <p:blipFill rotWithShape="1">
          <a:blip r:embed="rId7">
            <a:alphaModFix/>
          </a:blip>
          <a:srcRect t="19360"/>
          <a:stretch/>
        </p:blipFill>
        <p:spPr>
          <a:xfrm>
            <a:off x="4948243" y="4085771"/>
            <a:ext cx="3943950" cy="1057729"/>
          </a:xfrm>
          <a:prstGeom prst="rect">
            <a:avLst/>
          </a:prstGeom>
          <a:noFill/>
          <a:ln>
            <a:noFill/>
          </a:ln>
        </p:spPr>
      </p:pic>
      <p:sp>
        <p:nvSpPr>
          <p:cNvPr id="5" name="Google Shape;106;p20">
            <a:extLst>
              <a:ext uri="{FF2B5EF4-FFF2-40B4-BE49-F238E27FC236}">
                <a16:creationId xmlns:a16="http://schemas.microsoft.com/office/drawing/2014/main" id="{9B233D6E-1D2C-4DF7-8C9F-05DA0CB083A5}"/>
              </a:ext>
            </a:extLst>
          </p:cNvPr>
          <p:cNvSpPr txBox="1">
            <a:spLocks/>
          </p:cNvSpPr>
          <p:nvPr/>
        </p:nvSpPr>
        <p:spPr>
          <a:xfrm>
            <a:off x="4778494" y="302901"/>
            <a:ext cx="4103812" cy="215673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indent="-361950">
              <a:lnSpc>
                <a:spcPct val="105000"/>
              </a:lnSpc>
              <a:spcBef>
                <a:spcPts val="1200"/>
              </a:spcBef>
              <a:buClr>
                <a:schemeClr val="dk1"/>
              </a:buClr>
              <a:buSzPts val="2100"/>
            </a:pPr>
            <a:r>
              <a:rPr lang="en-US" sz="2100" dirty="0">
                <a:solidFill>
                  <a:schemeClr val="dk1"/>
                </a:solidFill>
                <a:hlinkClick r:id="rId8"/>
              </a:rPr>
              <a:t>Carolyn Norman</a:t>
            </a:r>
            <a:br>
              <a:rPr lang="en-US" sz="2100" dirty="0">
                <a:solidFill>
                  <a:schemeClr val="dk1"/>
                </a:solidFill>
                <a:hlinkClick r:id="rId8"/>
              </a:rPr>
            </a:br>
            <a:r>
              <a:rPr lang="en-US" sz="1400" dirty="0">
                <a:solidFill>
                  <a:schemeClr val="dk1"/>
                </a:solidFill>
                <a:latin typeface="+mn-lt"/>
              </a:rPr>
              <a:t>P</a:t>
            </a:r>
            <a:r>
              <a:rPr lang="en-US" sz="1400" i="0" u="none" strike="noStrike" dirty="0">
                <a:solidFill>
                  <a:srgbClr val="222222"/>
                </a:solidFill>
                <a:effectLst/>
                <a:latin typeface="+mn-lt"/>
              </a:rPr>
              <a:t>lanning, grantsmanship, policy development</a:t>
            </a:r>
            <a:endParaRPr lang="en-US" sz="2100" dirty="0">
              <a:solidFill>
                <a:schemeClr val="dk1"/>
              </a:solidFill>
            </a:endParaRPr>
          </a:p>
          <a:p>
            <a:pPr indent="-361950">
              <a:lnSpc>
                <a:spcPct val="105000"/>
              </a:lnSpc>
              <a:spcBef>
                <a:spcPts val="1200"/>
              </a:spcBef>
              <a:buClr>
                <a:schemeClr val="dk1"/>
              </a:buClr>
              <a:buSzPts val="2100"/>
            </a:pPr>
            <a:r>
              <a:rPr lang="en-US" sz="2100" dirty="0">
                <a:solidFill>
                  <a:schemeClr val="dk1"/>
                </a:solidFill>
                <a:hlinkClick r:id="rId9"/>
              </a:rPr>
              <a:t>Maryam Phillips</a:t>
            </a:r>
            <a:br>
              <a:rPr lang="en-US" sz="2100" dirty="0">
                <a:solidFill>
                  <a:schemeClr val="dk1"/>
                </a:solidFill>
              </a:rPr>
            </a:br>
            <a:r>
              <a:rPr lang="en-US" sz="1400" dirty="0">
                <a:solidFill>
                  <a:schemeClr val="dk1"/>
                </a:solidFill>
              </a:rPr>
              <a:t>Technology, strategic and business planning</a:t>
            </a:r>
            <a:endParaRPr lang="en-US" sz="2100" dirty="0">
              <a:solidFill>
                <a:schemeClr val="dk1"/>
              </a:solidFill>
            </a:endParaRPr>
          </a:p>
          <a:p>
            <a:pPr indent="-361950">
              <a:lnSpc>
                <a:spcPct val="105000"/>
              </a:lnSpc>
              <a:spcBef>
                <a:spcPts val="1200"/>
              </a:spcBef>
              <a:buClr>
                <a:schemeClr val="dk1"/>
              </a:buClr>
              <a:buSzPts val="2100"/>
            </a:pPr>
            <a:r>
              <a:rPr lang="en-US" sz="2100" dirty="0">
                <a:solidFill>
                  <a:schemeClr val="dk1"/>
                </a:solidFill>
                <a:hlinkClick r:id="rId10"/>
              </a:rPr>
              <a:t>Marie S.A. Sorensen, AIA</a:t>
            </a:r>
            <a:br>
              <a:rPr lang="en-US" sz="2100" dirty="0">
                <a:solidFill>
                  <a:schemeClr val="dk1"/>
                </a:solidFill>
                <a:hlinkClick r:id="rId10"/>
              </a:rPr>
            </a:br>
            <a:r>
              <a:rPr lang="en-US" sz="1400" b="0" i="0" u="none" strike="noStrike" dirty="0">
                <a:solidFill>
                  <a:srgbClr val="000000"/>
                </a:solidFill>
                <a:effectLst/>
                <a:latin typeface="Arial" panose="020B0604020202020204" pitchFamily="34" charset="0"/>
              </a:rPr>
              <a:t>Architecture, planning and engineering coordination; workflow and space use analysis for renovation planning; participatory design workshops, interviews and surveys</a:t>
            </a:r>
            <a:endParaRPr lang="en-US" sz="1400" dirty="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1C6A6D-68A3-471D-8714-8278CBBAC618}"/>
              </a:ext>
            </a:extLst>
          </p:cNvPr>
          <p:cNvSpPr txBox="1"/>
          <p:nvPr/>
        </p:nvSpPr>
        <p:spPr>
          <a:xfrm>
            <a:off x="531017" y="537285"/>
            <a:ext cx="7877178" cy="3377848"/>
          </a:xfrm>
          <a:prstGeom prst="rect">
            <a:avLst/>
          </a:prstGeom>
          <a:noFill/>
        </p:spPr>
        <p:txBody>
          <a:bodyPr wrap="square">
            <a:spAutoFit/>
          </a:bodyPr>
          <a:lstStyle/>
          <a:p>
            <a:pPr marL="457200" rtl="0" fontAlgn="base">
              <a:spcBef>
                <a:spcPts val="0"/>
              </a:spcBef>
              <a:spcAft>
                <a:spcPts val="0"/>
              </a:spcAft>
            </a:pPr>
            <a:endParaRPr lang="en-US" sz="2150" b="0" i="0" u="none" strike="noStrike" dirty="0">
              <a:solidFill>
                <a:srgbClr val="222222"/>
              </a:solidFill>
              <a:effectLst/>
              <a:latin typeface="Arial" panose="020B0604020202020204" pitchFamily="34" charset="0"/>
            </a:endParaRPr>
          </a:p>
          <a:p>
            <a:pPr marL="457200" rtl="0" fontAlgn="base">
              <a:spcBef>
                <a:spcPts val="0"/>
              </a:spcBef>
              <a:spcAft>
                <a:spcPts val="0"/>
              </a:spcAft>
            </a:pPr>
            <a:r>
              <a:rPr lang="en-US" sz="1600" dirty="0">
                <a:solidFill>
                  <a:srgbClr val="222222"/>
                </a:solidFill>
                <a:latin typeface="Arial" panose="020B0604020202020204" pitchFamily="34" charset="0"/>
              </a:rPr>
              <a:t>1. Provide a</a:t>
            </a:r>
            <a:r>
              <a:rPr lang="en-US" sz="1600" b="0" i="0" u="none" strike="noStrike" dirty="0">
                <a:solidFill>
                  <a:srgbClr val="222222"/>
                </a:solidFill>
                <a:effectLst/>
                <a:latin typeface="Arial" panose="020B0604020202020204" pitchFamily="34" charset="0"/>
              </a:rPr>
              <a:t> quick overview of their work as a consultant</a:t>
            </a:r>
            <a:br>
              <a:rPr lang="en-US" sz="1600" b="0" i="0" u="none" strike="noStrike" dirty="0">
                <a:solidFill>
                  <a:srgbClr val="222222"/>
                </a:solidFill>
                <a:effectLst/>
                <a:latin typeface="Arial" panose="020B0604020202020204" pitchFamily="34" charset="0"/>
              </a:rPr>
            </a:br>
            <a:endParaRPr lang="en-US" sz="1600" b="0" i="0" u="none" strike="noStrike" dirty="0">
              <a:solidFill>
                <a:srgbClr val="222222"/>
              </a:solidFill>
              <a:effectLst/>
              <a:latin typeface="Arial" panose="020B0604020202020204" pitchFamily="34" charset="0"/>
            </a:endParaRPr>
          </a:p>
          <a:p>
            <a:pPr marL="457200" rtl="0" fontAlgn="base">
              <a:spcBef>
                <a:spcPts val="0"/>
              </a:spcBef>
              <a:spcAft>
                <a:spcPts val="0"/>
              </a:spcAft>
            </a:pPr>
            <a:r>
              <a:rPr lang="en-US" sz="1600" b="0" i="0" u="none" strike="noStrike" dirty="0">
                <a:solidFill>
                  <a:srgbClr val="222222"/>
                </a:solidFill>
                <a:effectLst/>
                <a:latin typeface="Arial" panose="020B0604020202020204" pitchFamily="34" charset="0"/>
              </a:rPr>
              <a:t>2. Address one or more of these topics:</a:t>
            </a:r>
          </a:p>
          <a:p>
            <a:pPr marL="457200" rtl="0" fontAlgn="base">
              <a:spcBef>
                <a:spcPts val="0"/>
              </a:spcBef>
              <a:spcAft>
                <a:spcPts val="0"/>
              </a:spcAft>
            </a:pPr>
            <a:endParaRPr lang="en-US" sz="1600" b="0" i="0" u="none" strike="noStrike" dirty="0">
              <a:solidFill>
                <a:srgbClr val="222222"/>
              </a:solidFill>
              <a:effectLst/>
              <a:latin typeface="Arial" panose="020B0604020202020204" pitchFamily="34" charset="0"/>
            </a:endParaRPr>
          </a:p>
          <a:p>
            <a:pPr marL="742950" lvl="8" indent="-285750" fontAlgn="base">
              <a:buFont typeface="Arial" panose="020B0604020202020204" pitchFamily="34" charset="0"/>
              <a:buChar char="•"/>
            </a:pPr>
            <a:r>
              <a:rPr lang="en-US" sz="1600" b="0" i="0" u="none" strike="noStrike" dirty="0">
                <a:solidFill>
                  <a:srgbClr val="222222"/>
                </a:solidFill>
                <a:effectLst/>
                <a:latin typeface="Arial" panose="020B0604020202020204" pitchFamily="34" charset="0"/>
              </a:rPr>
              <a:t>What was the most recent library job you held and what prompted you to switch to (or add) consultancy to that role?</a:t>
            </a:r>
            <a:br>
              <a:rPr lang="en-US" sz="1600" b="0" i="0" u="none" strike="noStrike" dirty="0">
                <a:solidFill>
                  <a:srgbClr val="222222"/>
                </a:solidFill>
                <a:effectLst/>
                <a:latin typeface="Arial" panose="020B0604020202020204" pitchFamily="34" charset="0"/>
              </a:rPr>
            </a:br>
            <a:endParaRPr lang="en-US" sz="1600" b="0" i="0" u="none" strike="noStrike" dirty="0">
              <a:solidFill>
                <a:srgbClr val="222222"/>
              </a:solidFill>
              <a:effectLst/>
              <a:latin typeface="Arial" panose="020B0604020202020204" pitchFamily="34" charset="0"/>
            </a:endParaRPr>
          </a:p>
          <a:p>
            <a:pPr marL="742950" lvl="2" indent="-285750" fontAlgn="base">
              <a:buFont typeface="Arial" panose="020B0604020202020204" pitchFamily="34" charset="0"/>
              <a:buChar char="•"/>
            </a:pPr>
            <a:r>
              <a:rPr lang="en-US" sz="1600" b="0" i="0" u="none" strike="noStrike" dirty="0">
                <a:solidFill>
                  <a:srgbClr val="222222"/>
                </a:solidFill>
                <a:effectLst/>
                <a:latin typeface="Arial" panose="020B0604020202020204" pitchFamily="34" charset="0"/>
              </a:rPr>
              <a:t>What has been the biggest challenge in building your consultancy?</a:t>
            </a:r>
            <a:br>
              <a:rPr lang="en-US" sz="1600" b="0" i="0" u="none" strike="noStrike" dirty="0">
                <a:solidFill>
                  <a:srgbClr val="222222"/>
                </a:solidFill>
                <a:effectLst/>
                <a:latin typeface="Arial" panose="020B0604020202020204" pitchFamily="34" charset="0"/>
              </a:rPr>
            </a:br>
            <a:endParaRPr lang="en-US" sz="1600" b="0" i="0" u="none" strike="noStrike" dirty="0">
              <a:solidFill>
                <a:srgbClr val="222222"/>
              </a:solidFill>
              <a:effectLst/>
              <a:latin typeface="Arial" panose="020B0604020202020204" pitchFamily="34" charset="0"/>
            </a:endParaRPr>
          </a:p>
          <a:p>
            <a:pPr marL="742950" lvl="2" indent="-285750" fontAlgn="base">
              <a:buFont typeface="Arial" panose="020B0604020202020204" pitchFamily="34" charset="0"/>
              <a:buChar char="•"/>
            </a:pPr>
            <a:r>
              <a:rPr lang="en-US" sz="1600" b="0" i="0" u="none" strike="noStrike" dirty="0">
                <a:solidFill>
                  <a:srgbClr val="222222"/>
                </a:solidFill>
                <a:effectLst/>
                <a:latin typeface="Arial" panose="020B0604020202020204" pitchFamily="34" charset="0"/>
              </a:rPr>
              <a:t>How did you start networking and collaborating with other consultants?</a:t>
            </a:r>
            <a:br>
              <a:rPr lang="en-US" sz="1600" b="0" i="0" u="none" strike="noStrike" dirty="0">
                <a:solidFill>
                  <a:srgbClr val="222222"/>
                </a:solidFill>
                <a:effectLst/>
                <a:latin typeface="Arial" panose="020B0604020202020204" pitchFamily="34" charset="0"/>
              </a:rPr>
            </a:br>
            <a:endParaRPr lang="en-US" sz="1600" b="0" i="0" u="none" strike="noStrike" dirty="0">
              <a:solidFill>
                <a:srgbClr val="222222"/>
              </a:solidFill>
              <a:effectLst/>
              <a:latin typeface="Arial" panose="020B0604020202020204" pitchFamily="34" charset="0"/>
            </a:endParaRPr>
          </a:p>
          <a:p>
            <a:pPr marL="742950" lvl="2" indent="-285750" fontAlgn="base">
              <a:buFont typeface="Arial" panose="020B0604020202020204" pitchFamily="34" charset="0"/>
              <a:buChar char="•"/>
            </a:pPr>
            <a:r>
              <a:rPr lang="en-US" sz="1600" b="0" i="0" u="none" strike="noStrike" dirty="0">
                <a:solidFill>
                  <a:srgbClr val="222222"/>
                </a:solidFill>
                <a:effectLst/>
                <a:latin typeface="Arial" panose="020B0604020202020204" pitchFamily="34" charset="0"/>
              </a:rPr>
              <a:t>What is one piece of advice you’d have for current or aspiring consultants?</a:t>
            </a:r>
          </a:p>
        </p:txBody>
      </p:sp>
      <p:pic>
        <p:nvPicPr>
          <p:cNvPr id="4" name="Google Shape;91;p18" descr="This is the Core Logo.">
            <a:extLst>
              <a:ext uri="{FF2B5EF4-FFF2-40B4-BE49-F238E27FC236}">
                <a16:creationId xmlns:a16="http://schemas.microsoft.com/office/drawing/2014/main" id="{BF37A007-A03A-421B-A3A8-2EAB9CCA51E3}"/>
              </a:ext>
            </a:extLst>
          </p:cNvPr>
          <p:cNvPicPr preferRelativeResize="0"/>
          <p:nvPr/>
        </p:nvPicPr>
        <p:blipFill rotWithShape="1">
          <a:blip r:embed="rId2">
            <a:alphaModFix/>
          </a:blip>
          <a:srcRect t="19017"/>
          <a:stretch/>
        </p:blipFill>
        <p:spPr>
          <a:xfrm>
            <a:off x="5200050" y="4007644"/>
            <a:ext cx="3943950" cy="1062237"/>
          </a:xfrm>
          <a:prstGeom prst="rect">
            <a:avLst/>
          </a:prstGeom>
          <a:noFill/>
          <a:ln>
            <a:noFill/>
          </a:ln>
        </p:spPr>
      </p:pic>
      <p:sp>
        <p:nvSpPr>
          <p:cNvPr id="5" name="Google Shape;90;p18">
            <a:extLst>
              <a:ext uri="{FF2B5EF4-FFF2-40B4-BE49-F238E27FC236}">
                <a16:creationId xmlns:a16="http://schemas.microsoft.com/office/drawing/2014/main" id="{A4B150E6-CA9C-4AC4-9656-69789AAFF943}"/>
              </a:ext>
            </a:extLst>
          </p:cNvPr>
          <p:cNvSpPr txBox="1">
            <a:spLocks/>
          </p:cNvSpPr>
          <p:nvPr/>
        </p:nvSpPr>
        <p:spPr>
          <a:xfrm>
            <a:off x="242885" y="250935"/>
            <a:ext cx="7943850" cy="572700"/>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ct val="111111"/>
            </a:pPr>
            <a:r>
              <a:rPr lang="en-US" sz="2500" b="1" dirty="0"/>
              <a:t>We asked panelists to…</a:t>
            </a:r>
          </a:p>
        </p:txBody>
      </p:sp>
      <p:sp>
        <p:nvSpPr>
          <p:cNvPr id="6" name="Google Shape;90;p18">
            <a:extLst>
              <a:ext uri="{FF2B5EF4-FFF2-40B4-BE49-F238E27FC236}">
                <a16:creationId xmlns:a16="http://schemas.microsoft.com/office/drawing/2014/main" id="{526ADAAE-8642-43D5-A47F-876AFD49B012}"/>
              </a:ext>
            </a:extLst>
          </p:cNvPr>
          <p:cNvSpPr txBox="1">
            <a:spLocks/>
          </p:cNvSpPr>
          <p:nvPr/>
        </p:nvSpPr>
        <p:spPr>
          <a:xfrm>
            <a:off x="242885" y="4137190"/>
            <a:ext cx="7943850" cy="572700"/>
          </a:xfrm>
          <a:prstGeom prst="rect">
            <a:avLst/>
          </a:prstGeom>
          <a:noFill/>
          <a:ln>
            <a:noFill/>
          </a:ln>
        </p:spPr>
        <p:txBody>
          <a:bodyPr spcFirstLastPara="1" wrap="square" lIns="91425" tIns="91425" rIns="91425" bIns="91425" anchor="t" anchorCtr="0">
            <a:normAutofit fontScale="97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buSzPct val="111111"/>
            </a:pPr>
            <a:r>
              <a:rPr lang="en-US" sz="2500" b="1" dirty="0"/>
              <a:t>…in five minutes or less.</a:t>
            </a:r>
          </a:p>
        </p:txBody>
      </p:sp>
    </p:spTree>
    <p:extLst>
      <p:ext uri="{BB962C8B-B14F-4D97-AF65-F5344CB8AC3E}">
        <p14:creationId xmlns:p14="http://schemas.microsoft.com/office/powerpoint/2010/main" val="85338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7"/>
          <p:cNvSpPr txBox="1">
            <a:spLocks noGrp="1"/>
          </p:cNvSpPr>
          <p:nvPr>
            <p:ph type="title"/>
          </p:nvPr>
        </p:nvSpPr>
        <p:spPr>
          <a:xfrm>
            <a:off x="225250" y="249007"/>
            <a:ext cx="8761587" cy="968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400" b="1" dirty="0"/>
              <a:t>Ready for more?</a:t>
            </a:r>
            <a:endParaRPr sz="2400" b="1" dirty="0"/>
          </a:p>
        </p:txBody>
      </p:sp>
      <p:pic>
        <p:nvPicPr>
          <p:cNvPr id="162" name="Google Shape;162;p27" descr="This is a head shot photo of Val Edwards."/>
          <p:cNvPicPr preferRelativeResize="0"/>
          <p:nvPr/>
        </p:nvPicPr>
        <p:blipFill>
          <a:blip r:embed="rId3">
            <a:alphaModFix/>
          </a:blip>
          <a:stretch>
            <a:fillRect/>
          </a:stretch>
        </p:blipFill>
        <p:spPr>
          <a:xfrm>
            <a:off x="481433" y="2838083"/>
            <a:ext cx="1731996" cy="1179968"/>
          </a:xfrm>
          <a:prstGeom prst="rect">
            <a:avLst/>
          </a:prstGeom>
          <a:noFill/>
          <a:ln>
            <a:solidFill>
              <a:schemeClr val="tx1"/>
            </a:solidFill>
          </a:ln>
        </p:spPr>
      </p:pic>
      <p:pic>
        <p:nvPicPr>
          <p:cNvPr id="163" name="Google Shape;163;p27" descr="This is a head shot photo of Charles Forrest."/>
          <p:cNvPicPr preferRelativeResize="0"/>
          <p:nvPr/>
        </p:nvPicPr>
        <p:blipFill>
          <a:blip r:embed="rId4">
            <a:alphaModFix/>
          </a:blip>
          <a:stretch>
            <a:fillRect/>
          </a:stretch>
        </p:blipFill>
        <p:spPr>
          <a:xfrm>
            <a:off x="2835437" y="2140922"/>
            <a:ext cx="1318471" cy="1876432"/>
          </a:xfrm>
          <a:prstGeom prst="rect">
            <a:avLst/>
          </a:prstGeom>
          <a:noFill/>
          <a:ln>
            <a:solidFill>
              <a:schemeClr val="tx1"/>
            </a:solidFill>
          </a:ln>
        </p:spPr>
      </p:pic>
      <p:pic>
        <p:nvPicPr>
          <p:cNvPr id="164" name="Google Shape;164;p27" descr="This is a head shot photo of Martha Kyrillidou."/>
          <p:cNvPicPr preferRelativeResize="0"/>
          <p:nvPr/>
        </p:nvPicPr>
        <p:blipFill rotWithShape="1">
          <a:blip r:embed="rId5">
            <a:alphaModFix/>
          </a:blip>
          <a:srcRect t="10013" b="10005"/>
          <a:stretch/>
        </p:blipFill>
        <p:spPr>
          <a:xfrm>
            <a:off x="4990093" y="2457863"/>
            <a:ext cx="1349014" cy="1349034"/>
          </a:xfrm>
          <a:prstGeom prst="rect">
            <a:avLst/>
          </a:prstGeom>
          <a:noFill/>
          <a:ln>
            <a:solidFill>
              <a:schemeClr val="tx1"/>
            </a:solidFill>
          </a:ln>
        </p:spPr>
      </p:pic>
      <p:pic>
        <p:nvPicPr>
          <p:cNvPr id="165" name="Google Shape;165;p27" descr="This is a head shot photo of Curtis Rogers."/>
          <p:cNvPicPr preferRelativeResize="0"/>
          <p:nvPr/>
        </p:nvPicPr>
        <p:blipFill>
          <a:blip r:embed="rId6">
            <a:alphaModFix/>
          </a:blip>
          <a:stretch>
            <a:fillRect/>
          </a:stretch>
        </p:blipFill>
        <p:spPr>
          <a:xfrm>
            <a:off x="7371423" y="2193721"/>
            <a:ext cx="1178015" cy="1766982"/>
          </a:xfrm>
          <a:prstGeom prst="rect">
            <a:avLst/>
          </a:prstGeom>
          <a:noFill/>
          <a:ln>
            <a:solidFill>
              <a:schemeClr val="tx1"/>
            </a:solidFill>
          </a:ln>
          <a:effectLst/>
        </p:spPr>
      </p:pic>
      <p:sp>
        <p:nvSpPr>
          <p:cNvPr id="166" name="Google Shape;166;p27"/>
          <p:cNvSpPr txBox="1"/>
          <p:nvPr/>
        </p:nvSpPr>
        <p:spPr>
          <a:xfrm>
            <a:off x="481433" y="4186652"/>
            <a:ext cx="1521252"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solidFill>
                  <a:schemeClr val="dk1"/>
                </a:solidFill>
              </a:rPr>
              <a:t>Val Edwards</a:t>
            </a:r>
          </a:p>
          <a:p>
            <a:pPr marL="0" lvl="0" indent="0" algn="ctr" rtl="0">
              <a:spcBef>
                <a:spcPts val="0"/>
              </a:spcBef>
              <a:spcAft>
                <a:spcPts val="0"/>
              </a:spcAft>
              <a:buNone/>
            </a:pPr>
            <a:r>
              <a:rPr lang="en" dirty="0">
                <a:solidFill>
                  <a:schemeClr val="dk1"/>
                </a:solidFill>
                <a:hlinkClick r:id="rId7"/>
              </a:rPr>
              <a:t>P2G Consulting</a:t>
            </a:r>
            <a:endParaRPr dirty="0"/>
          </a:p>
        </p:txBody>
      </p:sp>
      <p:sp>
        <p:nvSpPr>
          <p:cNvPr id="167" name="Google Shape;167;p27"/>
          <p:cNvSpPr txBox="1"/>
          <p:nvPr/>
        </p:nvSpPr>
        <p:spPr>
          <a:xfrm>
            <a:off x="2619481" y="4278970"/>
            <a:ext cx="1936861" cy="830966"/>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solidFill>
                  <a:schemeClr val="dk1"/>
                </a:solidFill>
              </a:rPr>
              <a:t>Charles Forrest</a:t>
            </a:r>
            <a:br>
              <a:rPr lang="en" dirty="0">
                <a:solidFill>
                  <a:schemeClr val="dk1"/>
                </a:solidFill>
              </a:rPr>
            </a:br>
            <a:r>
              <a:rPr lang="en" dirty="0">
                <a:hlinkClick r:id="rId8"/>
              </a:rPr>
              <a:t>21st Century Libraries Consulting, LLC</a:t>
            </a:r>
            <a:r>
              <a:rPr lang="en" dirty="0">
                <a:solidFill>
                  <a:schemeClr val="dk1"/>
                </a:solidFill>
                <a:hlinkClick r:id="rId8"/>
              </a:rPr>
              <a:t> </a:t>
            </a:r>
            <a:endParaRPr dirty="0"/>
          </a:p>
        </p:txBody>
      </p:sp>
      <p:sp>
        <p:nvSpPr>
          <p:cNvPr id="168" name="Google Shape;168;p27"/>
          <p:cNvSpPr txBox="1"/>
          <p:nvPr/>
        </p:nvSpPr>
        <p:spPr>
          <a:xfrm>
            <a:off x="4896604" y="4278970"/>
            <a:ext cx="1817100" cy="61552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solidFill>
                  <a:schemeClr val="dk1"/>
                </a:solidFill>
              </a:rPr>
              <a:t>Martha Kyrillidou </a:t>
            </a:r>
            <a:br>
              <a:rPr lang="en" dirty="0">
                <a:solidFill>
                  <a:schemeClr val="dk1"/>
                </a:solidFill>
              </a:rPr>
            </a:br>
            <a:r>
              <a:rPr lang="en" dirty="0">
                <a:solidFill>
                  <a:schemeClr val="dk1"/>
                </a:solidFill>
                <a:hlinkClick r:id="rId9"/>
              </a:rPr>
              <a:t>Quality Metrics LLC</a:t>
            </a:r>
            <a:endParaRPr dirty="0"/>
          </a:p>
        </p:txBody>
      </p:sp>
      <p:sp>
        <p:nvSpPr>
          <p:cNvPr id="169" name="Google Shape;169;p27"/>
          <p:cNvSpPr txBox="1"/>
          <p:nvPr/>
        </p:nvSpPr>
        <p:spPr>
          <a:xfrm>
            <a:off x="7235397" y="4278970"/>
            <a:ext cx="1331614" cy="830966"/>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dirty="0">
                <a:solidFill>
                  <a:schemeClr val="dk1"/>
                </a:solidFill>
              </a:rPr>
              <a:t>Curtis Rogers</a:t>
            </a:r>
          </a:p>
          <a:p>
            <a:pPr marL="0" lvl="0" indent="0" algn="ctr" rtl="0">
              <a:spcBef>
                <a:spcPts val="0"/>
              </a:spcBef>
              <a:spcAft>
                <a:spcPts val="0"/>
              </a:spcAft>
              <a:buNone/>
            </a:pPr>
            <a:r>
              <a:rPr lang="en" dirty="0">
                <a:solidFill>
                  <a:schemeClr val="dk1"/>
                </a:solidFill>
                <a:hlinkClick r:id="rId10"/>
              </a:rPr>
              <a:t>Curtis Rogers Consulting </a:t>
            </a:r>
            <a:endParaRPr dirty="0"/>
          </a:p>
        </p:txBody>
      </p:sp>
      <p:sp>
        <p:nvSpPr>
          <p:cNvPr id="12" name="TextBox 11">
            <a:extLst>
              <a:ext uri="{FF2B5EF4-FFF2-40B4-BE49-F238E27FC236}">
                <a16:creationId xmlns:a16="http://schemas.microsoft.com/office/drawing/2014/main" id="{41C3610F-BBA0-4CF9-A144-C25A9DE51DBE}"/>
              </a:ext>
            </a:extLst>
          </p:cNvPr>
          <p:cNvSpPr txBox="1"/>
          <p:nvPr/>
        </p:nvSpPr>
        <p:spPr>
          <a:xfrm>
            <a:off x="243734" y="920000"/>
            <a:ext cx="8675015" cy="830997"/>
          </a:xfrm>
          <a:prstGeom prst="rect">
            <a:avLst/>
          </a:prstGeom>
          <a:noFill/>
        </p:spPr>
        <p:txBody>
          <a:bodyPr wrap="square">
            <a:spAutoFit/>
          </a:bodyPr>
          <a:lstStyle/>
          <a:p>
            <a:r>
              <a:rPr lang="en-US" sz="1600" b="0" i="0" dirty="0">
                <a:solidFill>
                  <a:srgbClr val="082E4F"/>
                </a:solidFill>
                <a:effectLst/>
                <a:latin typeface="+mn-lt"/>
              </a:rPr>
              <a:t>The consultants below shared how they came to consultancy in our 2021 IG Week session.   </a:t>
            </a:r>
            <a:br>
              <a:rPr lang="en-US" sz="1600" dirty="0">
                <a:solidFill>
                  <a:srgbClr val="082E4F"/>
                </a:solidFill>
                <a:latin typeface="+mn-lt"/>
              </a:rPr>
            </a:br>
            <a:br>
              <a:rPr lang="en-US" sz="1600" dirty="0">
                <a:solidFill>
                  <a:srgbClr val="082E4F"/>
                </a:solidFill>
                <a:latin typeface="+mn-lt"/>
              </a:rPr>
            </a:br>
            <a:r>
              <a:rPr lang="en-US" sz="1600" u="sng" dirty="0">
                <a:solidFill>
                  <a:srgbClr val="0057A1"/>
                </a:solidFill>
                <a:latin typeface="+mn-lt"/>
                <a:hlinkClick r:id="rId11"/>
              </a:rPr>
              <a:t>View the recor</a:t>
            </a:r>
            <a:r>
              <a:rPr lang="en-US" sz="1600" i="0" u="sng" dirty="0">
                <a:solidFill>
                  <a:srgbClr val="0057A1"/>
                </a:solidFill>
                <a:effectLst/>
                <a:latin typeface="+mn-lt"/>
                <a:hlinkClick r:id="rId11"/>
              </a:rPr>
              <a:t>ding</a:t>
            </a:r>
            <a:r>
              <a:rPr lang="en-US" sz="1600" i="0" u="sng" dirty="0">
                <a:solidFill>
                  <a:srgbClr val="0057A1"/>
                </a:solidFill>
                <a:effectLst/>
                <a:latin typeface="+mn-lt"/>
              </a:rPr>
              <a:t>.</a:t>
            </a:r>
            <a:endParaRPr lang="en-US" sz="1600" dirty="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8"/>
          <p:cNvSpPr txBox="1"/>
          <p:nvPr/>
        </p:nvSpPr>
        <p:spPr>
          <a:xfrm>
            <a:off x="501920" y="889756"/>
            <a:ext cx="7972426" cy="91804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600" dirty="0">
                <a:solidFill>
                  <a:schemeClr val="dk1"/>
                </a:solidFill>
              </a:rPr>
              <a:t>We invite you to </a:t>
            </a:r>
            <a:r>
              <a:rPr lang="en-US" sz="1600" dirty="0">
                <a:solidFill>
                  <a:schemeClr val="dk1"/>
                </a:solidFill>
                <a:hlinkClick r:id="rId3"/>
              </a:rPr>
              <a:t>introduce yourself</a:t>
            </a:r>
            <a:r>
              <a:rPr lang="en-US" sz="1600" dirty="0">
                <a:solidFill>
                  <a:schemeClr val="dk1"/>
                </a:solidFill>
              </a:rPr>
              <a:t> in our ALA Connect space.</a:t>
            </a:r>
          </a:p>
          <a:p>
            <a:pPr marL="0" lvl="0" indent="0" algn="l" rtl="0">
              <a:spcBef>
                <a:spcPts val="0"/>
              </a:spcBef>
              <a:spcAft>
                <a:spcPts val="0"/>
              </a:spcAft>
              <a:buNone/>
            </a:pPr>
            <a:endParaRPr lang="en-US" sz="1766" dirty="0">
              <a:solidFill>
                <a:schemeClr val="dk1"/>
              </a:solidFill>
            </a:endParaRPr>
          </a:p>
          <a:p>
            <a:pPr marL="0" lvl="0" indent="0" algn="l" rtl="0">
              <a:spcBef>
                <a:spcPts val="0"/>
              </a:spcBef>
              <a:spcAft>
                <a:spcPts val="0"/>
              </a:spcAft>
              <a:buClr>
                <a:schemeClr val="dk1"/>
              </a:buClr>
              <a:buSzPts val="1100"/>
              <a:buFont typeface="Arial"/>
              <a:buNone/>
            </a:pPr>
            <a:endParaRPr dirty="0"/>
          </a:p>
        </p:txBody>
      </p:sp>
      <p:pic>
        <p:nvPicPr>
          <p:cNvPr id="175" name="Google Shape;175;p28" descr="This is the Core logo."/>
          <p:cNvPicPr preferRelativeResize="0"/>
          <p:nvPr/>
        </p:nvPicPr>
        <p:blipFill>
          <a:blip r:embed="rId4">
            <a:alphaModFix/>
          </a:blip>
          <a:stretch>
            <a:fillRect/>
          </a:stretch>
        </p:blipFill>
        <p:spPr>
          <a:xfrm>
            <a:off x="5652325" y="3847322"/>
            <a:ext cx="3269150" cy="1087278"/>
          </a:xfrm>
          <a:prstGeom prst="rect">
            <a:avLst/>
          </a:prstGeom>
          <a:noFill/>
          <a:ln>
            <a:noFill/>
          </a:ln>
        </p:spPr>
      </p:pic>
      <p:sp>
        <p:nvSpPr>
          <p:cNvPr id="2" name="TextBox 1">
            <a:extLst>
              <a:ext uri="{FF2B5EF4-FFF2-40B4-BE49-F238E27FC236}">
                <a16:creationId xmlns:a16="http://schemas.microsoft.com/office/drawing/2014/main" id="{A9E1DF9D-36FB-4489-98FC-BE1BE7FEC0C9}"/>
              </a:ext>
            </a:extLst>
          </p:cNvPr>
          <p:cNvSpPr txBox="1"/>
          <p:nvPr/>
        </p:nvSpPr>
        <p:spPr>
          <a:xfrm>
            <a:off x="442912" y="3992340"/>
            <a:ext cx="5008102" cy="738664"/>
          </a:xfrm>
          <a:prstGeom prst="rect">
            <a:avLst/>
          </a:prstGeom>
          <a:noFill/>
        </p:spPr>
        <p:txBody>
          <a:bodyPr wrap="none" rtlCol="0">
            <a:spAutoFit/>
          </a:bodyPr>
          <a:lstStyle/>
          <a:p>
            <a:r>
              <a:rPr lang="en-US" dirty="0"/>
              <a:t>Questions about the Core Library Consulting Interest Group?</a:t>
            </a:r>
            <a:br>
              <a:rPr lang="en-US" dirty="0"/>
            </a:br>
            <a:br>
              <a:rPr lang="en-US" dirty="0"/>
            </a:br>
            <a:r>
              <a:rPr lang="en-US" dirty="0"/>
              <a:t>Contact co-chair Val Edwards </a:t>
            </a:r>
            <a:r>
              <a:rPr lang="en-US" dirty="0">
                <a:hlinkClick r:id="rId5"/>
              </a:rPr>
              <a:t>val@p2gconsulting.com</a:t>
            </a:r>
            <a:endParaRPr lang="en-US" dirty="0"/>
          </a:p>
        </p:txBody>
      </p:sp>
      <p:sp>
        <p:nvSpPr>
          <p:cNvPr id="6" name="TextBox 5">
            <a:extLst>
              <a:ext uri="{FF2B5EF4-FFF2-40B4-BE49-F238E27FC236}">
                <a16:creationId xmlns:a16="http://schemas.microsoft.com/office/drawing/2014/main" id="{26EC3DA4-A8CC-4644-BCC4-42EC546C2050}"/>
              </a:ext>
            </a:extLst>
          </p:cNvPr>
          <p:cNvSpPr txBox="1"/>
          <p:nvPr/>
        </p:nvSpPr>
        <p:spPr>
          <a:xfrm>
            <a:off x="501920" y="412496"/>
            <a:ext cx="4572000" cy="461665"/>
          </a:xfrm>
          <a:prstGeom prst="rect">
            <a:avLst/>
          </a:prstGeom>
          <a:noFill/>
        </p:spPr>
        <p:txBody>
          <a:bodyPr wrap="square">
            <a:spAutoFit/>
          </a:bodyPr>
          <a:lstStyle/>
          <a:p>
            <a:r>
              <a:rPr lang="en" sz="2400" b="1" dirty="0"/>
              <a:t>Your Turn</a:t>
            </a:r>
            <a:endParaRPr lang="en-US" sz="2400" dirty="0"/>
          </a:p>
        </p:txBody>
      </p:sp>
      <p:pic>
        <p:nvPicPr>
          <p:cNvPr id="4" name="Picture 3" descr="This is a screen shot of a the first part of a message titled &quot;Member Connections&quot; that Val Edwards posted to the Core Library Consulting IG group in ALA Connect.">
            <a:extLst>
              <a:ext uri="{FF2B5EF4-FFF2-40B4-BE49-F238E27FC236}">
                <a16:creationId xmlns:a16="http://schemas.microsoft.com/office/drawing/2014/main" id="{5A5D8333-4B3A-49F9-8D2F-55AA8C820E0F}"/>
              </a:ext>
            </a:extLst>
          </p:cNvPr>
          <p:cNvPicPr>
            <a:picLocks noChangeAspect="1"/>
          </p:cNvPicPr>
          <p:nvPr/>
        </p:nvPicPr>
        <p:blipFill>
          <a:blip r:embed="rId6"/>
          <a:stretch>
            <a:fillRect/>
          </a:stretch>
        </p:blipFill>
        <p:spPr>
          <a:xfrm>
            <a:off x="1828799" y="1556526"/>
            <a:ext cx="6645547" cy="2209957"/>
          </a:xfrm>
          <a:prstGeom prst="rect">
            <a:avLst/>
          </a:prstGeom>
          <a:ln>
            <a:solidFill>
              <a:schemeClr val="accent1"/>
            </a:solidFill>
          </a:ln>
        </p:spPr>
      </p:pic>
    </p:spTree>
    <p:extLst>
      <p:ext uri="{BB962C8B-B14F-4D97-AF65-F5344CB8AC3E}">
        <p14:creationId xmlns:p14="http://schemas.microsoft.com/office/powerpoint/2010/main" val="267365289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581</TotalTime>
  <Words>576</Words>
  <Application>Microsoft Office PowerPoint</Application>
  <PresentationFormat>On-screen Show (16:9)</PresentationFormat>
  <Paragraphs>54</Paragraphs>
  <Slides>9</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Arial</vt:lpstr>
      <vt:lpstr>Simple Light</vt:lpstr>
      <vt:lpstr>Library Consulting Interest Group</vt:lpstr>
      <vt:lpstr>About Core Interest Groups</vt:lpstr>
      <vt:lpstr>Visit Our Interest Group’s Webpage to Join</vt:lpstr>
      <vt:lpstr>Attend Our Meetings  </vt:lpstr>
      <vt:lpstr>Upcoming Events    </vt:lpstr>
      <vt:lpstr>Today’s Panel</vt:lpstr>
      <vt:lpstr>PowerPoint Presentation</vt:lpstr>
      <vt:lpstr>Ready for more?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Library Consulting Interest Group</dc:title>
  <dc:creator>Laura Rose Taylor</dc:creator>
  <cp:lastModifiedBy>V. Edwards</cp:lastModifiedBy>
  <cp:revision>47</cp:revision>
  <dcterms:modified xsi:type="dcterms:W3CDTF">2022-03-22T13:14:35Z</dcterms:modified>
</cp:coreProperties>
</file>