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2_32F7784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3_D2EB2F5A.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omments/modernComment_10D_C41FA3C1.xml" ContentType="application/vnd.ms-powerpoint.comment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comments/modernComment_10A_BF4563DF.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comments/modernComment_111_4A0F269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14_597A8BD8.xml" ContentType="application/vnd.ms-powerpoint.comments+xml"/>
  <Override PartName="/ppt/notesSlides/notesSlide16.xml" ContentType="application/vnd.openxmlformats-officedocument.presentationml.notesSlide+xml"/>
  <Override PartName="/ppt/comments/modernComment_115_2C5932C3.xml" ContentType="application/vnd.ms-powerpoint.comments+xml"/>
  <Override PartName="/ppt/notesSlides/notesSlide17.xml" ContentType="application/vnd.openxmlformats-officedocument.presentationml.notesSlide+xml"/>
  <Override PartName="/ppt/comments/modernComment_11D_BAD67C47.xml" ContentType="application/vnd.ms-powerpoint.comments+xml"/>
  <Override PartName="/ppt/notesSlides/notesSlide18.xml" ContentType="application/vnd.openxmlformats-officedocument.presentationml.notesSlide+xml"/>
  <Override PartName="/ppt/comments/modernComment_116_1BA98DA4.xml" ContentType="application/vnd.ms-powerpoint.comments+xml"/>
  <Override PartName="/ppt/notesSlides/notesSlide19.xml" ContentType="application/vnd.openxmlformats-officedocument.presentationml.notesSlide+xml"/>
  <Override PartName="/ppt/comments/modernComment_117_9BEA43E0.xml" ContentType="application/vnd.ms-powerpoint.comments+xml"/>
  <Override PartName="/ppt/comments/modernComment_11C_842E2C5F.xml" ContentType="application/vnd.ms-powerpoint.comment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sldIdLst>
    <p:sldId id="258" r:id="rId5"/>
    <p:sldId id="281" r:id="rId6"/>
    <p:sldId id="283" r:id="rId7"/>
    <p:sldId id="259" r:id="rId8"/>
    <p:sldId id="269" r:id="rId9"/>
    <p:sldId id="271" r:id="rId10"/>
    <p:sldId id="264" r:id="rId11"/>
    <p:sldId id="268" r:id="rId12"/>
    <p:sldId id="266" r:id="rId13"/>
    <p:sldId id="270" r:id="rId14"/>
    <p:sldId id="272" r:id="rId15"/>
    <p:sldId id="273" r:id="rId16"/>
    <p:sldId id="274" r:id="rId17"/>
    <p:sldId id="275" r:id="rId18"/>
    <p:sldId id="276" r:id="rId19"/>
    <p:sldId id="277" r:id="rId20"/>
    <p:sldId id="285" r:id="rId21"/>
    <p:sldId id="278" r:id="rId22"/>
    <p:sldId id="279" r:id="rId23"/>
    <p:sldId id="284" r:id="rId24"/>
    <p:sldId id="28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E785B97-9407-040A-6BBA-6393BC1C5B4A}" name="Samantha Garlock" initials="SG" userId="S::sgarlock@wisc.edu::005cde4b-b973-49bb-b4e9-56d9a4384f8a" providerId="AD"/>
  <p188:author id="{8F3EC6F5-9CB7-59EB-4C01-186C44EFC8EC}" name="Katie Dunn" initials="KD" userId="S::kdunn4@wisc.edu::6fa36f88-6942-44d0-8e68-2790162f59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50C"/>
    <a:srgbClr val="0479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9EDE41-350B-7F4F-A351-913CFF8823E0}" v="45" dt="2023-03-09T04:28:38.783"/>
    <p1510:client id="{67DFB509-CE82-4ACD-B861-14D0992680C7}" v="387" vWet="389" dt="2023-03-08T20:07:49.437"/>
    <p1510:client id="{6F33E2BE-7D36-5054-4760-D5E63B291CE9}" v="61" dt="2023-03-08T20:27:11.523"/>
    <p1510:client id="{72D985A8-1661-75BD-730D-64A92EB0F077}" v="1" dt="2023-03-08T17:14:38.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24"/>
    <p:restoredTop sz="83391"/>
  </p:normalViewPr>
  <p:slideViewPr>
    <p:cSldViewPr snapToGrid="0">
      <p:cViewPr varScale="1">
        <p:scale>
          <a:sx n="55" d="100"/>
          <a:sy n="55" d="100"/>
        </p:scale>
        <p:origin x="166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ie Dunn" userId="6fa36f88-6942-44d0-8e68-2790162f5959" providerId="ADAL" clId="{B072073D-66C5-4D5E-9EB1-5CDE9B87D395}"/>
    <pc:docChg chg="delSld">
      <pc:chgData name="Katie Dunn" userId="6fa36f88-6942-44d0-8e68-2790162f5959" providerId="ADAL" clId="{B072073D-66C5-4D5E-9EB1-5CDE9B87D395}" dt="2023-03-09T15:16:04.322" v="1" actId="2696"/>
      <pc:docMkLst>
        <pc:docMk/>
      </pc:docMkLst>
      <pc:sldChg chg="del">
        <pc:chgData name="Katie Dunn" userId="6fa36f88-6942-44d0-8e68-2790162f5959" providerId="ADAL" clId="{B072073D-66C5-4D5E-9EB1-5CDE9B87D395}" dt="2023-03-09T15:16:04.322" v="1" actId="2696"/>
        <pc:sldMkLst>
          <pc:docMk/>
          <pc:sldMk cId="3869252837" sldId="265"/>
        </pc:sldMkLst>
      </pc:sldChg>
      <pc:sldChg chg="del">
        <pc:chgData name="Katie Dunn" userId="6fa36f88-6942-44d0-8e68-2790162f5959" providerId="ADAL" clId="{B072073D-66C5-4D5E-9EB1-5CDE9B87D395}" dt="2023-03-09T15:15:26.187" v="0" actId="2696"/>
        <pc:sldMkLst>
          <pc:docMk/>
          <pc:sldMk cId="1321342902" sldId="267"/>
        </pc:sldMkLst>
      </pc:sldChg>
    </pc:docChg>
  </pc:docChgLst>
</pc:chgInfo>
</file>

<file path=ppt/comments/modernComment_102_32F77846.xml><?xml version="1.0" encoding="utf-8"?>
<p188:cmLst xmlns:a="http://schemas.openxmlformats.org/drawingml/2006/main" xmlns:r="http://schemas.openxmlformats.org/officeDocument/2006/relationships" xmlns:p188="http://schemas.microsoft.com/office/powerpoint/2018/8/main">
  <p188:cm id="{9811C4B3-25D1-47FE-A532-3D028BD33B73}" authorId="{8F3EC6F5-9CB7-59EB-4C01-186C44EFC8EC}" status="resolved" created="2023-03-03T17:57:41.174" complete="100000">
    <ac:deMkLst xmlns:ac="http://schemas.microsoft.com/office/drawing/2013/main/command">
      <pc:docMk xmlns:pc="http://schemas.microsoft.com/office/powerpoint/2013/main/command"/>
      <pc:sldMk xmlns:pc="http://schemas.microsoft.com/office/powerpoint/2013/main/command" cId="855078982" sldId="258"/>
      <ac:spMk id="4" creationId="{8C381787-C1D2-4E40-944F-6D1ED6890830}"/>
    </ac:deMkLst>
    <p188:replyLst>
      <p188:reply id="{EC911E9B-5218-419D-BD24-A355308AABBC}" authorId="{BE785B97-9407-040A-6BBA-6393BC1C5B4A}" created="2023-03-03T18:53:27.238">
        <p188:txBody>
          <a:bodyPr/>
          <a:lstStyle/>
          <a:p>
            <a:r>
              <a:rPr lang="en-US"/>
              <a:t>What about this? Our names and pronouns are easier to read, but it still includes our job titles and where we work</a:t>
            </a:r>
          </a:p>
        </p188:txBody>
      </p188:reply>
    </p188:replyLst>
    <p188:txBody>
      <a:bodyPr/>
      <a:lstStyle/>
      <a:p>
        <a:r>
          <a:rPr lang="en-US"/>
          <a:t>I think the font below is too small, see next slide for some other options?</a:t>
        </a:r>
      </a:p>
    </p188:txBody>
  </p188:cm>
</p188:cmLst>
</file>

<file path=ppt/comments/modernComment_103_D2EB2F5A.xml><?xml version="1.0" encoding="utf-8"?>
<p188:cmLst xmlns:a="http://schemas.openxmlformats.org/drawingml/2006/main" xmlns:r="http://schemas.openxmlformats.org/officeDocument/2006/relationships" xmlns:p188="http://schemas.microsoft.com/office/powerpoint/2018/8/main">
  <p188:cm id="{0799F820-76BA-4A96-BE31-1E612F770FFD}" authorId="{BE785B97-9407-040A-6BBA-6393BC1C5B4A}" status="resolved" created="2023-03-03T20:43:40.800" complete="100000">
    <ac:txMkLst xmlns:ac="http://schemas.microsoft.com/office/drawing/2013/main/command">
      <pc:docMk xmlns:pc="http://schemas.microsoft.com/office/powerpoint/2013/main/command"/>
      <pc:sldMk xmlns:pc="http://schemas.microsoft.com/office/powerpoint/2013/main/command" cId="3538628442" sldId="259"/>
      <ac:spMk id="3" creationId="{F756CC8D-7786-364A-9D31-6F83D079164C}"/>
      <ac:txMk cp="84" len="8">
        <ac:context len="121" hash="989340067"/>
      </ac:txMk>
    </ac:txMkLst>
    <p188:replyLst>
      <p188:reply id="{DF24A0D2-8362-491A-BA2F-322F15CB2287}" authorId="{8F3EC6F5-9CB7-59EB-4C01-186C44EFC8EC}" created="2023-03-06T17:08:11.792">
        <p188:txBody>
          <a:bodyPr/>
          <a:lstStyle/>
          <a:p>
            <a:r>
              <a:rPr lang="en-US"/>
              <a:t>good edit - I removed it.</a:t>
            </a:r>
          </a:p>
        </p188:txBody>
      </p188:reply>
    </p188:replyLst>
    <p188:txBody>
      <a:bodyPr/>
      <a:lstStyle/>
      <a:p>
        <a:r>
          <a:rPr lang="en-US"/>
          <a:t>Remove "often" from slide?</a:t>
        </a:r>
      </a:p>
    </p188:txBody>
  </p188:cm>
</p188:cmLst>
</file>

<file path=ppt/comments/modernComment_10A_BF4563DF.xml><?xml version="1.0" encoding="utf-8"?>
<p188:cmLst xmlns:a="http://schemas.openxmlformats.org/drawingml/2006/main" xmlns:r="http://schemas.openxmlformats.org/officeDocument/2006/relationships" xmlns:p188="http://schemas.microsoft.com/office/powerpoint/2018/8/main">
  <p188:cm id="{6303ACD0-4AD6-48E3-A088-C6D6345D5A1A}" authorId="{8F3EC6F5-9CB7-59EB-4C01-186C44EFC8EC}" status="resolved" created="2023-03-03T17:58:25.957" complete="100000">
    <ac:txMkLst xmlns:ac="http://schemas.microsoft.com/office/drawing/2013/main/command">
      <pc:docMk xmlns:pc="http://schemas.microsoft.com/office/powerpoint/2013/main/command"/>
      <pc:sldMk xmlns:pc="http://schemas.microsoft.com/office/powerpoint/2013/main/command" cId="3208995807" sldId="266"/>
      <ac:spMk id="3" creationId="{FA550EB3-4473-D60B-8281-B0F7083F474D}"/>
      <ac:txMk cp="28">
        <ac:context len="168" hash="1919028720"/>
      </ac:txMk>
    </ac:txMkLst>
    <p188:pos x="3234905" y="977660"/>
    <p188:txBody>
      <a:bodyPr/>
      <a:lstStyle/>
      <a:p>
        <a:r>
          <a:rPr lang="en-US"/>
          <a:t>maybe move this link/detail/credit to step 1 slide below?</a:t>
        </a:r>
      </a:p>
    </p188:txBody>
  </p188:cm>
  <p188:cm id="{A9021FCE-9DFC-4E7B-97C4-6AA74C0EF4C3}" authorId="{BE785B97-9407-040A-6BBA-6393BC1C5B4A}" status="resolved" created="2023-03-03T20:48:12.719" complete="100000">
    <ac:deMkLst xmlns:ac="http://schemas.microsoft.com/office/drawing/2013/main/command">
      <pc:docMk xmlns:pc="http://schemas.microsoft.com/office/powerpoint/2013/main/command"/>
      <pc:sldMk xmlns:pc="http://schemas.microsoft.com/office/powerpoint/2013/main/command" cId="3208995807" sldId="266"/>
      <ac:spMk id="3" creationId="{FA550EB3-4473-D60B-8281-B0F7083F474D}"/>
    </ac:deMkLst>
    <p188:replyLst>
      <p188:reply id="{D6012FFE-04D2-441B-9CA0-3DEC686BB999}" authorId="{BE785B97-9407-040A-6BBA-6393BC1C5B4A}" created="2023-03-03T21:02:03.574">
        <p188:txBody>
          <a:bodyPr/>
          <a:lstStyle/>
          <a:p>
            <a:r>
              <a:rPr lang="en-US"/>
              <a:t>Also, I think this would be a good place to talk about when and how this project actually came about! Just one or two sentences about how people from the critical cataloging group came up with the idea in 2020 (2021?)...</a:t>
            </a:r>
          </a:p>
        </p188:txBody>
      </p188:reply>
    </p188:replyLst>
    <p188:txBody>
      <a:bodyPr/>
      <a:lstStyle/>
      <a:p>
        <a:r>
          <a:rPr lang="en-US"/>
          <a:t>Add a line about the two UWs that had statements already? Or just say it?</a:t>
        </a:r>
      </a:p>
    </p188:txBody>
  </p188:cm>
</p188:cmLst>
</file>

<file path=ppt/comments/modernComment_10D_C41FA3C1.xml><?xml version="1.0" encoding="utf-8"?>
<p188:cmLst xmlns:a="http://schemas.openxmlformats.org/drawingml/2006/main" xmlns:r="http://schemas.openxmlformats.org/officeDocument/2006/relationships" xmlns:p188="http://schemas.microsoft.com/office/powerpoint/2018/8/main">
  <p188:cm id="{C774B734-B80C-49A1-8D5D-7F8E727D2038}" authorId="{BE785B97-9407-040A-6BBA-6393BC1C5B4A}" status="resolved" created="2023-03-03T20:46:04.749" complete="100000">
    <ac:deMkLst xmlns:ac="http://schemas.microsoft.com/office/drawing/2013/main/command">
      <pc:docMk xmlns:pc="http://schemas.microsoft.com/office/powerpoint/2013/main/command"/>
      <pc:sldMk xmlns:pc="http://schemas.microsoft.com/office/powerpoint/2013/main/command" cId="3290407873" sldId="269"/>
      <ac:graphicFrameMk id="8" creationId="{5F13CE51-B893-E93D-0BFB-F8C555B0DE08}"/>
    </ac:deMkLst>
    <p188:txBody>
      <a:bodyPr/>
      <a:lstStyle/>
      <a:p>
        <a:r>
          <a:rPr lang="en-US"/>
          <a:t>I'm playing around with the "smart design" function! Feel free to change things back.</a:t>
        </a:r>
      </a:p>
    </p188:txBody>
  </p188:cm>
</p188:cmLst>
</file>

<file path=ppt/comments/modernComment_111_4A0F2690.xml><?xml version="1.0" encoding="utf-8"?>
<p188:cmLst xmlns:a="http://schemas.openxmlformats.org/drawingml/2006/main" xmlns:r="http://schemas.openxmlformats.org/officeDocument/2006/relationships" xmlns:p188="http://schemas.microsoft.com/office/powerpoint/2018/8/main">
  <p188:cm id="{0C02B4C6-257C-2B45-AED6-B0131523126F}" authorId="{BE785B97-9407-040A-6BBA-6393BC1C5B4A}" status="resolved" created="2023-03-02T22:45:22.583" complete="100000">
    <pc:sldMkLst xmlns:pc="http://schemas.microsoft.com/office/powerpoint/2013/main/command">
      <pc:docMk/>
      <pc:sldMk cId="1242506896" sldId="273"/>
    </pc:sldMkLst>
    <p188:replyLst>
      <p188:reply id="{08678A97-D997-4E83-A859-37C786B6DBCD}" authorId="{8F3EC6F5-9CB7-59EB-4C01-186C44EFC8EC}" created="2023-03-03T17:59:58.506">
        <p188:txBody>
          <a:bodyPr/>
          <a:lstStyle/>
          <a:p>
            <a:r>
              <a:rPr lang="en-US"/>
              <a:t>Possibly move info from "what we did" slide?  (link and credit to Violet fox).  I tried putting in a screenshot, not sure this works well though)</a:t>
            </a:r>
          </a:p>
        </p188:txBody>
      </p188:reply>
    </p188:replyLst>
    <p188:txBody>
      <a:bodyPr/>
      <a:lstStyle/>
      <a:p>
        <a:r>
          <a:rPr lang="en-US"/>
          <a:t>I don’t think this slide needs any text. We could either cut this slide, or just put an image and I could say “As we discussed earlier, we started by reviewing the examples compiled by Violet Fox for the Cataloging Lab. This is a great place to start! We also took note of other institutions’ statements when we came across them. We’ll get more into this when we get to the writing step, but you’ll want to have a few examples right from the beginning.” </a:t>
        </a:r>
      </a:p>
    </p188:txBody>
  </p188:cm>
  <p188:cm id="{26E8EB3B-8167-4836-81C0-31971D55B44A}" authorId="{8F3EC6F5-9CB7-59EB-4C01-186C44EFC8EC}" status="resolved" created="2023-03-06T18:59:10.617" complete="100000">
    <pc:sldMkLst xmlns:pc="http://schemas.microsoft.com/office/powerpoint/2013/main/command">
      <pc:docMk/>
      <pc:sldMk cId="1242506896" sldId="273"/>
    </pc:sldMkLst>
    <p188:txBody>
      <a:bodyPr/>
      <a:lstStyle/>
      <a:p>
        <a:r>
          <a:rPr lang="en-US"/>
          <a:t>I think this would be a good slide to mention UW-Whitewater and UW-Milwaukee having statements for their digital collections.</a:t>
        </a:r>
      </a:p>
    </p188:txBody>
  </p188:cm>
  <p188:cm id="{BDFD75A2-DB13-4536-9E66-82B4039D387D}" authorId="{BE785B97-9407-040A-6BBA-6393BC1C5B4A}" created="2023-03-06T19:34:50.600">
    <pc:sldMkLst xmlns:pc="http://schemas.microsoft.com/office/powerpoint/2013/main/command">
      <pc:docMk/>
      <pc:sldMk cId="1242506896" sldId="273"/>
    </pc:sldMkLst>
    <p188:txBody>
      <a:bodyPr/>
      <a:lstStyle/>
      <a:p>
        <a:r>
          <a:rPr lang="en-US"/>
          <a:t>Note that different institutions title their statements differently</a:t>
        </a:r>
      </a:p>
    </p188:txBody>
  </p188:cm>
</p188:cmLst>
</file>

<file path=ppt/comments/modernComment_114_597A8BD8.xml><?xml version="1.0" encoding="utf-8"?>
<p188:cmLst xmlns:a="http://schemas.openxmlformats.org/drawingml/2006/main" xmlns:r="http://schemas.openxmlformats.org/officeDocument/2006/relationships" xmlns:p188="http://schemas.microsoft.com/office/powerpoint/2018/8/main">
  <p188:cm id="{360444A4-7F2E-40CD-9728-619E0CC2CD95}" authorId="{8F3EC6F5-9CB7-59EB-4C01-186C44EFC8EC}" status="resolved" created="2023-03-03T17:49:44.818" complete="100000">
    <ac:txMkLst xmlns:ac="http://schemas.microsoft.com/office/drawing/2013/main/command">
      <pc:docMk xmlns:pc="http://schemas.microsoft.com/office/powerpoint/2013/main/command"/>
      <pc:sldMk xmlns:pc="http://schemas.microsoft.com/office/powerpoint/2013/main/command" cId="1501203416" sldId="276"/>
      <ac:spMk id="3" creationId="{5F0038C8-5333-CAA5-8F2D-8811B50618C2}"/>
      <ac:txMk cp="74" len="13">
        <ac:context len="116" hash="273314973"/>
      </ac:txMk>
    </ac:txMkLst>
    <p188:pos x="5880339" y="1408981"/>
    <p188:txBody>
      <a:bodyPr/>
      <a:lstStyle/>
      <a:p>
        <a:r>
          <a:rPr lang="en-US"/>
          <a:t>Could shorten to 'institutional voice'</a:t>
        </a:r>
      </a:p>
    </p188:txBody>
  </p188:cm>
</p188:cmLst>
</file>

<file path=ppt/comments/modernComment_115_2C5932C3.xml><?xml version="1.0" encoding="utf-8"?>
<p188:cmLst xmlns:a="http://schemas.openxmlformats.org/drawingml/2006/main" xmlns:r="http://schemas.openxmlformats.org/officeDocument/2006/relationships" xmlns:p188="http://schemas.microsoft.com/office/powerpoint/2018/8/main">
  <p188:cm id="{97640849-B3E6-48DA-A47B-8BE099A14069}" authorId="{BE785B97-9407-040A-6BBA-6393BC1C5B4A}" status="resolved" created="2023-03-03T20:52:14.624" complete="100000">
    <ac:txMkLst xmlns:ac="http://schemas.microsoft.com/office/drawing/2013/main/command">
      <pc:docMk xmlns:pc="http://schemas.microsoft.com/office/powerpoint/2013/main/command"/>
      <pc:sldMk xmlns:pc="http://schemas.microsoft.com/office/powerpoint/2013/main/command" cId="744043203" sldId="277"/>
      <ac:spMk id="3" creationId="{9A601C8B-7117-BE80-1F17-A98A1D21223A}"/>
      <ac:txMk cp="314" len="17">
        <ac:context len="332" hash="2724781731"/>
      </ac:txMk>
    </ac:txMkLst>
    <p188:pos x="2693300" y="3413940"/>
    <p188:txBody>
      <a:bodyPr/>
      <a:lstStyle/>
      <a:p>
        <a:r>
          <a:rPr lang="en-US"/>
          <a:t>Maybe change to, "Commit to action, but don't over-promise"</a:t>
        </a:r>
      </a:p>
    </p188:txBody>
  </p188:cm>
  <p188:cm id="{F8B1A47F-4F73-4BD3-BD1C-460A8CF252AB}" authorId="{BE785B97-9407-040A-6BBA-6393BC1C5B4A}" created="2023-03-06T19:32:18.057">
    <pc:sldMkLst xmlns:pc="http://schemas.microsoft.com/office/powerpoint/2013/main/command">
      <pc:docMk/>
      <pc:sldMk cId="744043203" sldId="277"/>
    </pc:sldMkLst>
    <p188:txBody>
      <a:bodyPr/>
      <a:lstStyle/>
      <a:p>
        <a:r>
          <a:rPr lang="en-US"/>
          <a:t>Limit to one additional sentence per bullet, and cut some of what I say about what we did</a:t>
        </a:r>
      </a:p>
    </p188:txBody>
  </p188:cm>
</p188:cmLst>
</file>

<file path=ppt/comments/modernComment_116_1BA98DA4.xml><?xml version="1.0" encoding="utf-8"?>
<p188:cmLst xmlns:a="http://schemas.openxmlformats.org/drawingml/2006/main" xmlns:r="http://schemas.openxmlformats.org/officeDocument/2006/relationships" xmlns:p188="http://schemas.microsoft.com/office/powerpoint/2018/8/main">
  <p188:cm id="{EE97AAE9-1A34-45F4-875F-A89B776ED2F8}" authorId="{8F3EC6F5-9CB7-59EB-4C01-186C44EFC8EC}" status="resolved" created="2023-03-03T17:51:48.040" complete="100000">
    <ac:txMkLst xmlns:ac="http://schemas.microsoft.com/office/drawing/2013/main/command">
      <pc:docMk xmlns:pc="http://schemas.microsoft.com/office/powerpoint/2013/main/command"/>
      <pc:sldMk xmlns:pc="http://schemas.microsoft.com/office/powerpoint/2013/main/command" cId="464096676" sldId="278"/>
      <ac:spMk id="3" creationId="{C4A00496-D5C9-C2A5-57F5-BEBB00700592}"/>
      <ac:txMk cp="27">
        <ac:context len="40" hash="3487206038"/>
      </ac:txMk>
    </ac:txMkLst>
    <p188:pos x="2904226" y="948905"/>
    <p188:txBody>
      <a:bodyPr/>
      <a:lstStyle/>
      <a:p>
        <a:r>
          <a:rPr lang="en-US"/>
          <a:t>This part could just go in speaker notes?</a:t>
        </a:r>
      </a:p>
    </p188:txBody>
  </p188:cm>
</p188:cmLst>
</file>

<file path=ppt/comments/modernComment_117_9BEA43E0.xml><?xml version="1.0" encoding="utf-8"?>
<p188:cmLst xmlns:a="http://schemas.openxmlformats.org/drawingml/2006/main" xmlns:r="http://schemas.openxmlformats.org/officeDocument/2006/relationships" xmlns:p188="http://schemas.microsoft.com/office/powerpoint/2018/8/main">
  <p188:cm id="{956326C7-DDEB-436E-BC52-7CE9B657DA34}" authorId="{BE785B97-9407-040A-6BBA-6393BC1C5B4A}" status="resolved" created="2023-03-03T18:54:40.400" complete="100000">
    <pc:sldMkLst xmlns:pc="http://schemas.microsoft.com/office/powerpoint/2013/main/command">
      <pc:docMk/>
      <pc:sldMk cId="2615821280" sldId="279"/>
    </pc:sldMkLst>
    <p188:txBody>
      <a:bodyPr/>
      <a:lstStyle/>
      <a:p>
        <a:r>
          <a:rPr lang="en-US"/>
          <a:t>Maybe we could put the acknowledgement slide at the end?</a:t>
        </a:r>
      </a:p>
    </p188:txBody>
  </p188:cm>
  <p188:cm id="{11B63D59-498C-49C3-8147-A3C01C20D82C}" authorId="{BE785B97-9407-040A-6BBA-6393BC1C5B4A}" created="2023-03-06T20:07:10.105">
    <pc:sldMkLst xmlns:pc="http://schemas.microsoft.com/office/powerpoint/2013/main/command">
      <pc:docMk/>
      <pc:sldMk cId="2615821280" sldId="279"/>
    </pc:sldMkLst>
    <p188:txBody>
      <a:bodyPr/>
      <a:lstStyle/>
      <a:p>
        <a:r>
          <a:rPr lang="en-US"/>
          <a:t>I thought maybe we could say something thanking all the people who wrote the statements that we reviewed and adapted from? </a:t>
        </a:r>
      </a:p>
    </p188:txBody>
  </p188:cm>
</p188:cmLst>
</file>

<file path=ppt/comments/modernComment_11C_842E2C5F.xml><?xml version="1.0" encoding="utf-8"?>
<p188:cmLst xmlns:a="http://schemas.openxmlformats.org/drawingml/2006/main" xmlns:r="http://schemas.openxmlformats.org/officeDocument/2006/relationships" xmlns:p188="http://schemas.microsoft.com/office/powerpoint/2018/8/main">
  <p188:cm id="{3146A142-B804-4C98-B553-887018064974}" authorId="{8F3EC6F5-9CB7-59EB-4C01-186C44EFC8EC}" status="resolved" created="2023-03-08T17:14:38.728" complete="100000">
    <ac:txMkLst xmlns:ac="http://schemas.microsoft.com/office/drawing/2013/main/command">
      <pc:docMk xmlns:pc="http://schemas.microsoft.com/office/powerpoint/2013/main/command"/>
      <pc:sldMk xmlns:pc="http://schemas.microsoft.com/office/powerpoint/2013/main/command" cId="2217618527" sldId="284"/>
      <ac:spMk id="3" creationId="{9245D63D-C576-E3B7-F252-21C40209874B}"/>
      <ac:txMk cp="1155">
        <ac:context len="1157" hash="1342449911"/>
      </ac:txMk>
    </ac:txMkLst>
    <p188:pos x="4856269" y="4240352"/>
    <p188:txBody>
      <a:bodyPr/>
      <a:lstStyle/>
      <a:p>
        <a:r>
          <a:rPr lang="en-US"/>
          <a:t>I'd take these two out - they aren't resources in the same way the others are and I think non-UW people will generally find the cataloging lab list more helpful for looking at example statements.</a:t>
        </a:r>
      </a:p>
    </p188:txBody>
  </p188:cm>
</p188:cmLst>
</file>

<file path=ppt/comments/modernComment_11D_BAD67C47.xml><?xml version="1.0" encoding="utf-8"?>
<p188:cmLst xmlns:a="http://schemas.openxmlformats.org/drawingml/2006/main" xmlns:r="http://schemas.openxmlformats.org/officeDocument/2006/relationships" xmlns:p188="http://schemas.microsoft.com/office/powerpoint/2018/8/main">
  <p188:cm id="{BE0E6314-F14A-8B47-87EB-C15A9C9A95B3}" authorId="{BE785B97-9407-040A-6BBA-6393BC1C5B4A}" status="resolved" created="2023-03-07T23:52:58.281" complete="100000">
    <ac:deMkLst xmlns:ac="http://schemas.microsoft.com/office/drawing/2013/main/command">
      <pc:docMk xmlns:pc="http://schemas.microsoft.com/office/powerpoint/2013/main/command"/>
      <pc:sldMk xmlns:pc="http://schemas.microsoft.com/office/powerpoint/2013/main/command" cId="3134618695" sldId="285"/>
      <ac:spMk id="3" creationId="{AC3CCBD5-A19E-B79D-E02E-F34730597F16}"/>
    </ac:deMkLst>
    <p188:txBody>
      <a:bodyPr/>
      <a:lstStyle/>
      <a:p>
        <a:r>
          <a:rPr lang="en-US"/>
          <a:t>I wanted to break up slide 17— what do you think about adding this? Or, instead of just pasting it in, I could do a screenshot of what it looks like in Primo Sandbox?</a:t>
        </a:r>
      </a:p>
    </p188:txBody>
  </p188:cm>
</p188:cmLst>
</file>

<file path=ppt/diagrams/_rels/data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5A6CBB-534B-4935-A57B-B40CA859103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D52840D0-73FA-41E5-BE7C-AB8312ADB931}">
      <dgm:prSet/>
      <dgm:spPr/>
      <dgm:t>
        <a:bodyPr/>
        <a:lstStyle/>
        <a:p>
          <a:r>
            <a:rPr lang="en-US"/>
            <a:t>Acknowledges presence of harmful language</a:t>
          </a:r>
        </a:p>
      </dgm:t>
    </dgm:pt>
    <dgm:pt modelId="{59CBDB09-A744-4AC6-8589-EC07F93178C5}" type="parTrans" cxnId="{E1BF7D76-545D-43E8-BD84-4D96201A4633}">
      <dgm:prSet/>
      <dgm:spPr/>
      <dgm:t>
        <a:bodyPr/>
        <a:lstStyle/>
        <a:p>
          <a:endParaRPr lang="en-US"/>
        </a:p>
      </dgm:t>
    </dgm:pt>
    <dgm:pt modelId="{2DB69F90-B3AC-4325-A465-E34668B7C1D4}" type="sibTrans" cxnId="{E1BF7D76-545D-43E8-BD84-4D96201A4633}">
      <dgm:prSet/>
      <dgm:spPr/>
      <dgm:t>
        <a:bodyPr/>
        <a:lstStyle/>
        <a:p>
          <a:endParaRPr lang="en-US"/>
        </a:p>
      </dgm:t>
    </dgm:pt>
    <dgm:pt modelId="{007D1C7C-D531-4475-927C-0AAC9BEFD7C1}">
      <dgm:prSet/>
      <dgm:spPr/>
      <dgm:t>
        <a:bodyPr/>
        <a:lstStyle/>
        <a:p>
          <a:r>
            <a:rPr lang="en-US"/>
            <a:t>Provides background information &amp; context</a:t>
          </a:r>
        </a:p>
      </dgm:t>
    </dgm:pt>
    <dgm:pt modelId="{1C7ABE84-4934-411A-964A-B95F14E58687}" type="parTrans" cxnId="{77BE8379-B664-4CAD-B9EB-721745FA6BCF}">
      <dgm:prSet/>
      <dgm:spPr/>
      <dgm:t>
        <a:bodyPr/>
        <a:lstStyle/>
        <a:p>
          <a:endParaRPr lang="en-US"/>
        </a:p>
      </dgm:t>
    </dgm:pt>
    <dgm:pt modelId="{D9A1088F-A443-4E1E-AABD-51AF944E7EC0}" type="sibTrans" cxnId="{77BE8379-B664-4CAD-B9EB-721745FA6BCF}">
      <dgm:prSet/>
      <dgm:spPr/>
      <dgm:t>
        <a:bodyPr/>
        <a:lstStyle/>
        <a:p>
          <a:endParaRPr lang="en-US"/>
        </a:p>
      </dgm:t>
    </dgm:pt>
    <dgm:pt modelId="{81FA1141-BC10-429D-98FD-5CFC9E9F74D8}">
      <dgm:prSet/>
      <dgm:spPr/>
      <dgm:t>
        <a:bodyPr/>
        <a:lstStyle/>
        <a:p>
          <a:r>
            <a:rPr lang="en-US"/>
            <a:t>Provides contact information</a:t>
          </a:r>
        </a:p>
      </dgm:t>
    </dgm:pt>
    <dgm:pt modelId="{0CC3A1DF-E98C-497F-98DF-9B270F1C1133}" type="parTrans" cxnId="{80177C92-46F8-4620-A88F-A5B709575E41}">
      <dgm:prSet/>
      <dgm:spPr/>
      <dgm:t>
        <a:bodyPr/>
        <a:lstStyle/>
        <a:p>
          <a:endParaRPr lang="en-US"/>
        </a:p>
      </dgm:t>
    </dgm:pt>
    <dgm:pt modelId="{911F1AD4-2E3D-4C8A-9FC8-6EE30DF0F7B4}" type="sibTrans" cxnId="{80177C92-46F8-4620-A88F-A5B709575E41}">
      <dgm:prSet/>
      <dgm:spPr/>
      <dgm:t>
        <a:bodyPr/>
        <a:lstStyle/>
        <a:p>
          <a:endParaRPr lang="en-US"/>
        </a:p>
      </dgm:t>
    </dgm:pt>
    <dgm:pt modelId="{2EB2F7A8-5697-4E44-9207-735FD0CE0DFA}" type="pres">
      <dgm:prSet presAssocID="{765A6CBB-534B-4935-A57B-B40CA859103E}" presName="diagram" presStyleCnt="0">
        <dgm:presLayoutVars>
          <dgm:dir/>
          <dgm:resizeHandles val="exact"/>
        </dgm:presLayoutVars>
      </dgm:prSet>
      <dgm:spPr/>
    </dgm:pt>
    <dgm:pt modelId="{0916A247-128C-4FAA-8AB8-62F592299189}" type="pres">
      <dgm:prSet presAssocID="{D52840D0-73FA-41E5-BE7C-AB8312ADB931}" presName="node" presStyleLbl="node1" presStyleIdx="0" presStyleCnt="3">
        <dgm:presLayoutVars>
          <dgm:bulletEnabled val="1"/>
        </dgm:presLayoutVars>
      </dgm:prSet>
      <dgm:spPr/>
    </dgm:pt>
    <dgm:pt modelId="{8B49E839-3215-4C80-BE0A-97F9470A73A9}" type="pres">
      <dgm:prSet presAssocID="{2DB69F90-B3AC-4325-A465-E34668B7C1D4}" presName="sibTrans" presStyleCnt="0"/>
      <dgm:spPr/>
    </dgm:pt>
    <dgm:pt modelId="{A3162478-2B24-4C18-9F26-D23DD0D3644D}" type="pres">
      <dgm:prSet presAssocID="{007D1C7C-D531-4475-927C-0AAC9BEFD7C1}" presName="node" presStyleLbl="node1" presStyleIdx="1" presStyleCnt="3">
        <dgm:presLayoutVars>
          <dgm:bulletEnabled val="1"/>
        </dgm:presLayoutVars>
      </dgm:prSet>
      <dgm:spPr/>
    </dgm:pt>
    <dgm:pt modelId="{573BF1F9-B237-400A-BD82-872E3FE2164A}" type="pres">
      <dgm:prSet presAssocID="{D9A1088F-A443-4E1E-AABD-51AF944E7EC0}" presName="sibTrans" presStyleCnt="0"/>
      <dgm:spPr/>
    </dgm:pt>
    <dgm:pt modelId="{8AF78C48-95C5-4A3E-AF29-DE877B848887}" type="pres">
      <dgm:prSet presAssocID="{81FA1141-BC10-429D-98FD-5CFC9E9F74D8}" presName="node" presStyleLbl="node1" presStyleIdx="2" presStyleCnt="3">
        <dgm:presLayoutVars>
          <dgm:bulletEnabled val="1"/>
        </dgm:presLayoutVars>
      </dgm:prSet>
      <dgm:spPr/>
    </dgm:pt>
  </dgm:ptLst>
  <dgm:cxnLst>
    <dgm:cxn modelId="{DD26A51A-09CF-ED41-99E4-2CE6E22CA65F}" type="presOf" srcId="{007D1C7C-D531-4475-927C-0AAC9BEFD7C1}" destId="{A3162478-2B24-4C18-9F26-D23DD0D3644D}" srcOrd="0" destOrd="0" presId="urn:microsoft.com/office/officeart/2005/8/layout/default"/>
    <dgm:cxn modelId="{3A458D72-16BC-7F44-AE30-7591500BD00F}" type="presOf" srcId="{81FA1141-BC10-429D-98FD-5CFC9E9F74D8}" destId="{8AF78C48-95C5-4A3E-AF29-DE877B848887}" srcOrd="0" destOrd="0" presId="urn:microsoft.com/office/officeart/2005/8/layout/default"/>
    <dgm:cxn modelId="{E1BF7D76-545D-43E8-BD84-4D96201A4633}" srcId="{765A6CBB-534B-4935-A57B-B40CA859103E}" destId="{D52840D0-73FA-41E5-BE7C-AB8312ADB931}" srcOrd="0" destOrd="0" parTransId="{59CBDB09-A744-4AC6-8589-EC07F93178C5}" sibTransId="{2DB69F90-B3AC-4325-A465-E34668B7C1D4}"/>
    <dgm:cxn modelId="{77BE8379-B664-4CAD-B9EB-721745FA6BCF}" srcId="{765A6CBB-534B-4935-A57B-B40CA859103E}" destId="{007D1C7C-D531-4475-927C-0AAC9BEFD7C1}" srcOrd="1" destOrd="0" parTransId="{1C7ABE84-4934-411A-964A-B95F14E58687}" sibTransId="{D9A1088F-A443-4E1E-AABD-51AF944E7EC0}"/>
    <dgm:cxn modelId="{80177C92-46F8-4620-A88F-A5B709575E41}" srcId="{765A6CBB-534B-4935-A57B-B40CA859103E}" destId="{81FA1141-BC10-429D-98FD-5CFC9E9F74D8}" srcOrd="2" destOrd="0" parTransId="{0CC3A1DF-E98C-497F-98DF-9B270F1C1133}" sibTransId="{911F1AD4-2E3D-4C8A-9FC8-6EE30DF0F7B4}"/>
    <dgm:cxn modelId="{6EE3589D-BA6D-144F-AFF1-DDD4CCE22DCD}" type="presOf" srcId="{D52840D0-73FA-41E5-BE7C-AB8312ADB931}" destId="{0916A247-128C-4FAA-8AB8-62F592299189}" srcOrd="0" destOrd="0" presId="urn:microsoft.com/office/officeart/2005/8/layout/default"/>
    <dgm:cxn modelId="{87D17FF6-93D3-7244-BCAB-8B63097061AC}" type="presOf" srcId="{765A6CBB-534B-4935-A57B-B40CA859103E}" destId="{2EB2F7A8-5697-4E44-9207-735FD0CE0DFA}" srcOrd="0" destOrd="0" presId="urn:microsoft.com/office/officeart/2005/8/layout/default"/>
    <dgm:cxn modelId="{3386978B-ACDB-3647-9841-560A0CFE69D3}" type="presParOf" srcId="{2EB2F7A8-5697-4E44-9207-735FD0CE0DFA}" destId="{0916A247-128C-4FAA-8AB8-62F592299189}" srcOrd="0" destOrd="0" presId="urn:microsoft.com/office/officeart/2005/8/layout/default"/>
    <dgm:cxn modelId="{C2324296-4AFE-0D4B-8598-F12BF2A91929}" type="presParOf" srcId="{2EB2F7A8-5697-4E44-9207-735FD0CE0DFA}" destId="{8B49E839-3215-4C80-BE0A-97F9470A73A9}" srcOrd="1" destOrd="0" presId="urn:microsoft.com/office/officeart/2005/8/layout/default"/>
    <dgm:cxn modelId="{30390330-B899-8045-86F3-6C037921D37C}" type="presParOf" srcId="{2EB2F7A8-5697-4E44-9207-735FD0CE0DFA}" destId="{A3162478-2B24-4C18-9F26-D23DD0D3644D}" srcOrd="2" destOrd="0" presId="urn:microsoft.com/office/officeart/2005/8/layout/default"/>
    <dgm:cxn modelId="{9E5B0935-B344-8144-810A-70B10FE2E448}" type="presParOf" srcId="{2EB2F7A8-5697-4E44-9207-735FD0CE0DFA}" destId="{573BF1F9-B237-400A-BD82-872E3FE2164A}" srcOrd="3" destOrd="0" presId="urn:microsoft.com/office/officeart/2005/8/layout/default"/>
    <dgm:cxn modelId="{722E9474-EE34-8143-8DC9-CDD3BD83CBF0}" type="presParOf" srcId="{2EB2F7A8-5697-4E44-9207-735FD0CE0DFA}" destId="{8AF78C48-95C5-4A3E-AF29-DE877B848887}"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38FA06-E27D-4568-B3A5-399EEB6BBC13}"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US"/>
        </a:p>
      </dgm:t>
    </dgm:pt>
    <dgm:pt modelId="{A72FC458-2309-4BE9-94AD-89132A9F7D93}">
      <dgm:prSet/>
      <dgm:spPr/>
      <dgm:t>
        <a:bodyPr/>
        <a:lstStyle/>
        <a:p>
          <a:r>
            <a:rPr lang="en-US"/>
            <a:t>Give background/context about harmful language in library and archival description</a:t>
          </a:r>
        </a:p>
      </dgm:t>
    </dgm:pt>
    <dgm:pt modelId="{CA97B477-D45A-482A-A730-42F70A212493}" type="parTrans" cxnId="{4C6DF2C3-06EE-4C15-B1B7-9A790D242448}">
      <dgm:prSet/>
      <dgm:spPr/>
      <dgm:t>
        <a:bodyPr/>
        <a:lstStyle/>
        <a:p>
          <a:endParaRPr lang="en-US"/>
        </a:p>
      </dgm:t>
    </dgm:pt>
    <dgm:pt modelId="{3ABDD992-2DC9-41BA-A6D4-4A3B2A8E0CE2}" type="sibTrans" cxnId="{4C6DF2C3-06EE-4C15-B1B7-9A790D242448}">
      <dgm:prSet/>
      <dgm:spPr/>
      <dgm:t>
        <a:bodyPr/>
        <a:lstStyle/>
        <a:p>
          <a:endParaRPr lang="en-US"/>
        </a:p>
      </dgm:t>
    </dgm:pt>
    <dgm:pt modelId="{7AFF007E-BF5A-4CEF-B5F7-80B1CE33738C}">
      <dgm:prSet/>
      <dgm:spPr/>
      <dgm:t>
        <a:bodyPr/>
        <a:lstStyle/>
        <a:p>
          <a:r>
            <a:rPr lang="en-US"/>
            <a:t>Acknowledge these problems in our description</a:t>
          </a:r>
        </a:p>
      </dgm:t>
    </dgm:pt>
    <dgm:pt modelId="{9DA6815C-9682-4334-B2F6-2C3B98D1A006}" type="parTrans" cxnId="{7A19D83D-6A79-49D0-B638-DCF1D5D8A497}">
      <dgm:prSet/>
      <dgm:spPr/>
      <dgm:t>
        <a:bodyPr/>
        <a:lstStyle/>
        <a:p>
          <a:endParaRPr lang="en-US"/>
        </a:p>
      </dgm:t>
    </dgm:pt>
    <dgm:pt modelId="{DE5008CC-E25B-4A96-85DC-F6A02DAB1936}" type="sibTrans" cxnId="{7A19D83D-6A79-49D0-B638-DCF1D5D8A497}">
      <dgm:prSet/>
      <dgm:spPr/>
      <dgm:t>
        <a:bodyPr/>
        <a:lstStyle/>
        <a:p>
          <a:endParaRPr lang="en-US"/>
        </a:p>
      </dgm:t>
    </dgm:pt>
    <dgm:pt modelId="{F2D30B6B-9C18-400E-A289-40F3557EFAC2}">
      <dgm:prSet/>
      <dgm:spPr/>
      <dgm:t>
        <a:bodyPr/>
        <a:lstStyle/>
        <a:p>
          <a:r>
            <a:rPr lang="en-US"/>
            <a:t>Communicate commitment and actions</a:t>
          </a:r>
        </a:p>
      </dgm:t>
    </dgm:pt>
    <dgm:pt modelId="{358AC5EB-D5C0-46FF-B98E-9A1883DB0647}" type="parTrans" cxnId="{F449B5CB-C83C-4F33-B9DA-DF27581D36AE}">
      <dgm:prSet/>
      <dgm:spPr/>
      <dgm:t>
        <a:bodyPr/>
        <a:lstStyle/>
        <a:p>
          <a:endParaRPr lang="en-US"/>
        </a:p>
      </dgm:t>
    </dgm:pt>
    <dgm:pt modelId="{CE9A015B-C298-4435-AD98-03E04FC43AC9}" type="sibTrans" cxnId="{F449B5CB-C83C-4F33-B9DA-DF27581D36AE}">
      <dgm:prSet/>
      <dgm:spPr/>
      <dgm:t>
        <a:bodyPr/>
        <a:lstStyle/>
        <a:p>
          <a:endParaRPr lang="en-US"/>
        </a:p>
      </dgm:t>
    </dgm:pt>
    <dgm:pt modelId="{66824CAC-0A7C-4784-8339-6BD5D87ED81D}">
      <dgm:prSet/>
      <dgm:spPr/>
      <dgm:t>
        <a:bodyPr/>
        <a:lstStyle/>
        <a:p>
          <a:r>
            <a:rPr lang="en-US"/>
            <a:t>Invitation to report harmful language</a:t>
          </a:r>
        </a:p>
      </dgm:t>
    </dgm:pt>
    <dgm:pt modelId="{994E1C97-E5CD-4CD1-9DC7-2C486B55FF32}" type="parTrans" cxnId="{ED30790A-BB07-4D4C-BA54-407BBCBF5C7C}">
      <dgm:prSet/>
      <dgm:spPr/>
      <dgm:t>
        <a:bodyPr/>
        <a:lstStyle/>
        <a:p>
          <a:endParaRPr lang="en-US"/>
        </a:p>
      </dgm:t>
    </dgm:pt>
    <dgm:pt modelId="{22703E77-308C-4C36-97FD-BAC84AD022E2}" type="sibTrans" cxnId="{ED30790A-BB07-4D4C-BA54-407BBCBF5C7C}">
      <dgm:prSet/>
      <dgm:spPr/>
      <dgm:t>
        <a:bodyPr/>
        <a:lstStyle/>
        <a:p>
          <a:endParaRPr lang="en-US"/>
        </a:p>
      </dgm:t>
    </dgm:pt>
    <dgm:pt modelId="{F3AEC84A-91D3-4F13-8B99-A1116E539FB0}" type="pres">
      <dgm:prSet presAssocID="{5538FA06-E27D-4568-B3A5-399EEB6BBC13}" presName="vert0" presStyleCnt="0">
        <dgm:presLayoutVars>
          <dgm:dir/>
          <dgm:animOne val="branch"/>
          <dgm:animLvl val="lvl"/>
        </dgm:presLayoutVars>
      </dgm:prSet>
      <dgm:spPr/>
    </dgm:pt>
    <dgm:pt modelId="{6E50F276-5820-44C3-9A5F-1C0DECEDC6ED}" type="pres">
      <dgm:prSet presAssocID="{A72FC458-2309-4BE9-94AD-89132A9F7D93}" presName="thickLine" presStyleLbl="alignNode1" presStyleIdx="0" presStyleCnt="4"/>
      <dgm:spPr/>
    </dgm:pt>
    <dgm:pt modelId="{618E7009-5D6D-4521-BAE9-5A796DA50614}" type="pres">
      <dgm:prSet presAssocID="{A72FC458-2309-4BE9-94AD-89132A9F7D93}" presName="horz1" presStyleCnt="0"/>
      <dgm:spPr/>
    </dgm:pt>
    <dgm:pt modelId="{03F17F0C-E42F-49E9-AAFA-B1494BAEE46A}" type="pres">
      <dgm:prSet presAssocID="{A72FC458-2309-4BE9-94AD-89132A9F7D93}" presName="tx1" presStyleLbl="revTx" presStyleIdx="0" presStyleCnt="4"/>
      <dgm:spPr/>
    </dgm:pt>
    <dgm:pt modelId="{145C0A12-FA1C-47CD-BA40-19EF4C5FF3A7}" type="pres">
      <dgm:prSet presAssocID="{A72FC458-2309-4BE9-94AD-89132A9F7D93}" presName="vert1" presStyleCnt="0"/>
      <dgm:spPr/>
    </dgm:pt>
    <dgm:pt modelId="{F39D6092-2C58-4E80-ABB9-3C9A759A6C65}" type="pres">
      <dgm:prSet presAssocID="{7AFF007E-BF5A-4CEF-B5F7-80B1CE33738C}" presName="thickLine" presStyleLbl="alignNode1" presStyleIdx="1" presStyleCnt="4"/>
      <dgm:spPr/>
    </dgm:pt>
    <dgm:pt modelId="{DCE18D6A-F5C6-4422-9053-97BD008ACD47}" type="pres">
      <dgm:prSet presAssocID="{7AFF007E-BF5A-4CEF-B5F7-80B1CE33738C}" presName="horz1" presStyleCnt="0"/>
      <dgm:spPr/>
    </dgm:pt>
    <dgm:pt modelId="{0B7EF194-78B9-4780-AF0B-E0E39D6E26BD}" type="pres">
      <dgm:prSet presAssocID="{7AFF007E-BF5A-4CEF-B5F7-80B1CE33738C}" presName="tx1" presStyleLbl="revTx" presStyleIdx="1" presStyleCnt="4"/>
      <dgm:spPr/>
    </dgm:pt>
    <dgm:pt modelId="{1863E5AD-8590-4AA3-8429-8504DFC8A8FB}" type="pres">
      <dgm:prSet presAssocID="{7AFF007E-BF5A-4CEF-B5F7-80B1CE33738C}" presName="vert1" presStyleCnt="0"/>
      <dgm:spPr/>
    </dgm:pt>
    <dgm:pt modelId="{5BE6462F-0E00-44BD-B45F-F212C7167B34}" type="pres">
      <dgm:prSet presAssocID="{F2D30B6B-9C18-400E-A289-40F3557EFAC2}" presName="thickLine" presStyleLbl="alignNode1" presStyleIdx="2" presStyleCnt="4"/>
      <dgm:spPr/>
    </dgm:pt>
    <dgm:pt modelId="{AC85872D-891E-4974-82DF-0A84C420DEB4}" type="pres">
      <dgm:prSet presAssocID="{F2D30B6B-9C18-400E-A289-40F3557EFAC2}" presName="horz1" presStyleCnt="0"/>
      <dgm:spPr/>
    </dgm:pt>
    <dgm:pt modelId="{B6D5BB7F-02F0-4E0C-A046-6EBF715AFAF3}" type="pres">
      <dgm:prSet presAssocID="{F2D30B6B-9C18-400E-A289-40F3557EFAC2}" presName="tx1" presStyleLbl="revTx" presStyleIdx="2" presStyleCnt="4" custScaleY="61625"/>
      <dgm:spPr/>
    </dgm:pt>
    <dgm:pt modelId="{B8E5D460-4CD6-463F-8E94-9BE4ECB3FD97}" type="pres">
      <dgm:prSet presAssocID="{F2D30B6B-9C18-400E-A289-40F3557EFAC2}" presName="vert1" presStyleCnt="0"/>
      <dgm:spPr/>
    </dgm:pt>
    <dgm:pt modelId="{55F41DE2-9CCB-4591-9F37-D3399B02911B}" type="pres">
      <dgm:prSet presAssocID="{66824CAC-0A7C-4784-8339-6BD5D87ED81D}" presName="thickLine" presStyleLbl="alignNode1" presStyleIdx="3" presStyleCnt="4"/>
      <dgm:spPr/>
    </dgm:pt>
    <dgm:pt modelId="{5DF9498B-161B-445D-A468-6DA1FD1E094C}" type="pres">
      <dgm:prSet presAssocID="{66824CAC-0A7C-4784-8339-6BD5D87ED81D}" presName="horz1" presStyleCnt="0"/>
      <dgm:spPr/>
    </dgm:pt>
    <dgm:pt modelId="{A75C7CAA-E8A4-4530-BB1B-BEEFAAFF3390}" type="pres">
      <dgm:prSet presAssocID="{66824CAC-0A7C-4784-8339-6BD5D87ED81D}" presName="tx1" presStyleLbl="revTx" presStyleIdx="3" presStyleCnt="4" custScaleY="92678"/>
      <dgm:spPr/>
    </dgm:pt>
    <dgm:pt modelId="{A0141C7E-6729-4313-A9B9-06BC68DAADFF}" type="pres">
      <dgm:prSet presAssocID="{66824CAC-0A7C-4784-8339-6BD5D87ED81D}" presName="vert1" presStyleCnt="0"/>
      <dgm:spPr/>
    </dgm:pt>
  </dgm:ptLst>
  <dgm:cxnLst>
    <dgm:cxn modelId="{ED30790A-BB07-4D4C-BA54-407BBCBF5C7C}" srcId="{5538FA06-E27D-4568-B3A5-399EEB6BBC13}" destId="{66824CAC-0A7C-4784-8339-6BD5D87ED81D}" srcOrd="3" destOrd="0" parTransId="{994E1C97-E5CD-4CD1-9DC7-2C486B55FF32}" sibTransId="{22703E77-308C-4C36-97FD-BAC84AD022E2}"/>
    <dgm:cxn modelId="{1FCB291D-AFFA-4DD4-96AB-2BAA04098EEC}" type="presOf" srcId="{7AFF007E-BF5A-4CEF-B5F7-80B1CE33738C}" destId="{0B7EF194-78B9-4780-AF0B-E0E39D6E26BD}" srcOrd="0" destOrd="0" presId="urn:microsoft.com/office/officeart/2008/layout/LinedList"/>
    <dgm:cxn modelId="{7A19D83D-6A79-49D0-B638-DCF1D5D8A497}" srcId="{5538FA06-E27D-4568-B3A5-399EEB6BBC13}" destId="{7AFF007E-BF5A-4CEF-B5F7-80B1CE33738C}" srcOrd="1" destOrd="0" parTransId="{9DA6815C-9682-4334-B2F6-2C3B98D1A006}" sibTransId="{DE5008CC-E25B-4A96-85DC-F6A02DAB1936}"/>
    <dgm:cxn modelId="{48EC5C5C-E243-4E79-B731-7B99B0C950CD}" type="presOf" srcId="{66824CAC-0A7C-4784-8339-6BD5D87ED81D}" destId="{A75C7CAA-E8A4-4530-BB1B-BEEFAAFF3390}" srcOrd="0" destOrd="0" presId="urn:microsoft.com/office/officeart/2008/layout/LinedList"/>
    <dgm:cxn modelId="{46C49971-E723-4AB1-869D-9A1BE2259D08}" type="presOf" srcId="{F2D30B6B-9C18-400E-A289-40F3557EFAC2}" destId="{B6D5BB7F-02F0-4E0C-A046-6EBF715AFAF3}" srcOrd="0" destOrd="0" presId="urn:microsoft.com/office/officeart/2008/layout/LinedList"/>
    <dgm:cxn modelId="{59E1F591-8DDE-483A-AF07-CBF7EE200C13}" type="presOf" srcId="{5538FA06-E27D-4568-B3A5-399EEB6BBC13}" destId="{F3AEC84A-91D3-4F13-8B99-A1116E539FB0}" srcOrd="0" destOrd="0" presId="urn:microsoft.com/office/officeart/2008/layout/LinedList"/>
    <dgm:cxn modelId="{2B0A0BA1-F7B1-4C58-BF99-36755054EDD9}" type="presOf" srcId="{A72FC458-2309-4BE9-94AD-89132A9F7D93}" destId="{03F17F0C-E42F-49E9-AAFA-B1494BAEE46A}" srcOrd="0" destOrd="0" presId="urn:microsoft.com/office/officeart/2008/layout/LinedList"/>
    <dgm:cxn modelId="{4C6DF2C3-06EE-4C15-B1B7-9A790D242448}" srcId="{5538FA06-E27D-4568-B3A5-399EEB6BBC13}" destId="{A72FC458-2309-4BE9-94AD-89132A9F7D93}" srcOrd="0" destOrd="0" parTransId="{CA97B477-D45A-482A-A730-42F70A212493}" sibTransId="{3ABDD992-2DC9-41BA-A6D4-4A3B2A8E0CE2}"/>
    <dgm:cxn modelId="{F449B5CB-C83C-4F33-B9DA-DF27581D36AE}" srcId="{5538FA06-E27D-4568-B3A5-399EEB6BBC13}" destId="{F2D30B6B-9C18-400E-A289-40F3557EFAC2}" srcOrd="2" destOrd="0" parTransId="{358AC5EB-D5C0-46FF-B98E-9A1883DB0647}" sibTransId="{CE9A015B-C298-4435-AD98-03E04FC43AC9}"/>
    <dgm:cxn modelId="{5D1F1FA3-4C99-48E0-A7E6-BECE7448B344}" type="presParOf" srcId="{F3AEC84A-91D3-4F13-8B99-A1116E539FB0}" destId="{6E50F276-5820-44C3-9A5F-1C0DECEDC6ED}" srcOrd="0" destOrd="0" presId="urn:microsoft.com/office/officeart/2008/layout/LinedList"/>
    <dgm:cxn modelId="{441D07BD-B9E7-4501-86BB-9C7CBBA624E3}" type="presParOf" srcId="{F3AEC84A-91D3-4F13-8B99-A1116E539FB0}" destId="{618E7009-5D6D-4521-BAE9-5A796DA50614}" srcOrd="1" destOrd="0" presId="urn:microsoft.com/office/officeart/2008/layout/LinedList"/>
    <dgm:cxn modelId="{05ED9226-0EC2-4183-9663-156BB3F79D39}" type="presParOf" srcId="{618E7009-5D6D-4521-BAE9-5A796DA50614}" destId="{03F17F0C-E42F-49E9-AAFA-B1494BAEE46A}" srcOrd="0" destOrd="0" presId="urn:microsoft.com/office/officeart/2008/layout/LinedList"/>
    <dgm:cxn modelId="{382F484A-19EF-4717-964B-D0187817D074}" type="presParOf" srcId="{618E7009-5D6D-4521-BAE9-5A796DA50614}" destId="{145C0A12-FA1C-47CD-BA40-19EF4C5FF3A7}" srcOrd="1" destOrd="0" presId="urn:microsoft.com/office/officeart/2008/layout/LinedList"/>
    <dgm:cxn modelId="{256FDD0E-BD5D-4780-BA89-54CFA5F1A730}" type="presParOf" srcId="{F3AEC84A-91D3-4F13-8B99-A1116E539FB0}" destId="{F39D6092-2C58-4E80-ABB9-3C9A759A6C65}" srcOrd="2" destOrd="0" presId="urn:microsoft.com/office/officeart/2008/layout/LinedList"/>
    <dgm:cxn modelId="{03CE1E6C-D4C0-4A5E-842E-F655FE2856A9}" type="presParOf" srcId="{F3AEC84A-91D3-4F13-8B99-A1116E539FB0}" destId="{DCE18D6A-F5C6-4422-9053-97BD008ACD47}" srcOrd="3" destOrd="0" presId="urn:microsoft.com/office/officeart/2008/layout/LinedList"/>
    <dgm:cxn modelId="{1855C6FE-711D-40F4-8D33-14EA2431BE16}" type="presParOf" srcId="{DCE18D6A-F5C6-4422-9053-97BD008ACD47}" destId="{0B7EF194-78B9-4780-AF0B-E0E39D6E26BD}" srcOrd="0" destOrd="0" presId="urn:microsoft.com/office/officeart/2008/layout/LinedList"/>
    <dgm:cxn modelId="{AFE2CEBE-DE1A-4CD1-B4AC-052C732B173A}" type="presParOf" srcId="{DCE18D6A-F5C6-4422-9053-97BD008ACD47}" destId="{1863E5AD-8590-4AA3-8429-8504DFC8A8FB}" srcOrd="1" destOrd="0" presId="urn:microsoft.com/office/officeart/2008/layout/LinedList"/>
    <dgm:cxn modelId="{D5B255D4-6FF9-4046-8ACE-620B3D21E03A}" type="presParOf" srcId="{F3AEC84A-91D3-4F13-8B99-A1116E539FB0}" destId="{5BE6462F-0E00-44BD-B45F-F212C7167B34}" srcOrd="4" destOrd="0" presId="urn:microsoft.com/office/officeart/2008/layout/LinedList"/>
    <dgm:cxn modelId="{B262DAA2-6394-4FC8-B743-C8DE8EF1B337}" type="presParOf" srcId="{F3AEC84A-91D3-4F13-8B99-A1116E539FB0}" destId="{AC85872D-891E-4974-82DF-0A84C420DEB4}" srcOrd="5" destOrd="0" presId="urn:microsoft.com/office/officeart/2008/layout/LinedList"/>
    <dgm:cxn modelId="{A93096AB-3074-4BAA-B3FC-6EEEF832BA59}" type="presParOf" srcId="{AC85872D-891E-4974-82DF-0A84C420DEB4}" destId="{B6D5BB7F-02F0-4E0C-A046-6EBF715AFAF3}" srcOrd="0" destOrd="0" presId="urn:microsoft.com/office/officeart/2008/layout/LinedList"/>
    <dgm:cxn modelId="{0DDD3B34-FDED-4608-84E4-472A74792623}" type="presParOf" srcId="{AC85872D-891E-4974-82DF-0A84C420DEB4}" destId="{B8E5D460-4CD6-463F-8E94-9BE4ECB3FD97}" srcOrd="1" destOrd="0" presId="urn:microsoft.com/office/officeart/2008/layout/LinedList"/>
    <dgm:cxn modelId="{4ECC210E-B3E3-4713-B415-86B5865671E8}" type="presParOf" srcId="{F3AEC84A-91D3-4F13-8B99-A1116E539FB0}" destId="{55F41DE2-9CCB-4591-9F37-D3399B02911B}" srcOrd="6" destOrd="0" presId="urn:microsoft.com/office/officeart/2008/layout/LinedList"/>
    <dgm:cxn modelId="{0B635517-2E35-4A81-835F-C4FFCB5D380D}" type="presParOf" srcId="{F3AEC84A-91D3-4F13-8B99-A1116E539FB0}" destId="{5DF9498B-161B-445D-A468-6DA1FD1E094C}" srcOrd="7" destOrd="0" presId="urn:microsoft.com/office/officeart/2008/layout/LinedList"/>
    <dgm:cxn modelId="{DD3678BD-F500-4BF5-8233-7EDDE3A960B9}" type="presParOf" srcId="{5DF9498B-161B-445D-A468-6DA1FD1E094C}" destId="{A75C7CAA-E8A4-4530-BB1B-BEEFAAFF3390}" srcOrd="0" destOrd="0" presId="urn:microsoft.com/office/officeart/2008/layout/LinedList"/>
    <dgm:cxn modelId="{D49F786C-36E8-42F5-B85E-1C304F5F10A5}" type="presParOf" srcId="{5DF9498B-161B-445D-A468-6DA1FD1E094C}" destId="{A0141C7E-6729-4313-A9B9-06BC68DAADF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42811C-E640-4451-8D25-33CD897943EF}"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en-US"/>
        </a:p>
      </dgm:t>
    </dgm:pt>
    <dgm:pt modelId="{3E4EE345-2A13-48A1-83E9-A0C550F081DC}">
      <dgm:prSet/>
      <dgm:spPr/>
      <dgm:t>
        <a:bodyPr/>
        <a:lstStyle/>
        <a:p>
          <a:r>
            <a:rPr lang="en-US"/>
            <a:t>University of Wisconsin System</a:t>
          </a:r>
        </a:p>
      </dgm:t>
    </dgm:pt>
    <dgm:pt modelId="{6F66E212-865B-4206-8D95-EEAB117CB823}" type="parTrans" cxnId="{875A4DBB-6078-4E7F-B209-4675DFE6FCA3}">
      <dgm:prSet/>
      <dgm:spPr/>
      <dgm:t>
        <a:bodyPr/>
        <a:lstStyle/>
        <a:p>
          <a:endParaRPr lang="en-US"/>
        </a:p>
      </dgm:t>
    </dgm:pt>
    <dgm:pt modelId="{168BD069-8A65-4C52-8E72-097181F22DBD}" type="sibTrans" cxnId="{875A4DBB-6078-4E7F-B209-4675DFE6FCA3}">
      <dgm:prSet/>
      <dgm:spPr/>
      <dgm:t>
        <a:bodyPr/>
        <a:lstStyle/>
        <a:p>
          <a:endParaRPr lang="en-US"/>
        </a:p>
      </dgm:t>
    </dgm:pt>
    <dgm:pt modelId="{E5EBD6FE-E44B-4E34-883E-08D3A2C0A995}">
      <dgm:prSet/>
      <dgm:spPr/>
      <dgm:t>
        <a:bodyPr/>
        <a:lstStyle/>
        <a:p>
          <a:r>
            <a:rPr lang="en-US"/>
            <a:t>Council of University of Wisconsin Libraries (CUWL)</a:t>
          </a:r>
        </a:p>
      </dgm:t>
    </dgm:pt>
    <dgm:pt modelId="{2E921BB0-9774-4B57-9141-3B3DC426D27D}" type="parTrans" cxnId="{F75095A6-1E6E-4BA6-AA7F-7768E614DB18}">
      <dgm:prSet/>
      <dgm:spPr/>
      <dgm:t>
        <a:bodyPr/>
        <a:lstStyle/>
        <a:p>
          <a:endParaRPr lang="en-US"/>
        </a:p>
      </dgm:t>
    </dgm:pt>
    <dgm:pt modelId="{D1D5FF2D-1B8D-4F14-85E0-929BD7C0FBE1}" type="sibTrans" cxnId="{F75095A6-1E6E-4BA6-AA7F-7768E614DB18}">
      <dgm:prSet/>
      <dgm:spPr/>
      <dgm:t>
        <a:bodyPr/>
        <a:lstStyle/>
        <a:p>
          <a:endParaRPr lang="en-US"/>
        </a:p>
      </dgm:t>
    </dgm:pt>
    <dgm:pt modelId="{44EA715E-A096-4F3B-BBBD-17999E2D6477}">
      <dgm:prSet/>
      <dgm:spPr/>
      <dgm:t>
        <a:bodyPr/>
        <a:lstStyle/>
        <a:p>
          <a:r>
            <a:rPr lang="en-US"/>
            <a:t>Shared library catalog (Alma) </a:t>
          </a:r>
        </a:p>
      </dgm:t>
    </dgm:pt>
    <dgm:pt modelId="{A9A2E6EA-32EB-49C6-898D-E28D2911EAEF}" type="parTrans" cxnId="{6D557492-3996-49AB-8D19-D887CECB56D2}">
      <dgm:prSet/>
      <dgm:spPr/>
      <dgm:t>
        <a:bodyPr/>
        <a:lstStyle/>
        <a:p>
          <a:endParaRPr lang="en-US"/>
        </a:p>
      </dgm:t>
    </dgm:pt>
    <dgm:pt modelId="{30A6C6E5-F02A-49F4-A3FF-D90EDEFD5DDC}" type="sibTrans" cxnId="{6D557492-3996-49AB-8D19-D887CECB56D2}">
      <dgm:prSet/>
      <dgm:spPr/>
      <dgm:t>
        <a:bodyPr/>
        <a:lstStyle/>
        <a:p>
          <a:endParaRPr lang="en-US"/>
        </a:p>
      </dgm:t>
    </dgm:pt>
    <dgm:pt modelId="{CF1CCE11-5047-44A9-B520-7808B8A4B401}">
      <dgm:prSet/>
      <dgm:spPr/>
      <dgm:t>
        <a:bodyPr/>
        <a:lstStyle/>
        <a:p>
          <a:pPr rtl="0"/>
          <a:r>
            <a:rPr lang="en-US"/>
            <a:t>Separate campus library administration/staff, library websites, catalog interfaces</a:t>
          </a:r>
          <a:r>
            <a:rPr lang="en-US">
              <a:latin typeface="Calibri Light" panose="020F0302020204030204"/>
            </a:rPr>
            <a:t> (mainly Primo)</a:t>
          </a:r>
          <a:endParaRPr lang="en-US"/>
        </a:p>
      </dgm:t>
    </dgm:pt>
    <dgm:pt modelId="{2FAD2F80-3191-4AE8-8D29-8625271608B4}" type="parTrans" cxnId="{32BD2A69-3381-4138-85A4-E44B6CF7E3FF}">
      <dgm:prSet/>
      <dgm:spPr/>
      <dgm:t>
        <a:bodyPr/>
        <a:lstStyle/>
        <a:p>
          <a:endParaRPr lang="en-US"/>
        </a:p>
      </dgm:t>
    </dgm:pt>
    <dgm:pt modelId="{7D612B06-EEFB-474F-A0CB-D26387C2CCB4}" type="sibTrans" cxnId="{32BD2A69-3381-4138-85A4-E44B6CF7E3FF}">
      <dgm:prSet/>
      <dgm:spPr/>
      <dgm:t>
        <a:bodyPr/>
        <a:lstStyle/>
        <a:p>
          <a:endParaRPr lang="en-US"/>
        </a:p>
      </dgm:t>
    </dgm:pt>
    <dgm:pt modelId="{6901D0F3-E388-457B-82C3-27BE9DAE6C29}">
      <dgm:prSet/>
      <dgm:spPr/>
      <dgm:t>
        <a:bodyPr/>
        <a:lstStyle/>
        <a:p>
          <a:r>
            <a:rPr lang="en-US"/>
            <a:t>Cataloging Interest Groups </a:t>
          </a:r>
        </a:p>
      </dgm:t>
    </dgm:pt>
    <dgm:pt modelId="{FEDC42B0-255B-4B1B-9198-86CB941C20B3}" type="parTrans" cxnId="{62DE8FC5-2F17-4568-820E-E64A8E078FE2}">
      <dgm:prSet/>
      <dgm:spPr/>
      <dgm:t>
        <a:bodyPr/>
        <a:lstStyle/>
        <a:p>
          <a:endParaRPr lang="en-US"/>
        </a:p>
      </dgm:t>
    </dgm:pt>
    <dgm:pt modelId="{12ABFD65-ECCC-4F88-ADE6-040E7CC9E84B}" type="sibTrans" cxnId="{62DE8FC5-2F17-4568-820E-E64A8E078FE2}">
      <dgm:prSet/>
      <dgm:spPr/>
      <dgm:t>
        <a:bodyPr/>
        <a:lstStyle/>
        <a:p>
          <a:endParaRPr lang="en-US"/>
        </a:p>
      </dgm:t>
    </dgm:pt>
    <dgm:pt modelId="{488F8039-6315-479B-ADFF-2F4F7799A81D}">
      <dgm:prSet/>
      <dgm:spPr/>
      <dgm:t>
        <a:bodyPr/>
        <a:lstStyle/>
        <a:p>
          <a:r>
            <a:rPr lang="en-US"/>
            <a:t>CUWL Cataloging Interest Group</a:t>
          </a:r>
        </a:p>
      </dgm:t>
    </dgm:pt>
    <dgm:pt modelId="{7ADAD11C-09F8-4BF4-B9D8-E018CD6094F6}" type="parTrans" cxnId="{CB47B1BD-EFB9-4345-B621-B44F8818432A}">
      <dgm:prSet/>
      <dgm:spPr/>
      <dgm:t>
        <a:bodyPr/>
        <a:lstStyle/>
        <a:p>
          <a:endParaRPr lang="en-US"/>
        </a:p>
      </dgm:t>
    </dgm:pt>
    <dgm:pt modelId="{968E09A0-F5A7-4ABC-9277-453A39CAC407}" type="sibTrans" cxnId="{CB47B1BD-EFB9-4345-B621-B44F8818432A}">
      <dgm:prSet/>
      <dgm:spPr/>
      <dgm:t>
        <a:bodyPr/>
        <a:lstStyle/>
        <a:p>
          <a:endParaRPr lang="en-US"/>
        </a:p>
      </dgm:t>
    </dgm:pt>
    <dgm:pt modelId="{D9E3E636-BDE2-4C51-9547-F877053183A1}">
      <dgm:prSet/>
      <dgm:spPr/>
      <dgm:t>
        <a:bodyPr/>
        <a:lstStyle/>
        <a:p>
          <a:r>
            <a:rPr lang="en-US"/>
            <a:t>Critical Cataloging Interest Group </a:t>
          </a:r>
        </a:p>
      </dgm:t>
    </dgm:pt>
    <dgm:pt modelId="{77FE2BAA-5B7A-4DFC-90B1-5E5B3322EF4E}" type="parTrans" cxnId="{E2AFD36D-A20F-4D1C-AB08-C42DE3BD8F56}">
      <dgm:prSet/>
      <dgm:spPr/>
      <dgm:t>
        <a:bodyPr/>
        <a:lstStyle/>
        <a:p>
          <a:endParaRPr lang="en-US"/>
        </a:p>
      </dgm:t>
    </dgm:pt>
    <dgm:pt modelId="{29A36017-1208-4517-86EB-F88029332720}" type="sibTrans" cxnId="{E2AFD36D-A20F-4D1C-AB08-C42DE3BD8F56}">
      <dgm:prSet/>
      <dgm:spPr/>
      <dgm:t>
        <a:bodyPr/>
        <a:lstStyle/>
        <a:p>
          <a:endParaRPr lang="en-US"/>
        </a:p>
      </dgm:t>
    </dgm:pt>
    <dgm:pt modelId="{0E548F47-42C1-4965-891D-BDC92546A549}">
      <dgm:prSet/>
      <dgm:spPr/>
      <dgm:t>
        <a:bodyPr/>
        <a:lstStyle/>
        <a:p>
          <a:r>
            <a:rPr lang="en-US"/>
            <a:t>informal</a:t>
          </a:r>
        </a:p>
      </dgm:t>
    </dgm:pt>
    <dgm:pt modelId="{F9227528-9B29-4F6E-8D65-5912EDF28C37}" type="parTrans" cxnId="{61780CF1-D348-495C-AFAF-1FA66B572C3F}">
      <dgm:prSet/>
      <dgm:spPr/>
      <dgm:t>
        <a:bodyPr/>
        <a:lstStyle/>
        <a:p>
          <a:endParaRPr lang="en-US"/>
        </a:p>
      </dgm:t>
    </dgm:pt>
    <dgm:pt modelId="{382D31A3-1BFF-434B-B508-B7876B564222}" type="sibTrans" cxnId="{61780CF1-D348-495C-AFAF-1FA66B572C3F}">
      <dgm:prSet/>
      <dgm:spPr/>
      <dgm:t>
        <a:bodyPr/>
        <a:lstStyle/>
        <a:p>
          <a:endParaRPr lang="en-US"/>
        </a:p>
      </dgm:t>
    </dgm:pt>
    <dgm:pt modelId="{C45A6498-0A80-4028-91D5-6F3F50D7E9E8}">
      <dgm:prSet/>
      <dgm:spPr/>
      <dgm:t>
        <a:bodyPr/>
        <a:lstStyle/>
        <a:p>
          <a:r>
            <a:rPr lang="en-US"/>
            <a:t>part of CUWL </a:t>
          </a:r>
        </a:p>
      </dgm:t>
    </dgm:pt>
    <dgm:pt modelId="{D1267A8E-5CAA-4314-94EA-6AF005265035}" type="parTrans" cxnId="{75DD70CC-F82B-4E21-B507-F8E752AB4DC2}">
      <dgm:prSet/>
      <dgm:spPr/>
      <dgm:t>
        <a:bodyPr/>
        <a:lstStyle/>
        <a:p>
          <a:endParaRPr lang="en-US"/>
        </a:p>
      </dgm:t>
    </dgm:pt>
    <dgm:pt modelId="{F1CF0BAC-0259-47E1-8D52-A49176F83A58}" type="sibTrans" cxnId="{75DD70CC-F82B-4E21-B507-F8E752AB4DC2}">
      <dgm:prSet/>
      <dgm:spPr/>
      <dgm:t>
        <a:bodyPr/>
        <a:lstStyle/>
        <a:p>
          <a:endParaRPr lang="en-US"/>
        </a:p>
      </dgm:t>
    </dgm:pt>
    <dgm:pt modelId="{9557AA11-E420-4B4E-B0C9-41D5A58B6580}" type="pres">
      <dgm:prSet presAssocID="{1342811C-E640-4451-8D25-33CD897943EF}" presName="linear" presStyleCnt="0">
        <dgm:presLayoutVars>
          <dgm:dir/>
          <dgm:animLvl val="lvl"/>
          <dgm:resizeHandles val="exact"/>
        </dgm:presLayoutVars>
      </dgm:prSet>
      <dgm:spPr/>
    </dgm:pt>
    <dgm:pt modelId="{409BF611-C2BE-4679-A352-39325B7E42DF}" type="pres">
      <dgm:prSet presAssocID="{3E4EE345-2A13-48A1-83E9-A0C550F081DC}" presName="parentLin" presStyleCnt="0"/>
      <dgm:spPr/>
    </dgm:pt>
    <dgm:pt modelId="{82B00179-4B7C-4A22-B2FC-561608091A3A}" type="pres">
      <dgm:prSet presAssocID="{3E4EE345-2A13-48A1-83E9-A0C550F081DC}" presName="parentLeftMargin" presStyleLbl="node1" presStyleIdx="0" presStyleCnt="2"/>
      <dgm:spPr/>
    </dgm:pt>
    <dgm:pt modelId="{D623A0F6-3087-4B34-B54C-FD73A20E0B2A}" type="pres">
      <dgm:prSet presAssocID="{3E4EE345-2A13-48A1-83E9-A0C550F081DC}" presName="parentText" presStyleLbl="node1" presStyleIdx="0" presStyleCnt="2">
        <dgm:presLayoutVars>
          <dgm:chMax val="0"/>
          <dgm:bulletEnabled val="1"/>
        </dgm:presLayoutVars>
      </dgm:prSet>
      <dgm:spPr/>
    </dgm:pt>
    <dgm:pt modelId="{2C51AB34-4D3E-45A8-ACF2-F60EE2022770}" type="pres">
      <dgm:prSet presAssocID="{3E4EE345-2A13-48A1-83E9-A0C550F081DC}" presName="negativeSpace" presStyleCnt="0"/>
      <dgm:spPr/>
    </dgm:pt>
    <dgm:pt modelId="{6EA68BD4-9A94-465D-9761-25734D701527}" type="pres">
      <dgm:prSet presAssocID="{3E4EE345-2A13-48A1-83E9-A0C550F081DC}" presName="childText" presStyleLbl="conFgAcc1" presStyleIdx="0" presStyleCnt="2">
        <dgm:presLayoutVars>
          <dgm:bulletEnabled val="1"/>
        </dgm:presLayoutVars>
      </dgm:prSet>
      <dgm:spPr/>
    </dgm:pt>
    <dgm:pt modelId="{1D5CD028-7519-4C60-A271-EBBFF8F67540}" type="pres">
      <dgm:prSet presAssocID="{168BD069-8A65-4C52-8E72-097181F22DBD}" presName="spaceBetweenRectangles" presStyleCnt="0"/>
      <dgm:spPr/>
    </dgm:pt>
    <dgm:pt modelId="{955CD1A2-21DB-4C1E-B289-BABCCF70EAAC}" type="pres">
      <dgm:prSet presAssocID="{6901D0F3-E388-457B-82C3-27BE9DAE6C29}" presName="parentLin" presStyleCnt="0"/>
      <dgm:spPr/>
    </dgm:pt>
    <dgm:pt modelId="{4C728F77-0BF7-43DD-BE32-1F8C8E8A2388}" type="pres">
      <dgm:prSet presAssocID="{6901D0F3-E388-457B-82C3-27BE9DAE6C29}" presName="parentLeftMargin" presStyleLbl="node1" presStyleIdx="0" presStyleCnt="2"/>
      <dgm:spPr/>
    </dgm:pt>
    <dgm:pt modelId="{042D7AA2-4E81-4661-915F-633C13CFC3CD}" type="pres">
      <dgm:prSet presAssocID="{6901D0F3-E388-457B-82C3-27BE9DAE6C29}" presName="parentText" presStyleLbl="node1" presStyleIdx="1" presStyleCnt="2">
        <dgm:presLayoutVars>
          <dgm:chMax val="0"/>
          <dgm:bulletEnabled val="1"/>
        </dgm:presLayoutVars>
      </dgm:prSet>
      <dgm:spPr/>
    </dgm:pt>
    <dgm:pt modelId="{33E2F059-88F9-40A5-B255-FD70D679887C}" type="pres">
      <dgm:prSet presAssocID="{6901D0F3-E388-457B-82C3-27BE9DAE6C29}" presName="negativeSpace" presStyleCnt="0"/>
      <dgm:spPr/>
    </dgm:pt>
    <dgm:pt modelId="{90D24BF2-FC4A-440A-AD4F-CD468F2DEDA2}" type="pres">
      <dgm:prSet presAssocID="{6901D0F3-E388-457B-82C3-27BE9DAE6C29}" presName="childText" presStyleLbl="conFgAcc1" presStyleIdx="1" presStyleCnt="2">
        <dgm:presLayoutVars>
          <dgm:bulletEnabled val="1"/>
        </dgm:presLayoutVars>
      </dgm:prSet>
      <dgm:spPr/>
    </dgm:pt>
  </dgm:ptLst>
  <dgm:cxnLst>
    <dgm:cxn modelId="{06E3ED0F-4171-4407-85CB-6C26C08DE845}" type="presOf" srcId="{488F8039-6315-479B-ADFF-2F4F7799A81D}" destId="{90D24BF2-FC4A-440A-AD4F-CD468F2DEDA2}" srcOrd="0" destOrd="0" presId="urn:microsoft.com/office/officeart/2005/8/layout/list1"/>
    <dgm:cxn modelId="{97410424-EE98-420D-80EA-5EB77BD536D7}" type="presOf" srcId="{44EA715E-A096-4F3B-BBBD-17999E2D6477}" destId="{6EA68BD4-9A94-465D-9761-25734D701527}" srcOrd="0" destOrd="1" presId="urn:microsoft.com/office/officeart/2005/8/layout/list1"/>
    <dgm:cxn modelId="{1FAA0026-7307-4FAA-A811-BDC0E179139C}" type="presOf" srcId="{6901D0F3-E388-457B-82C3-27BE9DAE6C29}" destId="{042D7AA2-4E81-4661-915F-633C13CFC3CD}" srcOrd="1" destOrd="0" presId="urn:microsoft.com/office/officeart/2005/8/layout/list1"/>
    <dgm:cxn modelId="{F739CD33-9368-4FCE-9179-CC81729415FA}" type="presOf" srcId="{3E4EE345-2A13-48A1-83E9-A0C550F081DC}" destId="{82B00179-4B7C-4A22-B2FC-561608091A3A}" srcOrd="0" destOrd="0" presId="urn:microsoft.com/office/officeart/2005/8/layout/list1"/>
    <dgm:cxn modelId="{93B0FA37-18FD-4812-9A14-68D6E866972B}" type="presOf" srcId="{0E548F47-42C1-4965-891D-BDC92546A549}" destId="{90D24BF2-FC4A-440A-AD4F-CD468F2DEDA2}" srcOrd="0" destOrd="3" presId="urn:microsoft.com/office/officeart/2005/8/layout/list1"/>
    <dgm:cxn modelId="{F2CD2544-B25D-4A7C-86B2-BBEC3CEB29FD}" type="presOf" srcId="{3E4EE345-2A13-48A1-83E9-A0C550F081DC}" destId="{D623A0F6-3087-4B34-B54C-FD73A20E0B2A}" srcOrd="1" destOrd="0" presId="urn:microsoft.com/office/officeart/2005/8/layout/list1"/>
    <dgm:cxn modelId="{32BD2A69-3381-4138-85A4-E44B6CF7E3FF}" srcId="{3E4EE345-2A13-48A1-83E9-A0C550F081DC}" destId="{CF1CCE11-5047-44A9-B520-7808B8A4B401}" srcOrd="2" destOrd="0" parTransId="{2FAD2F80-3191-4AE8-8D29-8625271608B4}" sibTransId="{7D612B06-EEFB-474F-A0CB-D26387C2CCB4}"/>
    <dgm:cxn modelId="{E2AFD36D-A20F-4D1C-AB08-C42DE3BD8F56}" srcId="{6901D0F3-E388-457B-82C3-27BE9DAE6C29}" destId="{D9E3E636-BDE2-4C51-9547-F877053183A1}" srcOrd="1" destOrd="0" parTransId="{77FE2BAA-5B7A-4DFC-90B1-5E5B3322EF4E}" sibTransId="{29A36017-1208-4517-86EB-F88029332720}"/>
    <dgm:cxn modelId="{12B4E253-38DF-4856-83A3-C14C0BCBA00A}" type="presOf" srcId="{D9E3E636-BDE2-4C51-9547-F877053183A1}" destId="{90D24BF2-FC4A-440A-AD4F-CD468F2DEDA2}" srcOrd="0" destOrd="2" presId="urn:microsoft.com/office/officeart/2005/8/layout/list1"/>
    <dgm:cxn modelId="{26083184-8464-44BD-BA66-DE43ADE332D2}" type="presOf" srcId="{C45A6498-0A80-4028-91D5-6F3F50D7E9E8}" destId="{90D24BF2-FC4A-440A-AD4F-CD468F2DEDA2}" srcOrd="0" destOrd="1" presId="urn:microsoft.com/office/officeart/2005/8/layout/list1"/>
    <dgm:cxn modelId="{6D557492-3996-49AB-8D19-D887CECB56D2}" srcId="{3E4EE345-2A13-48A1-83E9-A0C550F081DC}" destId="{44EA715E-A096-4F3B-BBBD-17999E2D6477}" srcOrd="1" destOrd="0" parTransId="{A9A2E6EA-32EB-49C6-898D-E28D2911EAEF}" sibTransId="{30A6C6E5-F02A-49F4-A3FF-D90EDEFD5DDC}"/>
    <dgm:cxn modelId="{7BEE009B-E62B-40EF-AE4A-E58A5E674061}" type="presOf" srcId="{E5EBD6FE-E44B-4E34-883E-08D3A2C0A995}" destId="{6EA68BD4-9A94-465D-9761-25734D701527}" srcOrd="0" destOrd="0" presId="urn:microsoft.com/office/officeart/2005/8/layout/list1"/>
    <dgm:cxn modelId="{F75095A6-1E6E-4BA6-AA7F-7768E614DB18}" srcId="{3E4EE345-2A13-48A1-83E9-A0C550F081DC}" destId="{E5EBD6FE-E44B-4E34-883E-08D3A2C0A995}" srcOrd="0" destOrd="0" parTransId="{2E921BB0-9774-4B57-9141-3B3DC426D27D}" sibTransId="{D1D5FF2D-1B8D-4F14-85E0-929BD7C0FBE1}"/>
    <dgm:cxn modelId="{0D9993B5-E368-4727-832D-7B560192D6EE}" type="presOf" srcId="{6901D0F3-E388-457B-82C3-27BE9DAE6C29}" destId="{4C728F77-0BF7-43DD-BE32-1F8C8E8A2388}" srcOrd="0" destOrd="0" presId="urn:microsoft.com/office/officeart/2005/8/layout/list1"/>
    <dgm:cxn modelId="{875A4DBB-6078-4E7F-B209-4675DFE6FCA3}" srcId="{1342811C-E640-4451-8D25-33CD897943EF}" destId="{3E4EE345-2A13-48A1-83E9-A0C550F081DC}" srcOrd="0" destOrd="0" parTransId="{6F66E212-865B-4206-8D95-EEAB117CB823}" sibTransId="{168BD069-8A65-4C52-8E72-097181F22DBD}"/>
    <dgm:cxn modelId="{CB47B1BD-EFB9-4345-B621-B44F8818432A}" srcId="{6901D0F3-E388-457B-82C3-27BE9DAE6C29}" destId="{488F8039-6315-479B-ADFF-2F4F7799A81D}" srcOrd="0" destOrd="0" parTransId="{7ADAD11C-09F8-4BF4-B9D8-E018CD6094F6}" sibTransId="{968E09A0-F5A7-4ABC-9277-453A39CAC407}"/>
    <dgm:cxn modelId="{6E5733C2-ADFC-469B-B5D4-8A7BAAB74FEA}" type="presOf" srcId="{1342811C-E640-4451-8D25-33CD897943EF}" destId="{9557AA11-E420-4B4E-B0C9-41D5A58B6580}" srcOrd="0" destOrd="0" presId="urn:microsoft.com/office/officeart/2005/8/layout/list1"/>
    <dgm:cxn modelId="{62DE8FC5-2F17-4568-820E-E64A8E078FE2}" srcId="{1342811C-E640-4451-8D25-33CD897943EF}" destId="{6901D0F3-E388-457B-82C3-27BE9DAE6C29}" srcOrd="1" destOrd="0" parTransId="{FEDC42B0-255B-4B1B-9198-86CB941C20B3}" sibTransId="{12ABFD65-ECCC-4F88-ADE6-040E7CC9E84B}"/>
    <dgm:cxn modelId="{75DD70CC-F82B-4E21-B507-F8E752AB4DC2}" srcId="{488F8039-6315-479B-ADFF-2F4F7799A81D}" destId="{C45A6498-0A80-4028-91D5-6F3F50D7E9E8}" srcOrd="0" destOrd="0" parTransId="{D1267A8E-5CAA-4314-94EA-6AF005265035}" sibTransId="{F1CF0BAC-0259-47E1-8D52-A49176F83A58}"/>
    <dgm:cxn modelId="{61780CF1-D348-495C-AFAF-1FA66B572C3F}" srcId="{D9E3E636-BDE2-4C51-9547-F877053183A1}" destId="{0E548F47-42C1-4965-891D-BDC92546A549}" srcOrd="0" destOrd="0" parTransId="{F9227528-9B29-4F6E-8D65-5912EDF28C37}" sibTransId="{382D31A3-1BFF-434B-B508-B7876B564222}"/>
    <dgm:cxn modelId="{2885CAF6-F707-4664-B610-A6BBC729830F}" type="presOf" srcId="{CF1CCE11-5047-44A9-B520-7808B8A4B401}" destId="{6EA68BD4-9A94-465D-9761-25734D701527}" srcOrd="0" destOrd="2" presId="urn:microsoft.com/office/officeart/2005/8/layout/list1"/>
    <dgm:cxn modelId="{23C168E8-8DD2-4F8E-93CF-CD3BB3DDFFDC}" type="presParOf" srcId="{9557AA11-E420-4B4E-B0C9-41D5A58B6580}" destId="{409BF611-C2BE-4679-A352-39325B7E42DF}" srcOrd="0" destOrd="0" presId="urn:microsoft.com/office/officeart/2005/8/layout/list1"/>
    <dgm:cxn modelId="{42BBC867-FA8E-49DA-A790-5457B72EFAF7}" type="presParOf" srcId="{409BF611-C2BE-4679-A352-39325B7E42DF}" destId="{82B00179-4B7C-4A22-B2FC-561608091A3A}" srcOrd="0" destOrd="0" presId="urn:microsoft.com/office/officeart/2005/8/layout/list1"/>
    <dgm:cxn modelId="{0090E210-7877-4114-BFCD-86BC6E1F88B6}" type="presParOf" srcId="{409BF611-C2BE-4679-A352-39325B7E42DF}" destId="{D623A0F6-3087-4B34-B54C-FD73A20E0B2A}" srcOrd="1" destOrd="0" presId="urn:microsoft.com/office/officeart/2005/8/layout/list1"/>
    <dgm:cxn modelId="{F6D2590E-C161-40D1-B226-83CDB4E311A7}" type="presParOf" srcId="{9557AA11-E420-4B4E-B0C9-41D5A58B6580}" destId="{2C51AB34-4D3E-45A8-ACF2-F60EE2022770}" srcOrd="1" destOrd="0" presId="urn:microsoft.com/office/officeart/2005/8/layout/list1"/>
    <dgm:cxn modelId="{9D7A2212-A2ED-4316-8D14-5DE03185C62F}" type="presParOf" srcId="{9557AA11-E420-4B4E-B0C9-41D5A58B6580}" destId="{6EA68BD4-9A94-465D-9761-25734D701527}" srcOrd="2" destOrd="0" presId="urn:microsoft.com/office/officeart/2005/8/layout/list1"/>
    <dgm:cxn modelId="{54E5969B-1659-4257-9080-4A4F55581128}" type="presParOf" srcId="{9557AA11-E420-4B4E-B0C9-41D5A58B6580}" destId="{1D5CD028-7519-4C60-A271-EBBFF8F67540}" srcOrd="3" destOrd="0" presId="urn:microsoft.com/office/officeart/2005/8/layout/list1"/>
    <dgm:cxn modelId="{8B069315-57D0-4011-889C-36E2874F84D2}" type="presParOf" srcId="{9557AA11-E420-4B4E-B0C9-41D5A58B6580}" destId="{955CD1A2-21DB-4C1E-B289-BABCCF70EAAC}" srcOrd="4" destOrd="0" presId="urn:microsoft.com/office/officeart/2005/8/layout/list1"/>
    <dgm:cxn modelId="{5C11E03E-5FCA-4079-878D-72ED0B0DA099}" type="presParOf" srcId="{955CD1A2-21DB-4C1E-B289-BABCCF70EAAC}" destId="{4C728F77-0BF7-43DD-BE32-1F8C8E8A2388}" srcOrd="0" destOrd="0" presId="urn:microsoft.com/office/officeart/2005/8/layout/list1"/>
    <dgm:cxn modelId="{4E2158B2-D127-4B1A-8B4C-FADD42ED3F4E}" type="presParOf" srcId="{955CD1A2-21DB-4C1E-B289-BABCCF70EAAC}" destId="{042D7AA2-4E81-4661-915F-633C13CFC3CD}" srcOrd="1" destOrd="0" presId="urn:microsoft.com/office/officeart/2005/8/layout/list1"/>
    <dgm:cxn modelId="{35379A8C-FAC5-44B8-8144-3F6EB6E576FE}" type="presParOf" srcId="{9557AA11-E420-4B4E-B0C9-41D5A58B6580}" destId="{33E2F059-88F9-40A5-B255-FD70D679887C}" srcOrd="5" destOrd="0" presId="urn:microsoft.com/office/officeart/2005/8/layout/list1"/>
    <dgm:cxn modelId="{A1C5D424-A276-4198-A482-59482E763271}" type="presParOf" srcId="{9557AA11-E420-4B4E-B0C9-41D5A58B6580}" destId="{90D24BF2-FC4A-440A-AD4F-CD468F2DEDA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ABD063-9914-45C7-8335-2F26D29D72F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E21B0B2-9250-4A77-80F9-CF5443FC1B8B}">
      <dgm:prSet/>
      <dgm:spPr/>
      <dgm:t>
        <a:bodyPr/>
        <a:lstStyle/>
        <a:p>
          <a:pPr>
            <a:lnSpc>
              <a:spcPct val="100000"/>
            </a:lnSpc>
          </a:pPr>
          <a:r>
            <a:rPr lang="en-US" b="0" i="0"/>
            <a:t>Identify examples</a:t>
          </a:r>
          <a:r>
            <a:rPr lang="en-US" b="0" i="0">
              <a:latin typeface="Calibri Light" panose="020F0302020204030204"/>
            </a:rPr>
            <a:t> </a:t>
          </a:r>
          <a:endParaRPr lang="en-US"/>
        </a:p>
      </dgm:t>
    </dgm:pt>
    <dgm:pt modelId="{7BD76BCD-E17D-4CC9-8640-8A2BCBAD748E}" type="parTrans" cxnId="{7F2B3DC5-3B1A-4213-A1A4-4C8E6CD6AFF2}">
      <dgm:prSet/>
      <dgm:spPr/>
      <dgm:t>
        <a:bodyPr/>
        <a:lstStyle/>
        <a:p>
          <a:endParaRPr lang="en-US"/>
        </a:p>
      </dgm:t>
    </dgm:pt>
    <dgm:pt modelId="{80E25A4B-D818-4481-AC8B-97D56F80D002}" type="sibTrans" cxnId="{7F2B3DC5-3B1A-4213-A1A4-4C8E6CD6AFF2}">
      <dgm:prSet/>
      <dgm:spPr/>
      <dgm:t>
        <a:bodyPr/>
        <a:lstStyle/>
        <a:p>
          <a:endParaRPr lang="en-US"/>
        </a:p>
      </dgm:t>
    </dgm:pt>
    <dgm:pt modelId="{308477E0-3F34-44C5-8FAB-B3CF06EB14DC}">
      <dgm:prSet/>
      <dgm:spPr/>
      <dgm:t>
        <a:bodyPr/>
        <a:lstStyle/>
        <a:p>
          <a:pPr>
            <a:lnSpc>
              <a:spcPct val="100000"/>
            </a:lnSpc>
          </a:pPr>
          <a:r>
            <a:rPr lang="en-US" b="0" i="0"/>
            <a:t>Identify stakeholders and approval</a:t>
          </a:r>
          <a:r>
            <a:rPr lang="en-US">
              <a:latin typeface="Calibri Light" panose="020F0302020204030204"/>
            </a:rPr>
            <a:t> process</a:t>
          </a:r>
        </a:p>
      </dgm:t>
    </dgm:pt>
    <dgm:pt modelId="{902EE28D-1A8F-4EF7-A7E6-F7A4FCED19B6}" type="parTrans" cxnId="{D6C29B9B-D1A4-4AC7-A42D-2E775975B8D8}">
      <dgm:prSet/>
      <dgm:spPr/>
      <dgm:t>
        <a:bodyPr/>
        <a:lstStyle/>
        <a:p>
          <a:endParaRPr lang="en-US"/>
        </a:p>
      </dgm:t>
    </dgm:pt>
    <dgm:pt modelId="{1C01816D-D655-4791-8258-90D881882E53}" type="sibTrans" cxnId="{D6C29B9B-D1A4-4AC7-A42D-2E775975B8D8}">
      <dgm:prSet/>
      <dgm:spPr/>
      <dgm:t>
        <a:bodyPr/>
        <a:lstStyle/>
        <a:p>
          <a:endParaRPr lang="en-US"/>
        </a:p>
      </dgm:t>
    </dgm:pt>
    <dgm:pt modelId="{12A282D2-DBCC-4EAD-8BA7-8F1F003C43CB}">
      <dgm:prSet/>
      <dgm:spPr/>
      <dgm:t>
        <a:bodyPr/>
        <a:lstStyle/>
        <a:p>
          <a:pPr>
            <a:lnSpc>
              <a:spcPct val="100000"/>
            </a:lnSpc>
          </a:pPr>
          <a:r>
            <a:rPr lang="en-US" b="0" i="0"/>
            <a:t>Determine contact method</a:t>
          </a:r>
          <a:endParaRPr lang="en-US"/>
        </a:p>
      </dgm:t>
    </dgm:pt>
    <dgm:pt modelId="{40D8DE9D-4A81-460A-A50C-DE91AAB44D85}" type="parTrans" cxnId="{40474D87-1726-4ACC-9984-BEF9243C15D3}">
      <dgm:prSet/>
      <dgm:spPr/>
      <dgm:t>
        <a:bodyPr/>
        <a:lstStyle/>
        <a:p>
          <a:endParaRPr lang="en-US"/>
        </a:p>
      </dgm:t>
    </dgm:pt>
    <dgm:pt modelId="{8AE089DB-34F5-4633-BB9A-FB2C9BB1B54A}" type="sibTrans" cxnId="{40474D87-1726-4ACC-9984-BEF9243C15D3}">
      <dgm:prSet/>
      <dgm:spPr/>
      <dgm:t>
        <a:bodyPr/>
        <a:lstStyle/>
        <a:p>
          <a:endParaRPr lang="en-US"/>
        </a:p>
      </dgm:t>
    </dgm:pt>
    <dgm:pt modelId="{AF62E977-CF5A-477A-864A-81F034651476}">
      <dgm:prSet/>
      <dgm:spPr/>
      <dgm:t>
        <a:bodyPr/>
        <a:lstStyle/>
        <a:p>
          <a:pPr>
            <a:lnSpc>
              <a:spcPct val="100000"/>
            </a:lnSpc>
          </a:pPr>
          <a:r>
            <a:rPr lang="en-US" b="0" i="0"/>
            <a:t>Write statement text</a:t>
          </a:r>
          <a:endParaRPr lang="en-US"/>
        </a:p>
      </dgm:t>
    </dgm:pt>
    <dgm:pt modelId="{E8D7821F-10A0-43EC-9F16-9DED89353E66}" type="parTrans" cxnId="{ADB0F426-15CC-4588-97CA-928F5D65A8D7}">
      <dgm:prSet/>
      <dgm:spPr/>
      <dgm:t>
        <a:bodyPr/>
        <a:lstStyle/>
        <a:p>
          <a:endParaRPr lang="en-US"/>
        </a:p>
      </dgm:t>
    </dgm:pt>
    <dgm:pt modelId="{534B9C38-1E2D-4480-990F-36D8AA4D5C28}" type="sibTrans" cxnId="{ADB0F426-15CC-4588-97CA-928F5D65A8D7}">
      <dgm:prSet/>
      <dgm:spPr/>
      <dgm:t>
        <a:bodyPr/>
        <a:lstStyle/>
        <a:p>
          <a:endParaRPr lang="en-US"/>
        </a:p>
      </dgm:t>
    </dgm:pt>
    <dgm:pt modelId="{433C0B1D-D777-4767-92C7-81D1C7F383A0}">
      <dgm:prSet/>
      <dgm:spPr/>
      <dgm:t>
        <a:bodyPr/>
        <a:lstStyle/>
        <a:p>
          <a:pPr>
            <a:lnSpc>
              <a:spcPct val="100000"/>
            </a:lnSpc>
          </a:pPr>
          <a:r>
            <a:rPr lang="en-US" b="0" i="0"/>
            <a:t>Post statement</a:t>
          </a:r>
          <a:endParaRPr lang="en-US"/>
        </a:p>
      </dgm:t>
    </dgm:pt>
    <dgm:pt modelId="{522B0E63-8FE5-463F-9F45-606D33A6E9B6}" type="parTrans" cxnId="{BE668334-18F8-4377-98BF-25191D68F287}">
      <dgm:prSet/>
      <dgm:spPr/>
      <dgm:t>
        <a:bodyPr/>
        <a:lstStyle/>
        <a:p>
          <a:endParaRPr lang="en-US"/>
        </a:p>
      </dgm:t>
    </dgm:pt>
    <dgm:pt modelId="{25FDC00C-428B-41F1-B555-DAF41748CFAD}" type="sibTrans" cxnId="{BE668334-18F8-4377-98BF-25191D68F287}">
      <dgm:prSet/>
      <dgm:spPr/>
      <dgm:t>
        <a:bodyPr/>
        <a:lstStyle/>
        <a:p>
          <a:endParaRPr lang="en-US"/>
        </a:p>
      </dgm:t>
    </dgm:pt>
    <dgm:pt modelId="{97ED205C-2566-444E-ADC6-A9E33C5C126B}" type="pres">
      <dgm:prSet presAssocID="{2AABD063-9914-45C7-8335-2F26D29D72F4}" presName="root" presStyleCnt="0">
        <dgm:presLayoutVars>
          <dgm:dir/>
          <dgm:resizeHandles val="exact"/>
        </dgm:presLayoutVars>
      </dgm:prSet>
      <dgm:spPr/>
    </dgm:pt>
    <dgm:pt modelId="{D05DBE33-4305-4267-850D-C0CCFBA0243D}" type="pres">
      <dgm:prSet presAssocID="{FE21B0B2-9250-4A77-80F9-CF5443FC1B8B}" presName="compNode" presStyleCnt="0"/>
      <dgm:spPr/>
    </dgm:pt>
    <dgm:pt modelId="{416F0D42-E1EE-4AB6-B016-D182DF6D31C2}" type="pres">
      <dgm:prSet presAssocID="{FE21B0B2-9250-4A77-80F9-CF5443FC1B8B}" presName="bgRect" presStyleLbl="bgShp" presStyleIdx="0" presStyleCnt="5"/>
      <dgm:spPr/>
    </dgm:pt>
    <dgm:pt modelId="{96614256-75A9-4229-9523-B79B8CBA6E23}" type="pres">
      <dgm:prSet presAssocID="{FE21B0B2-9250-4A77-80F9-CF5443FC1B8B}" presName="iconRect" presStyleLbl="node1" presStyleIdx="0" presStyleCnt="5"/>
      <dgm:spPr>
        <a:blipFill rotWithShape="1">
          <a:blip xmlns:r="http://schemas.openxmlformats.org/officeDocument/2006/relationships" r:embed="rId1"/>
          <a:srcRect/>
          <a:stretch>
            <a:fillRect/>
          </a:stretch>
        </a:blipFill>
        <a:ln>
          <a:noFill/>
        </a:ln>
      </dgm:spPr>
      <dgm:extLst>
        <a:ext uri="{E40237B7-FDA0-4F09-8148-C483321AD2D9}">
          <dgm14:cNvPr xmlns:dgm14="http://schemas.microsoft.com/office/drawing/2010/diagram" id="0" name="" descr="Checkmark"/>
        </a:ext>
      </dgm:extLst>
    </dgm:pt>
    <dgm:pt modelId="{BD358969-2630-4D1D-8B81-30F2C4EF1982}" type="pres">
      <dgm:prSet presAssocID="{FE21B0B2-9250-4A77-80F9-CF5443FC1B8B}" presName="spaceRect" presStyleCnt="0"/>
      <dgm:spPr/>
    </dgm:pt>
    <dgm:pt modelId="{39F7B9F8-5663-4E05-B76C-B3D8EAF275CC}" type="pres">
      <dgm:prSet presAssocID="{FE21B0B2-9250-4A77-80F9-CF5443FC1B8B}" presName="parTx" presStyleLbl="revTx" presStyleIdx="0" presStyleCnt="5">
        <dgm:presLayoutVars>
          <dgm:chMax val="0"/>
          <dgm:chPref val="0"/>
        </dgm:presLayoutVars>
      </dgm:prSet>
      <dgm:spPr/>
    </dgm:pt>
    <dgm:pt modelId="{C4475A10-E15D-49B1-BC5D-31D44F2A55A0}" type="pres">
      <dgm:prSet presAssocID="{80E25A4B-D818-4481-AC8B-97D56F80D002}" presName="sibTrans" presStyleCnt="0"/>
      <dgm:spPr/>
    </dgm:pt>
    <dgm:pt modelId="{7A032CED-6EA7-424B-952F-D5481B48A8D0}" type="pres">
      <dgm:prSet presAssocID="{308477E0-3F34-44C5-8FAB-B3CF06EB14DC}" presName="compNode" presStyleCnt="0"/>
      <dgm:spPr/>
    </dgm:pt>
    <dgm:pt modelId="{7AA46100-9AA0-4F45-8E4E-06FB7D695CA2}" type="pres">
      <dgm:prSet presAssocID="{308477E0-3F34-44C5-8FAB-B3CF06EB14DC}" presName="bgRect" presStyleLbl="bgShp" presStyleIdx="1" presStyleCnt="5"/>
      <dgm:spPr/>
    </dgm:pt>
    <dgm:pt modelId="{F9C20539-54D6-4790-BB78-D29692C5F70F}" type="pres">
      <dgm:prSet presAssocID="{308477E0-3F34-44C5-8FAB-B3CF06EB14DC}" presName="icon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Meeting"/>
        </a:ext>
      </dgm:extLst>
    </dgm:pt>
    <dgm:pt modelId="{992A7F5E-9008-4CD6-937F-6F6267BE2EBF}" type="pres">
      <dgm:prSet presAssocID="{308477E0-3F34-44C5-8FAB-B3CF06EB14DC}" presName="spaceRect" presStyleCnt="0"/>
      <dgm:spPr/>
    </dgm:pt>
    <dgm:pt modelId="{B62EF10C-A82E-4224-B5C8-931A03A285DD}" type="pres">
      <dgm:prSet presAssocID="{308477E0-3F34-44C5-8FAB-B3CF06EB14DC}" presName="parTx" presStyleLbl="revTx" presStyleIdx="1" presStyleCnt="5">
        <dgm:presLayoutVars>
          <dgm:chMax val="0"/>
          <dgm:chPref val="0"/>
        </dgm:presLayoutVars>
      </dgm:prSet>
      <dgm:spPr/>
    </dgm:pt>
    <dgm:pt modelId="{50C721DC-DBDB-4E60-AF01-ED051998E764}" type="pres">
      <dgm:prSet presAssocID="{1C01816D-D655-4791-8258-90D881882E53}" presName="sibTrans" presStyleCnt="0"/>
      <dgm:spPr/>
    </dgm:pt>
    <dgm:pt modelId="{C8788EC3-1A04-4ED5-8BD9-FF408B0C9C5D}" type="pres">
      <dgm:prSet presAssocID="{12A282D2-DBCC-4EAD-8BA7-8F1F003C43CB}" presName="compNode" presStyleCnt="0"/>
      <dgm:spPr/>
    </dgm:pt>
    <dgm:pt modelId="{8B6795D9-AD7C-4294-8CE9-11EDBC5EF80D}" type="pres">
      <dgm:prSet presAssocID="{12A282D2-DBCC-4EAD-8BA7-8F1F003C43CB}" presName="bgRect" presStyleLbl="bgShp" presStyleIdx="2" presStyleCnt="5"/>
      <dgm:spPr/>
    </dgm:pt>
    <dgm:pt modelId="{9FA38176-282E-4F57-B76B-89031E85F17E}" type="pres">
      <dgm:prSet presAssocID="{12A282D2-DBCC-4EAD-8BA7-8F1F003C43CB}" presName="iconRect" presStyleLbl="node1" presStyleIdx="2" presStyleCnt="5"/>
      <dgm:spPr>
        <a:blipFill rotWithShape="1">
          <a:blip xmlns:r="http://schemas.openxmlformats.org/officeDocument/2006/relationships" r:embed="rId4"/>
          <a:srcRect/>
          <a:stretch>
            <a:fillRect/>
          </a:stretch>
        </a:blipFill>
        <a:ln>
          <a:noFill/>
        </a:ln>
      </dgm:spPr>
      <dgm:extLst>
        <a:ext uri="{E40237B7-FDA0-4F09-8148-C483321AD2D9}">
          <dgm14:cNvPr xmlns:dgm14="http://schemas.microsoft.com/office/drawing/2010/diagram" id="0" name="" descr="Receiver"/>
        </a:ext>
      </dgm:extLst>
    </dgm:pt>
    <dgm:pt modelId="{FC2012B7-F253-4C65-A374-272AFC150DEE}" type="pres">
      <dgm:prSet presAssocID="{12A282D2-DBCC-4EAD-8BA7-8F1F003C43CB}" presName="spaceRect" presStyleCnt="0"/>
      <dgm:spPr/>
    </dgm:pt>
    <dgm:pt modelId="{B10D86B7-15B3-477D-A293-9A56C74B590D}" type="pres">
      <dgm:prSet presAssocID="{12A282D2-DBCC-4EAD-8BA7-8F1F003C43CB}" presName="parTx" presStyleLbl="revTx" presStyleIdx="2" presStyleCnt="5">
        <dgm:presLayoutVars>
          <dgm:chMax val="0"/>
          <dgm:chPref val="0"/>
        </dgm:presLayoutVars>
      </dgm:prSet>
      <dgm:spPr/>
    </dgm:pt>
    <dgm:pt modelId="{30E1EB37-68BF-49FA-8091-11BEF5B04975}" type="pres">
      <dgm:prSet presAssocID="{8AE089DB-34F5-4633-BB9A-FB2C9BB1B54A}" presName="sibTrans" presStyleCnt="0"/>
      <dgm:spPr/>
    </dgm:pt>
    <dgm:pt modelId="{627F30B6-6155-4592-9021-6D02521B084C}" type="pres">
      <dgm:prSet presAssocID="{AF62E977-CF5A-477A-864A-81F034651476}" presName="compNode" presStyleCnt="0"/>
      <dgm:spPr/>
    </dgm:pt>
    <dgm:pt modelId="{6DAB6C89-71A0-4E55-8A55-2314683E5322}" type="pres">
      <dgm:prSet presAssocID="{AF62E977-CF5A-477A-864A-81F034651476}" presName="bgRect" presStyleLbl="bgShp" presStyleIdx="3" presStyleCnt="5"/>
      <dgm:spPr/>
    </dgm:pt>
    <dgm:pt modelId="{E5B5157A-6C4F-4150-ADFE-3A96907D1302}" type="pres">
      <dgm:prSet presAssocID="{AF62E977-CF5A-477A-864A-81F034651476}" presName="iconRect" presStyleLbl="node1" presStyleIdx="3"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ncil"/>
        </a:ext>
      </dgm:extLst>
    </dgm:pt>
    <dgm:pt modelId="{7E5E0D23-9239-47B3-A53F-3F748B9DBEB5}" type="pres">
      <dgm:prSet presAssocID="{AF62E977-CF5A-477A-864A-81F034651476}" presName="spaceRect" presStyleCnt="0"/>
      <dgm:spPr/>
    </dgm:pt>
    <dgm:pt modelId="{9854B742-68A0-4647-8642-2354B83D6BBE}" type="pres">
      <dgm:prSet presAssocID="{AF62E977-CF5A-477A-864A-81F034651476}" presName="parTx" presStyleLbl="revTx" presStyleIdx="3" presStyleCnt="5">
        <dgm:presLayoutVars>
          <dgm:chMax val="0"/>
          <dgm:chPref val="0"/>
        </dgm:presLayoutVars>
      </dgm:prSet>
      <dgm:spPr/>
    </dgm:pt>
    <dgm:pt modelId="{E2B55EAF-2618-4E13-90B3-6A17129DF4B1}" type="pres">
      <dgm:prSet presAssocID="{534B9C38-1E2D-4480-990F-36D8AA4D5C28}" presName="sibTrans" presStyleCnt="0"/>
      <dgm:spPr/>
    </dgm:pt>
    <dgm:pt modelId="{84565B00-B29D-465B-B975-11DAD6BAFF62}" type="pres">
      <dgm:prSet presAssocID="{433C0B1D-D777-4767-92C7-81D1C7F383A0}" presName="compNode" presStyleCnt="0"/>
      <dgm:spPr/>
    </dgm:pt>
    <dgm:pt modelId="{EE4330B0-F3AB-421C-879B-ACBB468B8D37}" type="pres">
      <dgm:prSet presAssocID="{433C0B1D-D777-4767-92C7-81D1C7F383A0}" presName="bgRect" presStyleLbl="bgShp" presStyleIdx="4" presStyleCnt="5"/>
      <dgm:spPr/>
    </dgm:pt>
    <dgm:pt modelId="{4FA58196-2923-4AD4-9B42-7E6B94568537}" type="pres">
      <dgm:prSet presAssocID="{433C0B1D-D777-4767-92C7-81D1C7F383A0}" presName="iconRect" presStyleLbl="node1" presStyleIdx="4" presStyleCnt="5"/>
      <dgm:spPr>
        <a:blipFill rotWithShape="1">
          <a:blip xmlns:r="http://schemas.openxmlformats.org/officeDocument/2006/relationships" r:embed="rId7"/>
          <a:srcRect/>
          <a:stretch>
            <a:fillRect/>
          </a:stretch>
        </a:blipFill>
        <a:ln>
          <a:noFill/>
        </a:ln>
      </dgm:spPr>
      <dgm:extLst>
        <a:ext uri="{E40237B7-FDA0-4F09-8148-C483321AD2D9}">
          <dgm14:cNvPr xmlns:dgm14="http://schemas.microsoft.com/office/drawing/2010/diagram" id="0" name="" descr="Envelope"/>
        </a:ext>
      </dgm:extLst>
    </dgm:pt>
    <dgm:pt modelId="{27949D6B-B4CF-4252-8D37-4600D870DECA}" type="pres">
      <dgm:prSet presAssocID="{433C0B1D-D777-4767-92C7-81D1C7F383A0}" presName="spaceRect" presStyleCnt="0"/>
      <dgm:spPr/>
    </dgm:pt>
    <dgm:pt modelId="{287CFDD2-AC58-4A5A-9702-90B95E622B4F}" type="pres">
      <dgm:prSet presAssocID="{433C0B1D-D777-4767-92C7-81D1C7F383A0}" presName="parTx" presStyleLbl="revTx" presStyleIdx="4" presStyleCnt="5">
        <dgm:presLayoutVars>
          <dgm:chMax val="0"/>
          <dgm:chPref val="0"/>
        </dgm:presLayoutVars>
      </dgm:prSet>
      <dgm:spPr/>
    </dgm:pt>
  </dgm:ptLst>
  <dgm:cxnLst>
    <dgm:cxn modelId="{ADB0F426-15CC-4588-97CA-928F5D65A8D7}" srcId="{2AABD063-9914-45C7-8335-2F26D29D72F4}" destId="{AF62E977-CF5A-477A-864A-81F034651476}" srcOrd="3" destOrd="0" parTransId="{E8D7821F-10A0-43EC-9F16-9DED89353E66}" sibTransId="{534B9C38-1E2D-4480-990F-36D8AA4D5C28}"/>
    <dgm:cxn modelId="{BE668334-18F8-4377-98BF-25191D68F287}" srcId="{2AABD063-9914-45C7-8335-2F26D29D72F4}" destId="{433C0B1D-D777-4767-92C7-81D1C7F383A0}" srcOrd="4" destOrd="0" parTransId="{522B0E63-8FE5-463F-9F45-606D33A6E9B6}" sibTransId="{25FDC00C-428B-41F1-B555-DAF41748CFAD}"/>
    <dgm:cxn modelId="{A56C026B-86B8-4A41-B118-AC1C1D94D2D3}" type="presOf" srcId="{308477E0-3F34-44C5-8FAB-B3CF06EB14DC}" destId="{B62EF10C-A82E-4224-B5C8-931A03A285DD}" srcOrd="0" destOrd="0" presId="urn:microsoft.com/office/officeart/2018/2/layout/IconVerticalSolidList"/>
    <dgm:cxn modelId="{40474D87-1726-4ACC-9984-BEF9243C15D3}" srcId="{2AABD063-9914-45C7-8335-2F26D29D72F4}" destId="{12A282D2-DBCC-4EAD-8BA7-8F1F003C43CB}" srcOrd="2" destOrd="0" parTransId="{40D8DE9D-4A81-460A-A50C-DE91AAB44D85}" sibTransId="{8AE089DB-34F5-4633-BB9A-FB2C9BB1B54A}"/>
    <dgm:cxn modelId="{7226149B-0D9F-4222-A568-F2E623B0CBF1}" type="presOf" srcId="{AF62E977-CF5A-477A-864A-81F034651476}" destId="{9854B742-68A0-4647-8642-2354B83D6BBE}" srcOrd="0" destOrd="0" presId="urn:microsoft.com/office/officeart/2018/2/layout/IconVerticalSolidList"/>
    <dgm:cxn modelId="{D6C29B9B-D1A4-4AC7-A42D-2E775975B8D8}" srcId="{2AABD063-9914-45C7-8335-2F26D29D72F4}" destId="{308477E0-3F34-44C5-8FAB-B3CF06EB14DC}" srcOrd="1" destOrd="0" parTransId="{902EE28D-1A8F-4EF7-A7E6-F7A4FCED19B6}" sibTransId="{1C01816D-D655-4791-8258-90D881882E53}"/>
    <dgm:cxn modelId="{EF2D9AB6-3BDB-4062-9EAE-C8BB45D73389}" type="presOf" srcId="{2AABD063-9914-45C7-8335-2F26D29D72F4}" destId="{97ED205C-2566-444E-ADC6-A9E33C5C126B}" srcOrd="0" destOrd="0" presId="urn:microsoft.com/office/officeart/2018/2/layout/IconVerticalSolidList"/>
    <dgm:cxn modelId="{7F2B3DC5-3B1A-4213-A1A4-4C8E6CD6AFF2}" srcId="{2AABD063-9914-45C7-8335-2F26D29D72F4}" destId="{FE21B0B2-9250-4A77-80F9-CF5443FC1B8B}" srcOrd="0" destOrd="0" parTransId="{7BD76BCD-E17D-4CC9-8640-8A2BCBAD748E}" sibTransId="{80E25A4B-D818-4481-AC8B-97D56F80D002}"/>
    <dgm:cxn modelId="{14E082D5-2925-4A8B-89D6-2AD7CA12C740}" type="presOf" srcId="{12A282D2-DBCC-4EAD-8BA7-8F1F003C43CB}" destId="{B10D86B7-15B3-477D-A293-9A56C74B590D}" srcOrd="0" destOrd="0" presId="urn:microsoft.com/office/officeart/2018/2/layout/IconVerticalSolidList"/>
    <dgm:cxn modelId="{94C900DD-02F5-414F-BCA7-2F16AA4EC0CF}" type="presOf" srcId="{433C0B1D-D777-4767-92C7-81D1C7F383A0}" destId="{287CFDD2-AC58-4A5A-9702-90B95E622B4F}" srcOrd="0" destOrd="0" presId="urn:microsoft.com/office/officeart/2018/2/layout/IconVerticalSolidList"/>
    <dgm:cxn modelId="{315A66DD-4A16-47B7-874D-51F28DA3EAD2}" type="presOf" srcId="{FE21B0B2-9250-4A77-80F9-CF5443FC1B8B}" destId="{39F7B9F8-5663-4E05-B76C-B3D8EAF275CC}" srcOrd="0" destOrd="0" presId="urn:microsoft.com/office/officeart/2018/2/layout/IconVerticalSolidList"/>
    <dgm:cxn modelId="{A8318C3C-173C-4B6F-BBA7-A891414C69C8}" type="presParOf" srcId="{97ED205C-2566-444E-ADC6-A9E33C5C126B}" destId="{D05DBE33-4305-4267-850D-C0CCFBA0243D}" srcOrd="0" destOrd="0" presId="urn:microsoft.com/office/officeart/2018/2/layout/IconVerticalSolidList"/>
    <dgm:cxn modelId="{203D39F5-DFE8-4F2A-A09B-7558E4AD5FA8}" type="presParOf" srcId="{D05DBE33-4305-4267-850D-C0CCFBA0243D}" destId="{416F0D42-E1EE-4AB6-B016-D182DF6D31C2}" srcOrd="0" destOrd="0" presId="urn:microsoft.com/office/officeart/2018/2/layout/IconVerticalSolidList"/>
    <dgm:cxn modelId="{0D088D85-16A6-48CB-A0EF-C9BCFAA65647}" type="presParOf" srcId="{D05DBE33-4305-4267-850D-C0CCFBA0243D}" destId="{96614256-75A9-4229-9523-B79B8CBA6E23}" srcOrd="1" destOrd="0" presId="urn:microsoft.com/office/officeart/2018/2/layout/IconVerticalSolidList"/>
    <dgm:cxn modelId="{35D0243E-35E9-4F39-9211-B1131390EB37}" type="presParOf" srcId="{D05DBE33-4305-4267-850D-C0CCFBA0243D}" destId="{BD358969-2630-4D1D-8B81-30F2C4EF1982}" srcOrd="2" destOrd="0" presId="urn:microsoft.com/office/officeart/2018/2/layout/IconVerticalSolidList"/>
    <dgm:cxn modelId="{8ED6212A-8532-4EA3-A8AE-81981E4016FD}" type="presParOf" srcId="{D05DBE33-4305-4267-850D-C0CCFBA0243D}" destId="{39F7B9F8-5663-4E05-B76C-B3D8EAF275CC}" srcOrd="3" destOrd="0" presId="urn:microsoft.com/office/officeart/2018/2/layout/IconVerticalSolidList"/>
    <dgm:cxn modelId="{7FF7F3BB-0943-49CE-9409-013CB5B73AE1}" type="presParOf" srcId="{97ED205C-2566-444E-ADC6-A9E33C5C126B}" destId="{C4475A10-E15D-49B1-BC5D-31D44F2A55A0}" srcOrd="1" destOrd="0" presId="urn:microsoft.com/office/officeart/2018/2/layout/IconVerticalSolidList"/>
    <dgm:cxn modelId="{20E104BF-3F02-4064-8FA7-11FF22213F92}" type="presParOf" srcId="{97ED205C-2566-444E-ADC6-A9E33C5C126B}" destId="{7A032CED-6EA7-424B-952F-D5481B48A8D0}" srcOrd="2" destOrd="0" presId="urn:microsoft.com/office/officeart/2018/2/layout/IconVerticalSolidList"/>
    <dgm:cxn modelId="{26AED839-E0E5-4EAE-8D35-99A16B7BC6B7}" type="presParOf" srcId="{7A032CED-6EA7-424B-952F-D5481B48A8D0}" destId="{7AA46100-9AA0-4F45-8E4E-06FB7D695CA2}" srcOrd="0" destOrd="0" presId="urn:microsoft.com/office/officeart/2018/2/layout/IconVerticalSolidList"/>
    <dgm:cxn modelId="{27FAC3C8-7134-4F2C-A0E3-011456CFA1F9}" type="presParOf" srcId="{7A032CED-6EA7-424B-952F-D5481B48A8D0}" destId="{F9C20539-54D6-4790-BB78-D29692C5F70F}" srcOrd="1" destOrd="0" presId="urn:microsoft.com/office/officeart/2018/2/layout/IconVerticalSolidList"/>
    <dgm:cxn modelId="{444ECC99-87C9-4DFD-8454-8172F13CF7A8}" type="presParOf" srcId="{7A032CED-6EA7-424B-952F-D5481B48A8D0}" destId="{992A7F5E-9008-4CD6-937F-6F6267BE2EBF}" srcOrd="2" destOrd="0" presId="urn:microsoft.com/office/officeart/2018/2/layout/IconVerticalSolidList"/>
    <dgm:cxn modelId="{D454F4B0-9661-41F7-B374-D805893AF9D4}" type="presParOf" srcId="{7A032CED-6EA7-424B-952F-D5481B48A8D0}" destId="{B62EF10C-A82E-4224-B5C8-931A03A285DD}" srcOrd="3" destOrd="0" presId="urn:microsoft.com/office/officeart/2018/2/layout/IconVerticalSolidList"/>
    <dgm:cxn modelId="{F818B8B8-122D-4501-9E09-CD67AA88C851}" type="presParOf" srcId="{97ED205C-2566-444E-ADC6-A9E33C5C126B}" destId="{50C721DC-DBDB-4E60-AF01-ED051998E764}" srcOrd="3" destOrd="0" presId="urn:microsoft.com/office/officeart/2018/2/layout/IconVerticalSolidList"/>
    <dgm:cxn modelId="{1790A7F2-E7CB-4AF1-AA5D-6E267136AFCD}" type="presParOf" srcId="{97ED205C-2566-444E-ADC6-A9E33C5C126B}" destId="{C8788EC3-1A04-4ED5-8BD9-FF408B0C9C5D}" srcOrd="4" destOrd="0" presId="urn:microsoft.com/office/officeart/2018/2/layout/IconVerticalSolidList"/>
    <dgm:cxn modelId="{0CB9785B-E589-4840-8C84-33BE928B4187}" type="presParOf" srcId="{C8788EC3-1A04-4ED5-8BD9-FF408B0C9C5D}" destId="{8B6795D9-AD7C-4294-8CE9-11EDBC5EF80D}" srcOrd="0" destOrd="0" presId="urn:microsoft.com/office/officeart/2018/2/layout/IconVerticalSolidList"/>
    <dgm:cxn modelId="{9AE9D62E-C940-4148-9F9F-630B90AB1E39}" type="presParOf" srcId="{C8788EC3-1A04-4ED5-8BD9-FF408B0C9C5D}" destId="{9FA38176-282E-4F57-B76B-89031E85F17E}" srcOrd="1" destOrd="0" presId="urn:microsoft.com/office/officeart/2018/2/layout/IconVerticalSolidList"/>
    <dgm:cxn modelId="{E6053417-C369-4353-9769-3A460B2A2B53}" type="presParOf" srcId="{C8788EC3-1A04-4ED5-8BD9-FF408B0C9C5D}" destId="{FC2012B7-F253-4C65-A374-272AFC150DEE}" srcOrd="2" destOrd="0" presId="urn:microsoft.com/office/officeart/2018/2/layout/IconVerticalSolidList"/>
    <dgm:cxn modelId="{7493F222-B864-446E-8344-73A4F96C4BBB}" type="presParOf" srcId="{C8788EC3-1A04-4ED5-8BD9-FF408B0C9C5D}" destId="{B10D86B7-15B3-477D-A293-9A56C74B590D}" srcOrd="3" destOrd="0" presId="urn:microsoft.com/office/officeart/2018/2/layout/IconVerticalSolidList"/>
    <dgm:cxn modelId="{A9E53F14-6279-4299-B527-11044A061E44}" type="presParOf" srcId="{97ED205C-2566-444E-ADC6-A9E33C5C126B}" destId="{30E1EB37-68BF-49FA-8091-11BEF5B04975}" srcOrd="5" destOrd="0" presId="urn:microsoft.com/office/officeart/2018/2/layout/IconVerticalSolidList"/>
    <dgm:cxn modelId="{A96D164D-712D-41EB-B51F-BBD2210E2F38}" type="presParOf" srcId="{97ED205C-2566-444E-ADC6-A9E33C5C126B}" destId="{627F30B6-6155-4592-9021-6D02521B084C}" srcOrd="6" destOrd="0" presId="urn:microsoft.com/office/officeart/2018/2/layout/IconVerticalSolidList"/>
    <dgm:cxn modelId="{ACECC2E9-D2AB-4A26-9E39-F4F45F991C46}" type="presParOf" srcId="{627F30B6-6155-4592-9021-6D02521B084C}" destId="{6DAB6C89-71A0-4E55-8A55-2314683E5322}" srcOrd="0" destOrd="0" presId="urn:microsoft.com/office/officeart/2018/2/layout/IconVerticalSolidList"/>
    <dgm:cxn modelId="{A610F111-34ED-452E-9DFC-9C2EE70A0AAB}" type="presParOf" srcId="{627F30B6-6155-4592-9021-6D02521B084C}" destId="{E5B5157A-6C4F-4150-ADFE-3A96907D1302}" srcOrd="1" destOrd="0" presId="urn:microsoft.com/office/officeart/2018/2/layout/IconVerticalSolidList"/>
    <dgm:cxn modelId="{0FE79465-2415-40C7-846B-0F2878165588}" type="presParOf" srcId="{627F30B6-6155-4592-9021-6D02521B084C}" destId="{7E5E0D23-9239-47B3-A53F-3F748B9DBEB5}" srcOrd="2" destOrd="0" presId="urn:microsoft.com/office/officeart/2018/2/layout/IconVerticalSolidList"/>
    <dgm:cxn modelId="{D708CBCC-B656-4CE3-954C-0810ED9F1350}" type="presParOf" srcId="{627F30B6-6155-4592-9021-6D02521B084C}" destId="{9854B742-68A0-4647-8642-2354B83D6BBE}" srcOrd="3" destOrd="0" presId="urn:microsoft.com/office/officeart/2018/2/layout/IconVerticalSolidList"/>
    <dgm:cxn modelId="{C327A8EA-E582-450D-8986-E7BDF73976F4}" type="presParOf" srcId="{97ED205C-2566-444E-ADC6-A9E33C5C126B}" destId="{E2B55EAF-2618-4E13-90B3-6A17129DF4B1}" srcOrd="7" destOrd="0" presId="urn:microsoft.com/office/officeart/2018/2/layout/IconVerticalSolidList"/>
    <dgm:cxn modelId="{F2025CF8-DBC2-429E-9F9E-6321F9956CBF}" type="presParOf" srcId="{97ED205C-2566-444E-ADC6-A9E33C5C126B}" destId="{84565B00-B29D-465B-B975-11DAD6BAFF62}" srcOrd="8" destOrd="0" presId="urn:microsoft.com/office/officeart/2018/2/layout/IconVerticalSolidList"/>
    <dgm:cxn modelId="{A0C13C94-3F77-4586-A805-DEF2835FDDF7}" type="presParOf" srcId="{84565B00-B29D-465B-B975-11DAD6BAFF62}" destId="{EE4330B0-F3AB-421C-879B-ACBB468B8D37}" srcOrd="0" destOrd="0" presId="urn:microsoft.com/office/officeart/2018/2/layout/IconVerticalSolidList"/>
    <dgm:cxn modelId="{770F340F-8996-4E77-81BD-5941F072F474}" type="presParOf" srcId="{84565B00-B29D-465B-B975-11DAD6BAFF62}" destId="{4FA58196-2923-4AD4-9B42-7E6B94568537}" srcOrd="1" destOrd="0" presId="urn:microsoft.com/office/officeart/2018/2/layout/IconVerticalSolidList"/>
    <dgm:cxn modelId="{5B0FAE89-5A54-41E6-8F3D-E24925173823}" type="presParOf" srcId="{84565B00-B29D-465B-B975-11DAD6BAFF62}" destId="{27949D6B-B4CF-4252-8D37-4600D870DECA}" srcOrd="2" destOrd="0" presId="urn:microsoft.com/office/officeart/2018/2/layout/IconVerticalSolidList"/>
    <dgm:cxn modelId="{50B87F33-6CD1-403A-A1B3-4CC46BD26DD9}" type="presParOf" srcId="{84565B00-B29D-465B-B975-11DAD6BAFF62}" destId="{287CFDD2-AC58-4A5A-9702-90B95E622B4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6A247-128C-4FAA-8AB8-62F592299189}">
      <dsp:nvSpPr>
        <dsp:cNvPr id="0" name=""/>
        <dsp:cNvSpPr/>
      </dsp:nvSpPr>
      <dsp:spPr>
        <a:xfrm>
          <a:off x="199053" y="881"/>
          <a:ext cx="3418684" cy="2051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Acknowledges presence of harmful language</a:t>
          </a:r>
        </a:p>
      </dsp:txBody>
      <dsp:txXfrm>
        <a:off x="199053" y="881"/>
        <a:ext cx="3418684" cy="2051210"/>
      </dsp:txXfrm>
    </dsp:sp>
    <dsp:sp modelId="{A3162478-2B24-4C18-9F26-D23DD0D3644D}">
      <dsp:nvSpPr>
        <dsp:cNvPr id="0" name=""/>
        <dsp:cNvSpPr/>
      </dsp:nvSpPr>
      <dsp:spPr>
        <a:xfrm>
          <a:off x="3959606" y="881"/>
          <a:ext cx="3418684" cy="2051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Provides background information &amp; context</a:t>
          </a:r>
        </a:p>
      </dsp:txBody>
      <dsp:txXfrm>
        <a:off x="3959606" y="881"/>
        <a:ext cx="3418684" cy="2051210"/>
      </dsp:txXfrm>
    </dsp:sp>
    <dsp:sp modelId="{8AF78C48-95C5-4A3E-AF29-DE877B848887}">
      <dsp:nvSpPr>
        <dsp:cNvPr id="0" name=""/>
        <dsp:cNvSpPr/>
      </dsp:nvSpPr>
      <dsp:spPr>
        <a:xfrm>
          <a:off x="2079330" y="2393960"/>
          <a:ext cx="3418684" cy="20512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Provides contact information</a:t>
          </a:r>
        </a:p>
      </dsp:txBody>
      <dsp:txXfrm>
        <a:off x="2079330" y="2393960"/>
        <a:ext cx="3418684" cy="20512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50F276-5820-44C3-9A5F-1C0DECEDC6ED}">
      <dsp:nvSpPr>
        <dsp:cNvPr id="0" name=""/>
        <dsp:cNvSpPr/>
      </dsp:nvSpPr>
      <dsp:spPr>
        <a:xfrm>
          <a:off x="0" y="139"/>
          <a:ext cx="7258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3F17F0C-E42F-49E9-AAFA-B1494BAEE46A}">
      <dsp:nvSpPr>
        <dsp:cNvPr id="0" name=""/>
        <dsp:cNvSpPr/>
      </dsp:nvSpPr>
      <dsp:spPr>
        <a:xfrm>
          <a:off x="0" y="139"/>
          <a:ext cx="7258050" cy="125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Give background/context about harmful language in library and archival description</a:t>
          </a:r>
        </a:p>
      </dsp:txBody>
      <dsp:txXfrm>
        <a:off x="0" y="139"/>
        <a:ext cx="7258050" cy="1254794"/>
      </dsp:txXfrm>
    </dsp:sp>
    <dsp:sp modelId="{F39D6092-2C58-4E80-ABB9-3C9A759A6C65}">
      <dsp:nvSpPr>
        <dsp:cNvPr id="0" name=""/>
        <dsp:cNvSpPr/>
      </dsp:nvSpPr>
      <dsp:spPr>
        <a:xfrm>
          <a:off x="0" y="1254933"/>
          <a:ext cx="7258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0B7EF194-78B9-4780-AF0B-E0E39D6E26BD}">
      <dsp:nvSpPr>
        <dsp:cNvPr id="0" name=""/>
        <dsp:cNvSpPr/>
      </dsp:nvSpPr>
      <dsp:spPr>
        <a:xfrm>
          <a:off x="0" y="1254933"/>
          <a:ext cx="7258050" cy="12547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Acknowledge these problems in our description</a:t>
          </a:r>
        </a:p>
      </dsp:txBody>
      <dsp:txXfrm>
        <a:off x="0" y="1254933"/>
        <a:ext cx="7258050" cy="1254794"/>
      </dsp:txXfrm>
    </dsp:sp>
    <dsp:sp modelId="{5BE6462F-0E00-44BD-B45F-F212C7167B34}">
      <dsp:nvSpPr>
        <dsp:cNvPr id="0" name=""/>
        <dsp:cNvSpPr/>
      </dsp:nvSpPr>
      <dsp:spPr>
        <a:xfrm>
          <a:off x="0" y="2509728"/>
          <a:ext cx="7258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6D5BB7F-02F0-4E0C-A046-6EBF715AFAF3}">
      <dsp:nvSpPr>
        <dsp:cNvPr id="0" name=""/>
        <dsp:cNvSpPr/>
      </dsp:nvSpPr>
      <dsp:spPr>
        <a:xfrm>
          <a:off x="0" y="2509728"/>
          <a:ext cx="7258050" cy="7732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Communicate commitment and actions</a:t>
          </a:r>
        </a:p>
      </dsp:txBody>
      <dsp:txXfrm>
        <a:off x="0" y="2509728"/>
        <a:ext cx="7258050" cy="773266"/>
      </dsp:txXfrm>
    </dsp:sp>
    <dsp:sp modelId="{55F41DE2-9CCB-4591-9F37-D3399B02911B}">
      <dsp:nvSpPr>
        <dsp:cNvPr id="0" name=""/>
        <dsp:cNvSpPr/>
      </dsp:nvSpPr>
      <dsp:spPr>
        <a:xfrm>
          <a:off x="0" y="3282995"/>
          <a:ext cx="725805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75C7CAA-E8A4-4530-BB1B-BEEFAAFF3390}">
      <dsp:nvSpPr>
        <dsp:cNvPr id="0" name=""/>
        <dsp:cNvSpPr/>
      </dsp:nvSpPr>
      <dsp:spPr>
        <a:xfrm>
          <a:off x="0" y="3282995"/>
          <a:ext cx="7258050" cy="1162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Invitation to report harmful language</a:t>
          </a:r>
        </a:p>
      </dsp:txBody>
      <dsp:txXfrm>
        <a:off x="0" y="3282995"/>
        <a:ext cx="7258050" cy="1162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68BD4-9A94-465D-9761-25734D701527}">
      <dsp:nvSpPr>
        <dsp:cNvPr id="0" name=""/>
        <dsp:cNvSpPr/>
      </dsp:nvSpPr>
      <dsp:spPr>
        <a:xfrm>
          <a:off x="0" y="357776"/>
          <a:ext cx="7258050" cy="17955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3305" tIns="416560" rIns="56330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Council of University of Wisconsin Libraries (CUWL)</a:t>
          </a:r>
        </a:p>
        <a:p>
          <a:pPr marL="228600" lvl="1" indent="-228600" algn="l" defTabSz="889000">
            <a:lnSpc>
              <a:spcPct val="90000"/>
            </a:lnSpc>
            <a:spcBef>
              <a:spcPct val="0"/>
            </a:spcBef>
            <a:spcAft>
              <a:spcPct val="15000"/>
            </a:spcAft>
            <a:buChar char="•"/>
          </a:pPr>
          <a:r>
            <a:rPr lang="en-US" sz="2000" kern="1200"/>
            <a:t>Shared library catalog (Alma) </a:t>
          </a:r>
        </a:p>
        <a:p>
          <a:pPr marL="228600" lvl="1" indent="-228600" algn="l" defTabSz="889000" rtl="0">
            <a:lnSpc>
              <a:spcPct val="90000"/>
            </a:lnSpc>
            <a:spcBef>
              <a:spcPct val="0"/>
            </a:spcBef>
            <a:spcAft>
              <a:spcPct val="15000"/>
            </a:spcAft>
            <a:buChar char="•"/>
          </a:pPr>
          <a:r>
            <a:rPr lang="en-US" sz="2000" kern="1200"/>
            <a:t>Separate campus library administration/staff, library websites, catalog interfaces</a:t>
          </a:r>
          <a:r>
            <a:rPr lang="en-US" sz="2000" kern="1200">
              <a:latin typeface="Calibri Light" panose="020F0302020204030204"/>
            </a:rPr>
            <a:t> (mainly Primo)</a:t>
          </a:r>
          <a:endParaRPr lang="en-US" sz="2000" kern="1200"/>
        </a:p>
      </dsp:txBody>
      <dsp:txXfrm>
        <a:off x="0" y="357776"/>
        <a:ext cx="7258050" cy="1795500"/>
      </dsp:txXfrm>
    </dsp:sp>
    <dsp:sp modelId="{D623A0F6-3087-4B34-B54C-FD73A20E0B2A}">
      <dsp:nvSpPr>
        <dsp:cNvPr id="0" name=""/>
        <dsp:cNvSpPr/>
      </dsp:nvSpPr>
      <dsp:spPr>
        <a:xfrm>
          <a:off x="362902" y="62576"/>
          <a:ext cx="5080635"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2036" tIns="0" rIns="192036" bIns="0" numCol="1" spcCol="1270" anchor="ctr" anchorCtr="0">
          <a:noAutofit/>
        </a:bodyPr>
        <a:lstStyle/>
        <a:p>
          <a:pPr marL="0" lvl="0" indent="0" algn="l" defTabSz="889000">
            <a:lnSpc>
              <a:spcPct val="90000"/>
            </a:lnSpc>
            <a:spcBef>
              <a:spcPct val="0"/>
            </a:spcBef>
            <a:spcAft>
              <a:spcPct val="35000"/>
            </a:spcAft>
            <a:buNone/>
          </a:pPr>
          <a:r>
            <a:rPr lang="en-US" sz="2000" kern="1200"/>
            <a:t>University of Wisconsin System</a:t>
          </a:r>
        </a:p>
      </dsp:txBody>
      <dsp:txXfrm>
        <a:off x="391723" y="91397"/>
        <a:ext cx="5022993" cy="532758"/>
      </dsp:txXfrm>
    </dsp:sp>
    <dsp:sp modelId="{90D24BF2-FC4A-440A-AD4F-CD468F2DEDA2}">
      <dsp:nvSpPr>
        <dsp:cNvPr id="0" name=""/>
        <dsp:cNvSpPr/>
      </dsp:nvSpPr>
      <dsp:spPr>
        <a:xfrm>
          <a:off x="0" y="2556476"/>
          <a:ext cx="7258050" cy="1827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63305" tIns="416560" rIns="563305"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CUWL Cataloging Interest Group</a:t>
          </a:r>
        </a:p>
        <a:p>
          <a:pPr marL="457200" lvl="2" indent="-228600" algn="l" defTabSz="889000">
            <a:lnSpc>
              <a:spcPct val="90000"/>
            </a:lnSpc>
            <a:spcBef>
              <a:spcPct val="0"/>
            </a:spcBef>
            <a:spcAft>
              <a:spcPct val="15000"/>
            </a:spcAft>
            <a:buChar char="•"/>
          </a:pPr>
          <a:r>
            <a:rPr lang="en-US" sz="2000" kern="1200"/>
            <a:t>part of CUWL </a:t>
          </a:r>
        </a:p>
        <a:p>
          <a:pPr marL="228600" lvl="1" indent="-228600" algn="l" defTabSz="889000">
            <a:lnSpc>
              <a:spcPct val="90000"/>
            </a:lnSpc>
            <a:spcBef>
              <a:spcPct val="0"/>
            </a:spcBef>
            <a:spcAft>
              <a:spcPct val="15000"/>
            </a:spcAft>
            <a:buChar char="•"/>
          </a:pPr>
          <a:r>
            <a:rPr lang="en-US" sz="2000" kern="1200"/>
            <a:t>Critical Cataloging Interest Group </a:t>
          </a:r>
        </a:p>
        <a:p>
          <a:pPr marL="457200" lvl="2" indent="-228600" algn="l" defTabSz="889000">
            <a:lnSpc>
              <a:spcPct val="90000"/>
            </a:lnSpc>
            <a:spcBef>
              <a:spcPct val="0"/>
            </a:spcBef>
            <a:spcAft>
              <a:spcPct val="15000"/>
            </a:spcAft>
            <a:buChar char="•"/>
          </a:pPr>
          <a:r>
            <a:rPr lang="en-US" sz="2000" kern="1200"/>
            <a:t>informal</a:t>
          </a:r>
        </a:p>
      </dsp:txBody>
      <dsp:txXfrm>
        <a:off x="0" y="2556476"/>
        <a:ext cx="7258050" cy="1827000"/>
      </dsp:txXfrm>
    </dsp:sp>
    <dsp:sp modelId="{042D7AA2-4E81-4661-915F-633C13CFC3CD}">
      <dsp:nvSpPr>
        <dsp:cNvPr id="0" name=""/>
        <dsp:cNvSpPr/>
      </dsp:nvSpPr>
      <dsp:spPr>
        <a:xfrm>
          <a:off x="362902" y="2261276"/>
          <a:ext cx="5080635" cy="590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2036" tIns="0" rIns="192036" bIns="0" numCol="1" spcCol="1270" anchor="ctr" anchorCtr="0">
          <a:noAutofit/>
        </a:bodyPr>
        <a:lstStyle/>
        <a:p>
          <a:pPr marL="0" lvl="0" indent="0" algn="l" defTabSz="889000">
            <a:lnSpc>
              <a:spcPct val="90000"/>
            </a:lnSpc>
            <a:spcBef>
              <a:spcPct val="0"/>
            </a:spcBef>
            <a:spcAft>
              <a:spcPct val="35000"/>
            </a:spcAft>
            <a:buNone/>
          </a:pPr>
          <a:r>
            <a:rPr lang="en-US" sz="2000" kern="1200"/>
            <a:t>Cataloging Interest Groups </a:t>
          </a:r>
        </a:p>
      </dsp:txBody>
      <dsp:txXfrm>
        <a:off x="391723" y="2290097"/>
        <a:ext cx="5022993" cy="53275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F0D42-E1EE-4AB6-B016-D182DF6D31C2}">
      <dsp:nvSpPr>
        <dsp:cNvPr id="0" name=""/>
        <dsp:cNvSpPr/>
      </dsp:nvSpPr>
      <dsp:spPr>
        <a:xfrm>
          <a:off x="0" y="3473"/>
          <a:ext cx="7258050" cy="7398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614256-75A9-4229-9523-B79B8CBA6E23}">
      <dsp:nvSpPr>
        <dsp:cNvPr id="0" name=""/>
        <dsp:cNvSpPr/>
      </dsp:nvSpPr>
      <dsp:spPr>
        <a:xfrm>
          <a:off x="223804" y="169939"/>
          <a:ext cx="406918" cy="406918"/>
        </a:xfrm>
        <a:prstGeom prst="rect">
          <a:avLst/>
        </a:prstGeom>
        <a:blipFill rotWithShape="1">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F7B9F8-5663-4E05-B76C-B3D8EAF275CC}">
      <dsp:nvSpPr>
        <dsp:cNvPr id="0" name=""/>
        <dsp:cNvSpPr/>
      </dsp:nvSpPr>
      <dsp:spPr>
        <a:xfrm>
          <a:off x="854527" y="3473"/>
          <a:ext cx="6403522" cy="73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01" tIns="78301" rIns="78301" bIns="78301" numCol="1" spcCol="1270" anchor="ctr" anchorCtr="0">
          <a:noAutofit/>
        </a:bodyPr>
        <a:lstStyle/>
        <a:p>
          <a:pPr marL="0" lvl="0" indent="0" algn="l" defTabSz="844550">
            <a:lnSpc>
              <a:spcPct val="100000"/>
            </a:lnSpc>
            <a:spcBef>
              <a:spcPct val="0"/>
            </a:spcBef>
            <a:spcAft>
              <a:spcPct val="35000"/>
            </a:spcAft>
            <a:buNone/>
          </a:pPr>
          <a:r>
            <a:rPr lang="en-US" sz="1900" b="0" i="0" kern="1200"/>
            <a:t>Identify examples</a:t>
          </a:r>
          <a:r>
            <a:rPr lang="en-US" sz="1900" b="0" i="0" kern="1200">
              <a:latin typeface="Calibri Light" panose="020F0302020204030204"/>
            </a:rPr>
            <a:t> </a:t>
          </a:r>
          <a:endParaRPr lang="en-US" sz="1900" kern="1200"/>
        </a:p>
      </dsp:txBody>
      <dsp:txXfrm>
        <a:off x="854527" y="3473"/>
        <a:ext cx="6403522" cy="739851"/>
      </dsp:txXfrm>
    </dsp:sp>
    <dsp:sp modelId="{7AA46100-9AA0-4F45-8E4E-06FB7D695CA2}">
      <dsp:nvSpPr>
        <dsp:cNvPr id="0" name=""/>
        <dsp:cNvSpPr/>
      </dsp:nvSpPr>
      <dsp:spPr>
        <a:xfrm>
          <a:off x="0" y="928287"/>
          <a:ext cx="7258050" cy="7398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C20539-54D6-4790-BB78-D29692C5F70F}">
      <dsp:nvSpPr>
        <dsp:cNvPr id="0" name=""/>
        <dsp:cNvSpPr/>
      </dsp:nvSpPr>
      <dsp:spPr>
        <a:xfrm>
          <a:off x="223804" y="1094753"/>
          <a:ext cx="406918" cy="406918"/>
        </a:xfrm>
        <a:prstGeom prst="rect">
          <a:avLst/>
        </a:prstGeom>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2EF10C-A82E-4224-B5C8-931A03A285DD}">
      <dsp:nvSpPr>
        <dsp:cNvPr id="0" name=""/>
        <dsp:cNvSpPr/>
      </dsp:nvSpPr>
      <dsp:spPr>
        <a:xfrm>
          <a:off x="854527" y="928287"/>
          <a:ext cx="6403522" cy="73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01" tIns="78301" rIns="78301" bIns="78301" numCol="1" spcCol="1270" anchor="ctr" anchorCtr="0">
          <a:noAutofit/>
        </a:bodyPr>
        <a:lstStyle/>
        <a:p>
          <a:pPr marL="0" lvl="0" indent="0" algn="l" defTabSz="844550">
            <a:lnSpc>
              <a:spcPct val="100000"/>
            </a:lnSpc>
            <a:spcBef>
              <a:spcPct val="0"/>
            </a:spcBef>
            <a:spcAft>
              <a:spcPct val="35000"/>
            </a:spcAft>
            <a:buNone/>
          </a:pPr>
          <a:r>
            <a:rPr lang="en-US" sz="1900" b="0" i="0" kern="1200"/>
            <a:t>Identify stakeholders and approval</a:t>
          </a:r>
          <a:r>
            <a:rPr lang="en-US" sz="1900" kern="1200">
              <a:latin typeface="Calibri Light" panose="020F0302020204030204"/>
            </a:rPr>
            <a:t> process</a:t>
          </a:r>
        </a:p>
      </dsp:txBody>
      <dsp:txXfrm>
        <a:off x="854527" y="928287"/>
        <a:ext cx="6403522" cy="739851"/>
      </dsp:txXfrm>
    </dsp:sp>
    <dsp:sp modelId="{8B6795D9-AD7C-4294-8CE9-11EDBC5EF80D}">
      <dsp:nvSpPr>
        <dsp:cNvPr id="0" name=""/>
        <dsp:cNvSpPr/>
      </dsp:nvSpPr>
      <dsp:spPr>
        <a:xfrm>
          <a:off x="0" y="1853100"/>
          <a:ext cx="7258050" cy="7398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38176-282E-4F57-B76B-89031E85F17E}">
      <dsp:nvSpPr>
        <dsp:cNvPr id="0" name=""/>
        <dsp:cNvSpPr/>
      </dsp:nvSpPr>
      <dsp:spPr>
        <a:xfrm>
          <a:off x="223804" y="2019567"/>
          <a:ext cx="406918" cy="406918"/>
        </a:xfrm>
        <a:prstGeom prst="rect">
          <a:avLst/>
        </a:prstGeom>
        <a:blipFill rotWithShape="1">
          <a:blip xmlns:r="http://schemas.openxmlformats.org/officeDocument/2006/relationships" r:embed="rId4"/>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0D86B7-15B3-477D-A293-9A56C74B590D}">
      <dsp:nvSpPr>
        <dsp:cNvPr id="0" name=""/>
        <dsp:cNvSpPr/>
      </dsp:nvSpPr>
      <dsp:spPr>
        <a:xfrm>
          <a:off x="854527" y="1853100"/>
          <a:ext cx="6403522" cy="73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01" tIns="78301" rIns="78301" bIns="78301" numCol="1" spcCol="1270" anchor="ctr" anchorCtr="0">
          <a:noAutofit/>
        </a:bodyPr>
        <a:lstStyle/>
        <a:p>
          <a:pPr marL="0" lvl="0" indent="0" algn="l" defTabSz="844550">
            <a:lnSpc>
              <a:spcPct val="100000"/>
            </a:lnSpc>
            <a:spcBef>
              <a:spcPct val="0"/>
            </a:spcBef>
            <a:spcAft>
              <a:spcPct val="35000"/>
            </a:spcAft>
            <a:buNone/>
          </a:pPr>
          <a:r>
            <a:rPr lang="en-US" sz="1900" b="0" i="0" kern="1200"/>
            <a:t>Determine contact method</a:t>
          </a:r>
          <a:endParaRPr lang="en-US" sz="1900" kern="1200"/>
        </a:p>
      </dsp:txBody>
      <dsp:txXfrm>
        <a:off x="854527" y="1853100"/>
        <a:ext cx="6403522" cy="739851"/>
      </dsp:txXfrm>
    </dsp:sp>
    <dsp:sp modelId="{6DAB6C89-71A0-4E55-8A55-2314683E5322}">
      <dsp:nvSpPr>
        <dsp:cNvPr id="0" name=""/>
        <dsp:cNvSpPr/>
      </dsp:nvSpPr>
      <dsp:spPr>
        <a:xfrm>
          <a:off x="0" y="2777914"/>
          <a:ext cx="7258050" cy="7398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B5157A-6C4F-4150-ADFE-3A96907D1302}">
      <dsp:nvSpPr>
        <dsp:cNvPr id="0" name=""/>
        <dsp:cNvSpPr/>
      </dsp:nvSpPr>
      <dsp:spPr>
        <a:xfrm>
          <a:off x="223804" y="2944381"/>
          <a:ext cx="406918" cy="4069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54B742-68A0-4647-8642-2354B83D6BBE}">
      <dsp:nvSpPr>
        <dsp:cNvPr id="0" name=""/>
        <dsp:cNvSpPr/>
      </dsp:nvSpPr>
      <dsp:spPr>
        <a:xfrm>
          <a:off x="854527" y="2777914"/>
          <a:ext cx="6403522" cy="73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01" tIns="78301" rIns="78301" bIns="78301" numCol="1" spcCol="1270" anchor="ctr" anchorCtr="0">
          <a:noAutofit/>
        </a:bodyPr>
        <a:lstStyle/>
        <a:p>
          <a:pPr marL="0" lvl="0" indent="0" algn="l" defTabSz="844550">
            <a:lnSpc>
              <a:spcPct val="100000"/>
            </a:lnSpc>
            <a:spcBef>
              <a:spcPct val="0"/>
            </a:spcBef>
            <a:spcAft>
              <a:spcPct val="35000"/>
            </a:spcAft>
            <a:buNone/>
          </a:pPr>
          <a:r>
            <a:rPr lang="en-US" sz="1900" b="0" i="0" kern="1200"/>
            <a:t>Write statement text</a:t>
          </a:r>
          <a:endParaRPr lang="en-US" sz="1900" kern="1200"/>
        </a:p>
      </dsp:txBody>
      <dsp:txXfrm>
        <a:off x="854527" y="2777914"/>
        <a:ext cx="6403522" cy="739851"/>
      </dsp:txXfrm>
    </dsp:sp>
    <dsp:sp modelId="{EE4330B0-F3AB-421C-879B-ACBB468B8D37}">
      <dsp:nvSpPr>
        <dsp:cNvPr id="0" name=""/>
        <dsp:cNvSpPr/>
      </dsp:nvSpPr>
      <dsp:spPr>
        <a:xfrm>
          <a:off x="0" y="3702728"/>
          <a:ext cx="7258050" cy="73985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A58196-2923-4AD4-9B42-7E6B94568537}">
      <dsp:nvSpPr>
        <dsp:cNvPr id="0" name=""/>
        <dsp:cNvSpPr/>
      </dsp:nvSpPr>
      <dsp:spPr>
        <a:xfrm>
          <a:off x="223804" y="3869194"/>
          <a:ext cx="406918" cy="406918"/>
        </a:xfrm>
        <a:prstGeom prst="rect">
          <a:avLst/>
        </a:prstGeom>
        <a:blipFill rotWithShape="1">
          <a:blip xmlns:r="http://schemas.openxmlformats.org/officeDocument/2006/relationships" r:embed="rId7"/>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7CFDD2-AC58-4A5A-9702-90B95E622B4F}">
      <dsp:nvSpPr>
        <dsp:cNvPr id="0" name=""/>
        <dsp:cNvSpPr/>
      </dsp:nvSpPr>
      <dsp:spPr>
        <a:xfrm>
          <a:off x="854527" y="3702728"/>
          <a:ext cx="6403522" cy="739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301" tIns="78301" rIns="78301" bIns="78301" numCol="1" spcCol="1270" anchor="ctr" anchorCtr="0">
          <a:noAutofit/>
        </a:bodyPr>
        <a:lstStyle/>
        <a:p>
          <a:pPr marL="0" lvl="0" indent="0" algn="l" defTabSz="844550">
            <a:lnSpc>
              <a:spcPct val="100000"/>
            </a:lnSpc>
            <a:spcBef>
              <a:spcPct val="0"/>
            </a:spcBef>
            <a:spcAft>
              <a:spcPct val="35000"/>
            </a:spcAft>
            <a:buNone/>
          </a:pPr>
          <a:r>
            <a:rPr lang="en-US" sz="1900" b="0" i="0" kern="1200"/>
            <a:t>Post statement</a:t>
          </a:r>
          <a:endParaRPr lang="en-US" sz="1900" kern="1200"/>
        </a:p>
      </dsp:txBody>
      <dsp:txXfrm>
        <a:off x="854527" y="3702728"/>
        <a:ext cx="6403522" cy="7398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C9D30-F937-4946-BF68-C2E8F399033D}" type="datetimeFigureOut">
              <a:rPr lang="en-US" smtClean="0"/>
              <a:t>3/9/2023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857A40-3F5B-2746-BCA8-8E2C028FFDFF}" type="slidenum">
              <a:rPr lang="en-US" smtClean="0"/>
              <a:t>‹#›</a:t>
            </a:fld>
            <a:endParaRPr lang="en-US"/>
          </a:p>
        </p:txBody>
      </p:sp>
    </p:spTree>
    <p:extLst>
      <p:ext uri="{BB962C8B-B14F-4D97-AF65-F5344CB8AC3E}">
        <p14:creationId xmlns:p14="http://schemas.microsoft.com/office/powerpoint/2010/main" val="241738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solidFill>
                  <a:srgbClr val="000000"/>
                </a:solidFill>
                <a:latin typeface="Arial"/>
                <a:cs typeface="Arial"/>
              </a:rPr>
              <a:t>Hi, I'm Katie Dunn, my pronouns are she/her, and today my colleague Samantha Garlock and I will be discussing a project to create recommendations for implementing harmful language statements at University of Wisconsin libraries.</a:t>
            </a:r>
          </a:p>
        </p:txBody>
      </p:sp>
      <p:sp>
        <p:nvSpPr>
          <p:cNvPr id="4" name="Slide Number Placeholder 3"/>
          <p:cNvSpPr>
            <a:spLocks noGrp="1"/>
          </p:cNvSpPr>
          <p:nvPr>
            <p:ph type="sldNum" sz="quarter" idx="5"/>
          </p:nvPr>
        </p:nvSpPr>
        <p:spPr/>
        <p:txBody>
          <a:bodyPr/>
          <a:lstStyle/>
          <a:p>
            <a:fld id="{AA857A40-3F5B-2746-BCA8-8E2C028FFDFF}" type="slidenum">
              <a:rPr lang="en-US" smtClean="0"/>
              <a:t>1</a:t>
            </a:fld>
            <a:endParaRPr lang="en-US"/>
          </a:p>
        </p:txBody>
      </p:sp>
    </p:spTree>
    <p:extLst>
      <p:ext uri="{BB962C8B-B14F-4D97-AF65-F5344CB8AC3E}">
        <p14:creationId xmlns:p14="http://schemas.microsoft.com/office/powerpoint/2010/main" val="1897939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will discuss the steps we took, and how you can apply them at your institution.</a:t>
            </a:r>
          </a:p>
        </p:txBody>
      </p:sp>
      <p:sp>
        <p:nvSpPr>
          <p:cNvPr id="4" name="Slide Number Placeholder 3"/>
          <p:cNvSpPr>
            <a:spLocks noGrp="1"/>
          </p:cNvSpPr>
          <p:nvPr>
            <p:ph type="sldNum" sz="quarter" idx="5"/>
          </p:nvPr>
        </p:nvSpPr>
        <p:spPr/>
        <p:txBody>
          <a:bodyPr/>
          <a:lstStyle/>
          <a:p>
            <a:fld id="{AA857A40-3F5B-2746-BCA8-8E2C028FFDFF}" type="slidenum">
              <a:rPr lang="en-US" smtClean="0"/>
              <a:t>10</a:t>
            </a:fld>
            <a:endParaRPr lang="en-US"/>
          </a:p>
        </p:txBody>
      </p:sp>
    </p:spTree>
    <p:extLst>
      <p:ext uri="{BB962C8B-B14F-4D97-AF65-F5344CB8AC3E}">
        <p14:creationId xmlns:p14="http://schemas.microsoft.com/office/powerpoint/2010/main" val="317836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1" i="0" u="none" strike="noStrike" dirty="0">
                <a:solidFill>
                  <a:srgbClr val="000000"/>
                </a:solidFill>
                <a:effectLst/>
                <a:latin typeface="Arial" panose="020B0604020202020204" pitchFamily="34" charset="0"/>
              </a:rPr>
              <a:t>Steps to posting a statement at your institution</a:t>
            </a:r>
            <a:endParaRPr lang="en-US" b="0" dirty="0">
              <a:effectLst/>
            </a:endParaRPr>
          </a:p>
          <a:p>
            <a:pPr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The first step is to identify a few existing statements that can serve as examples for stakeholders, and as you craft your institution’s statement.</a:t>
            </a:r>
          </a:p>
          <a:p>
            <a:pPr rtl="0" fontAlgn="base">
              <a:spcBef>
                <a:spcPts val="0"/>
              </a:spcBef>
              <a:spcAft>
                <a:spcPts val="0"/>
              </a:spcAft>
              <a:buFont typeface="Arial" panose="020B0604020202020204" pitchFamily="34" charset="0"/>
              <a:buNone/>
            </a:pP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800" b="1" i="0" u="none" strike="noStrike" dirty="0">
                <a:solidFill>
                  <a:srgbClr val="000000"/>
                </a:solidFill>
                <a:effectLst/>
                <a:latin typeface="Arial" panose="020B0604020202020204" pitchFamily="34" charset="0"/>
              </a:rPr>
              <a:t>Identify stakeholders </a:t>
            </a:r>
            <a:r>
              <a:rPr lang="en-US" sz="1800" b="1" i="1" u="none" strike="noStrike" dirty="0">
                <a:solidFill>
                  <a:srgbClr val="000000"/>
                </a:solidFill>
                <a:effectLst/>
                <a:latin typeface="Arial" panose="020B0604020202020204" pitchFamily="34" charset="0"/>
              </a:rPr>
              <a:t>and approval process </a:t>
            </a:r>
            <a:r>
              <a:rPr lang="en-US" sz="1800" b="1" i="0" u="none" strike="noStrike" dirty="0">
                <a:solidFill>
                  <a:srgbClr val="000000"/>
                </a:solidFill>
                <a:effectLst/>
                <a:latin typeface="Arial" panose="020B0604020202020204" pitchFamily="34" charset="0"/>
              </a:rPr>
              <a:t> </a:t>
            </a:r>
            <a:r>
              <a:rPr lang="en-US" sz="1800" b="0" i="0" u="none" strike="noStrike" dirty="0">
                <a:solidFill>
                  <a:srgbClr val="000000"/>
                </a:solidFill>
                <a:effectLst/>
                <a:latin typeface="Arial" panose="020B0604020202020204" pitchFamily="34" charset="0"/>
              </a:rPr>
              <a:t>at your library and solicit their involvement in developing a statement and getting it approved</a:t>
            </a:r>
          </a:p>
          <a:p>
            <a:pPr rtl="0" fontAlgn="base">
              <a:spcBef>
                <a:spcPts val="0"/>
              </a:spcBef>
              <a:spcAft>
                <a:spcPts val="0"/>
              </a:spcAft>
              <a:buFont typeface="Arial" panose="020B0604020202020204" pitchFamily="34" charset="0"/>
              <a:buNone/>
            </a:pP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800" b="1" i="0" u="none" strike="noStrike" dirty="0">
                <a:solidFill>
                  <a:srgbClr val="000000"/>
                </a:solidFill>
                <a:effectLst/>
                <a:latin typeface="Arial" panose="020B0604020202020204" pitchFamily="34" charset="0"/>
              </a:rPr>
              <a:t>Determine the contact method </a:t>
            </a:r>
            <a:r>
              <a:rPr lang="en-US" sz="1800" b="0" i="0" u="none" strike="noStrike" dirty="0">
                <a:solidFill>
                  <a:srgbClr val="000000"/>
                </a:solidFill>
                <a:effectLst/>
                <a:latin typeface="Arial" panose="020B0604020202020204" pitchFamily="34" charset="0"/>
              </a:rPr>
              <a:t>you will provide in the statement</a:t>
            </a:r>
          </a:p>
          <a:p>
            <a:pPr rtl="0" fontAlgn="base">
              <a:spcBef>
                <a:spcPts val="0"/>
              </a:spcBef>
              <a:spcAft>
                <a:spcPts val="0"/>
              </a:spcAft>
              <a:buFont typeface="Arial" panose="020B0604020202020204" pitchFamily="34" charset="0"/>
              <a:buNone/>
            </a:pPr>
            <a:r>
              <a:rPr lang="en-US" sz="1800" b="1" i="0" u="none" strike="noStrike" dirty="0">
                <a:solidFill>
                  <a:srgbClr val="000000"/>
                </a:solidFill>
                <a:effectLst/>
                <a:latin typeface="Arial" panose="020B0604020202020204" pitchFamily="34" charset="0"/>
              </a:rPr>
              <a:t>Write statement text and determine the location where it will appear</a:t>
            </a:r>
          </a:p>
          <a:p>
            <a:pPr rtl="0" fontAlgn="base">
              <a:spcBef>
                <a:spcPts val="0"/>
              </a:spcBef>
              <a:spcAft>
                <a:spcPts val="0"/>
              </a:spcAft>
              <a:buFont typeface="Arial" panose="020B0604020202020204" pitchFamily="34" charset="0"/>
              <a:buNone/>
            </a:pPr>
            <a:endParaRPr lang="en-US" sz="1800" b="1"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800" b="1" i="0" u="none" strike="noStrike" dirty="0">
                <a:solidFill>
                  <a:srgbClr val="000000"/>
                </a:solidFill>
                <a:effectLst/>
                <a:latin typeface="Arial" panose="020B0604020202020204" pitchFamily="34" charset="0"/>
              </a:rPr>
              <a:t>Post statement </a:t>
            </a:r>
            <a:r>
              <a:rPr lang="en-US" sz="1800" b="0" i="0" u="none" strike="noStrike" dirty="0">
                <a:solidFill>
                  <a:srgbClr val="000000"/>
                </a:solidFill>
                <a:effectLst/>
                <a:latin typeface="Arial" panose="020B0604020202020204" pitchFamily="34" charset="0"/>
              </a:rPr>
              <a:t>on your website and/or catalog results page</a:t>
            </a:r>
          </a:p>
          <a:p>
            <a:pPr rtl="0" fontAlgn="base">
              <a:spcBef>
                <a:spcPts val="0"/>
              </a:spcBef>
              <a:spcAft>
                <a:spcPts val="0"/>
              </a:spcAft>
              <a:buFont typeface="Arial" panose="020B0604020202020204" pitchFamily="34" charset="0"/>
              <a:buNone/>
            </a:pPr>
            <a:endParaRPr lang="en-US" sz="18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800" b="0" i="0" u="none" strike="noStrike" dirty="0">
                <a:solidFill>
                  <a:srgbClr val="000000"/>
                </a:solidFill>
                <a:effectLst/>
                <a:latin typeface="Arial" panose="020B0604020202020204" pitchFamily="34" charset="0"/>
              </a:rPr>
              <a:t>We will go into detail in the following slides.</a:t>
            </a:r>
          </a:p>
          <a:p>
            <a:endParaRPr lang="en-US" dirty="0"/>
          </a:p>
        </p:txBody>
      </p:sp>
      <p:sp>
        <p:nvSpPr>
          <p:cNvPr id="4" name="Slide Number Placeholder 3"/>
          <p:cNvSpPr>
            <a:spLocks noGrp="1"/>
          </p:cNvSpPr>
          <p:nvPr>
            <p:ph type="sldNum" sz="quarter" idx="5"/>
          </p:nvPr>
        </p:nvSpPr>
        <p:spPr/>
        <p:txBody>
          <a:bodyPr/>
          <a:lstStyle/>
          <a:p>
            <a:fld id="{AA857A40-3F5B-2746-BCA8-8E2C028FFDFF}" type="slidenum">
              <a:rPr lang="en-US" smtClean="0"/>
              <a:t>11</a:t>
            </a:fld>
            <a:endParaRPr lang="en-US"/>
          </a:p>
        </p:txBody>
      </p:sp>
    </p:spTree>
    <p:extLst>
      <p:ext uri="{BB962C8B-B14F-4D97-AF65-F5344CB8AC3E}">
        <p14:creationId xmlns:p14="http://schemas.microsoft.com/office/powerpoint/2010/main" val="707588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We started by reviewing the examples compiled by Violet Fox for the Cataloging Lab. This is a great place to start! We also took note of other institutions’ statements when we came across them. We’ll get more into this when we get to the writing step, but you’ll want to have a few examples right from the beginning.</a:t>
            </a:r>
            <a:endParaRPr lang="en-US" sz="1800">
              <a:effectLst/>
              <a:latin typeface="Arial" panose="020B0604020202020204" pitchFamily="34" charset="0"/>
            </a:endParaRPr>
          </a:p>
          <a:p>
            <a:pPr rtl="0">
              <a:spcBef>
                <a:spcPts val="0"/>
              </a:spcBef>
              <a:spcAft>
                <a:spcPts val="0"/>
              </a:spcAft>
            </a:pPr>
            <a:endParaRPr lang="en-US"/>
          </a:p>
          <a:p>
            <a:pPr rtl="0">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AA857A40-3F5B-2746-BCA8-8E2C028FFDFF}" type="slidenum">
              <a:rPr lang="en-US" smtClean="0"/>
              <a:t>12</a:t>
            </a:fld>
            <a:endParaRPr lang="en-US"/>
          </a:p>
        </p:txBody>
      </p:sp>
    </p:spTree>
    <p:extLst>
      <p:ext uri="{BB962C8B-B14F-4D97-AF65-F5344CB8AC3E}">
        <p14:creationId xmlns:p14="http://schemas.microsoft.com/office/powerpoint/2010/main" val="2425664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sz="1100" b="1" i="0" u="none" strike="noStrike" dirty="0">
                <a:solidFill>
                  <a:srgbClr val="000000"/>
                </a:solidFill>
                <a:effectLst/>
                <a:latin typeface="Arial" panose="020B0604020202020204" pitchFamily="34" charset="0"/>
              </a:rPr>
              <a:t>Identify stakeholders </a:t>
            </a:r>
            <a:r>
              <a:rPr lang="en-US" sz="1100" b="1" i="1" u="none" strike="noStrike" dirty="0">
                <a:solidFill>
                  <a:srgbClr val="000000"/>
                </a:solidFill>
                <a:effectLst/>
                <a:latin typeface="Arial" panose="020B0604020202020204" pitchFamily="34" charset="0"/>
              </a:rPr>
              <a:t>and approval process </a:t>
            </a:r>
            <a:r>
              <a:rPr lang="en-US" sz="1100" b="1" i="0" u="none" strike="noStrike" dirty="0">
                <a:solidFill>
                  <a:srgbClr val="000000"/>
                </a:solidFill>
                <a:effectLst/>
                <a:latin typeface="Arial" panose="020B0604020202020204" pitchFamily="34" charset="0"/>
              </a:rPr>
              <a:t> </a:t>
            </a:r>
            <a:r>
              <a:rPr lang="en-US" sz="1100" b="0" i="0" u="none" strike="noStrike" dirty="0">
                <a:solidFill>
                  <a:srgbClr val="000000"/>
                </a:solidFill>
                <a:effectLst/>
                <a:latin typeface="Arial" panose="020B0604020202020204" pitchFamily="34" charset="0"/>
              </a:rPr>
              <a:t>at your library/archive and solicit their involvement in developing a statement and getting it approved. You can see here, we made a list of possible stakeholders to consider, as applicable at your institution.</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100" b="0" i="0" u="none" strike="noStrike" dirty="0">
                <a:solidFill>
                  <a:srgbClr val="000000"/>
                </a:solidFill>
                <a:effectLst/>
                <a:latin typeface="Arial" panose="020B0604020202020204" pitchFamily="34" charset="0"/>
              </a:rPr>
              <a:t>Find out who should be involved and who will ultimately make the decision</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200" b="1" i="0" u="none" strike="noStrike" dirty="0">
                <a:solidFill>
                  <a:srgbClr val="000000"/>
                </a:solidFill>
                <a:effectLst/>
                <a:latin typeface="Arial" panose="020B0604020202020204" pitchFamily="34" charset="0"/>
              </a:rPr>
              <a:t>What we did:</a:t>
            </a:r>
          </a:p>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The stakeholders we involved for our recommendation paper were the Critical Cataloging Interest Group, </a:t>
            </a:r>
            <a:r>
              <a:rPr lang="en-US" sz="1100" b="0" i="0" u="none" strike="noStrike" dirty="0">
                <a:solidFill>
                  <a:srgbClr val="000000"/>
                </a:solidFill>
                <a:effectLst/>
                <a:latin typeface="Arial" panose="020B0604020202020204" pitchFamily="34" charset="0"/>
              </a:rPr>
              <a:t>Council of University of Wisconsin Libraries</a:t>
            </a:r>
            <a:r>
              <a:rPr lang="en-US" sz="1200" b="0" i="0" u="none" strike="noStrike" dirty="0">
                <a:solidFill>
                  <a:srgbClr val="000000"/>
                </a:solidFill>
                <a:effectLst/>
                <a:latin typeface="Arial" panose="020B0604020202020204" pitchFamily="34" charset="0"/>
              </a:rPr>
              <a:t> Cataloging Interest Group, as well as other CUWL groups.</a:t>
            </a:r>
          </a:p>
          <a:p>
            <a:pPr rtl="0" fontAlgn="base">
              <a:spcBef>
                <a:spcPts val="0"/>
              </a:spcBef>
              <a:spcAft>
                <a:spcPts val="0"/>
              </a:spcAft>
              <a:buFont typeface="Arial" panose="020B0604020202020204" pitchFamily="34" charset="0"/>
              <a:buNone/>
            </a:pPr>
            <a:endParaRPr lang="en-US" sz="1200" b="1" i="0" u="none" strike="noStrike" dirty="0">
              <a:solidFill>
                <a:srgbClr val="000000"/>
              </a:solidFill>
              <a:effectLst/>
              <a:latin typeface="Arial" panose="020B0604020202020204" pitchFamily="34" charset="0"/>
            </a:endParaRPr>
          </a:p>
          <a:p>
            <a:r>
              <a:rPr lang="en-US" sz="1200" b="1" i="0" u="none" strike="noStrike" dirty="0">
                <a:solidFill>
                  <a:srgbClr val="000000"/>
                </a:solidFill>
                <a:effectLst/>
                <a:latin typeface="Arial" panose="020B0604020202020204" pitchFamily="34" charset="0"/>
              </a:rPr>
              <a:t>Stakeholders and approval process for campus statements: </a:t>
            </a:r>
            <a:r>
              <a:rPr lang="en-US" sz="1200" b="0" i="0" u="none" strike="noStrike" dirty="0">
                <a:solidFill>
                  <a:srgbClr val="000000"/>
                </a:solidFill>
                <a:effectLst/>
                <a:latin typeface="Arial" panose="020B0604020202020204" pitchFamily="34" charset="0"/>
              </a:rPr>
              <a:t>each individual campus has different stakeholders, and vastly different approval processes. </a:t>
            </a:r>
            <a:endParaRPr lang="en-US" dirty="0"/>
          </a:p>
        </p:txBody>
      </p:sp>
      <p:sp>
        <p:nvSpPr>
          <p:cNvPr id="4" name="Slide Number Placeholder 3"/>
          <p:cNvSpPr>
            <a:spLocks noGrp="1"/>
          </p:cNvSpPr>
          <p:nvPr>
            <p:ph type="sldNum" sz="quarter" idx="5"/>
          </p:nvPr>
        </p:nvSpPr>
        <p:spPr/>
        <p:txBody>
          <a:bodyPr/>
          <a:lstStyle/>
          <a:p>
            <a:fld id="{AA857A40-3F5B-2746-BCA8-8E2C028FFDFF}" type="slidenum">
              <a:rPr lang="en-US" smtClean="0"/>
              <a:t>13</a:t>
            </a:fld>
            <a:endParaRPr lang="en-US"/>
          </a:p>
        </p:txBody>
      </p:sp>
    </p:spTree>
    <p:extLst>
      <p:ext uri="{BB962C8B-B14F-4D97-AF65-F5344CB8AC3E}">
        <p14:creationId xmlns:p14="http://schemas.microsoft.com/office/powerpoint/2010/main" val="3102627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Determine the method by which patrons can report harmful language if they encounter it. When we reviewed existing statements, we found that most of them included one of the following reporting methods: a web form, like a Google form, or an email address. A web form allows for optional anonymity and may allow you to collect more information; an email address may be easier, since you may be able to slot it into existing communication workflows. When deciding which contact method to use, consider existing workflows for responding to patron questions, and who will respond to these reports. </a:t>
            </a:r>
          </a:p>
        </p:txBody>
      </p:sp>
      <p:sp>
        <p:nvSpPr>
          <p:cNvPr id="4" name="Slide Number Placeholder 3"/>
          <p:cNvSpPr>
            <a:spLocks noGrp="1"/>
          </p:cNvSpPr>
          <p:nvPr>
            <p:ph type="sldNum" sz="quarter" idx="5"/>
          </p:nvPr>
        </p:nvSpPr>
        <p:spPr/>
        <p:txBody>
          <a:bodyPr/>
          <a:lstStyle/>
          <a:p>
            <a:fld id="{AA857A40-3F5B-2746-BCA8-8E2C028FFDFF}" type="slidenum">
              <a:rPr lang="en-US" smtClean="0"/>
              <a:t>14</a:t>
            </a:fld>
            <a:endParaRPr lang="en-US"/>
          </a:p>
        </p:txBody>
      </p:sp>
    </p:spTree>
    <p:extLst>
      <p:ext uri="{BB962C8B-B14F-4D97-AF65-F5344CB8AC3E}">
        <p14:creationId xmlns:p14="http://schemas.microsoft.com/office/powerpoint/2010/main" val="3140260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0" i="0" u="none" strike="noStrike" dirty="0">
                <a:solidFill>
                  <a:srgbClr val="000000"/>
                </a:solidFill>
                <a:effectLst/>
                <a:latin typeface="Arial" panose="020B0604020202020204" pitchFamily="34" charset="0"/>
              </a:rPr>
              <a:t>Write text and decide location of statement</a:t>
            </a:r>
          </a:p>
          <a:p>
            <a:pPr rtl="0">
              <a:spcBef>
                <a:spcPts val="0"/>
              </a:spcBef>
              <a:spcAft>
                <a:spcPts val="0"/>
              </a:spcAft>
            </a:pPr>
            <a:endParaRPr lang="en-US" b="0" dirty="0">
              <a:effectLst/>
            </a:endParaRPr>
          </a:p>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Go back and review those statements you identified earlier. Consider what from those statements might work for you locally, and think about what “voice” fits with the rest of your library communications.</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While we’re mulling that over, decide where the statement will appear. We found that the locations of statements we reviewed could be divided into two categories: the catalog results page, or a separate webpage.</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The catalog results page makes the statement discoverable at the point of need: when the patron encounters the harmful language. You’ll need to find out what is technically possible– ask your tech people!</a:t>
            </a:r>
          </a:p>
          <a:p>
            <a:pPr rtl="0" fontAlgn="base">
              <a:spcBef>
                <a:spcPts val="0"/>
              </a:spcBef>
              <a:spcAft>
                <a:spcPts val="0"/>
              </a:spcAft>
              <a:buFont typeface="Arial" panose="020B0604020202020204" pitchFamily="34" charset="0"/>
              <a:buNone/>
            </a:pPr>
            <a:br>
              <a:rPr lang="en-US" b="0" dirty="0">
                <a:effectLst/>
              </a:rPr>
            </a:br>
            <a:r>
              <a:rPr lang="en-US" b="0" dirty="0">
                <a:effectLst/>
              </a:rPr>
              <a:t>Some </a:t>
            </a:r>
            <a:r>
              <a:rPr lang="en-US" sz="1200" b="0" i="0" u="none" strike="noStrike" dirty="0">
                <a:solidFill>
                  <a:srgbClr val="202020"/>
                </a:solidFill>
                <a:effectLst/>
                <a:latin typeface="Arial" panose="020B0604020202020204" pitchFamily="34" charset="0"/>
              </a:rPr>
              <a:t>of the statements we saw were on a separate webpage, often in the “about” section. Other institutions had a statement specific to one collection, so the statement was on the page about that collection.</a:t>
            </a:r>
          </a:p>
          <a:p>
            <a:pPr rtl="0" fontAlgn="base">
              <a:spcBef>
                <a:spcPts val="0"/>
              </a:spcBef>
              <a:spcAft>
                <a:spcPts val="0"/>
              </a:spcAft>
              <a:buFont typeface="Arial" panose="020B0604020202020204" pitchFamily="34" charset="0"/>
              <a:buNone/>
            </a:pPr>
            <a:endParaRPr lang="en-US" sz="1200" b="0" i="0" u="none" strike="noStrike" dirty="0">
              <a:solidFill>
                <a:srgbClr val="20202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200" b="0" i="0" u="none" strike="noStrike" dirty="0">
                <a:solidFill>
                  <a:srgbClr val="202020"/>
                </a:solidFill>
                <a:effectLst/>
                <a:latin typeface="Arial" panose="020B0604020202020204" pitchFamily="34" charset="0"/>
              </a:rPr>
              <a:t>The third option is: both! </a:t>
            </a:r>
            <a:r>
              <a:rPr lang="en-US" sz="1200" b="0" i="0" u="none" strike="noStrike" dirty="0">
                <a:solidFill>
                  <a:schemeClr val="tx1"/>
                </a:solidFill>
                <a:effectLst/>
                <a:latin typeface="+mn-lt"/>
              </a:rPr>
              <a:t>We saw that s</a:t>
            </a:r>
            <a:r>
              <a:rPr lang="en-US" sz="1200" b="0" i="0" u="none" strike="noStrike" dirty="0">
                <a:solidFill>
                  <a:srgbClr val="202020"/>
                </a:solidFill>
                <a:effectLst/>
                <a:latin typeface="Arial" panose="020B0604020202020204" pitchFamily="34" charset="0"/>
              </a:rPr>
              <a:t>ome institutions had a brief statement that appears on the catalog results pages, with a link to a longer statement on its own page that goes into more detail. This is what we chose to recommend to the UW-System libraries.</a:t>
            </a:r>
          </a:p>
          <a:p>
            <a:pPr rtl="0" fontAlgn="base">
              <a:spcBef>
                <a:spcPts val="0"/>
              </a:spcBef>
              <a:spcAft>
                <a:spcPts val="0"/>
              </a:spcAft>
              <a:buFont typeface="Arial" panose="020B0604020202020204" pitchFamily="34" charset="0"/>
              <a:buNone/>
            </a:pPr>
            <a:endParaRPr lang="en-US" sz="1200" b="0" i="0" u="none" strike="noStrike" dirty="0">
              <a:solidFill>
                <a:srgbClr val="20202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200" b="0" i="0" u="none" strike="noStrike" dirty="0">
                <a:solidFill>
                  <a:srgbClr val="202020"/>
                </a:solidFill>
                <a:effectLst/>
                <a:latin typeface="Arial" panose="020B0604020202020204" pitchFamily="34" charset="0"/>
              </a:rPr>
              <a:t>For the brief statement on the catalog results page text: </a:t>
            </a:r>
            <a:r>
              <a:rPr lang="en-US" sz="1200" b="0" i="0" u="none" strike="noStrike" dirty="0">
                <a:solidFill>
                  <a:srgbClr val="000000"/>
                </a:solidFill>
                <a:effectLst/>
                <a:latin typeface="Arial" panose="020B0604020202020204" pitchFamily="34" charset="0"/>
              </a:rPr>
              <a:t>Most UW System campuses use Primo, so we worked with UW System Primo administrators to determine what was possible for styling, placement, inclusion of links.</a:t>
            </a:r>
            <a:endParaRPr lang="en-US" sz="1200" b="0" i="0" u="none" strike="noStrike" dirty="0">
              <a:solidFill>
                <a:srgbClr val="20202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AA857A40-3F5B-2746-BCA8-8E2C028FFDFF}" type="slidenum">
              <a:rPr lang="en-US" smtClean="0"/>
              <a:t>15</a:t>
            </a:fld>
            <a:endParaRPr lang="en-US"/>
          </a:p>
        </p:txBody>
      </p:sp>
    </p:spTree>
    <p:extLst>
      <p:ext uri="{BB962C8B-B14F-4D97-AF65-F5344CB8AC3E}">
        <p14:creationId xmlns:p14="http://schemas.microsoft.com/office/powerpoint/2010/main" val="247190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Look at your example statements. When we reviewed existing statements, we found that most institutions adapted their statements from other institutions, with a citation. It’s perfectly acceptable to adapt an existing statement to your institution! – that’s what we did! You can adapt one, or combine elements from a few. You can include a formal citation, or a sentence like, “This statement is adapted from blank University’s…” If you and your colleagues have the capacity to craft a statement from scratch, that’s great, but other people have already worked hard on this, and it’s perfectly acceptable to adapt and credit their work.</a:t>
            </a:r>
          </a:p>
          <a:p>
            <a:pPr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Whether choosing a statement to adapt or writing one from scratch, Address library, archival, special collections and digital collections in a single statement (as applicable to your institution)</a:t>
            </a:r>
            <a:r>
              <a:rPr lang="en-US" sz="1100" b="0" i="0" u="none" strike="noStrike" dirty="0">
                <a:solidFill>
                  <a:srgbClr val="000000"/>
                </a:solidFill>
                <a:effectLst/>
                <a:latin typeface="Arial" panose="020B0604020202020204" pitchFamily="34" charset="0"/>
              </a:rPr>
              <a:t> Boundaries between units may not be apparent to patrons, particularly when searching the catalog. Issues particular to materials in these collections should be addressed as part of a general statement. Archives, special collections, and digital collections have been on the forefront of this work and sometimes have their own statements. If </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Focus on goals and audience, </a:t>
            </a:r>
            <a:r>
              <a:rPr lang="en-US" sz="1100" b="0" i="0" u="none" strike="noStrike" dirty="0">
                <a:solidFill>
                  <a:srgbClr val="000000"/>
                </a:solidFill>
                <a:effectLst/>
                <a:latin typeface="Arial" panose="020B0604020202020204" pitchFamily="34" charset="0"/>
              </a:rPr>
              <a:t>balance detail and transparency with brevity and clarity.</a:t>
            </a:r>
          </a:p>
          <a:p>
            <a:pPr marL="742950" lvl="1" indent="-285750"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Request feedback and include contact information up front so it’s readily accessible at the point of need– when the patron encounters the harmful language and wants to </a:t>
            </a:r>
            <a:r>
              <a:rPr lang="en-US" sz="1200" b="0" i="0" u="none" strike="noStrike">
                <a:solidFill>
                  <a:srgbClr val="000000"/>
                </a:solidFill>
                <a:effectLst/>
                <a:latin typeface="Arial" panose="020B0604020202020204" pitchFamily="34" charset="0"/>
              </a:rPr>
              <a:t>report it</a:t>
            </a:r>
          </a:p>
          <a:p>
            <a:pPr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Distinguish between harmful content and harmful language in description: We, as catalogers/metadata enthusiasts, know that there’s a difference between harmful language in the actual material and the descriptive language created by library/archives staff to describe the materials. Your patrons may not make that distinction.</a:t>
            </a:r>
          </a:p>
          <a:p>
            <a:pPr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Commit to action, but don’t over-promise. </a:t>
            </a:r>
            <a:r>
              <a:rPr lang="en-US" sz="1100" b="0" i="0" u="none" strike="noStrike" dirty="0">
                <a:solidFill>
                  <a:srgbClr val="000000"/>
                </a:solidFill>
                <a:effectLst/>
                <a:latin typeface="Arial" panose="020B0604020202020204" pitchFamily="34" charset="0"/>
              </a:rPr>
              <a:t>Keep in mind local factors affecting your catalog and discovery interface when committing to actions. </a:t>
            </a:r>
            <a:r>
              <a:rPr lang="en-US" sz="1200" b="0" i="0" u="none" strike="noStrike" dirty="0">
                <a:solidFill>
                  <a:srgbClr val="000000"/>
                </a:solidFill>
                <a:effectLst/>
                <a:latin typeface="Arial" panose="020B0604020202020204" pitchFamily="34" charset="0"/>
              </a:rPr>
              <a:t>Some things can’t be changed, like titles of published works. Other things take a very long time to change, like LC subject headings.  Depending on your staff’s capacity, even descriptive language that *can* be changed locally may take a long time! If necessary, use language like “will update where possible.”</a:t>
            </a:r>
          </a:p>
          <a:p>
            <a:pPr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AA857A40-3F5B-2746-BCA8-8E2C028FFDFF}" type="slidenum">
              <a:rPr lang="en-US" smtClean="0"/>
              <a:t>16</a:t>
            </a:fld>
            <a:endParaRPr lang="en-US"/>
          </a:p>
        </p:txBody>
      </p:sp>
    </p:spTree>
    <p:extLst>
      <p:ext uri="{BB962C8B-B14F-4D97-AF65-F5344CB8AC3E}">
        <p14:creationId xmlns:p14="http://schemas.microsoft.com/office/powerpoint/2010/main" val="2439922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spcBef>
                <a:spcPts val="0"/>
              </a:spcBef>
              <a:spcAft>
                <a:spcPts val="0"/>
              </a:spcAft>
              <a:buFont typeface="Arial" panose="020B0604020202020204" pitchFamily="34" charset="0"/>
              <a:buChar char="•"/>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100" b="0" i="0" u="none" strike="noStrike" dirty="0">
                <a:solidFill>
                  <a:srgbClr val="000000"/>
                </a:solidFill>
                <a:effectLst/>
                <a:latin typeface="Arial" panose="020B0604020202020204" pitchFamily="34" charset="0"/>
              </a:rPr>
              <a:t>For us: we wanted to write something general so it could be applied to all UW campuses and be applicable to the broad range of collections. We do hope that each campus will tailor the statements to fit their specific libraries and archives, but we did want to have something that would be ready to use.</a:t>
            </a: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200" b="1" i="0" u="none" strike="noStrike" dirty="0">
                <a:solidFill>
                  <a:srgbClr val="000000"/>
                </a:solidFill>
                <a:effectLst/>
                <a:latin typeface="Arial" panose="020B0604020202020204" pitchFamily="34" charset="0"/>
              </a:rPr>
              <a:t>Reviewed statements from similar institutions</a:t>
            </a:r>
            <a:r>
              <a:rPr lang="en-US" sz="1200" b="0" i="0" u="none" strike="noStrike" dirty="0">
                <a:solidFill>
                  <a:srgbClr val="000000"/>
                </a:solidFill>
                <a:effectLst/>
                <a:latin typeface="Arial" panose="020B0604020202020204" pitchFamily="34" charset="0"/>
              </a:rPr>
              <a:t> (from cataloging lab list)</a:t>
            </a: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Identified several statements that resonated with us and were fairly brief</a:t>
            </a:r>
          </a:p>
          <a:p>
            <a:pPr rtl="0" fontAlgn="base">
              <a:spcBef>
                <a:spcPts val="0"/>
              </a:spcBef>
              <a:spcAft>
                <a:spcPts val="0"/>
              </a:spcAft>
              <a:buFont typeface="Arial" panose="020B0604020202020204" pitchFamily="34" charset="0"/>
              <a:buNone/>
            </a:pPr>
            <a:r>
              <a:rPr lang="en-US" sz="1200" b="0" i="0" u="none" strike="noStrike" dirty="0">
                <a:solidFill>
                  <a:srgbClr val="000000"/>
                </a:solidFill>
                <a:effectLst/>
                <a:latin typeface="Arial" panose="020B0604020202020204" pitchFamily="34" charset="0"/>
              </a:rPr>
              <a:t>When we were choosing which statements to draw from, we:</a:t>
            </a:r>
          </a:p>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Thought about our audience and considered length and readability.</a:t>
            </a:r>
          </a:p>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This brief statement is adapted from the University of Michigan</a:t>
            </a:r>
          </a:p>
          <a:p>
            <a:pPr marL="171450" indent="-1714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We developed a longer, more detail statement based on statements at Emory University and Princeton University.</a:t>
            </a:r>
          </a:p>
          <a:p>
            <a:endParaRPr lang="en-US" dirty="0"/>
          </a:p>
        </p:txBody>
      </p:sp>
      <p:sp>
        <p:nvSpPr>
          <p:cNvPr id="4" name="Slide Number Placeholder 3"/>
          <p:cNvSpPr>
            <a:spLocks noGrp="1"/>
          </p:cNvSpPr>
          <p:nvPr>
            <p:ph type="sldNum" sz="quarter" idx="5"/>
          </p:nvPr>
        </p:nvSpPr>
        <p:spPr/>
        <p:txBody>
          <a:bodyPr/>
          <a:lstStyle/>
          <a:p>
            <a:fld id="{AA857A40-3F5B-2746-BCA8-8E2C028FFDFF}" type="slidenum">
              <a:rPr lang="en-US" smtClean="0"/>
              <a:t>17</a:t>
            </a:fld>
            <a:endParaRPr lang="en-US"/>
          </a:p>
        </p:txBody>
      </p:sp>
    </p:spTree>
    <p:extLst>
      <p:ext uri="{BB962C8B-B14F-4D97-AF65-F5344CB8AC3E}">
        <p14:creationId xmlns:p14="http://schemas.microsoft.com/office/powerpoint/2010/main" val="2839899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200" b="1" i="0" u="none" strike="noStrike" dirty="0">
                <a:solidFill>
                  <a:srgbClr val="000000"/>
                </a:solidFill>
                <a:effectLst/>
                <a:latin typeface="Arial" panose="020B0604020202020204" pitchFamily="34" charset="0"/>
              </a:rPr>
              <a:t>Post the statement</a:t>
            </a:r>
            <a:endParaRPr lang="en-US" b="0" dirty="0">
              <a:effectLst/>
            </a:endParaRP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(and optional catalog results page text)</a:t>
            </a: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Notify staff of timeline </a:t>
            </a:r>
            <a:r>
              <a:rPr lang="en-US" sz="1200" b="0" i="0" u="none" strike="noStrike" dirty="0">
                <a:solidFill>
                  <a:srgbClr val="000000"/>
                </a:solidFill>
                <a:effectLst/>
                <a:latin typeface="Arial" panose="020B0604020202020204" pitchFamily="34" charset="0"/>
              </a:rPr>
              <a:t>Let the library/archives staff know when it’s going up</a:t>
            </a: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Celebrate!</a:t>
            </a:r>
          </a:p>
          <a:p>
            <a:pPr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What we did:</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Recommendation paper being reviewed by other CUWL groups</a:t>
            </a:r>
          </a:p>
          <a:p>
            <a:pPr marL="1200150" lvl="2" indent="-2857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Approved by </a:t>
            </a:r>
            <a:r>
              <a:rPr lang="en-US" sz="1200" b="1" i="0" u="none" strike="noStrike" dirty="0" err="1">
                <a:solidFill>
                  <a:srgbClr val="000000"/>
                </a:solidFill>
                <a:effectLst/>
                <a:latin typeface="Arial" panose="020B0604020202020204" pitchFamily="34" charset="0"/>
              </a:rPr>
              <a:t>CritCat</a:t>
            </a:r>
            <a:r>
              <a:rPr lang="en-US" sz="1200" b="1" i="0" u="none" strike="noStrike" dirty="0">
                <a:solidFill>
                  <a:srgbClr val="000000"/>
                </a:solidFill>
                <a:effectLst/>
                <a:latin typeface="Arial" panose="020B0604020202020204" pitchFamily="34" charset="0"/>
              </a:rPr>
              <a:t> and CUWL Cat</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000000"/>
                </a:solidFill>
                <a:effectLst/>
                <a:latin typeface="Arial" panose="020B0604020202020204" pitchFamily="34" charset="0"/>
              </a:rPr>
              <a:t>Each campus will determine whether and what statement to post</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We’re currently moving through stages of getting our paper endorsed by </a:t>
            </a:r>
            <a:r>
              <a:rPr lang="en-US" sz="1200" b="0" i="0" u="none" strike="noStrike" dirty="0" err="1">
                <a:solidFill>
                  <a:srgbClr val="000000"/>
                </a:solidFill>
                <a:effectLst/>
                <a:latin typeface="Arial" panose="020B0604020202020204" pitchFamily="34" charset="0"/>
              </a:rPr>
              <a:t>CritCat</a:t>
            </a:r>
            <a:r>
              <a:rPr lang="en-US" sz="1200" b="0" i="0" u="none" strike="noStrike" dirty="0">
                <a:solidFill>
                  <a:srgbClr val="000000"/>
                </a:solidFill>
                <a:effectLst/>
                <a:latin typeface="Arial" panose="020B0604020202020204" pitchFamily="34" charset="0"/>
              </a:rPr>
              <a:t> and CUWL, after which we’ll encourage everyone to go to their individual campuses and get the statements added to the website</a:t>
            </a:r>
          </a:p>
          <a:p>
            <a:endParaRPr lang="en-US" dirty="0"/>
          </a:p>
        </p:txBody>
      </p:sp>
      <p:sp>
        <p:nvSpPr>
          <p:cNvPr id="4" name="Slide Number Placeholder 3"/>
          <p:cNvSpPr>
            <a:spLocks noGrp="1"/>
          </p:cNvSpPr>
          <p:nvPr>
            <p:ph type="sldNum" sz="quarter" idx="5"/>
          </p:nvPr>
        </p:nvSpPr>
        <p:spPr/>
        <p:txBody>
          <a:bodyPr/>
          <a:lstStyle/>
          <a:p>
            <a:fld id="{AA857A40-3F5B-2746-BCA8-8E2C028FFDFF}" type="slidenum">
              <a:rPr lang="en-US" smtClean="0"/>
              <a:t>18</a:t>
            </a:fld>
            <a:endParaRPr lang="en-US"/>
          </a:p>
        </p:txBody>
      </p:sp>
    </p:spTree>
    <p:extLst>
      <p:ext uri="{BB962C8B-B14F-4D97-AF65-F5344CB8AC3E}">
        <p14:creationId xmlns:p14="http://schemas.microsoft.com/office/powerpoint/2010/main" val="573757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dirty="0">
                <a:cs typeface="Calibri"/>
              </a:rPr>
              <a:t>As we wrap up, we’d like to thank Angie Cope and Laura Martin for their research and recommendation</a:t>
            </a:r>
          </a:p>
          <a:p>
            <a:pPr marL="171450" indent="-171450">
              <a:buFont typeface="Calibri"/>
              <a:buChar char="-"/>
            </a:pPr>
            <a:r>
              <a:rPr lang="en-US" dirty="0">
                <a:cs typeface="Calibri"/>
              </a:rPr>
              <a:t>We’d also like to thank Violet Fox, creator of the harmful language statements list at Cataloging Lab</a:t>
            </a:r>
          </a:p>
          <a:p>
            <a:pPr marL="171450" indent="-171450">
              <a:buFont typeface="Calibri"/>
              <a:buChar char="-"/>
            </a:pPr>
            <a:r>
              <a:rPr lang="en-US" dirty="0">
                <a:cs typeface="Calibri"/>
              </a:rPr>
              <a:t>Finally, we’d like to acknowledge all the people who have worked hard to get these statements published at their institutions / all the institutions that have already posted statements on their websites.</a:t>
            </a:r>
          </a:p>
        </p:txBody>
      </p:sp>
      <p:sp>
        <p:nvSpPr>
          <p:cNvPr id="4" name="Slide Number Placeholder 3"/>
          <p:cNvSpPr>
            <a:spLocks noGrp="1"/>
          </p:cNvSpPr>
          <p:nvPr>
            <p:ph type="sldNum" sz="quarter" idx="5"/>
          </p:nvPr>
        </p:nvSpPr>
        <p:spPr/>
        <p:txBody>
          <a:bodyPr/>
          <a:lstStyle/>
          <a:p>
            <a:fld id="{AA857A40-3F5B-2746-BCA8-8E2C028FFDFF}" type="slidenum">
              <a:rPr lang="en-US" smtClean="0"/>
              <a:t>19</a:t>
            </a:fld>
            <a:endParaRPr lang="en-US"/>
          </a:p>
        </p:txBody>
      </p:sp>
    </p:spTree>
    <p:extLst>
      <p:ext uri="{BB962C8B-B14F-4D97-AF65-F5344CB8AC3E}">
        <p14:creationId xmlns:p14="http://schemas.microsoft.com/office/powerpoint/2010/main" val="2331267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But first we'd like to acknowledge that [the University of Wisconsin-Madison...]</a:t>
            </a:r>
          </a:p>
          <a:p>
            <a:endParaRPr lang="en-US">
              <a:cs typeface="Calibri"/>
            </a:endParaRPr>
          </a:p>
          <a:p>
            <a:r>
              <a:rPr lang="en-US" i="1">
                <a:cs typeface="Calibri"/>
              </a:rPr>
              <a:t>Slide please</a:t>
            </a:r>
          </a:p>
        </p:txBody>
      </p:sp>
      <p:sp>
        <p:nvSpPr>
          <p:cNvPr id="4" name="Slide Number Placeholder 3"/>
          <p:cNvSpPr>
            <a:spLocks noGrp="1"/>
          </p:cNvSpPr>
          <p:nvPr>
            <p:ph type="sldNum" sz="quarter" idx="5"/>
          </p:nvPr>
        </p:nvSpPr>
        <p:spPr/>
        <p:txBody>
          <a:bodyPr/>
          <a:lstStyle/>
          <a:p>
            <a:fld id="{AA857A40-3F5B-2746-BCA8-8E2C028FFDFF}" type="slidenum">
              <a:rPr lang="en-US" smtClean="0"/>
              <a:t>2</a:t>
            </a:fld>
            <a:endParaRPr lang="en-US"/>
          </a:p>
        </p:txBody>
      </p:sp>
    </p:spTree>
    <p:extLst>
      <p:ext uri="{BB962C8B-B14F-4D97-AF65-F5344CB8AC3E}">
        <p14:creationId xmlns:p14="http://schemas.microsoft.com/office/powerpoint/2010/main" val="1927335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857A40-3F5B-2746-BCA8-8E2C028FFDFF}" type="slidenum">
              <a:rPr lang="en-US" smtClean="0"/>
              <a:t>21</a:t>
            </a:fld>
            <a:endParaRPr lang="en-US"/>
          </a:p>
        </p:txBody>
      </p:sp>
    </p:spTree>
    <p:extLst>
      <p:ext uri="{BB962C8B-B14F-4D97-AF65-F5344CB8AC3E}">
        <p14:creationId xmlns:p14="http://schemas.microsoft.com/office/powerpoint/2010/main" val="1109835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First, what is a harmful language statement?</a:t>
            </a:r>
          </a:p>
        </p:txBody>
      </p:sp>
      <p:sp>
        <p:nvSpPr>
          <p:cNvPr id="4" name="Slide Number Placeholder 3"/>
          <p:cNvSpPr>
            <a:spLocks noGrp="1"/>
          </p:cNvSpPr>
          <p:nvPr>
            <p:ph type="sldNum" sz="quarter" idx="5"/>
          </p:nvPr>
        </p:nvSpPr>
        <p:spPr/>
        <p:txBody>
          <a:bodyPr/>
          <a:lstStyle/>
          <a:p>
            <a:fld id="{AA857A40-3F5B-2746-BCA8-8E2C028FFDFF}" type="slidenum">
              <a:rPr lang="en-US" smtClean="0"/>
              <a:t>3</a:t>
            </a:fld>
            <a:endParaRPr lang="en-US"/>
          </a:p>
        </p:txBody>
      </p:sp>
    </p:spTree>
    <p:extLst>
      <p:ext uri="{BB962C8B-B14F-4D97-AF65-F5344CB8AC3E}">
        <p14:creationId xmlns:p14="http://schemas.microsoft.com/office/powerpoint/2010/main" val="366658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solidFill>
                  <a:srgbClr val="000000"/>
                </a:solidFill>
                <a:latin typeface="Arial"/>
                <a:cs typeface="Arial"/>
              </a:rPr>
              <a:t>A harmful language statement:</a:t>
            </a:r>
          </a:p>
          <a:p>
            <a:pPr>
              <a:buFont typeface="Arial" panose="020B0604020202020204" pitchFamily="34" charset="0"/>
              <a:buChar char="•"/>
            </a:pPr>
            <a:r>
              <a:rPr lang="en-US" sz="1200" b="1" i="0" u="none" strike="noStrike">
                <a:solidFill>
                  <a:srgbClr val="000000"/>
                </a:solidFill>
                <a:effectLst/>
                <a:latin typeface="Arial"/>
                <a:cs typeface="Arial"/>
              </a:rPr>
              <a:t>Acknowledges </a:t>
            </a:r>
            <a:r>
              <a:rPr lang="en-US" b="1">
                <a:solidFill>
                  <a:srgbClr val="000000"/>
                </a:solidFill>
                <a:latin typeface="Arial"/>
                <a:cs typeface="Arial"/>
              </a:rPr>
              <a:t>the presence</a:t>
            </a:r>
            <a:r>
              <a:rPr lang="en-US" sz="1200" b="1" i="0" u="none" strike="noStrike">
                <a:solidFill>
                  <a:srgbClr val="000000"/>
                </a:solidFill>
                <a:effectLst/>
                <a:latin typeface="Arial"/>
                <a:cs typeface="Arial"/>
              </a:rPr>
              <a:t> of harmful language</a:t>
            </a:r>
            <a:r>
              <a:rPr lang="en-US" sz="1200" b="0" i="0" u="none" strike="noStrike">
                <a:solidFill>
                  <a:srgbClr val="000000"/>
                </a:solidFill>
                <a:effectLst/>
                <a:latin typeface="Arial"/>
                <a:cs typeface="Arial"/>
              </a:rPr>
              <a:t> in library and archival description, or in</a:t>
            </a:r>
            <a:r>
              <a:rPr lang="en-US">
                <a:solidFill>
                  <a:srgbClr val="000000"/>
                </a:solidFill>
                <a:latin typeface="Arial"/>
                <a:cs typeface="Arial"/>
              </a:rPr>
              <a:t> library or archival</a:t>
            </a:r>
            <a:r>
              <a:rPr lang="en-US" sz="1200" b="0" i="0" u="none" strike="noStrike">
                <a:solidFill>
                  <a:srgbClr val="000000"/>
                </a:solidFill>
                <a:effectLst/>
                <a:latin typeface="Arial"/>
                <a:cs typeface="Arial"/>
              </a:rPr>
              <a:t> materials themselves)</a:t>
            </a:r>
            <a:endParaRPr lang="en-US"/>
          </a:p>
          <a:p>
            <a:pPr rtl="0" fontAlgn="base">
              <a:spcBef>
                <a:spcPts val="0"/>
              </a:spcBef>
              <a:spcAft>
                <a:spcPts val="0"/>
              </a:spcAft>
              <a:buFont typeface="Arial" panose="020B0604020202020204" pitchFamily="34" charset="0"/>
              <a:buChar char="•"/>
            </a:pPr>
            <a:r>
              <a:rPr lang="en-US" sz="1200" b="1" i="0" u="none" strike="noStrike">
                <a:solidFill>
                  <a:srgbClr val="000000"/>
                </a:solidFill>
                <a:effectLst/>
                <a:latin typeface="Arial"/>
                <a:cs typeface="Arial"/>
              </a:rPr>
              <a:t>Provides information</a:t>
            </a:r>
            <a:r>
              <a:rPr lang="en-US" sz="1200" b="0" i="0" u="none" strike="noStrike">
                <a:solidFill>
                  <a:srgbClr val="000000"/>
                </a:solidFill>
                <a:effectLst/>
                <a:latin typeface="Arial"/>
                <a:cs typeface="Arial"/>
              </a:rPr>
              <a:t> </a:t>
            </a:r>
            <a:endParaRPr lang="en-US" sz="1200" b="1" i="0" u="none" strike="noStrike">
              <a:solidFill>
                <a:srgbClr val="000000"/>
              </a:solidFill>
              <a:effectLst/>
              <a:latin typeface="Arial"/>
              <a:cs typeface="Arial"/>
            </a:endParaRPr>
          </a:p>
          <a:p>
            <a:pPr marL="742950" lvl="1" indent="-285750" rtl="0" fontAlgn="base">
              <a:spcBef>
                <a:spcPts val="0"/>
              </a:spcBef>
              <a:spcAft>
                <a:spcPts val="0"/>
              </a:spcAft>
              <a:buFont typeface="Arial" panose="020B0604020202020204" pitchFamily="34" charset="0"/>
              <a:buChar char="•"/>
            </a:pPr>
            <a:r>
              <a:rPr lang="en-US">
                <a:solidFill>
                  <a:srgbClr val="000000"/>
                </a:solidFill>
                <a:latin typeface="Arial"/>
                <a:cs typeface="Arial"/>
              </a:rPr>
              <a:t>On</a:t>
            </a:r>
            <a:r>
              <a:rPr lang="en-US" sz="1200" b="0" i="0" u="none" strike="noStrike">
                <a:solidFill>
                  <a:srgbClr val="000000"/>
                </a:solidFill>
                <a:effectLst/>
                <a:latin typeface="Arial"/>
                <a:cs typeface="Arial"/>
              </a:rPr>
              <a:t> why harmful language may be present</a:t>
            </a:r>
            <a:endParaRPr lang="en-US" sz="1200" b="1" i="0" u="none" strike="noStrike">
              <a:solidFill>
                <a:srgbClr val="000000"/>
              </a:solidFill>
              <a:effectLst/>
              <a:latin typeface="Arial"/>
              <a:cs typeface="Arial"/>
            </a:endParaRPr>
          </a:p>
          <a:p>
            <a:pPr marL="742950" lvl="1" indent="-285750">
              <a:buFont typeface="Arial" panose="020B0604020202020204" pitchFamily="34" charset="0"/>
              <a:buChar char="•"/>
            </a:pPr>
            <a:r>
              <a:rPr lang="en-US">
                <a:solidFill>
                  <a:srgbClr val="000000"/>
                </a:solidFill>
                <a:latin typeface="Arial"/>
                <a:cs typeface="Arial"/>
              </a:rPr>
              <a:t>How the library is addressing harmful language</a:t>
            </a:r>
            <a:endParaRPr lang="en-US" sz="1200" b="0" i="0" u="none" strike="noStrike">
              <a:solidFill>
                <a:srgbClr val="000000"/>
              </a:solidFill>
              <a:effectLst/>
              <a:latin typeface="Arial"/>
              <a:cs typeface="Arial"/>
            </a:endParaRPr>
          </a:p>
          <a:p>
            <a:pPr fontAlgn="base">
              <a:buFont typeface="Arial" panose="020B0604020202020204" pitchFamily="34" charset="0"/>
              <a:buChar char="•"/>
            </a:pPr>
            <a:r>
              <a:rPr lang="en-US" sz="1200" i="0" u="none" strike="noStrike">
                <a:solidFill>
                  <a:srgbClr val="000000"/>
                </a:solidFill>
                <a:effectLst/>
                <a:latin typeface="Arial"/>
                <a:cs typeface="Arial"/>
              </a:rPr>
              <a:t>(</a:t>
            </a:r>
            <a:r>
              <a:rPr lang="en-US">
                <a:solidFill>
                  <a:srgbClr val="000000"/>
                </a:solidFill>
                <a:latin typeface="Arial"/>
                <a:cs typeface="Arial"/>
              </a:rPr>
              <a:t>and in many cases</a:t>
            </a:r>
            <a:r>
              <a:rPr lang="en-US" sz="1200" i="0" u="none" strike="noStrike">
                <a:solidFill>
                  <a:srgbClr val="000000"/>
                </a:solidFill>
                <a:effectLst/>
                <a:latin typeface="Arial"/>
                <a:cs typeface="Arial"/>
              </a:rPr>
              <a:t>) </a:t>
            </a:r>
            <a:r>
              <a:rPr lang="en-US" sz="1200" b="1" i="0" u="none" strike="noStrike">
                <a:solidFill>
                  <a:srgbClr val="000000"/>
                </a:solidFill>
                <a:effectLst/>
                <a:latin typeface="Arial"/>
                <a:cs typeface="Arial"/>
              </a:rPr>
              <a:t>Provides contact information</a:t>
            </a:r>
            <a:r>
              <a:rPr lang="en-US" sz="1200" b="0" i="0" u="none" strike="noStrike">
                <a:solidFill>
                  <a:srgbClr val="000000"/>
                </a:solidFill>
                <a:effectLst/>
                <a:latin typeface="Arial"/>
                <a:cs typeface="Arial"/>
              </a:rPr>
              <a:t> in the form of an </a:t>
            </a:r>
            <a:r>
              <a:rPr lang="en-US">
                <a:solidFill>
                  <a:srgbClr val="000000"/>
                </a:solidFill>
                <a:latin typeface="Arial"/>
                <a:cs typeface="Arial"/>
              </a:rPr>
              <a:t>email address</a:t>
            </a:r>
            <a:r>
              <a:rPr lang="en-US" sz="1200" b="0" i="0" u="none" strike="noStrike">
                <a:solidFill>
                  <a:srgbClr val="000000"/>
                </a:solidFill>
                <a:effectLst/>
                <a:latin typeface="Arial"/>
                <a:cs typeface="Arial"/>
              </a:rPr>
              <a:t> or contact form</a:t>
            </a:r>
            <a:endParaRPr lang="en-US" sz="1200" b="1" i="0" u="none" strike="noStrike">
              <a:solidFill>
                <a:srgbClr val="000000"/>
              </a:solidFill>
              <a:effectLst/>
              <a:latin typeface="Arial"/>
              <a:cs typeface="Arial"/>
            </a:endParaRPr>
          </a:p>
          <a:p>
            <a:r>
              <a:rPr lang="en-US" i="1">
                <a:latin typeface="Arial"/>
                <a:cs typeface="Arial"/>
              </a:rPr>
              <a:t>Slide, please</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AA857A40-3F5B-2746-BCA8-8E2C028FFDFF}" type="slidenum">
              <a:rPr lang="en-US" smtClean="0"/>
              <a:t>4</a:t>
            </a:fld>
            <a:endParaRPr lang="en-US"/>
          </a:p>
        </p:txBody>
      </p:sp>
    </p:spTree>
    <p:extLst>
      <p:ext uri="{BB962C8B-B14F-4D97-AF65-F5344CB8AC3E}">
        <p14:creationId xmlns:p14="http://schemas.microsoft.com/office/powerpoint/2010/main" val="384510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fontAlgn="base"/>
            <a:r>
              <a:rPr lang="en-US">
                <a:solidFill>
                  <a:srgbClr val="000000"/>
                </a:solidFill>
                <a:latin typeface="Arial"/>
                <a:cs typeface="Arial"/>
              </a:rPr>
              <a:t>Harmful language statements are </a:t>
            </a:r>
          </a:p>
          <a:p>
            <a:pPr marL="742950" indent="-285750">
              <a:buFont typeface="Arial"/>
              <a:buChar char="•"/>
            </a:pPr>
            <a:r>
              <a:rPr lang="en-US">
                <a:solidFill>
                  <a:srgbClr val="000000"/>
                </a:solidFill>
                <a:latin typeface="Arial"/>
                <a:cs typeface="Arial"/>
              </a:rPr>
              <a:t>Released by many different types of institutions: In a review of 55 existing statements, we found that about half of them were released by archives and special collections. But statements are also released by academic libraries, public libraries, and museums.  A statement can also be associated with specific collections that may include particularly sensitive content.</a:t>
            </a:r>
          </a:p>
          <a:p>
            <a:pPr marL="742950" indent="-285750">
              <a:buFont typeface="Arial"/>
              <a:buChar char="•"/>
            </a:pPr>
            <a:r>
              <a:rPr lang="en-US">
                <a:solidFill>
                  <a:srgbClr val="000000"/>
                </a:solidFill>
                <a:latin typeface="Arial"/>
                <a:cs typeface="Arial"/>
              </a:rPr>
              <a:t>Most statements address both harmful content (like a book with offensive viewpoints, or a digital collection with disturbing imagery) and harmful description (typically library catalog records, archival finding aids, and digital collection metadata).  Some statements distinguish between description created by library or archives staff (like subject headings or finding aid notes) and description that is transcribed from the original item.</a:t>
            </a:r>
          </a:p>
          <a:p>
            <a:pPr marL="742950" indent="-285750">
              <a:buFont typeface="Arial"/>
              <a:buChar char="•"/>
            </a:pPr>
            <a:r>
              <a:rPr lang="en-US">
                <a:solidFill>
                  <a:srgbClr val="000000"/>
                </a:solidFill>
                <a:latin typeface="Arial"/>
                <a:cs typeface="Arial"/>
              </a:rPr>
              <a:t>Statements vary a lot in length and depth, and this tends to map somewhat to how active the institution has been in addressing harmful language.  If an institution has policies and workflows in place to address harmful language or an ongoing action plan, those are sometimes described in the statement.</a:t>
            </a:r>
          </a:p>
          <a:p>
            <a:pPr marL="742950" indent="-285750">
              <a:buFont typeface="Arial"/>
              <a:buChar char="•"/>
            </a:pPr>
            <a:r>
              <a:rPr lang="en-US">
                <a:solidFill>
                  <a:srgbClr val="000000"/>
                </a:solidFill>
                <a:latin typeface="Arial"/>
                <a:cs typeface="Arial"/>
              </a:rPr>
              <a:t>Most statements include a point of contact and an invitation for people to reach out if they are concerned about something or have questions.</a:t>
            </a:r>
          </a:p>
          <a:p>
            <a:pPr marL="742950" indent="-285750">
              <a:buFont typeface="Arial"/>
              <a:buChar char="•"/>
            </a:pPr>
            <a:r>
              <a:rPr lang="en-US">
                <a:solidFill>
                  <a:srgbClr val="000000"/>
                </a:solidFill>
                <a:latin typeface="Arial"/>
                <a:cs typeface="Arial"/>
              </a:rPr>
              <a:t>Most statements live on a library webpage, but some are visible within the library catalog itself.  Sometimes a brief statement within the catalog will link out to a longer statement on a webpage.</a:t>
            </a:r>
            <a:endParaRPr lang="en-US">
              <a:solidFill>
                <a:srgbClr val="000000"/>
              </a:solidFill>
              <a:latin typeface="Arial" panose="020B0604020202020204" pitchFamily="34" charset="0"/>
              <a:cs typeface="Arial" panose="020B0604020202020204" pitchFamily="34" charset="0"/>
            </a:endParaRPr>
          </a:p>
          <a:p>
            <a:pPr marL="742950" lvl="1" indent="-285750" fontAlgn="base">
              <a:buFont typeface="Arial" panose="020B0604020202020204" pitchFamily="34" charset="0"/>
              <a:buChar char="•"/>
            </a:pPr>
            <a:endParaRPr lang="en-US" sz="1800" b="0">
              <a:effectLst/>
              <a:latin typeface="Arial"/>
              <a:cs typeface="Arial"/>
            </a:endParaRPr>
          </a:p>
          <a:p>
            <a:br>
              <a:rPr lang="en-US">
                <a:cs typeface="+mn-lt"/>
              </a:rPr>
            </a:br>
            <a:endParaRPr lang="en-US" sz="1200" b="1" i="0" u="none" strike="noStrike">
              <a:solidFill>
                <a:srgbClr val="000000"/>
              </a:solidFill>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AA857A40-3F5B-2746-BCA8-8E2C028FFDFF}" type="slidenum">
              <a:rPr lang="en-US" smtClean="0"/>
              <a:t>5</a:t>
            </a:fld>
            <a:endParaRPr lang="en-US"/>
          </a:p>
        </p:txBody>
      </p:sp>
    </p:spTree>
    <p:extLst>
      <p:ext uri="{BB962C8B-B14F-4D97-AF65-F5344CB8AC3E}">
        <p14:creationId xmlns:p14="http://schemas.microsoft.com/office/powerpoint/2010/main" val="2354428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Goals of a harmful language statement are to: []</a:t>
            </a:r>
          </a:p>
          <a:p>
            <a:r>
              <a:rPr lang="en-US" i="1">
                <a:cs typeface="Calibri"/>
              </a:rPr>
              <a:t>slide</a:t>
            </a:r>
            <a:endParaRPr lang="en-US">
              <a:cs typeface="Calibri"/>
            </a:endParaRPr>
          </a:p>
        </p:txBody>
      </p:sp>
      <p:sp>
        <p:nvSpPr>
          <p:cNvPr id="4" name="Slide Number Placeholder 3"/>
          <p:cNvSpPr>
            <a:spLocks noGrp="1"/>
          </p:cNvSpPr>
          <p:nvPr>
            <p:ph type="sldNum" sz="quarter" idx="5"/>
          </p:nvPr>
        </p:nvSpPr>
        <p:spPr/>
        <p:txBody>
          <a:bodyPr/>
          <a:lstStyle/>
          <a:p>
            <a:fld id="{AA857A40-3F5B-2746-BCA8-8E2C028FFDFF}" type="slidenum">
              <a:rPr lang="en-US" smtClean="0"/>
              <a:t>6</a:t>
            </a:fld>
            <a:endParaRPr lang="en-US"/>
          </a:p>
        </p:txBody>
      </p:sp>
    </p:spTree>
    <p:extLst>
      <p:ext uri="{BB962C8B-B14F-4D97-AF65-F5344CB8AC3E}">
        <p14:creationId xmlns:p14="http://schemas.microsoft.com/office/powerpoint/2010/main" val="396798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cs typeface="Calibri"/>
              </a:rPr>
              <a:t>Next we'd like to share how we've been working toward creating harmful language statements for UW campuses.</a:t>
            </a:r>
          </a:p>
        </p:txBody>
      </p:sp>
      <p:sp>
        <p:nvSpPr>
          <p:cNvPr id="4" name="Slide Number Placeholder 3"/>
          <p:cNvSpPr>
            <a:spLocks noGrp="1"/>
          </p:cNvSpPr>
          <p:nvPr>
            <p:ph type="sldNum" sz="quarter" idx="5"/>
          </p:nvPr>
        </p:nvSpPr>
        <p:spPr/>
        <p:txBody>
          <a:bodyPr/>
          <a:lstStyle/>
          <a:p>
            <a:fld id="{AA857A40-3F5B-2746-BCA8-8E2C028FFDFF}" type="slidenum">
              <a:rPr lang="en-US" smtClean="0"/>
              <a:t>7</a:t>
            </a:fld>
            <a:endParaRPr lang="en-US"/>
          </a:p>
        </p:txBody>
      </p:sp>
    </p:spTree>
    <p:extLst>
      <p:ext uri="{BB962C8B-B14F-4D97-AF65-F5344CB8AC3E}">
        <p14:creationId xmlns:p14="http://schemas.microsoft.com/office/powerpoint/2010/main" val="153634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solidFill>
                  <a:srgbClr val="000000"/>
                </a:solidFill>
                <a:latin typeface="Arial"/>
                <a:cs typeface="Arial"/>
              </a:rPr>
              <a:t>The University of Wisconsin includes of 13 campuses, and we have shared governance of our libraries through the Council of University of Wisconsin Libraries, or CUWL.  CUWL Libraries have a shared Alma library catalog, but each campus has separate library administration and staff, their own website, and their own catalog interface, with most of the campuses using Primo as their catalog interface.</a:t>
            </a:r>
            <a:endParaRPr lang="en-US">
              <a:solidFill>
                <a:srgbClr val="000000"/>
              </a:solidFill>
              <a:latin typeface="Arial" panose="020B0604020202020204" pitchFamily="34" charset="0"/>
              <a:cs typeface="Arial"/>
            </a:endParaRPr>
          </a:p>
          <a:p>
            <a:endParaRPr lang="en-US" b="1">
              <a:solidFill>
                <a:srgbClr val="000000"/>
              </a:solidFill>
              <a:latin typeface="Arial"/>
              <a:cs typeface="Arial"/>
            </a:endParaRPr>
          </a:p>
          <a:p>
            <a:r>
              <a:rPr lang="en-US">
                <a:solidFill>
                  <a:srgbClr val="000000"/>
                </a:solidFill>
                <a:latin typeface="Arial"/>
                <a:cs typeface="Arial"/>
              </a:rPr>
              <a:t>There have been two groups involved in this harmful language work.  </a:t>
            </a:r>
            <a:endParaRPr lang="en-US">
              <a:solidFill>
                <a:srgbClr val="000000"/>
              </a:solidFill>
              <a:latin typeface="Arial" panose="020B0604020202020204" pitchFamily="34" charset="0"/>
              <a:cs typeface="Arial"/>
            </a:endParaRPr>
          </a:p>
          <a:p>
            <a:endParaRPr lang="en-US">
              <a:solidFill>
                <a:srgbClr val="000000"/>
              </a:solidFill>
              <a:latin typeface="Arial"/>
              <a:cs typeface="Arial"/>
            </a:endParaRPr>
          </a:p>
          <a:p>
            <a:r>
              <a:rPr lang="en-US">
                <a:solidFill>
                  <a:srgbClr val="000000"/>
                </a:solidFill>
                <a:latin typeface="Arial"/>
                <a:cs typeface="Arial"/>
              </a:rPr>
              <a:t>CUWL Cataloging Interest group is part of the CUWL governance structure and recommends</a:t>
            </a:r>
            <a:r>
              <a:rPr lang="en-US" sz="1200" b="0" i="0" u="none" strike="noStrike">
                <a:solidFill>
                  <a:srgbClr val="000000"/>
                </a:solidFill>
                <a:effectLst/>
                <a:latin typeface="Arial"/>
                <a:cs typeface="Arial"/>
              </a:rPr>
              <a:t> </a:t>
            </a:r>
            <a:r>
              <a:rPr lang="en-US">
                <a:solidFill>
                  <a:srgbClr val="000000"/>
                </a:solidFill>
                <a:latin typeface="Arial"/>
                <a:cs typeface="Arial"/>
              </a:rPr>
              <a:t>cataloging policy and</a:t>
            </a:r>
            <a:r>
              <a:rPr lang="en-US" sz="1200" b="0" i="0" u="none" strike="noStrike">
                <a:solidFill>
                  <a:srgbClr val="000000"/>
                </a:solidFill>
                <a:effectLst/>
                <a:latin typeface="Arial"/>
                <a:cs typeface="Arial"/>
              </a:rPr>
              <a:t> procedure</a:t>
            </a:r>
            <a:r>
              <a:rPr lang="en-US">
                <a:solidFill>
                  <a:srgbClr val="000000"/>
                </a:solidFill>
                <a:latin typeface="Arial"/>
                <a:cs typeface="Arial"/>
              </a:rPr>
              <a:t> for the UW system.</a:t>
            </a:r>
            <a:endParaRPr lang="en-US" sz="1200" i="0" u="none" strike="noStrike">
              <a:solidFill>
                <a:srgbClr val="000000"/>
              </a:solidFill>
              <a:effectLst/>
              <a:latin typeface="Arial" panose="020B0604020202020204" pitchFamily="34" charset="0"/>
              <a:cs typeface="Arial"/>
            </a:endParaRPr>
          </a:p>
          <a:p>
            <a:pPr fontAlgn="base"/>
            <a:endParaRPr lang="en-US">
              <a:solidFill>
                <a:srgbClr val="000000"/>
              </a:solidFill>
              <a:latin typeface="Arial"/>
              <a:cs typeface="Arial"/>
            </a:endParaRPr>
          </a:p>
          <a:p>
            <a:pPr>
              <a:buFont typeface="Arial" panose="020B0604020202020204" pitchFamily="34" charset="0"/>
            </a:pPr>
            <a:r>
              <a:rPr lang="en-US">
                <a:solidFill>
                  <a:srgbClr val="000000"/>
                </a:solidFill>
                <a:latin typeface="Arial"/>
                <a:cs typeface="Arial"/>
              </a:rPr>
              <a:t>Our local Critical</a:t>
            </a:r>
            <a:r>
              <a:rPr lang="en-US" sz="1200" i="0" u="none" strike="noStrike">
                <a:solidFill>
                  <a:srgbClr val="000000"/>
                </a:solidFill>
                <a:effectLst/>
                <a:latin typeface="Arial"/>
                <a:cs typeface="Arial"/>
              </a:rPr>
              <a:t> Cataloging Interest Group </a:t>
            </a:r>
            <a:r>
              <a:rPr lang="en-US">
                <a:solidFill>
                  <a:srgbClr val="000000"/>
                </a:solidFill>
                <a:latin typeface="Arial"/>
                <a:cs typeface="Arial"/>
              </a:rPr>
              <a:t>is an informal group of catalogers and other library</a:t>
            </a:r>
            <a:r>
              <a:rPr lang="en-US" sz="1200" i="0" u="none" strike="noStrike">
                <a:solidFill>
                  <a:srgbClr val="000000"/>
                </a:solidFill>
                <a:effectLst/>
                <a:latin typeface="Arial"/>
                <a:cs typeface="Arial"/>
              </a:rPr>
              <a:t> staff from camp</a:t>
            </a:r>
            <a:r>
              <a:rPr lang="en-US" sz="1200" b="0" i="0" u="none" strike="noStrike">
                <a:solidFill>
                  <a:srgbClr val="000000"/>
                </a:solidFill>
                <a:effectLst/>
                <a:latin typeface="Arial"/>
                <a:cs typeface="Arial"/>
              </a:rPr>
              <a:t>uses across UW system interested in </a:t>
            </a:r>
            <a:r>
              <a:rPr lang="en-US">
                <a:solidFill>
                  <a:srgbClr val="000000"/>
                </a:solidFill>
                <a:latin typeface="Arial"/>
                <a:cs typeface="Arial"/>
              </a:rPr>
              <a:t>exploring critical</a:t>
            </a:r>
            <a:r>
              <a:rPr lang="en-US" sz="1200" b="0" i="0" u="none" strike="noStrike">
                <a:solidFill>
                  <a:srgbClr val="000000"/>
                </a:solidFill>
                <a:effectLst/>
                <a:latin typeface="Arial"/>
                <a:cs typeface="Arial"/>
              </a:rPr>
              <a:t> cataloging </a:t>
            </a:r>
            <a:r>
              <a:rPr lang="en-US">
                <a:solidFill>
                  <a:srgbClr val="000000"/>
                </a:solidFill>
                <a:latin typeface="Arial"/>
                <a:cs typeface="Arial"/>
              </a:rPr>
              <a:t>issues.  There is a lot</a:t>
            </a:r>
            <a:r>
              <a:rPr lang="en-US" sz="1200" b="0" i="0" u="none" strike="noStrike">
                <a:solidFill>
                  <a:srgbClr val="000000"/>
                </a:solidFill>
                <a:effectLst/>
                <a:latin typeface="Arial"/>
                <a:cs typeface="Arial"/>
              </a:rPr>
              <a:t> of overlap in membership </a:t>
            </a:r>
            <a:r>
              <a:rPr lang="en-US">
                <a:solidFill>
                  <a:srgbClr val="000000"/>
                </a:solidFill>
                <a:latin typeface="Arial"/>
                <a:cs typeface="Arial"/>
              </a:rPr>
              <a:t>between the two groups.</a:t>
            </a:r>
            <a:endParaRPr lang="en-US" sz="1200" b="0" i="0" u="none" strike="noStrike">
              <a:solidFill>
                <a:srgbClr val="000000"/>
              </a:solidFill>
              <a:effectLst/>
              <a:latin typeface="Calibri" panose="020F0502020204030204"/>
              <a:cs typeface="Calibri" panose="020F0502020204030204"/>
            </a:endParaRPr>
          </a:p>
          <a:p>
            <a:pPr rtl="0">
              <a:spcBef>
                <a:spcPts val="0"/>
              </a:spcBef>
              <a:spcAft>
                <a:spcPts val="0"/>
              </a:spcAft>
            </a:pPr>
            <a:endParaRPr lang="en-US"/>
          </a:p>
        </p:txBody>
      </p:sp>
      <p:sp>
        <p:nvSpPr>
          <p:cNvPr id="4" name="Slide Number Placeholder 3"/>
          <p:cNvSpPr>
            <a:spLocks noGrp="1"/>
          </p:cNvSpPr>
          <p:nvPr>
            <p:ph type="sldNum" sz="quarter" idx="5"/>
          </p:nvPr>
        </p:nvSpPr>
        <p:spPr/>
        <p:txBody>
          <a:bodyPr/>
          <a:lstStyle/>
          <a:p>
            <a:fld id="{AA857A40-3F5B-2746-BCA8-8E2C028FFDFF}" type="slidenum">
              <a:rPr lang="en-US" smtClean="0"/>
              <a:t>8</a:t>
            </a:fld>
            <a:endParaRPr lang="en-US"/>
          </a:p>
        </p:txBody>
      </p:sp>
    </p:spTree>
    <p:extLst>
      <p:ext uri="{BB962C8B-B14F-4D97-AF65-F5344CB8AC3E}">
        <p14:creationId xmlns:p14="http://schemas.microsoft.com/office/powerpoint/2010/main" val="2948684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a:buChar char="-"/>
            </a:pPr>
            <a:r>
              <a:rPr lang="en-US">
                <a:solidFill>
                  <a:srgbClr val="000000"/>
                </a:solidFill>
                <a:latin typeface="Arial"/>
                <a:cs typeface="Arial"/>
              </a:rPr>
              <a:t>Last year, some members of the Critical Cataloging Interest group were interested in learning more about harmful language statements and maybe developing one of our own.  UW-Whitewater and UW-Milwaukee, two of our campuses, already had statements specific to content in their digital collections, but no UW Libraries had an overarching harmful language statement.  </a:t>
            </a:r>
            <a:endParaRPr lang="en-US">
              <a:solidFill>
                <a:srgbClr val="000000"/>
              </a:solidFill>
              <a:latin typeface="Calibri" panose="020F0502020204030204"/>
              <a:cs typeface="Calibri" panose="020F0502020204030204"/>
            </a:endParaRPr>
          </a:p>
          <a:p>
            <a:pPr marL="171450" indent="-171450">
              <a:buFont typeface="Calibri"/>
              <a:buChar char="-"/>
            </a:pPr>
            <a:r>
              <a:rPr lang="en-US">
                <a:solidFill>
                  <a:srgbClr val="000000"/>
                </a:solidFill>
                <a:latin typeface="Arial"/>
                <a:cs typeface="Arial"/>
              </a:rPr>
              <a:t>So, a few of us reviewed existing statements and shared a summary of what we found with the group.  After that, we wrote a recommendation paper for CUWL libraries on how to create a harmful language statement. </a:t>
            </a:r>
            <a:endParaRPr lang="en-US">
              <a:solidFill>
                <a:srgbClr val="000000"/>
              </a:solidFill>
              <a:latin typeface="Calibri" panose="020F0502020204030204"/>
              <a:cs typeface="Calibri"/>
            </a:endParaRPr>
          </a:p>
          <a:p>
            <a:pPr marL="171450" indent="-171450">
              <a:buFont typeface="Calibri"/>
              <a:buChar char="-"/>
            </a:pPr>
            <a:r>
              <a:rPr lang="en-US">
                <a:solidFill>
                  <a:srgbClr val="000000"/>
                </a:solidFill>
                <a:latin typeface="Arial"/>
                <a:cs typeface="Arial"/>
              </a:rPr>
              <a:t>We wrote the paper rather than directly developing a statement for all University of Wisconsin campuses because each campus has the authority to write and post a statement for their own libraries. So our goals with the paper were to make that process easier.  We wanted to give people a place to start and guidance on the steps involved. We also wanted the paper to be a useful resource to share with campus stakeholders who might need an introduction to the concept of harmful language statements and why you might want one.</a:t>
            </a:r>
          </a:p>
          <a:p>
            <a:pPr marL="171450" indent="-171450">
              <a:buFont typeface="Calibri"/>
              <a:buChar char="-"/>
            </a:pPr>
            <a:r>
              <a:rPr lang="en-US"/>
              <a:t>The paper takes into account local factors at University of Wisconsin and includes sample statements that can be adapted by each campus.  </a:t>
            </a:r>
            <a:endParaRPr lang="en-US">
              <a:latin typeface="Arial"/>
              <a:cs typeface="Arial"/>
            </a:endParaRPr>
          </a:p>
          <a:p>
            <a:pPr marL="171450" indent="-171450">
              <a:buFont typeface="Calibri"/>
              <a:buChar char="-"/>
            </a:pPr>
            <a:r>
              <a:rPr lang="en-US">
                <a:latin typeface="Arial"/>
                <a:cs typeface="Arial"/>
              </a:rPr>
              <a:t>In the rest of the presentation, Samantha is going to share some recommendations we made in our internal </a:t>
            </a:r>
            <a:r>
              <a:rPr lang="en-US"/>
              <a:t>paper. We hope that hearing about our process at Wisconsin will be helpful to people at other institutions who are interested in developing a statement.  If you're interested in seeing our paper, just email me or Samantha and we can send you a copy.</a:t>
            </a:r>
            <a:endParaRPr lang="en-US">
              <a:cs typeface="Calibri"/>
            </a:endParaRPr>
          </a:p>
        </p:txBody>
      </p:sp>
      <p:sp>
        <p:nvSpPr>
          <p:cNvPr id="4" name="Slide Number Placeholder 3"/>
          <p:cNvSpPr>
            <a:spLocks noGrp="1"/>
          </p:cNvSpPr>
          <p:nvPr>
            <p:ph type="sldNum" sz="quarter" idx="5"/>
          </p:nvPr>
        </p:nvSpPr>
        <p:spPr/>
        <p:txBody>
          <a:bodyPr/>
          <a:lstStyle/>
          <a:p>
            <a:fld id="{AA857A40-3F5B-2746-BCA8-8E2C028FFDFF}" type="slidenum">
              <a:rPr lang="en-US" smtClean="0"/>
              <a:t>9</a:t>
            </a:fld>
            <a:endParaRPr lang="en-US"/>
          </a:p>
        </p:txBody>
      </p:sp>
    </p:spTree>
    <p:extLst>
      <p:ext uri="{BB962C8B-B14F-4D97-AF65-F5344CB8AC3E}">
        <p14:creationId xmlns:p14="http://schemas.microsoft.com/office/powerpoint/2010/main" val="662846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l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1"/>
              </a:ext>
            </a:extLst>
          </p:cNvPr>
          <p:cNvSpPr/>
          <p:nvPr userDrawn="1"/>
        </p:nvSpPr>
        <p:spPr>
          <a:xfrm>
            <a:off x="638917" y="3218871"/>
            <a:ext cx="353642"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6">
            <a:extLst>
              <a:ext uri="{FF2B5EF4-FFF2-40B4-BE49-F238E27FC236}">
                <a16:creationId xmlns:a16="http://schemas.microsoft.com/office/drawing/2014/main" id="{3EF2B24F-1619-BE4B-A7F6-731536B35259}"/>
              </a:ext>
            </a:extLst>
          </p:cNvPr>
          <p:cNvSpPr>
            <a:spLocks noGrp="1"/>
          </p:cNvSpPr>
          <p:nvPr>
            <p:ph type="body" sz="quarter" idx="11" hasCustomPrompt="1"/>
          </p:nvPr>
        </p:nvSpPr>
        <p:spPr>
          <a:xfrm>
            <a:off x="639392" y="905691"/>
            <a:ext cx="6250685" cy="2106570"/>
          </a:xfrm>
        </p:spPr>
        <p:txBody>
          <a:bodyPr bIns="0" anchor="b">
            <a:normAutofit/>
          </a:bodyPr>
          <a:lstStyle>
            <a:lvl1pPr marL="0" indent="0" algn="l">
              <a:buNone/>
              <a:defRPr sz="3200" b="1">
                <a:solidFill>
                  <a:schemeClr val="tx1">
                    <a:lumMod val="90000"/>
                    <a:lumOff val="10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Insert presentation title in title or sentence case</a:t>
            </a:r>
          </a:p>
        </p:txBody>
      </p:sp>
      <p:sp>
        <p:nvSpPr>
          <p:cNvPr id="11" name="Rectangle 10">
            <a:extLst>
              <a:ext uri="{FF2B5EF4-FFF2-40B4-BE49-F238E27FC236}">
                <a16:creationId xmlns:a16="http://schemas.microsoft.com/office/drawing/2014/main" id="{A91AB265-C0D2-A543-B156-B0221787BF01}"/>
              </a:ext>
              <a:ext uri="{C183D7F6-B498-43B3-948B-1728B52AA6E4}">
                <adec:decorative xmlns:adec="http://schemas.microsoft.com/office/drawing/2017/decorative" val="1"/>
              </a:ext>
            </a:extLst>
          </p:cNvPr>
          <p:cNvSpPr/>
          <p:nvPr userDrawn="1"/>
        </p:nvSpPr>
        <p:spPr>
          <a:xfrm>
            <a:off x="0" y="5733907"/>
            <a:ext cx="9144000" cy="11240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38917" y="3519489"/>
            <a:ext cx="6250685" cy="701877"/>
          </a:xfrm>
        </p:spPr>
        <p:txBody>
          <a:bodyPr anchor="t">
            <a:noAutofit/>
          </a:bodyPr>
          <a:lstStyle>
            <a:lvl1pPr marL="0" indent="0">
              <a:buNone/>
              <a:defRPr sz="2200">
                <a:solidFill>
                  <a:schemeClr val="tx1">
                    <a:lumMod val="75000"/>
                    <a:lumOff val="25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638917" y="5953913"/>
            <a:ext cx="7733559" cy="523088"/>
          </a:xfrm>
        </p:spPr>
        <p:txBody>
          <a:bodyPr anchor="t" anchorCtr="0">
            <a:normAutofit/>
          </a:bodyPr>
          <a:lstStyle>
            <a:lvl1pPr marL="0" indent="0">
              <a:buNone/>
              <a:defRPr sz="1600" b="1">
                <a:solidFill>
                  <a:schemeClr val="bg1"/>
                </a:solidFill>
              </a:defRPr>
            </a:lvl1pPr>
          </a:lstStyle>
          <a:p>
            <a:pPr lvl="0"/>
            <a:r>
              <a:rPr lang="en-US"/>
              <a:t>Insert name, position, department/unit</a:t>
            </a:r>
          </a:p>
        </p:txBody>
      </p:sp>
    </p:spTree>
    <p:extLst>
      <p:ext uri="{BB962C8B-B14F-4D97-AF65-F5344CB8AC3E}">
        <p14:creationId xmlns:p14="http://schemas.microsoft.com/office/powerpoint/2010/main" val="412645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nd-blac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UW–Madison logo with white text on black background">
            <a:extLst>
              <a:ext uri="{FF2B5EF4-FFF2-40B4-BE49-F238E27FC236}">
                <a16:creationId xmlns:a16="http://schemas.microsoft.com/office/drawing/2014/main" id="{5AC3464E-EAD7-2F46-80F6-DC8D4A387FF7}"/>
              </a:ext>
            </a:extLst>
          </p:cNvPr>
          <p:cNvPicPr>
            <a:picLocks noChangeAspect="1"/>
          </p:cNvPicPr>
          <p:nvPr userDrawn="1"/>
        </p:nvPicPr>
        <p:blipFill>
          <a:blip r:embed="rId2"/>
          <a:stretch>
            <a:fillRect/>
          </a:stretch>
        </p:blipFill>
        <p:spPr>
          <a:xfrm>
            <a:off x="3255444" y="2986084"/>
            <a:ext cx="2633112" cy="885831"/>
          </a:xfrm>
          <a:prstGeom prst="rect">
            <a:avLst/>
          </a:prstGeom>
        </p:spPr>
      </p:pic>
    </p:spTree>
    <p:extLst>
      <p:ext uri="{BB962C8B-B14F-4D97-AF65-F5344CB8AC3E}">
        <p14:creationId xmlns:p14="http://schemas.microsoft.com/office/powerpoint/2010/main" val="2314827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8B1C6F3-8D05-7245-98E0-6A89EF37B52B}"/>
              </a:ext>
              <a:ext uri="{C183D7F6-B498-43B3-948B-1728B52AA6E4}">
                <adec:decorative xmlns:adec="http://schemas.microsoft.com/office/drawing/2017/decorative" val="1"/>
              </a:ext>
            </a:extLst>
          </p:cNvPr>
          <p:cNvSpPr/>
          <p:nvPr userDrawn="1"/>
        </p:nvSpPr>
        <p:spPr>
          <a:xfrm>
            <a:off x="0" y="0"/>
            <a:ext cx="9144000" cy="57339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A331B425-093C-0149-952F-11573DF09F2E}"/>
              </a:ext>
              <a:ext uri="{C183D7F6-B498-43B3-948B-1728B52AA6E4}">
                <adec:decorative xmlns:adec="http://schemas.microsoft.com/office/drawing/2017/decorative" val="1"/>
              </a:ext>
            </a:extLst>
          </p:cNvPr>
          <p:cNvSpPr/>
          <p:nvPr userDrawn="1"/>
        </p:nvSpPr>
        <p:spPr>
          <a:xfrm>
            <a:off x="638917" y="3218871"/>
            <a:ext cx="353642"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 Placeholder 6">
            <a:extLst>
              <a:ext uri="{FF2B5EF4-FFF2-40B4-BE49-F238E27FC236}">
                <a16:creationId xmlns:a16="http://schemas.microsoft.com/office/drawing/2014/main" id="{3EF2B24F-1619-BE4B-A7F6-731536B35259}"/>
              </a:ext>
            </a:extLst>
          </p:cNvPr>
          <p:cNvSpPr>
            <a:spLocks noGrp="1"/>
          </p:cNvSpPr>
          <p:nvPr>
            <p:ph type="body" sz="quarter" idx="11" hasCustomPrompt="1"/>
          </p:nvPr>
        </p:nvSpPr>
        <p:spPr>
          <a:xfrm>
            <a:off x="639392" y="905691"/>
            <a:ext cx="6250685" cy="2106570"/>
          </a:xfrm>
        </p:spPr>
        <p:txBody>
          <a:bodyPr bIns="0" anchor="b">
            <a:normAutofit/>
          </a:bodyPr>
          <a:lstStyle>
            <a:lvl1pPr marL="0" indent="0" algn="l">
              <a:buNone/>
              <a:defRPr sz="3200" b="1">
                <a:solidFill>
                  <a:schemeClr val="bg1"/>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Insert presentation title in title or sentence case</a:t>
            </a:r>
          </a:p>
        </p:txBody>
      </p:sp>
      <p:sp>
        <p:nvSpPr>
          <p:cNvPr id="12" name="Text Placeholder 10">
            <a:extLst>
              <a:ext uri="{FF2B5EF4-FFF2-40B4-BE49-F238E27FC236}">
                <a16:creationId xmlns:a16="http://schemas.microsoft.com/office/drawing/2014/main" id="{BB10240F-B4BA-0448-B9CB-BAB80DBF6BF3}"/>
              </a:ext>
            </a:extLst>
          </p:cNvPr>
          <p:cNvSpPr>
            <a:spLocks noGrp="1"/>
          </p:cNvSpPr>
          <p:nvPr>
            <p:ph type="body" sz="quarter" idx="12" hasCustomPrompt="1"/>
          </p:nvPr>
        </p:nvSpPr>
        <p:spPr>
          <a:xfrm>
            <a:off x="638917" y="3519489"/>
            <a:ext cx="6250685" cy="701877"/>
          </a:xfrm>
        </p:spPr>
        <p:txBody>
          <a:bodyPr anchor="t">
            <a:noAutofit/>
          </a:bodyPr>
          <a:lstStyle>
            <a:lvl1pPr marL="0" indent="0">
              <a:buNone/>
              <a:defRPr sz="2200">
                <a:solidFill>
                  <a:schemeClr val="tx1">
                    <a:lumMod val="25000"/>
                    <a:lumOff val="75000"/>
                  </a:schemeClr>
                </a:solidFill>
                <a:latin typeface="Red Hat Display" panose="02010303040201060303" pitchFamily="2" charset="0"/>
                <a:ea typeface="Red Hat Display" panose="02010303040201060303" pitchFamily="2" charset="0"/>
                <a:cs typeface="Red Hat Display" panose="02010303040201060303" pitchFamily="2" charset="0"/>
              </a:defRPr>
            </a:lvl1pPr>
          </a:lstStyle>
          <a:p>
            <a:pPr lvl="0"/>
            <a:r>
              <a:rPr lang="en-US"/>
              <a:t>Insert subtitle, date, or other important information, not to exceed two lines </a:t>
            </a:r>
          </a:p>
        </p:txBody>
      </p:sp>
      <p:sp>
        <p:nvSpPr>
          <p:cNvPr id="13" name="Text Placeholder 10">
            <a:extLst>
              <a:ext uri="{FF2B5EF4-FFF2-40B4-BE49-F238E27FC236}">
                <a16:creationId xmlns:a16="http://schemas.microsoft.com/office/drawing/2014/main" id="{254FFE49-5199-9649-BB93-1060548611E9}"/>
              </a:ext>
            </a:extLst>
          </p:cNvPr>
          <p:cNvSpPr>
            <a:spLocks noGrp="1"/>
          </p:cNvSpPr>
          <p:nvPr>
            <p:ph type="body" sz="quarter" idx="13" hasCustomPrompt="1"/>
          </p:nvPr>
        </p:nvSpPr>
        <p:spPr>
          <a:xfrm>
            <a:off x="638917" y="5953913"/>
            <a:ext cx="7733559" cy="523088"/>
          </a:xfrm>
        </p:spPr>
        <p:txBody>
          <a:bodyPr anchor="t" anchorCtr="0">
            <a:normAutofit/>
          </a:bodyPr>
          <a:lstStyle>
            <a:lvl1pPr marL="0" indent="0">
              <a:buNone/>
              <a:defRPr sz="1600" b="1">
                <a:solidFill>
                  <a:schemeClr val="tx1">
                    <a:lumMod val="90000"/>
                    <a:lumOff val="10000"/>
                  </a:schemeClr>
                </a:solidFill>
              </a:defRPr>
            </a:lvl1pPr>
          </a:lstStyle>
          <a:p>
            <a:pPr lvl="0"/>
            <a:r>
              <a:rPr lang="en-US"/>
              <a:t>Insert name, position, department/unit</a:t>
            </a:r>
          </a:p>
        </p:txBody>
      </p:sp>
      <p:sp>
        <p:nvSpPr>
          <p:cNvPr id="11" name="Rectangle 10">
            <a:extLst>
              <a:ext uri="{FF2B5EF4-FFF2-40B4-BE49-F238E27FC236}">
                <a16:creationId xmlns:a16="http://schemas.microsoft.com/office/drawing/2014/main" id="{99797619-8B01-0549-8F5E-787C3097DC7B}"/>
              </a:ext>
            </a:extLst>
          </p:cNvPr>
          <p:cNvSpPr/>
          <p:nvPr userDrawn="1"/>
        </p:nvSpPr>
        <p:spPr>
          <a:xfrm>
            <a:off x="8530683" y="0"/>
            <a:ext cx="528175"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5" name="Picture 14" descr="Logo&#10;&#10;Description automatically generated">
            <a:extLst>
              <a:ext uri="{FF2B5EF4-FFF2-40B4-BE49-F238E27FC236}">
                <a16:creationId xmlns:a16="http://schemas.microsoft.com/office/drawing/2014/main" id="{A5686C4D-738C-8049-8292-137F1F10E425}"/>
              </a:ext>
            </a:extLst>
          </p:cNvPr>
          <p:cNvPicPr>
            <a:picLocks noChangeAspect="1"/>
          </p:cNvPicPr>
          <p:nvPr userDrawn="1"/>
        </p:nvPicPr>
        <p:blipFill>
          <a:blip r:embed="rId2"/>
          <a:stretch>
            <a:fillRect/>
          </a:stretch>
        </p:blipFill>
        <p:spPr>
          <a:xfrm>
            <a:off x="8569280" y="222227"/>
            <a:ext cx="456123" cy="716763"/>
          </a:xfrm>
          <a:prstGeom prst="rect">
            <a:avLst/>
          </a:prstGeom>
        </p:spPr>
      </p:pic>
    </p:spTree>
    <p:extLst>
      <p:ext uri="{BB962C8B-B14F-4D97-AF65-F5344CB8AC3E}">
        <p14:creationId xmlns:p14="http://schemas.microsoft.com/office/powerpoint/2010/main" val="3437924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1 column">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4EDFC75F-7C56-4347-B180-B45A7C3C2BFE}"/>
              </a:ext>
              <a:ext uri="{C183D7F6-B498-43B3-948B-1728B52AA6E4}">
                <adec:decorative xmlns:adec="http://schemas.microsoft.com/office/drawing/2017/decorative" val="1"/>
              </a:ext>
            </a:extLst>
          </p:cNvPr>
          <p:cNvSpPr/>
          <p:nvPr userDrawn="1"/>
        </p:nvSpPr>
        <p:spPr>
          <a:xfrm>
            <a:off x="371476" y="1625704"/>
            <a:ext cx="353642"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371475" y="457200"/>
            <a:ext cx="8001000" cy="1066800"/>
          </a:xfrm>
        </p:spPr>
        <p:txBody>
          <a:bodyPr bIns="0" anchor="b" anchorCtr="0">
            <a:normAutofit/>
          </a:bodyPr>
          <a:lstStyle>
            <a:lvl1pPr marL="0" indent="0">
              <a:buNone/>
              <a:defRPr sz="3000" b="1">
                <a:solidFill>
                  <a:schemeClr val="tx1">
                    <a:lumMod val="90000"/>
                    <a:lumOff val="10000"/>
                  </a:schemeClr>
                </a:solidFill>
              </a:defRPr>
            </a:lvl1pPr>
            <a:lvl2pPr>
              <a:defRPr sz="2400" b="1"/>
            </a:lvl2pPr>
            <a:lvl3pPr>
              <a:defRPr sz="2400" b="1"/>
            </a:lvl3pPr>
            <a:lvl4pPr>
              <a:defRPr sz="2400" b="1"/>
            </a:lvl4pPr>
            <a:lvl5pPr>
              <a:defRPr sz="2400" b="1"/>
            </a:lvl5pPr>
          </a:lstStyle>
          <a:p>
            <a:pPr lvl="0"/>
            <a:r>
              <a:rPr lang="en-US"/>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114425" y="1840448"/>
            <a:ext cx="7258050" cy="4446053"/>
          </a:xfrm>
        </p:spPr>
        <p:txBody>
          <a:bodyPr>
            <a:normAutofit/>
          </a:bodyPr>
          <a:lstStyle>
            <a:lvl1pPr marL="171450" indent="-171450">
              <a:buFont typeface="Arial" panose="020B0604020202020204" pitchFamily="34" charset="0"/>
              <a:buChar char="•"/>
              <a:tabLst/>
              <a:defRPr sz="2200">
                <a:solidFill>
                  <a:schemeClr val="tx1">
                    <a:lumMod val="90000"/>
                    <a:lumOff val="10000"/>
                  </a:schemeClr>
                </a:solidFill>
              </a:defRPr>
            </a:lvl1pPr>
            <a:lvl2pPr>
              <a:defRPr sz="1575"/>
            </a:lvl2pPr>
            <a:lvl3pPr>
              <a:defRPr sz="1575"/>
            </a:lvl3pPr>
            <a:lvl4pPr>
              <a:defRPr sz="1575"/>
            </a:lvl4pPr>
            <a:lvl5pPr>
              <a:defRPr sz="1575"/>
            </a:lvl5pPr>
          </a:lstStyle>
          <a:p>
            <a:pPr lvl="0"/>
            <a:r>
              <a:rPr lang="en-US"/>
              <a:t>Bulleted list</a:t>
            </a:r>
          </a:p>
          <a:p>
            <a:pPr lvl="0"/>
            <a:r>
              <a:rPr lang="en-US"/>
              <a:t>Bulleted list</a:t>
            </a:r>
          </a:p>
          <a:p>
            <a:pPr lvl="0"/>
            <a:r>
              <a:rPr lang="en-US"/>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0" y="6542915"/>
            <a:ext cx="6395020" cy="350865"/>
          </a:xfrm>
          <a:solidFill>
            <a:schemeClr val="accent1"/>
          </a:solidFill>
          <a:ln>
            <a:noFill/>
          </a:ln>
        </p:spPr>
        <p:txBody>
          <a:bodyPr wrap="none" lIns="274320" tIns="64008" rIns="91440" bIns="91440" anchor="ctr" anchorCtr="0">
            <a:spAutoFit/>
          </a:bodyPr>
          <a:lstStyle>
            <a:lvl1pPr marL="0" indent="0">
              <a:buNone/>
              <a:defRPr sz="1400">
                <a:solidFill>
                  <a:schemeClr val="bg1"/>
                </a:solidFill>
              </a:defRPr>
            </a:lvl1pPr>
            <a:lvl2pPr>
              <a:defRPr sz="1050"/>
            </a:lvl2pPr>
            <a:lvl3pPr>
              <a:defRPr sz="1050"/>
            </a:lvl3pPr>
            <a:lvl4pPr>
              <a:defRPr sz="1050"/>
            </a:lvl4pPr>
            <a:lvl5pPr>
              <a:defRPr sz="1050"/>
            </a:lvl5pPr>
          </a:lstStyle>
          <a:p>
            <a:pPr lvl="0"/>
            <a:r>
              <a:rPr lang="en-US"/>
              <a:t>Insert presentation topic or department/unit name (text box will expand to fit)</a:t>
            </a:r>
          </a:p>
        </p:txBody>
      </p:sp>
    </p:spTree>
    <p:extLst>
      <p:ext uri="{BB962C8B-B14F-4D97-AF65-F5344CB8AC3E}">
        <p14:creationId xmlns:p14="http://schemas.microsoft.com/office/powerpoint/2010/main" val="3626283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_2 columns">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p:txBody>
      </p:sp>
      <p:sp>
        <p:nvSpPr>
          <p:cNvPr id="7" name="Rectangle 6">
            <a:extLst>
              <a:ext uri="{FF2B5EF4-FFF2-40B4-BE49-F238E27FC236}">
                <a16:creationId xmlns:a16="http://schemas.microsoft.com/office/drawing/2014/main" id="{4EDFC75F-7C56-4347-B180-B45A7C3C2BFE}"/>
              </a:ext>
              <a:ext uri="{C183D7F6-B498-43B3-948B-1728B52AA6E4}">
                <adec:decorative xmlns:adec="http://schemas.microsoft.com/office/drawing/2017/decorative" val="1"/>
              </a:ext>
            </a:extLst>
          </p:cNvPr>
          <p:cNvSpPr/>
          <p:nvPr userDrawn="1"/>
        </p:nvSpPr>
        <p:spPr>
          <a:xfrm>
            <a:off x="371476" y="1625704"/>
            <a:ext cx="353642"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8DB8662E-61A8-0447-B3BD-A6CA86FA07AC}"/>
              </a:ext>
            </a:extLst>
          </p:cNvPr>
          <p:cNvSpPr>
            <a:spLocks noGrp="1"/>
          </p:cNvSpPr>
          <p:nvPr>
            <p:ph type="body" sz="quarter" idx="12" hasCustomPrompt="1"/>
          </p:nvPr>
        </p:nvSpPr>
        <p:spPr>
          <a:xfrm>
            <a:off x="371475" y="457200"/>
            <a:ext cx="8001000" cy="1066800"/>
          </a:xfrm>
        </p:spPr>
        <p:txBody>
          <a:bodyPr bIns="0" anchor="b" anchorCtr="0">
            <a:normAutofit/>
          </a:bodyPr>
          <a:lstStyle>
            <a:lvl1pPr marL="0" indent="0">
              <a:buNone/>
              <a:defRPr sz="3000" b="1"/>
            </a:lvl1pPr>
            <a:lvl2pPr>
              <a:defRPr sz="2400" b="1"/>
            </a:lvl2pPr>
            <a:lvl3pPr>
              <a:defRPr sz="2400" b="1"/>
            </a:lvl3pPr>
            <a:lvl4pPr>
              <a:defRPr sz="2400" b="1"/>
            </a:lvl4pPr>
            <a:lvl5pPr>
              <a:defRPr sz="2400" b="1"/>
            </a:lvl5pPr>
          </a:lstStyle>
          <a:p>
            <a:pPr lvl="0"/>
            <a:r>
              <a:rPr lang="en-US"/>
              <a:t>Insert slide title</a:t>
            </a:r>
          </a:p>
        </p:txBody>
      </p:sp>
      <p:sp>
        <p:nvSpPr>
          <p:cNvPr id="11" name="Content Placeholder 10">
            <a:extLst>
              <a:ext uri="{FF2B5EF4-FFF2-40B4-BE49-F238E27FC236}">
                <a16:creationId xmlns:a16="http://schemas.microsoft.com/office/drawing/2014/main" id="{733615FB-E867-334E-BB0E-3B18A2659575}"/>
              </a:ext>
            </a:extLst>
          </p:cNvPr>
          <p:cNvSpPr>
            <a:spLocks noGrp="1"/>
          </p:cNvSpPr>
          <p:nvPr>
            <p:ph sz="quarter" idx="13" hasCustomPrompt="1"/>
          </p:nvPr>
        </p:nvSpPr>
        <p:spPr>
          <a:xfrm>
            <a:off x="1114425" y="1840448"/>
            <a:ext cx="3361911" cy="4446053"/>
          </a:xfrm>
        </p:spPr>
        <p:txBody>
          <a:bodyPr>
            <a:normAutofit/>
          </a:bodyPr>
          <a:lstStyle>
            <a:lvl1pPr marL="171450" indent="-171450">
              <a:buFont typeface="Arial" panose="020B0604020202020204" pitchFamily="34" charset="0"/>
              <a:buChar char="•"/>
              <a:tabLst/>
              <a:defRPr sz="1950">
                <a:solidFill>
                  <a:schemeClr val="tx1"/>
                </a:solidFill>
              </a:defRPr>
            </a:lvl1pPr>
            <a:lvl2pPr>
              <a:defRPr sz="1575"/>
            </a:lvl2pPr>
            <a:lvl3pPr>
              <a:defRPr sz="1575"/>
            </a:lvl3pPr>
            <a:lvl4pPr>
              <a:defRPr sz="1575"/>
            </a:lvl4pPr>
            <a:lvl5pPr>
              <a:defRPr sz="1575"/>
            </a:lvl5pPr>
          </a:lstStyle>
          <a:p>
            <a:pPr lvl="0"/>
            <a:r>
              <a:rPr lang="en-US"/>
              <a:t>Bulleted list</a:t>
            </a:r>
          </a:p>
          <a:p>
            <a:pPr lvl="0"/>
            <a:r>
              <a:rPr lang="en-US"/>
              <a:t>Bulleted list</a:t>
            </a:r>
          </a:p>
          <a:p>
            <a:pPr lvl="0"/>
            <a:r>
              <a:rPr lang="en-US"/>
              <a:t>Bulleted list</a:t>
            </a:r>
          </a:p>
        </p:txBody>
      </p:sp>
      <p:sp>
        <p:nvSpPr>
          <p:cNvPr id="13" name="Text Placeholder 12">
            <a:extLst>
              <a:ext uri="{FF2B5EF4-FFF2-40B4-BE49-F238E27FC236}">
                <a16:creationId xmlns:a16="http://schemas.microsoft.com/office/drawing/2014/main" id="{73A315EF-C99D-DF4A-94FC-CDB4F9DECBFE}"/>
              </a:ext>
            </a:extLst>
          </p:cNvPr>
          <p:cNvSpPr>
            <a:spLocks noGrp="1"/>
          </p:cNvSpPr>
          <p:nvPr>
            <p:ph type="body" sz="quarter" idx="14" hasCustomPrompt="1"/>
          </p:nvPr>
        </p:nvSpPr>
        <p:spPr>
          <a:xfrm>
            <a:off x="1" y="6523140"/>
            <a:ext cx="4910640" cy="302390"/>
          </a:xfrm>
          <a:solidFill>
            <a:schemeClr val="accent1"/>
          </a:solidFill>
          <a:ln>
            <a:noFill/>
          </a:ln>
        </p:spPr>
        <p:txBody>
          <a:bodyPr wrap="none" lIns="274320" tIns="64008" rIns="91440" bIns="91440" anchor="ctr" anchorCtr="0">
            <a:spAutoFit/>
          </a:bodyPr>
          <a:lstStyle>
            <a:lvl1pPr marL="0" indent="0">
              <a:buNone/>
              <a:defRPr sz="1050">
                <a:solidFill>
                  <a:schemeClr val="bg1"/>
                </a:solidFill>
              </a:defRPr>
            </a:lvl1pPr>
            <a:lvl2pPr>
              <a:defRPr sz="1050"/>
            </a:lvl2pPr>
            <a:lvl3pPr>
              <a:defRPr sz="1050"/>
            </a:lvl3pPr>
            <a:lvl4pPr>
              <a:defRPr sz="1050"/>
            </a:lvl4pPr>
            <a:lvl5pPr>
              <a:defRPr sz="1050"/>
            </a:lvl5pPr>
          </a:lstStyle>
          <a:p>
            <a:pPr lvl="0"/>
            <a:r>
              <a:rPr lang="en-US"/>
              <a:t>Insert presentation topic or department/unit name (text box will expand to fit)</a:t>
            </a:r>
          </a:p>
        </p:txBody>
      </p:sp>
      <p:sp>
        <p:nvSpPr>
          <p:cNvPr id="8" name="Content Placeholder 10">
            <a:extLst>
              <a:ext uri="{FF2B5EF4-FFF2-40B4-BE49-F238E27FC236}">
                <a16:creationId xmlns:a16="http://schemas.microsoft.com/office/drawing/2014/main" id="{B0DEE38D-2FF0-2A49-A7D1-AF607FA3AB7A}"/>
              </a:ext>
            </a:extLst>
          </p:cNvPr>
          <p:cNvSpPr>
            <a:spLocks noGrp="1"/>
          </p:cNvSpPr>
          <p:nvPr>
            <p:ph sz="quarter" idx="15" hasCustomPrompt="1"/>
          </p:nvPr>
        </p:nvSpPr>
        <p:spPr>
          <a:xfrm>
            <a:off x="4667665" y="1840448"/>
            <a:ext cx="3704810" cy="4446053"/>
          </a:xfrm>
        </p:spPr>
        <p:txBody>
          <a:bodyPr>
            <a:normAutofit/>
          </a:bodyPr>
          <a:lstStyle>
            <a:lvl1pPr marL="171450" indent="-171450">
              <a:buFont typeface="Arial" panose="020B0604020202020204" pitchFamily="34" charset="0"/>
              <a:buChar char="•"/>
              <a:tabLst/>
              <a:defRPr sz="1950">
                <a:solidFill>
                  <a:schemeClr val="tx1"/>
                </a:solidFill>
              </a:defRPr>
            </a:lvl1pPr>
            <a:lvl2pPr>
              <a:defRPr sz="1575"/>
            </a:lvl2pPr>
            <a:lvl3pPr>
              <a:defRPr sz="1575"/>
            </a:lvl3pPr>
            <a:lvl4pPr>
              <a:defRPr sz="1575"/>
            </a:lvl4pPr>
            <a:lvl5pPr>
              <a:defRPr sz="1575"/>
            </a:lvl5pPr>
          </a:lstStyle>
          <a:p>
            <a:pPr lvl="0"/>
            <a:r>
              <a:rPr lang="en-US"/>
              <a:t>Bulleted list</a:t>
            </a:r>
          </a:p>
          <a:p>
            <a:pPr lvl="0"/>
            <a:r>
              <a:rPr lang="en-US"/>
              <a:t>Bulleted list</a:t>
            </a:r>
          </a:p>
          <a:p>
            <a:pPr lvl="0"/>
            <a:r>
              <a:rPr lang="en-US"/>
              <a:t>Bulleted list</a:t>
            </a:r>
          </a:p>
        </p:txBody>
      </p:sp>
    </p:spTree>
    <p:extLst>
      <p:ext uri="{BB962C8B-B14F-4D97-AF65-F5344CB8AC3E}">
        <p14:creationId xmlns:p14="http://schemas.microsoft.com/office/powerpoint/2010/main" val="3740767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_re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A194C-A4B8-2148-8BE0-5451BAAC534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8234"/>
            <a:ext cx="9144000" cy="6858000"/>
          </a:xfrm>
          <a:prstGeom prst="rect">
            <a:avLst/>
          </a:prstGeom>
        </p:spPr>
      </p:pic>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1024128"/>
            <a:ext cx="8372475" cy="5825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F2563031-4D5F-6F49-9B43-B75A2450ABBB}"/>
              </a:ext>
            </a:extLst>
          </p:cNvPr>
          <p:cNvSpPr>
            <a:spLocks noGrp="1"/>
          </p:cNvSpPr>
          <p:nvPr>
            <p:ph type="body" sz="quarter" idx="12" hasCustomPrompt="1"/>
          </p:nvPr>
        </p:nvSpPr>
        <p:spPr>
          <a:xfrm>
            <a:off x="1114425" y="2514600"/>
            <a:ext cx="6209402" cy="1367286"/>
          </a:xfrm>
        </p:spPr>
        <p:txBody>
          <a:bodyPr bIns="0" anchor="b" anchorCtr="0">
            <a:noAutofit/>
          </a:bodyPr>
          <a:lstStyle>
            <a:lvl1pPr marL="0" indent="0">
              <a:buNone/>
              <a:defRPr sz="3200" b="1">
                <a:solidFill>
                  <a:schemeClr val="bg1"/>
                </a:solidFill>
              </a:defRPr>
            </a:lvl1pPr>
            <a:lvl2pPr>
              <a:defRPr sz="2700"/>
            </a:lvl2pPr>
            <a:lvl3pPr>
              <a:defRPr sz="2700"/>
            </a:lvl3pPr>
            <a:lvl4pPr>
              <a:defRPr sz="2700"/>
            </a:lvl4pPr>
            <a:lvl5pPr>
              <a:defRPr sz="2700"/>
            </a:lvl5pPr>
          </a:lstStyle>
          <a:p>
            <a:pPr lvl="0"/>
            <a:r>
              <a:rPr lang="en-US"/>
              <a:t>Insert section header title</a:t>
            </a:r>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114425" y="4226929"/>
            <a:ext cx="3948113" cy="354459"/>
          </a:xfrm>
        </p:spPr>
        <p:txBody>
          <a:bodyPr>
            <a:noAutofit/>
          </a:bodyPr>
          <a:lstStyle>
            <a:lvl1pPr marL="0" indent="0">
              <a:buNone/>
              <a:defRPr sz="2000">
                <a:solidFill>
                  <a:schemeClr val="tx1">
                    <a:lumMod val="10000"/>
                    <a:lumOff val="90000"/>
                  </a:schemeClr>
                </a:solidFill>
              </a:defRPr>
            </a:lvl1pPr>
            <a:lvl2pPr>
              <a:defRPr sz="1575"/>
            </a:lvl2pPr>
            <a:lvl3pPr>
              <a:defRPr sz="1575"/>
            </a:lvl3pPr>
            <a:lvl4pPr>
              <a:defRPr sz="1575"/>
            </a:lvl4pPr>
            <a:lvl5pPr>
              <a:defRPr sz="1575"/>
            </a:lvl5pPr>
          </a:lstStyle>
          <a:p>
            <a:pPr lvl="0"/>
            <a:r>
              <a:rPr lang="en-US"/>
              <a:t>Insert subtitle if needed</a:t>
            </a:r>
          </a:p>
        </p:txBody>
      </p:sp>
      <p:sp>
        <p:nvSpPr>
          <p:cNvPr id="13" name="Freeform 12">
            <a:extLst>
              <a:ext uri="{FF2B5EF4-FFF2-40B4-BE49-F238E27FC236}">
                <a16:creationId xmlns:a16="http://schemas.microsoft.com/office/drawing/2014/main" id="{A2A8E911-3157-1444-8D3E-B3404B047192}"/>
              </a:ext>
            </a:extLst>
          </p:cNvPr>
          <p:cNvSpPr/>
          <p:nvPr userDrawn="1"/>
        </p:nvSpPr>
        <p:spPr>
          <a:xfrm>
            <a:off x="6535674" y="1024128"/>
            <a:ext cx="1836801" cy="5833872"/>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accent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Rectangle 13">
            <a:extLst>
              <a:ext uri="{FF2B5EF4-FFF2-40B4-BE49-F238E27FC236}">
                <a16:creationId xmlns:a16="http://schemas.microsoft.com/office/drawing/2014/main" id="{8EB6C9F2-5465-8D47-8351-B6B681C458B1}"/>
              </a:ext>
              <a:ext uri="{C183D7F6-B498-43B3-948B-1728B52AA6E4}">
                <adec:decorative xmlns:adec="http://schemas.microsoft.com/office/drawing/2017/decorative" val="1"/>
              </a:ext>
            </a:extLst>
          </p:cNvPr>
          <p:cNvSpPr/>
          <p:nvPr userDrawn="1"/>
        </p:nvSpPr>
        <p:spPr>
          <a:xfrm>
            <a:off x="1114426" y="4007404"/>
            <a:ext cx="353642" cy="940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2D1266FC-2449-334F-9B22-0937AD6B1315}"/>
              </a:ext>
            </a:extLst>
          </p:cNvPr>
          <p:cNvSpPr/>
          <p:nvPr userDrawn="1"/>
        </p:nvSpPr>
        <p:spPr>
          <a:xfrm>
            <a:off x="8530101" y="10026"/>
            <a:ext cx="528175"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descr="Logo&#10;&#10;Description automatically generated">
            <a:extLst>
              <a:ext uri="{FF2B5EF4-FFF2-40B4-BE49-F238E27FC236}">
                <a16:creationId xmlns:a16="http://schemas.microsoft.com/office/drawing/2014/main" id="{0E0B867E-4626-0B46-8BD3-B9D962EC3CA9}"/>
              </a:ext>
            </a:extLst>
          </p:cNvPr>
          <p:cNvPicPr>
            <a:picLocks noChangeAspect="1"/>
          </p:cNvPicPr>
          <p:nvPr userDrawn="1"/>
        </p:nvPicPr>
        <p:blipFill>
          <a:blip r:embed="rId3"/>
          <a:stretch>
            <a:fillRect/>
          </a:stretch>
        </p:blipFill>
        <p:spPr>
          <a:xfrm>
            <a:off x="8568698" y="232253"/>
            <a:ext cx="456123" cy="716763"/>
          </a:xfrm>
          <a:prstGeom prst="rect">
            <a:avLst/>
          </a:prstGeom>
        </p:spPr>
      </p:pic>
    </p:spTree>
    <p:extLst>
      <p:ext uri="{BB962C8B-B14F-4D97-AF65-F5344CB8AC3E}">
        <p14:creationId xmlns:p14="http://schemas.microsoft.com/office/powerpoint/2010/main" val="2892427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_blac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ECEB0E-880C-6049-9B69-BA2FEE34566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8234"/>
            <a:ext cx="9144000" cy="6858000"/>
          </a:xfrm>
          <a:prstGeom prst="rect">
            <a:avLst/>
          </a:prstGeom>
        </p:spPr>
      </p:pic>
      <p:sp>
        <p:nvSpPr>
          <p:cNvPr id="12" name="Rectangle 11">
            <a:extLst>
              <a:ext uri="{FF2B5EF4-FFF2-40B4-BE49-F238E27FC236}">
                <a16:creationId xmlns:a16="http://schemas.microsoft.com/office/drawing/2014/main" id="{C7C912DB-E11B-3D4C-9D09-221D4E874712}"/>
              </a:ext>
              <a:ext uri="{C183D7F6-B498-43B3-948B-1728B52AA6E4}">
                <adec:decorative xmlns:adec="http://schemas.microsoft.com/office/drawing/2017/decorative" val="1"/>
              </a:ext>
            </a:extLst>
          </p:cNvPr>
          <p:cNvSpPr/>
          <p:nvPr userDrawn="1"/>
        </p:nvSpPr>
        <p:spPr>
          <a:xfrm>
            <a:off x="0" y="1024128"/>
            <a:ext cx="8372475" cy="5833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 Placeholder 8">
            <a:extLst>
              <a:ext uri="{FF2B5EF4-FFF2-40B4-BE49-F238E27FC236}">
                <a16:creationId xmlns:a16="http://schemas.microsoft.com/office/drawing/2014/main" id="{F2563031-4D5F-6F49-9B43-B75A2450ABBB}"/>
              </a:ext>
            </a:extLst>
          </p:cNvPr>
          <p:cNvSpPr>
            <a:spLocks noGrp="1"/>
          </p:cNvSpPr>
          <p:nvPr>
            <p:ph type="body" sz="quarter" idx="12" hasCustomPrompt="1"/>
          </p:nvPr>
        </p:nvSpPr>
        <p:spPr>
          <a:xfrm>
            <a:off x="1114425" y="2514600"/>
            <a:ext cx="6209402" cy="1367286"/>
          </a:xfrm>
        </p:spPr>
        <p:txBody>
          <a:bodyPr bIns="0" anchor="b" anchorCtr="0">
            <a:noAutofit/>
          </a:bodyPr>
          <a:lstStyle>
            <a:lvl1pPr marL="0" indent="0">
              <a:buNone/>
              <a:defRPr sz="3200" b="1">
                <a:solidFill>
                  <a:schemeClr val="bg1"/>
                </a:solidFill>
              </a:defRPr>
            </a:lvl1pPr>
            <a:lvl2pPr>
              <a:defRPr sz="2700"/>
            </a:lvl2pPr>
            <a:lvl3pPr>
              <a:defRPr sz="2700"/>
            </a:lvl3pPr>
            <a:lvl4pPr>
              <a:defRPr sz="2700"/>
            </a:lvl4pPr>
            <a:lvl5pPr>
              <a:defRPr sz="2700"/>
            </a:lvl5pPr>
          </a:lstStyle>
          <a:p>
            <a:pPr lvl="0"/>
            <a:r>
              <a:rPr lang="en-US"/>
              <a:t>Insert section header title</a:t>
            </a:r>
          </a:p>
        </p:txBody>
      </p:sp>
      <p:sp>
        <p:nvSpPr>
          <p:cNvPr id="11" name="Text Placeholder 10">
            <a:extLst>
              <a:ext uri="{FF2B5EF4-FFF2-40B4-BE49-F238E27FC236}">
                <a16:creationId xmlns:a16="http://schemas.microsoft.com/office/drawing/2014/main" id="{963DBCEB-EA83-B646-A716-9EAB713C5280}"/>
              </a:ext>
            </a:extLst>
          </p:cNvPr>
          <p:cNvSpPr>
            <a:spLocks noGrp="1"/>
          </p:cNvSpPr>
          <p:nvPr>
            <p:ph type="body" sz="quarter" idx="13" hasCustomPrompt="1"/>
          </p:nvPr>
        </p:nvSpPr>
        <p:spPr>
          <a:xfrm>
            <a:off x="1114425" y="4226929"/>
            <a:ext cx="3948113" cy="354459"/>
          </a:xfrm>
        </p:spPr>
        <p:txBody>
          <a:bodyPr>
            <a:noAutofit/>
          </a:bodyPr>
          <a:lstStyle>
            <a:lvl1pPr marL="0" indent="0">
              <a:buNone/>
              <a:defRPr sz="2000">
                <a:solidFill>
                  <a:schemeClr val="tx1">
                    <a:lumMod val="25000"/>
                    <a:lumOff val="75000"/>
                  </a:schemeClr>
                </a:solidFill>
              </a:defRPr>
            </a:lvl1pPr>
            <a:lvl2pPr>
              <a:defRPr sz="1575"/>
            </a:lvl2pPr>
            <a:lvl3pPr>
              <a:defRPr sz="1575"/>
            </a:lvl3pPr>
            <a:lvl4pPr>
              <a:defRPr sz="1575"/>
            </a:lvl4pPr>
            <a:lvl5pPr>
              <a:defRPr sz="1575"/>
            </a:lvl5pPr>
          </a:lstStyle>
          <a:p>
            <a:pPr lvl="0"/>
            <a:r>
              <a:rPr lang="en-US"/>
              <a:t>Insert subtitle if needed</a:t>
            </a:r>
          </a:p>
        </p:txBody>
      </p:sp>
      <p:sp>
        <p:nvSpPr>
          <p:cNvPr id="8" name="Rectangle 7">
            <a:extLst>
              <a:ext uri="{FF2B5EF4-FFF2-40B4-BE49-F238E27FC236}">
                <a16:creationId xmlns:a16="http://schemas.microsoft.com/office/drawing/2014/main" id="{211E94CE-F71B-1944-B826-00353C8726F4}"/>
              </a:ext>
              <a:ext uri="{C183D7F6-B498-43B3-948B-1728B52AA6E4}">
                <adec:decorative xmlns:adec="http://schemas.microsoft.com/office/drawing/2017/decorative" val="1"/>
              </a:ext>
            </a:extLst>
          </p:cNvPr>
          <p:cNvSpPr/>
          <p:nvPr userDrawn="1"/>
        </p:nvSpPr>
        <p:spPr>
          <a:xfrm>
            <a:off x="1114426" y="4007404"/>
            <a:ext cx="353642" cy="94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Freeform 9">
            <a:extLst>
              <a:ext uri="{FF2B5EF4-FFF2-40B4-BE49-F238E27FC236}">
                <a16:creationId xmlns:a16="http://schemas.microsoft.com/office/drawing/2014/main" id="{0FF968CE-35E2-E543-8D71-1D8778441684}"/>
              </a:ext>
            </a:extLst>
          </p:cNvPr>
          <p:cNvSpPr/>
          <p:nvPr userDrawn="1"/>
        </p:nvSpPr>
        <p:spPr>
          <a:xfrm>
            <a:off x="6535674" y="1024128"/>
            <a:ext cx="1836801" cy="5833872"/>
          </a:xfrm>
          <a:custGeom>
            <a:avLst/>
            <a:gdLst>
              <a:gd name="connsiteX0" fmla="*/ 0 w 3290316"/>
              <a:gd name="connsiteY0" fmla="*/ 0 h 6193766"/>
              <a:gd name="connsiteX1" fmla="*/ 1490472 w 3290316"/>
              <a:gd name="connsiteY1" fmla="*/ 0 h 6193766"/>
              <a:gd name="connsiteX2" fmla="*/ 2980944 w 3290316"/>
              <a:gd name="connsiteY2" fmla="*/ 0 h 6193766"/>
              <a:gd name="connsiteX3" fmla="*/ 3290316 w 3290316"/>
              <a:gd name="connsiteY3" fmla="*/ 0 h 6193766"/>
              <a:gd name="connsiteX4" fmla="*/ 3290316 w 3290316"/>
              <a:gd name="connsiteY4" fmla="*/ 6185532 h 6193766"/>
              <a:gd name="connsiteX5" fmla="*/ 1492453 w 3290316"/>
              <a:gd name="connsiteY5" fmla="*/ 6185532 h 6193766"/>
              <a:gd name="connsiteX6" fmla="*/ 1490472 w 3290316"/>
              <a:gd name="connsiteY6" fmla="*/ 6193766 h 6193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0316" h="6193766">
                <a:moveTo>
                  <a:pt x="0" y="0"/>
                </a:moveTo>
                <a:lnTo>
                  <a:pt x="1490472" y="0"/>
                </a:lnTo>
                <a:lnTo>
                  <a:pt x="2980944" y="0"/>
                </a:lnTo>
                <a:lnTo>
                  <a:pt x="3290316" y="0"/>
                </a:lnTo>
                <a:lnTo>
                  <a:pt x="3290316" y="6185532"/>
                </a:lnTo>
                <a:lnTo>
                  <a:pt x="1492453" y="6185532"/>
                </a:lnTo>
                <a:lnTo>
                  <a:pt x="1490472" y="6193766"/>
                </a:lnTo>
                <a:close/>
              </a:path>
            </a:pathLst>
          </a:custGeom>
          <a:solidFill>
            <a:schemeClr val="tx1">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Rectangle 12">
            <a:extLst>
              <a:ext uri="{FF2B5EF4-FFF2-40B4-BE49-F238E27FC236}">
                <a16:creationId xmlns:a16="http://schemas.microsoft.com/office/drawing/2014/main" id="{A2743335-BCFE-4F42-9A19-F9110C930604}"/>
              </a:ext>
            </a:extLst>
          </p:cNvPr>
          <p:cNvSpPr/>
          <p:nvPr userDrawn="1"/>
        </p:nvSpPr>
        <p:spPr>
          <a:xfrm>
            <a:off x="8529632" y="4133"/>
            <a:ext cx="528175"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4" name="Picture 13" descr="Logo&#10;&#10;Description automatically generated">
            <a:extLst>
              <a:ext uri="{FF2B5EF4-FFF2-40B4-BE49-F238E27FC236}">
                <a16:creationId xmlns:a16="http://schemas.microsoft.com/office/drawing/2014/main" id="{9A7CB55A-D1C4-764D-A70A-997226326E02}"/>
              </a:ext>
            </a:extLst>
          </p:cNvPr>
          <p:cNvPicPr>
            <a:picLocks noChangeAspect="1"/>
          </p:cNvPicPr>
          <p:nvPr userDrawn="1"/>
        </p:nvPicPr>
        <p:blipFill>
          <a:blip r:embed="rId3"/>
          <a:stretch>
            <a:fillRect/>
          </a:stretch>
        </p:blipFill>
        <p:spPr>
          <a:xfrm>
            <a:off x="8568229" y="226360"/>
            <a:ext cx="456123" cy="716763"/>
          </a:xfrm>
          <a:prstGeom prst="rect">
            <a:avLst/>
          </a:prstGeom>
        </p:spPr>
      </p:pic>
    </p:spTree>
    <p:extLst>
      <p:ext uri="{BB962C8B-B14F-4D97-AF65-F5344CB8AC3E}">
        <p14:creationId xmlns:p14="http://schemas.microsoft.com/office/powerpoint/2010/main" val="237571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457200"/>
            <a:ext cx="8001000" cy="1066800"/>
          </a:xfrm>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2036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4950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r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05D359-7029-C74B-8048-D1347E3FF64A}"/>
              </a:ext>
              <a:ext uri="{C183D7F6-B498-43B3-948B-1728B52AA6E4}">
                <adec:decorative xmlns:adec="http://schemas.microsoft.com/office/drawing/2017/decorative" val="1"/>
              </a:ext>
            </a:extLst>
          </p:cNvPr>
          <p:cNvSpPr/>
          <p:nvPr userDrawn="1"/>
        </p:nvSpPr>
        <p:spPr>
          <a:xfrm>
            <a:off x="0" y="-9939"/>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 name="Picture 4" descr="UW–Madison logo with white text on red background">
            <a:extLst>
              <a:ext uri="{FF2B5EF4-FFF2-40B4-BE49-F238E27FC236}">
                <a16:creationId xmlns:a16="http://schemas.microsoft.com/office/drawing/2014/main" id="{30C90E4E-BFE2-F24A-BEE4-72198F0978EB}"/>
              </a:ext>
            </a:extLst>
          </p:cNvPr>
          <p:cNvPicPr>
            <a:picLocks noChangeAspect="1"/>
          </p:cNvPicPr>
          <p:nvPr userDrawn="1"/>
        </p:nvPicPr>
        <p:blipFill>
          <a:blip r:embed="rId2"/>
          <a:stretch>
            <a:fillRect/>
          </a:stretch>
        </p:blipFill>
        <p:spPr>
          <a:xfrm>
            <a:off x="3255444" y="2976145"/>
            <a:ext cx="2633112" cy="885831"/>
          </a:xfrm>
          <a:prstGeom prst="rect">
            <a:avLst/>
          </a:prstGeom>
        </p:spPr>
      </p:pic>
    </p:spTree>
    <p:extLst>
      <p:ext uri="{BB962C8B-B14F-4D97-AF65-F5344CB8AC3E}">
        <p14:creationId xmlns:p14="http://schemas.microsoft.com/office/powerpoint/2010/main" val="258312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F1B1986-83A7-3542-BAD9-60B6AA5AD8E5}"/>
              </a:ext>
              <a:ext uri="{C183D7F6-B498-43B3-948B-1728B52AA6E4}">
                <adec:decorative xmlns:adec="http://schemas.microsoft.com/office/drawing/2017/decorative" val="1"/>
              </a:ext>
            </a:extLst>
          </p:cNvPr>
          <p:cNvSpPr/>
          <p:nvPr userDrawn="1"/>
        </p:nvSpPr>
        <p:spPr>
          <a:xfrm>
            <a:off x="8530683" y="0"/>
            <a:ext cx="528175" cy="10244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UW–Madison red crest logo">
            <a:extLst>
              <a:ext uri="{FF2B5EF4-FFF2-40B4-BE49-F238E27FC236}">
                <a16:creationId xmlns:a16="http://schemas.microsoft.com/office/drawing/2014/main" id="{AE3C76A7-671B-A440-9E04-764EF15815E7}"/>
              </a:ext>
            </a:extLst>
          </p:cNvPr>
          <p:cNvPicPr>
            <a:picLocks noChangeAspect="1"/>
          </p:cNvPicPr>
          <p:nvPr userDrawn="1"/>
        </p:nvPicPr>
        <p:blipFill>
          <a:blip r:embed="rId12"/>
          <a:stretch>
            <a:fillRect/>
          </a:stretch>
        </p:blipFill>
        <p:spPr>
          <a:xfrm>
            <a:off x="8569280" y="222227"/>
            <a:ext cx="456123" cy="716763"/>
          </a:xfrm>
          <a:prstGeom prst="rect">
            <a:avLst/>
          </a:prstGeom>
        </p:spPr>
      </p:pic>
      <p:sp>
        <p:nvSpPr>
          <p:cNvPr id="2" name="Title Placeholder 1"/>
          <p:cNvSpPr>
            <a:spLocks noGrp="1"/>
          </p:cNvSpPr>
          <p:nvPr>
            <p:ph type="title"/>
          </p:nvPr>
        </p:nvSpPr>
        <p:spPr>
          <a:xfrm>
            <a:off x="371475" y="457200"/>
            <a:ext cx="8001000" cy="1066800"/>
          </a:xfrm>
          <a:prstGeom prst="rect">
            <a:avLst/>
          </a:prstGeom>
        </p:spPr>
        <p:txBody>
          <a:bodyPr vert="horz" lIns="0" tIns="4572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114425" y="1828800"/>
            <a:ext cx="7258050" cy="4457701"/>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0" y="6555610"/>
            <a:ext cx="795440" cy="313932"/>
          </a:xfrm>
          <a:prstGeom prst="rect">
            <a:avLst/>
          </a:prstGeom>
          <a:solidFill>
            <a:schemeClr val="accent1"/>
          </a:solidFill>
          <a:ln>
            <a:noFill/>
          </a:ln>
        </p:spPr>
        <p:txBody>
          <a:bodyPr vert="horz" wrap="square" lIns="91440" tIns="64008" rIns="91440" bIns="64008" rtlCol="0" anchor="ctr">
            <a:spAutoFit/>
          </a:bodyPr>
          <a:lstStyle>
            <a:lvl1pPr algn="ctr">
              <a:defRPr sz="1200" b="0" i="0">
                <a:solidFill>
                  <a:schemeClr val="bg1"/>
                </a:solidFill>
                <a:latin typeface="Red Hat Text" panose="02010303040201060303" pitchFamily="2" charset="0"/>
                <a:ea typeface="Red Hat Text" panose="02010303040201060303" pitchFamily="2" charset="0"/>
                <a:cs typeface="Red Hat Text" panose="02010303040201060303" pitchFamily="2" charset="0"/>
              </a:defRPr>
            </a:lvl1pPr>
          </a:lstStyle>
          <a:p>
            <a:endParaRPr lang="en-US"/>
          </a:p>
        </p:txBody>
      </p:sp>
    </p:spTree>
    <p:extLst>
      <p:ext uri="{BB962C8B-B14F-4D97-AF65-F5344CB8AC3E}">
        <p14:creationId xmlns:p14="http://schemas.microsoft.com/office/powerpoint/2010/main" val="252547914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74" r:id="rId4"/>
    <p:sldLayoutId id="2147483663" r:id="rId5"/>
    <p:sldLayoutId id="2147483673" r:id="rId6"/>
    <p:sldLayoutId id="2147483666" r:id="rId7"/>
    <p:sldLayoutId id="2147483667" r:id="rId8"/>
    <p:sldLayoutId id="2147483676" r:id="rId9"/>
    <p:sldLayoutId id="2147483677" r:id="rId10"/>
  </p:sldLayoutIdLst>
  <p:txStyles>
    <p:titleStyle>
      <a:lvl1pPr algn="l" defTabSz="685800" rtl="0" eaLnBrk="1" latinLnBrk="0" hangingPunct="1">
        <a:lnSpc>
          <a:spcPct val="90000"/>
        </a:lnSpc>
        <a:spcBef>
          <a:spcPct val="0"/>
        </a:spcBef>
        <a:buNone/>
        <a:defRPr sz="3000" b="1" i="0" kern="1200">
          <a:solidFill>
            <a:schemeClr val="tx1"/>
          </a:solidFill>
          <a:latin typeface="Red Hat Display" panose="02010303040201060303" pitchFamily="2" charset="0"/>
          <a:ea typeface="Red Hat Display" panose="02010303040201060303" pitchFamily="2" charset="0"/>
          <a:cs typeface="Red Hat Display" panose="02010303040201060303" pitchFamily="2" charset="0"/>
        </a:defRPr>
      </a:lvl1pPr>
    </p:titleStyle>
    <p:bodyStyle>
      <a:lvl1pPr marL="132160" indent="-132160" algn="l" defTabSz="685800" rtl="0" eaLnBrk="1" latinLnBrk="0" hangingPunct="1">
        <a:lnSpc>
          <a:spcPct val="90000"/>
        </a:lnSpc>
        <a:spcBef>
          <a:spcPts val="750"/>
        </a:spcBef>
        <a:buClr>
          <a:schemeClr val="accent1"/>
        </a:buClr>
        <a:buSzPct val="90000"/>
        <a:buFont typeface="Arial" panose="020B0604020202020204" pitchFamily="34" charset="0"/>
        <a:buChar char="•"/>
        <a:tabLst/>
        <a:defRPr sz="22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1pPr>
      <a:lvl2pPr marL="476250" indent="-133350" algn="l" defTabSz="685800" rtl="0" eaLnBrk="1" latinLnBrk="0" hangingPunct="1">
        <a:lnSpc>
          <a:spcPct val="90000"/>
        </a:lnSpc>
        <a:spcBef>
          <a:spcPts val="375"/>
        </a:spcBef>
        <a:buFont typeface="Arial" panose="020B0604020202020204" pitchFamily="34" charset="0"/>
        <a:buChar char="•"/>
        <a:tabLst/>
        <a:defRPr sz="20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819150" indent="-133350" algn="l" defTabSz="685800" rtl="0" eaLnBrk="1" latinLnBrk="0" hangingPunct="1">
        <a:lnSpc>
          <a:spcPct val="90000"/>
        </a:lnSpc>
        <a:spcBef>
          <a:spcPts val="375"/>
        </a:spcBef>
        <a:buFont typeface="Arial" panose="020B0604020202020204" pitchFamily="34" charset="0"/>
        <a:buChar char="•"/>
        <a:tabLst/>
        <a:defRPr sz="18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157288" indent="-128588" algn="l" defTabSz="685800" rtl="0" eaLnBrk="1" latinLnBrk="0" hangingPunct="1">
        <a:lnSpc>
          <a:spcPct val="90000"/>
        </a:lnSpc>
        <a:spcBef>
          <a:spcPts val="375"/>
        </a:spcBef>
        <a:buFont typeface="Arial" panose="020B0604020202020204" pitchFamily="34" charset="0"/>
        <a:buChar char="•"/>
        <a:tabLst/>
        <a:defRPr sz="14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1501379" indent="-129779" algn="l" defTabSz="685800" rtl="0" eaLnBrk="1" latinLnBrk="0" hangingPunct="1">
        <a:lnSpc>
          <a:spcPct val="90000"/>
        </a:lnSpc>
        <a:spcBef>
          <a:spcPts val="375"/>
        </a:spcBef>
        <a:buFont typeface="Arial" panose="020B0604020202020204" pitchFamily="34" charset="0"/>
        <a:buChar char="•"/>
        <a:tabLst/>
        <a:defRPr sz="1400"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2" userDrawn="1">
          <p15:clr>
            <a:srgbClr val="F26B43"/>
          </p15:clr>
        </p15:guide>
        <p15:guide id="2" pos="54" userDrawn="1">
          <p15:clr>
            <a:srgbClr val="F26B43"/>
          </p15:clr>
        </p15:guide>
        <p15:guide id="3" pos="5706" userDrawn="1">
          <p15:clr>
            <a:srgbClr val="F26B43"/>
          </p15:clr>
        </p15:guide>
        <p15:guide id="4" pos="234" userDrawn="1">
          <p15:clr>
            <a:srgbClr val="F26B43"/>
          </p15:clr>
        </p15:guide>
        <p15:guide id="5" pos="5436" userDrawn="1">
          <p15:clr>
            <a:srgbClr val="F26B43"/>
          </p15:clr>
        </p15:guide>
        <p15:guide id="6" orient="horz" pos="4248" userDrawn="1">
          <p15:clr>
            <a:srgbClr val="F26B43"/>
          </p15:clr>
        </p15:guide>
        <p15:guide id="7" orient="horz" pos="288" userDrawn="1">
          <p15:clr>
            <a:srgbClr val="F26B43"/>
          </p15:clr>
        </p15:guide>
        <p15:guide id="8" orient="horz" pos="960" userDrawn="1">
          <p15:clr>
            <a:srgbClr val="F26B43"/>
          </p15:clr>
        </p15:guide>
        <p15:guide id="9" pos="5274" userDrawn="1">
          <p15:clr>
            <a:srgbClr val="F26B43"/>
          </p15:clr>
        </p15:guide>
        <p15:guide id="10" pos="702" userDrawn="1">
          <p15:clr>
            <a:srgbClr val="F26B43"/>
          </p15:clr>
        </p15:guide>
        <p15:guide id="11" orient="horz" pos="1152" userDrawn="1">
          <p15:clr>
            <a:srgbClr val="F26B43"/>
          </p15:clr>
        </p15:guide>
        <p15:guide id="12" orient="horz" pos="3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02_32F77846.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11_4A0F2690.xml"/><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hyperlink" Target="https://cataloginglab.org/list-of-statements-on-bias-in-library-and-archives-descripti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14_597A8BD8.xm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15_2C5932C3.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1D_BAD67C47.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6_1BA98DA4.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microsoft.com/office/2018/10/relationships/comments" Target="../comments/modernComment_117_9BEA43E0.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archivesforblacklives.files.wordpress.com/2020/11/ardr_202010.pdf" TargetMode="External"/><Relationship Id="rId7" Type="http://schemas.openxmlformats.org/officeDocument/2006/relationships/hyperlink" Target="https://www.libraryjournal.com/story/Writing-and-Implementing-a-Statement-to-Remediate-Harmful-Language-in-the-Library-Catalog-Peer-to-Peer-Review" TargetMode="External"/><Relationship Id="rId2" Type="http://schemas.microsoft.com/office/2018/10/relationships/comments" Target="../comments/modernComment_11C_842E2C5F.xml"/><Relationship Id="rId1" Type="http://schemas.openxmlformats.org/officeDocument/2006/relationships/slideLayout" Target="../slideLayouts/slideLayout3.xml"/><Relationship Id="rId6" Type="http://schemas.openxmlformats.org/officeDocument/2006/relationships/hyperlink" Target="https://doi.org/10.1080/10588167.2022.2097564" TargetMode="External"/><Relationship Id="rId5" Type="http://schemas.openxmlformats.org/officeDocument/2006/relationships/hyperlink" Target="https://doi.org/10.25333/wd4b-bs51" TargetMode="External"/><Relationship Id="rId4" Type="http://schemas.openxmlformats.org/officeDocument/2006/relationships/hyperlink" Target="https://cataloginglab.org/list-of-statements-on-bias-in-library-and-archives-descrip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mailto:katie.dunn@wisc.edu"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hyperlink" Target="mailto:sgarlock@wis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3_D2EB2F5A.xm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D_C41FA3C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A_BF4563DF.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208AD7-2F9C-1110-61AC-B69DDC43375D}"/>
              </a:ext>
            </a:extLst>
          </p:cNvPr>
          <p:cNvSpPr>
            <a:spLocks noGrp="1"/>
          </p:cNvSpPr>
          <p:nvPr>
            <p:ph type="title" idx="4294967295"/>
          </p:nvPr>
        </p:nvSpPr>
        <p:spPr>
          <a:xfrm>
            <a:off x="371475"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Black</a:t>
            </a:r>
            <a:r>
              <a:rPr lang="en-US" sz="1600"/>
              <a:t> title slide</a:t>
            </a:r>
          </a:p>
        </p:txBody>
      </p:sp>
      <p:sp>
        <p:nvSpPr>
          <p:cNvPr id="2" name="Text Placeholder 1">
            <a:extLst>
              <a:ext uri="{FF2B5EF4-FFF2-40B4-BE49-F238E27FC236}">
                <a16:creationId xmlns:a16="http://schemas.microsoft.com/office/drawing/2014/main" id="{5F5C66E0-56AB-7146-BD17-D282471E13AB}"/>
              </a:ext>
            </a:extLst>
          </p:cNvPr>
          <p:cNvSpPr>
            <a:spLocks noGrp="1"/>
          </p:cNvSpPr>
          <p:nvPr>
            <p:ph type="body" sz="quarter" idx="11"/>
          </p:nvPr>
        </p:nvSpPr>
        <p:spPr/>
        <p:txBody>
          <a:bodyPr>
            <a:normAutofit/>
          </a:bodyPr>
          <a:lstStyle/>
          <a:p>
            <a:r>
              <a:rPr lang="en-US" sz="3200"/>
              <a:t>Public-facing statements on </a:t>
            </a:r>
            <a:br>
              <a:rPr lang="en-US" sz="3200"/>
            </a:br>
            <a:r>
              <a:rPr lang="en-US" sz="3200"/>
              <a:t>harmful language </a:t>
            </a:r>
            <a:br>
              <a:rPr lang="en-US" sz="3200"/>
            </a:br>
            <a:r>
              <a:rPr lang="en-US" sz="3200"/>
              <a:t>in library and archival description</a:t>
            </a:r>
            <a:endParaRPr lang="en-US">
              <a:latin typeface="Red Hat Display"/>
            </a:endParaRPr>
          </a:p>
        </p:txBody>
      </p:sp>
      <p:sp>
        <p:nvSpPr>
          <p:cNvPr id="3" name="Text Placeholder 2">
            <a:extLst>
              <a:ext uri="{FF2B5EF4-FFF2-40B4-BE49-F238E27FC236}">
                <a16:creationId xmlns:a16="http://schemas.microsoft.com/office/drawing/2014/main" id="{B327748B-387C-434F-91EF-0D3AF7E25C01}"/>
              </a:ext>
            </a:extLst>
          </p:cNvPr>
          <p:cNvSpPr>
            <a:spLocks noGrp="1"/>
          </p:cNvSpPr>
          <p:nvPr>
            <p:ph type="body" sz="quarter" idx="12"/>
          </p:nvPr>
        </p:nvSpPr>
        <p:spPr/>
        <p:txBody>
          <a:bodyPr/>
          <a:lstStyle/>
          <a:p>
            <a:r>
              <a:rPr lang="en-US" sz="2400"/>
              <a:t>Recommendations for implementation</a:t>
            </a:r>
          </a:p>
        </p:txBody>
      </p:sp>
      <p:sp>
        <p:nvSpPr>
          <p:cNvPr id="4" name="Text Placeholder 3">
            <a:extLst>
              <a:ext uri="{FF2B5EF4-FFF2-40B4-BE49-F238E27FC236}">
                <a16:creationId xmlns:a16="http://schemas.microsoft.com/office/drawing/2014/main" id="{8C381787-C1D2-4E40-944F-6D1ED6890830}"/>
              </a:ext>
            </a:extLst>
          </p:cNvPr>
          <p:cNvSpPr>
            <a:spLocks noGrp="1"/>
          </p:cNvSpPr>
          <p:nvPr>
            <p:ph type="body" sz="quarter" idx="13"/>
          </p:nvPr>
        </p:nvSpPr>
        <p:spPr>
          <a:xfrm>
            <a:off x="192505" y="5953913"/>
            <a:ext cx="8758990" cy="523088"/>
          </a:xfrm>
        </p:spPr>
        <p:txBody>
          <a:bodyPr vert="horz" lIns="0" tIns="45720" rIns="91440" bIns="45720" rtlCol="0" anchor="t" anchorCtr="0">
            <a:noAutofit/>
          </a:bodyPr>
          <a:lstStyle/>
          <a:p>
            <a:r>
              <a:rPr lang="en-US" sz="2000">
                <a:latin typeface="Red Hat Text"/>
              </a:rPr>
              <a:t>Katie Dunn (she/her) </a:t>
            </a:r>
            <a:r>
              <a:rPr lang="en-US" sz="1400" b="0">
                <a:latin typeface="Red Hat Text"/>
              </a:rPr>
              <a:t>Electronic Resources Librarian, University of Wisconsin Law Library</a:t>
            </a:r>
          </a:p>
          <a:p>
            <a:r>
              <a:rPr lang="en-US" sz="2000">
                <a:latin typeface="Red Hat Text"/>
              </a:rPr>
              <a:t>Samantha Garlock (she/her</a:t>
            </a:r>
            <a:r>
              <a:rPr lang="en-US" sz="2000" b="0">
                <a:latin typeface="Red Hat Text"/>
              </a:rPr>
              <a:t>) </a:t>
            </a:r>
            <a:r>
              <a:rPr lang="en-US" sz="1400" b="0">
                <a:latin typeface="Red Hat Text"/>
              </a:rPr>
              <a:t>Cataloging Specialist for Distinctive Collections, UW-Madison Memorial Library</a:t>
            </a:r>
          </a:p>
        </p:txBody>
      </p:sp>
    </p:spTree>
    <p:extLst>
      <p:ext uri="{BB962C8B-B14F-4D97-AF65-F5344CB8AC3E}">
        <p14:creationId xmlns:p14="http://schemas.microsoft.com/office/powerpoint/2010/main" val="855078982"/>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6937AF-924F-BFC2-D39F-9534FE1BE0C8}"/>
              </a:ext>
            </a:extLst>
          </p:cNvPr>
          <p:cNvSpPr>
            <a:spLocks noGrp="1"/>
          </p:cNvSpPr>
          <p:nvPr>
            <p:ph type="title" idx="4294967295"/>
          </p:nvPr>
        </p:nvSpPr>
        <p:spPr>
          <a:xfrm>
            <a:off x="371475"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Black</a:t>
            </a:r>
            <a:r>
              <a:rPr lang="en-US" sz="1600"/>
              <a:t> section break slide</a:t>
            </a:r>
          </a:p>
        </p:txBody>
      </p:sp>
      <p:sp>
        <p:nvSpPr>
          <p:cNvPr id="2" name="Text Placeholder 1">
            <a:extLst>
              <a:ext uri="{FF2B5EF4-FFF2-40B4-BE49-F238E27FC236}">
                <a16:creationId xmlns:a16="http://schemas.microsoft.com/office/drawing/2014/main" id="{0C676D30-E7C3-8349-A9CA-9F29A374D3A7}"/>
              </a:ext>
            </a:extLst>
          </p:cNvPr>
          <p:cNvSpPr>
            <a:spLocks noGrp="1"/>
          </p:cNvSpPr>
          <p:nvPr>
            <p:ph type="body" sz="quarter" idx="12"/>
          </p:nvPr>
        </p:nvSpPr>
        <p:spPr/>
        <p:txBody>
          <a:bodyPr/>
          <a:lstStyle/>
          <a:p>
            <a:r>
              <a:rPr lang="en-US"/>
              <a:t>Creating your public-facing harmful language statement</a:t>
            </a:r>
          </a:p>
        </p:txBody>
      </p:sp>
      <p:sp>
        <p:nvSpPr>
          <p:cNvPr id="3" name="Text Placeholder 2">
            <a:extLst>
              <a:ext uri="{FF2B5EF4-FFF2-40B4-BE49-F238E27FC236}">
                <a16:creationId xmlns:a16="http://schemas.microsoft.com/office/drawing/2014/main" id="{80811546-846B-B447-BA35-7C0BB6A1D8B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89433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50233-2E40-8A4E-9AFC-1A0B8C3729F1}"/>
              </a:ext>
            </a:extLst>
          </p:cNvPr>
          <p:cNvSpPr>
            <a:spLocks noGrp="1"/>
          </p:cNvSpPr>
          <p:nvPr>
            <p:ph type="body" sz="quarter" idx="12"/>
          </p:nvPr>
        </p:nvSpPr>
        <p:spPr>
          <a:xfrm>
            <a:off x="371475" y="457200"/>
            <a:ext cx="8001000" cy="1066800"/>
          </a:xfrm>
        </p:spPr>
        <p:txBody>
          <a:bodyPr anchor="b">
            <a:normAutofit/>
          </a:bodyPr>
          <a:lstStyle/>
          <a:p>
            <a:r>
              <a:rPr lang="en-US"/>
              <a:t>Steps to posting a statement at your institution</a:t>
            </a:r>
          </a:p>
        </p:txBody>
      </p:sp>
      <p:sp>
        <p:nvSpPr>
          <p:cNvPr id="5" name="Title 4">
            <a:extLst>
              <a:ext uri="{FF2B5EF4-FFF2-40B4-BE49-F238E27FC236}">
                <a16:creationId xmlns:a16="http://schemas.microsoft.com/office/drawing/2014/main" id="{278A0C64-1406-59CF-00A2-7E68ED2F5A14}"/>
              </a:ext>
            </a:extLst>
          </p:cNvPr>
          <p:cNvSpPr>
            <a:spLocks noGrp="1"/>
          </p:cNvSpPr>
          <p:nvPr>
            <p:ph type="title" idx="4294967295"/>
          </p:nvPr>
        </p:nvSpPr>
        <p:spPr>
          <a:xfrm>
            <a:off x="371475"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Text</a:t>
            </a:r>
            <a:r>
              <a:rPr lang="en-US" sz="1600"/>
              <a:t> slide: 1 column</a:t>
            </a:r>
          </a:p>
        </p:txBody>
      </p:sp>
      <p:graphicFrame>
        <p:nvGraphicFramePr>
          <p:cNvPr id="18" name="Content Placeholder 2">
            <a:extLst>
              <a:ext uri="{FF2B5EF4-FFF2-40B4-BE49-F238E27FC236}">
                <a16:creationId xmlns:a16="http://schemas.microsoft.com/office/drawing/2014/main" id="{E10DDA00-A464-AEFD-E6AA-CB6BE50AF789}"/>
              </a:ext>
            </a:extLst>
          </p:cNvPr>
          <p:cNvGraphicFramePr>
            <a:graphicFrameLocks noGrp="1"/>
          </p:cNvGraphicFramePr>
          <p:nvPr>
            <p:ph sz="quarter" idx="13"/>
            <p:extLst>
              <p:ext uri="{D42A27DB-BD31-4B8C-83A1-F6EECF244321}">
                <p14:modId xmlns:p14="http://schemas.microsoft.com/office/powerpoint/2010/main" val="2376971781"/>
              </p:ext>
            </p:extLst>
          </p:nvPr>
        </p:nvGraphicFramePr>
        <p:xfrm>
          <a:off x="1114425" y="1840448"/>
          <a:ext cx="7258050" cy="4446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3">
            <a:extLst>
              <a:ext uri="{FF2B5EF4-FFF2-40B4-BE49-F238E27FC236}">
                <a16:creationId xmlns:a16="http://schemas.microsoft.com/office/drawing/2014/main" id="{AB3F4C5B-C529-E081-7FCC-F817E1BEB21E}"/>
              </a:ext>
            </a:extLst>
          </p:cNvPr>
          <p:cNvSpPr>
            <a:spLocks noGrp="1"/>
          </p:cNvSpPr>
          <p:nvPr>
            <p:ph type="body" sz="quarter" idx="14"/>
          </p:nvPr>
        </p:nvSpPr>
        <p:spPr>
          <a:xfrm>
            <a:off x="0" y="6542915"/>
            <a:ext cx="6395020" cy="350865"/>
          </a:xfrm>
        </p:spPr>
        <p:txBody>
          <a:bodyPr/>
          <a:lstStyle/>
          <a:p>
            <a:endParaRPr lang="en-US"/>
          </a:p>
        </p:txBody>
      </p:sp>
    </p:spTree>
    <p:extLst>
      <p:ext uri="{BB962C8B-B14F-4D97-AF65-F5344CB8AC3E}">
        <p14:creationId xmlns:p14="http://schemas.microsoft.com/office/powerpoint/2010/main" val="18621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3A194A7-6AE8-201D-6D4D-3A5AB0507985}"/>
              </a:ext>
            </a:extLst>
          </p:cNvPr>
          <p:cNvSpPr>
            <a:spLocks noGrp="1"/>
          </p:cNvSpPr>
          <p:nvPr>
            <p:ph type="body" sz="quarter" idx="12"/>
          </p:nvPr>
        </p:nvSpPr>
        <p:spPr/>
        <p:txBody>
          <a:bodyPr/>
          <a:lstStyle/>
          <a:p>
            <a:r>
              <a:rPr lang="en-US"/>
              <a:t>Step 1: Identify examples</a:t>
            </a:r>
          </a:p>
        </p:txBody>
      </p:sp>
      <p:sp>
        <p:nvSpPr>
          <p:cNvPr id="6" name="Title 5">
            <a:extLst>
              <a:ext uri="{FF2B5EF4-FFF2-40B4-BE49-F238E27FC236}">
                <a16:creationId xmlns:a16="http://schemas.microsoft.com/office/drawing/2014/main" id="{59F97AEE-133C-8D1D-3158-8EDD6487D717}"/>
              </a:ext>
            </a:extLst>
          </p:cNvPr>
          <p:cNvSpPr>
            <a:spLocks noGrp="1"/>
          </p:cNvSpPr>
          <p:nvPr>
            <p:ph type="title" idx="4294967295"/>
          </p:nvPr>
        </p:nvSpPr>
        <p:spPr>
          <a:xfrm>
            <a:off x="0"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Text</a:t>
            </a:r>
            <a:r>
              <a:rPr lang="en-US" sz="1600"/>
              <a:t> slide: 2 column</a:t>
            </a:r>
          </a:p>
        </p:txBody>
      </p:sp>
      <p:sp>
        <p:nvSpPr>
          <p:cNvPr id="16" name="Content Placeholder 15">
            <a:extLst>
              <a:ext uri="{FF2B5EF4-FFF2-40B4-BE49-F238E27FC236}">
                <a16:creationId xmlns:a16="http://schemas.microsoft.com/office/drawing/2014/main" id="{957DCD9F-59C1-554D-954C-2760ADE0BE2C}"/>
              </a:ext>
            </a:extLst>
          </p:cNvPr>
          <p:cNvSpPr>
            <a:spLocks noGrp="1"/>
          </p:cNvSpPr>
          <p:nvPr>
            <p:ph sz="quarter" idx="13"/>
          </p:nvPr>
        </p:nvSpPr>
        <p:spPr>
          <a:xfrm>
            <a:off x="366802" y="1768561"/>
            <a:ext cx="8135194" cy="4446053"/>
          </a:xfrm>
        </p:spPr>
        <p:txBody>
          <a:bodyPr vert="horz" lIns="0" tIns="45720" rIns="91440" bIns="45720" rtlCol="0" anchor="t">
            <a:normAutofit/>
          </a:bodyPr>
          <a:lstStyle/>
          <a:p>
            <a:pPr marL="0" indent="0">
              <a:buNone/>
            </a:pPr>
            <a:r>
              <a:rPr lang="en-US" sz="2400">
                <a:latin typeface="Red Hat Text"/>
              </a:rPr>
              <a:t>See Cataloging Lab's </a:t>
            </a:r>
            <a:r>
              <a:rPr lang="en-US" sz="2400">
                <a:latin typeface="Red Hat Text"/>
                <a:hlinkClick r:id="rId4"/>
              </a:rPr>
              <a:t>List of Statements on Bias in Library and Archives Description </a:t>
            </a:r>
            <a:r>
              <a:rPr lang="en-US" sz="2400">
                <a:latin typeface="Red Hat Text"/>
              </a:rPr>
              <a:t>(compiled by Violet Fox)</a:t>
            </a:r>
          </a:p>
          <a:p>
            <a:pPr marL="0" indent="0">
              <a:buNone/>
            </a:pPr>
            <a:endParaRPr lang="en-US" sz="2400"/>
          </a:p>
        </p:txBody>
      </p:sp>
      <p:pic>
        <p:nvPicPr>
          <p:cNvPr id="4" name="Content Placeholder 3" descr="A picture containing logo&#10;&#10;Description automatically generated">
            <a:extLst>
              <a:ext uri="{FF2B5EF4-FFF2-40B4-BE49-F238E27FC236}">
                <a16:creationId xmlns:a16="http://schemas.microsoft.com/office/drawing/2014/main" id="{1DEC8FB1-F5CB-3B3C-F927-434CE04D9ED6}"/>
              </a:ext>
            </a:extLst>
          </p:cNvPr>
          <p:cNvPicPr>
            <a:picLocks noGrp="1" noChangeAspect="1"/>
          </p:cNvPicPr>
          <p:nvPr>
            <p:ph sz="quarter" idx="15"/>
          </p:nvPr>
        </p:nvPicPr>
        <p:blipFill>
          <a:blip r:embed="rId5"/>
          <a:stretch>
            <a:fillRect/>
          </a:stretch>
        </p:blipFill>
        <p:spPr>
          <a:xfrm>
            <a:off x="1698834" y="2974394"/>
            <a:ext cx="5471129" cy="3240220"/>
          </a:xfrm>
        </p:spPr>
      </p:pic>
      <p:sp>
        <p:nvSpPr>
          <p:cNvPr id="2" name="Text Placeholder 3">
            <a:extLst>
              <a:ext uri="{FF2B5EF4-FFF2-40B4-BE49-F238E27FC236}">
                <a16:creationId xmlns:a16="http://schemas.microsoft.com/office/drawing/2014/main" id="{E429DEC9-9D6D-85D3-2157-675C33E79422}"/>
              </a:ext>
            </a:extLst>
          </p:cNvPr>
          <p:cNvSpPr>
            <a:spLocks noGrp="1"/>
          </p:cNvSpPr>
          <p:nvPr>
            <p:ph type="body" sz="quarter" idx="14"/>
          </p:nvPr>
        </p:nvSpPr>
        <p:spPr>
          <a:xfrm>
            <a:off x="0" y="6542915"/>
            <a:ext cx="6395020" cy="350865"/>
          </a:xfrm>
        </p:spPr>
        <p:txBody>
          <a:bodyPr/>
          <a:lstStyle/>
          <a:p>
            <a:endParaRPr lang="en-US"/>
          </a:p>
        </p:txBody>
      </p:sp>
    </p:spTree>
    <p:extLst>
      <p:ext uri="{BB962C8B-B14F-4D97-AF65-F5344CB8AC3E}">
        <p14:creationId xmlns:p14="http://schemas.microsoft.com/office/powerpoint/2010/main" val="1242506896"/>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3A194A7-6AE8-201D-6D4D-3A5AB0507985}"/>
              </a:ext>
            </a:extLst>
          </p:cNvPr>
          <p:cNvSpPr>
            <a:spLocks noGrp="1"/>
          </p:cNvSpPr>
          <p:nvPr>
            <p:ph type="body" sz="quarter" idx="12"/>
          </p:nvPr>
        </p:nvSpPr>
        <p:spPr/>
        <p:txBody>
          <a:bodyPr/>
          <a:lstStyle/>
          <a:p>
            <a:r>
              <a:rPr lang="en-US"/>
              <a:t>Step 2: Identify stakeholders and approval process</a:t>
            </a:r>
          </a:p>
        </p:txBody>
      </p:sp>
      <p:sp>
        <p:nvSpPr>
          <p:cNvPr id="3" name="Content Placeholder 2">
            <a:extLst>
              <a:ext uri="{FF2B5EF4-FFF2-40B4-BE49-F238E27FC236}">
                <a16:creationId xmlns:a16="http://schemas.microsoft.com/office/drawing/2014/main" id="{5F0038C8-5333-CAA5-8F2D-8811B50618C2}"/>
              </a:ext>
            </a:extLst>
          </p:cNvPr>
          <p:cNvSpPr>
            <a:spLocks noGrp="1"/>
          </p:cNvSpPr>
          <p:nvPr>
            <p:ph sz="quarter" idx="13"/>
          </p:nvPr>
        </p:nvSpPr>
        <p:spPr/>
        <p:txBody>
          <a:bodyPr vert="horz" lIns="0" tIns="45720" rIns="91440" bIns="45720" rtlCol="0" anchor="t">
            <a:normAutofit fontScale="92500" lnSpcReduction="10000"/>
          </a:bodyPr>
          <a:lstStyle/>
          <a:p>
            <a:pPr marL="0" indent="0">
              <a:buNone/>
            </a:pPr>
            <a:r>
              <a:rPr lang="en-US" sz="2100" b="1">
                <a:latin typeface="Red Hat Text"/>
              </a:rPr>
              <a:t>Possible stakeholders:</a:t>
            </a:r>
          </a:p>
          <a:p>
            <a:r>
              <a:rPr lang="en-US">
                <a:latin typeface="Red Hat Text"/>
              </a:rPr>
              <a:t>Cataloging</a:t>
            </a:r>
          </a:p>
          <a:p>
            <a:r>
              <a:rPr lang="en-US">
                <a:latin typeface="Red Hat Text"/>
              </a:rPr>
              <a:t>Archives and/or Special Collections</a:t>
            </a:r>
          </a:p>
          <a:p>
            <a:r>
              <a:rPr lang="en-US">
                <a:latin typeface="Red Hat Text"/>
              </a:rPr>
              <a:t>Digital collections</a:t>
            </a:r>
          </a:p>
          <a:p>
            <a:r>
              <a:rPr lang="en-US">
                <a:latin typeface="Red Hat Text"/>
              </a:rPr>
              <a:t>Public services </a:t>
            </a:r>
          </a:p>
          <a:p>
            <a:r>
              <a:rPr lang="en-US">
                <a:latin typeface="Red Hat Text"/>
              </a:rPr>
              <a:t>Library administration</a:t>
            </a:r>
          </a:p>
          <a:p>
            <a:r>
              <a:rPr lang="en-US">
                <a:latin typeface="Red Hat Text"/>
              </a:rPr>
              <a:t>Your library’s Diversity, Equity, and Inclusion committee </a:t>
            </a:r>
            <a:endParaRPr lang="en-US"/>
          </a:p>
          <a:p>
            <a:r>
              <a:rPr lang="en-US">
                <a:latin typeface="Red Hat Text"/>
              </a:rPr>
              <a:t>(for public institutions) Library board </a:t>
            </a:r>
            <a:endParaRPr lang="en-US"/>
          </a:p>
          <a:p>
            <a:r>
              <a:rPr lang="en-US">
                <a:latin typeface="Red Hat Text"/>
              </a:rPr>
              <a:t>(for academic institutions) potentially other campus stakeholders outside the library and archives</a:t>
            </a:r>
          </a:p>
        </p:txBody>
      </p:sp>
      <p:sp>
        <p:nvSpPr>
          <p:cNvPr id="22" name="Content Placeholder 21">
            <a:extLst>
              <a:ext uri="{FF2B5EF4-FFF2-40B4-BE49-F238E27FC236}">
                <a16:creationId xmlns:a16="http://schemas.microsoft.com/office/drawing/2014/main" id="{B9328F68-DFB2-E068-21CD-660C3150D3D5}"/>
              </a:ext>
            </a:extLst>
          </p:cNvPr>
          <p:cNvSpPr>
            <a:spLocks noGrp="1"/>
          </p:cNvSpPr>
          <p:nvPr>
            <p:ph sz="quarter" idx="15"/>
          </p:nvPr>
        </p:nvSpPr>
        <p:spPr/>
        <p:txBody>
          <a:bodyPr/>
          <a:lstStyle/>
          <a:p>
            <a:pPr marL="0" indent="0">
              <a:buNone/>
            </a:pPr>
            <a:r>
              <a:rPr lang="en-US" b="1"/>
              <a:t>Stakeholders we identified:</a:t>
            </a:r>
          </a:p>
          <a:p>
            <a:r>
              <a:rPr lang="en-US"/>
              <a:t>Critical Cataloging Interest Group </a:t>
            </a:r>
          </a:p>
          <a:p>
            <a:r>
              <a:rPr lang="en-US"/>
              <a:t>CUWL Cataloging Interest Group (and other groups higher in CUWL governance structure)</a:t>
            </a:r>
          </a:p>
          <a:p>
            <a:pPr lvl="1"/>
            <a:r>
              <a:rPr lang="en-US"/>
              <a:t>Approval process: CUWL governance structure </a:t>
            </a:r>
          </a:p>
          <a:p>
            <a:r>
              <a:rPr lang="en-US"/>
              <a:t>Stakeholders and approval process for campus statements vary by campus</a:t>
            </a:r>
          </a:p>
        </p:txBody>
      </p:sp>
      <p:sp>
        <p:nvSpPr>
          <p:cNvPr id="6" name="Title 5">
            <a:extLst>
              <a:ext uri="{FF2B5EF4-FFF2-40B4-BE49-F238E27FC236}">
                <a16:creationId xmlns:a16="http://schemas.microsoft.com/office/drawing/2014/main" id="{59F97AEE-133C-8D1D-3158-8EDD6487D717}"/>
              </a:ext>
            </a:extLst>
          </p:cNvPr>
          <p:cNvSpPr>
            <a:spLocks noGrp="1"/>
          </p:cNvSpPr>
          <p:nvPr>
            <p:ph type="title" idx="4294967295"/>
          </p:nvPr>
        </p:nvSpPr>
        <p:spPr>
          <a:xfrm>
            <a:off x="0"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Text</a:t>
            </a:r>
            <a:r>
              <a:rPr lang="en-US" sz="1600"/>
              <a:t> slide: 2 column</a:t>
            </a:r>
          </a:p>
        </p:txBody>
      </p:sp>
      <p:pic>
        <p:nvPicPr>
          <p:cNvPr id="2" name="Picture 1" descr="group of people icon">
            <a:extLst>
              <a:ext uri="{FF2B5EF4-FFF2-40B4-BE49-F238E27FC236}">
                <a16:creationId xmlns:a16="http://schemas.microsoft.com/office/drawing/2014/main" id="{5DAAF3BE-957C-008F-B8AF-61452A0B987B}"/>
              </a:ext>
            </a:extLst>
          </p:cNvPr>
          <p:cNvPicPr>
            <a:picLocks noChangeAspect="1"/>
          </p:cNvPicPr>
          <p:nvPr/>
        </p:nvPicPr>
        <p:blipFill>
          <a:blip r:embed="rId3"/>
          <a:stretch>
            <a:fillRect/>
          </a:stretch>
        </p:blipFill>
        <p:spPr>
          <a:xfrm>
            <a:off x="7358512" y="5272538"/>
            <a:ext cx="1013963" cy="1013963"/>
          </a:xfrm>
          <a:prstGeom prst="rect">
            <a:avLst/>
          </a:prstGeom>
        </p:spPr>
      </p:pic>
      <p:sp>
        <p:nvSpPr>
          <p:cNvPr id="4" name="Text Placeholder 3">
            <a:extLst>
              <a:ext uri="{FF2B5EF4-FFF2-40B4-BE49-F238E27FC236}">
                <a16:creationId xmlns:a16="http://schemas.microsoft.com/office/drawing/2014/main" id="{7E07DB8D-D4EF-417A-E43C-98A0AE75236E}"/>
              </a:ext>
            </a:extLst>
          </p:cNvPr>
          <p:cNvSpPr>
            <a:spLocks noGrp="1"/>
          </p:cNvSpPr>
          <p:nvPr>
            <p:ph type="body" sz="quarter" idx="14"/>
          </p:nvPr>
        </p:nvSpPr>
        <p:spPr>
          <a:xfrm>
            <a:off x="0" y="6542915"/>
            <a:ext cx="6395020" cy="350865"/>
          </a:xfrm>
        </p:spPr>
        <p:txBody>
          <a:bodyPr/>
          <a:lstStyle/>
          <a:p>
            <a:endParaRPr lang="en-US"/>
          </a:p>
        </p:txBody>
      </p:sp>
    </p:spTree>
    <p:extLst>
      <p:ext uri="{BB962C8B-B14F-4D97-AF65-F5344CB8AC3E}">
        <p14:creationId xmlns:p14="http://schemas.microsoft.com/office/powerpoint/2010/main" val="314355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3A194A7-6AE8-201D-6D4D-3A5AB0507985}"/>
              </a:ext>
            </a:extLst>
          </p:cNvPr>
          <p:cNvSpPr>
            <a:spLocks noGrp="1"/>
          </p:cNvSpPr>
          <p:nvPr>
            <p:ph type="body" sz="quarter" idx="12"/>
          </p:nvPr>
        </p:nvSpPr>
        <p:spPr/>
        <p:txBody>
          <a:bodyPr/>
          <a:lstStyle/>
          <a:p>
            <a:r>
              <a:rPr lang="en-US"/>
              <a:t>Step 3: Determine a contact/reporting method</a:t>
            </a:r>
          </a:p>
        </p:txBody>
      </p:sp>
      <p:sp>
        <p:nvSpPr>
          <p:cNvPr id="3" name="Content Placeholder 2">
            <a:extLst>
              <a:ext uri="{FF2B5EF4-FFF2-40B4-BE49-F238E27FC236}">
                <a16:creationId xmlns:a16="http://schemas.microsoft.com/office/drawing/2014/main" id="{5F0038C8-5333-CAA5-8F2D-8811B50618C2}"/>
              </a:ext>
            </a:extLst>
          </p:cNvPr>
          <p:cNvSpPr>
            <a:spLocks noGrp="1"/>
          </p:cNvSpPr>
          <p:nvPr>
            <p:ph sz="quarter" idx="13"/>
          </p:nvPr>
        </p:nvSpPr>
        <p:spPr/>
        <p:txBody>
          <a:bodyPr vert="horz" lIns="0" tIns="45720" rIns="91440" bIns="45720" rtlCol="0" anchor="t">
            <a:normAutofit/>
          </a:bodyPr>
          <a:lstStyle/>
          <a:p>
            <a:pPr marL="0" indent="0">
              <a:buNone/>
            </a:pPr>
            <a:r>
              <a:rPr lang="en-US" sz="2400" b="1">
                <a:latin typeface="Red Hat Text"/>
              </a:rPr>
              <a:t>Methods:</a:t>
            </a:r>
          </a:p>
          <a:p>
            <a:r>
              <a:rPr lang="en-US" sz="2400">
                <a:latin typeface="Red Hat Text"/>
              </a:rPr>
              <a:t>Web form</a:t>
            </a:r>
          </a:p>
          <a:p>
            <a:pPr lvl="1"/>
            <a:r>
              <a:rPr lang="en-US" sz="2000">
                <a:latin typeface="Red Hat Text"/>
              </a:rPr>
              <a:t>Collect more information</a:t>
            </a:r>
          </a:p>
          <a:p>
            <a:pPr lvl="1"/>
            <a:r>
              <a:rPr lang="en-US" sz="2000">
                <a:latin typeface="Red Hat Text"/>
              </a:rPr>
              <a:t>Optional anonymity</a:t>
            </a:r>
          </a:p>
          <a:p>
            <a:r>
              <a:rPr lang="en-US" sz="2400">
                <a:latin typeface="Red Hat Text"/>
              </a:rPr>
              <a:t>Email address</a:t>
            </a:r>
          </a:p>
          <a:p>
            <a:pPr lvl="1"/>
            <a:r>
              <a:rPr lang="en-US" sz="2000">
                <a:latin typeface="Red Hat Text"/>
              </a:rPr>
              <a:t>Existing or dedicated</a:t>
            </a:r>
          </a:p>
          <a:p>
            <a:pPr lvl="1"/>
            <a:r>
              <a:rPr lang="en-US" sz="2000">
                <a:latin typeface="Red Hat Text"/>
              </a:rPr>
              <a:t>Easy</a:t>
            </a:r>
          </a:p>
          <a:p>
            <a:pPr lvl="1"/>
            <a:r>
              <a:rPr lang="en-US" sz="2000">
                <a:latin typeface="Red Hat Text"/>
              </a:rPr>
              <a:t>Can use existing communication workflows</a:t>
            </a:r>
          </a:p>
          <a:p>
            <a:endParaRPr lang="en-US"/>
          </a:p>
        </p:txBody>
      </p:sp>
      <p:sp>
        <p:nvSpPr>
          <p:cNvPr id="22" name="Content Placeholder 21">
            <a:extLst>
              <a:ext uri="{FF2B5EF4-FFF2-40B4-BE49-F238E27FC236}">
                <a16:creationId xmlns:a16="http://schemas.microsoft.com/office/drawing/2014/main" id="{B9328F68-DFB2-E068-21CD-660C3150D3D5}"/>
              </a:ext>
            </a:extLst>
          </p:cNvPr>
          <p:cNvSpPr>
            <a:spLocks noGrp="1"/>
          </p:cNvSpPr>
          <p:nvPr>
            <p:ph sz="quarter" idx="15"/>
          </p:nvPr>
        </p:nvSpPr>
        <p:spPr/>
        <p:txBody>
          <a:bodyPr vert="horz" lIns="0" tIns="45720" rIns="91440" bIns="45720" rtlCol="0" anchor="t">
            <a:normAutofit/>
          </a:bodyPr>
          <a:lstStyle/>
          <a:p>
            <a:pPr marL="0" indent="0">
              <a:buNone/>
            </a:pPr>
            <a:r>
              <a:rPr lang="en-US" sz="2400" b="1">
                <a:latin typeface="Red Hat Text"/>
              </a:rPr>
              <a:t>Things to consider:</a:t>
            </a:r>
          </a:p>
          <a:p>
            <a:r>
              <a:rPr lang="en-US" sz="2400">
                <a:latin typeface="Red Hat Text"/>
              </a:rPr>
              <a:t>Who will respond?</a:t>
            </a:r>
          </a:p>
        </p:txBody>
      </p:sp>
      <p:sp>
        <p:nvSpPr>
          <p:cNvPr id="6" name="Title 5">
            <a:extLst>
              <a:ext uri="{FF2B5EF4-FFF2-40B4-BE49-F238E27FC236}">
                <a16:creationId xmlns:a16="http://schemas.microsoft.com/office/drawing/2014/main" id="{59F97AEE-133C-8D1D-3158-8EDD6487D717}"/>
              </a:ext>
            </a:extLst>
          </p:cNvPr>
          <p:cNvSpPr>
            <a:spLocks noGrp="1"/>
          </p:cNvSpPr>
          <p:nvPr>
            <p:ph type="title" idx="4294967295"/>
          </p:nvPr>
        </p:nvSpPr>
        <p:spPr>
          <a:xfrm>
            <a:off x="0"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Text</a:t>
            </a:r>
            <a:r>
              <a:rPr lang="en-US" sz="1600"/>
              <a:t> slide: 2 column</a:t>
            </a:r>
          </a:p>
        </p:txBody>
      </p:sp>
      <p:pic>
        <p:nvPicPr>
          <p:cNvPr id="2" name="Picture 1" descr="word bubble icon">
            <a:extLst>
              <a:ext uri="{FF2B5EF4-FFF2-40B4-BE49-F238E27FC236}">
                <a16:creationId xmlns:a16="http://schemas.microsoft.com/office/drawing/2014/main" id="{8FFAAEE3-5766-4627-FAB8-2FF221EA2B4D}"/>
              </a:ext>
            </a:extLst>
          </p:cNvPr>
          <p:cNvPicPr>
            <a:picLocks noChangeAspect="1"/>
          </p:cNvPicPr>
          <p:nvPr/>
        </p:nvPicPr>
        <p:blipFill>
          <a:blip r:embed="rId3"/>
          <a:stretch>
            <a:fillRect/>
          </a:stretch>
        </p:blipFill>
        <p:spPr>
          <a:xfrm>
            <a:off x="4997096" y="3080582"/>
            <a:ext cx="2222751" cy="2222751"/>
          </a:xfrm>
          <a:prstGeom prst="rect">
            <a:avLst/>
          </a:prstGeom>
        </p:spPr>
      </p:pic>
      <p:sp>
        <p:nvSpPr>
          <p:cNvPr id="4" name="Text Placeholder 3">
            <a:extLst>
              <a:ext uri="{FF2B5EF4-FFF2-40B4-BE49-F238E27FC236}">
                <a16:creationId xmlns:a16="http://schemas.microsoft.com/office/drawing/2014/main" id="{27FFAFF4-9DAA-79A1-2F63-89BB41F1E2A8}"/>
              </a:ext>
            </a:extLst>
          </p:cNvPr>
          <p:cNvSpPr>
            <a:spLocks noGrp="1"/>
          </p:cNvSpPr>
          <p:nvPr>
            <p:ph type="body" sz="quarter" idx="14"/>
          </p:nvPr>
        </p:nvSpPr>
        <p:spPr>
          <a:xfrm>
            <a:off x="0" y="6542915"/>
            <a:ext cx="6395020" cy="350865"/>
          </a:xfrm>
        </p:spPr>
        <p:txBody>
          <a:bodyPr/>
          <a:lstStyle/>
          <a:p>
            <a:endParaRPr lang="en-US"/>
          </a:p>
        </p:txBody>
      </p:sp>
    </p:spTree>
    <p:extLst>
      <p:ext uri="{BB962C8B-B14F-4D97-AF65-F5344CB8AC3E}">
        <p14:creationId xmlns:p14="http://schemas.microsoft.com/office/powerpoint/2010/main" val="27904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3A194A7-6AE8-201D-6D4D-3A5AB0507985}"/>
              </a:ext>
            </a:extLst>
          </p:cNvPr>
          <p:cNvSpPr>
            <a:spLocks noGrp="1"/>
          </p:cNvSpPr>
          <p:nvPr>
            <p:ph type="body" sz="quarter" idx="12"/>
          </p:nvPr>
        </p:nvSpPr>
        <p:spPr/>
        <p:txBody>
          <a:bodyPr/>
          <a:lstStyle/>
          <a:p>
            <a:r>
              <a:rPr lang="en-US"/>
              <a:t>Step 4: Write text &amp; decide location of statement</a:t>
            </a:r>
          </a:p>
        </p:txBody>
      </p:sp>
      <p:sp>
        <p:nvSpPr>
          <p:cNvPr id="3" name="Content Placeholder 2">
            <a:extLst>
              <a:ext uri="{FF2B5EF4-FFF2-40B4-BE49-F238E27FC236}">
                <a16:creationId xmlns:a16="http://schemas.microsoft.com/office/drawing/2014/main" id="{5F0038C8-5333-CAA5-8F2D-8811B50618C2}"/>
              </a:ext>
            </a:extLst>
          </p:cNvPr>
          <p:cNvSpPr>
            <a:spLocks noGrp="1"/>
          </p:cNvSpPr>
          <p:nvPr>
            <p:ph sz="quarter" idx="13"/>
          </p:nvPr>
        </p:nvSpPr>
        <p:spPr/>
        <p:txBody>
          <a:bodyPr vert="horz" lIns="0" tIns="45720" rIns="91440" bIns="45720" rtlCol="0" anchor="t">
            <a:normAutofit/>
          </a:bodyPr>
          <a:lstStyle/>
          <a:p>
            <a:r>
              <a:rPr lang="en-US" sz="2400">
                <a:latin typeface="Red Hat Text"/>
              </a:rPr>
              <a:t>Review example statements</a:t>
            </a:r>
          </a:p>
          <a:p>
            <a:r>
              <a:rPr lang="en-US" sz="2400">
                <a:latin typeface="Red Hat Text"/>
              </a:rPr>
              <a:t>Things to consider:</a:t>
            </a:r>
          </a:p>
          <a:p>
            <a:pPr lvl="1"/>
            <a:r>
              <a:rPr lang="en-US" sz="2000">
                <a:latin typeface="Red Hat Text"/>
              </a:rPr>
              <a:t>What works for you locally?</a:t>
            </a:r>
          </a:p>
          <a:p>
            <a:pPr lvl="1"/>
            <a:r>
              <a:rPr lang="en-US" sz="2000">
                <a:latin typeface="Red Hat Text"/>
              </a:rPr>
              <a:t>What “voice” works for your institution?</a:t>
            </a:r>
          </a:p>
          <a:p>
            <a:endParaRPr lang="en-US"/>
          </a:p>
        </p:txBody>
      </p:sp>
      <p:sp>
        <p:nvSpPr>
          <p:cNvPr id="7" name="Text Placeholder 6">
            <a:extLst>
              <a:ext uri="{FF2B5EF4-FFF2-40B4-BE49-F238E27FC236}">
                <a16:creationId xmlns:a16="http://schemas.microsoft.com/office/drawing/2014/main" id="{A3F343BC-25A9-6D4B-ABA2-0A1E24A35216}"/>
              </a:ext>
            </a:extLst>
          </p:cNvPr>
          <p:cNvSpPr>
            <a:spLocks noGrp="1"/>
          </p:cNvSpPr>
          <p:nvPr>
            <p:ph type="body" sz="quarter" idx="14"/>
          </p:nvPr>
        </p:nvSpPr>
        <p:spPr/>
        <p:txBody>
          <a:bodyPr/>
          <a:lstStyle/>
          <a:p>
            <a:endParaRPr lang="en-US"/>
          </a:p>
        </p:txBody>
      </p:sp>
      <p:sp>
        <p:nvSpPr>
          <p:cNvPr id="8" name="Content Placeholder 7">
            <a:extLst>
              <a:ext uri="{FF2B5EF4-FFF2-40B4-BE49-F238E27FC236}">
                <a16:creationId xmlns:a16="http://schemas.microsoft.com/office/drawing/2014/main" id="{E0BB385C-B76A-E93B-F711-535ABEADF1B7}"/>
              </a:ext>
            </a:extLst>
          </p:cNvPr>
          <p:cNvSpPr>
            <a:spLocks noGrp="1"/>
          </p:cNvSpPr>
          <p:nvPr>
            <p:ph sz="quarter" idx="15"/>
          </p:nvPr>
        </p:nvSpPr>
        <p:spPr/>
        <p:txBody>
          <a:bodyPr/>
          <a:lstStyle/>
          <a:p>
            <a:r>
              <a:rPr lang="en-US" sz="2400">
                <a:latin typeface="Red Hat Text"/>
              </a:rPr>
              <a:t>Possible locations:</a:t>
            </a:r>
          </a:p>
          <a:p>
            <a:pPr lvl="1"/>
            <a:r>
              <a:rPr lang="en-US" sz="2000">
                <a:latin typeface="Red Hat Text"/>
              </a:rPr>
              <a:t>Catalog results page</a:t>
            </a:r>
          </a:p>
          <a:p>
            <a:pPr lvl="1"/>
            <a:r>
              <a:rPr lang="en-US" sz="2000">
                <a:latin typeface="Red Hat Text"/>
              </a:rPr>
              <a:t>Separate webpage</a:t>
            </a:r>
          </a:p>
          <a:p>
            <a:pPr lvl="1"/>
            <a:r>
              <a:rPr lang="en-US" sz="2000">
                <a:latin typeface="Red Hat Text"/>
              </a:rPr>
              <a:t>Both</a:t>
            </a:r>
          </a:p>
          <a:p>
            <a:pPr marL="0" indent="0">
              <a:buNone/>
            </a:pPr>
            <a:endParaRPr lang="en-US"/>
          </a:p>
        </p:txBody>
      </p:sp>
      <p:sp>
        <p:nvSpPr>
          <p:cNvPr id="6" name="Title 5">
            <a:extLst>
              <a:ext uri="{FF2B5EF4-FFF2-40B4-BE49-F238E27FC236}">
                <a16:creationId xmlns:a16="http://schemas.microsoft.com/office/drawing/2014/main" id="{59F97AEE-133C-8D1D-3158-8EDD6487D717}"/>
              </a:ext>
            </a:extLst>
          </p:cNvPr>
          <p:cNvSpPr>
            <a:spLocks noGrp="1"/>
          </p:cNvSpPr>
          <p:nvPr>
            <p:ph type="title" idx="4294967295"/>
          </p:nvPr>
        </p:nvSpPr>
        <p:spPr>
          <a:xfrm>
            <a:off x="0"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Text</a:t>
            </a:r>
            <a:r>
              <a:rPr lang="en-US" sz="1600"/>
              <a:t> slide: 2 column</a:t>
            </a:r>
          </a:p>
        </p:txBody>
      </p:sp>
      <p:pic>
        <p:nvPicPr>
          <p:cNvPr id="10" name="Picture 9" descr="A picture containing icon&#10;&#10;Description automatically generated">
            <a:extLst>
              <a:ext uri="{FF2B5EF4-FFF2-40B4-BE49-F238E27FC236}">
                <a16:creationId xmlns:a16="http://schemas.microsoft.com/office/drawing/2014/main" id="{3578EEAC-8FCF-BE36-B72A-78D44EC8E888}"/>
              </a:ext>
            </a:extLst>
          </p:cNvPr>
          <p:cNvPicPr>
            <a:picLocks noChangeAspect="1"/>
          </p:cNvPicPr>
          <p:nvPr/>
        </p:nvPicPr>
        <p:blipFill>
          <a:blip r:embed="rId4"/>
          <a:stretch>
            <a:fillRect/>
          </a:stretch>
        </p:blipFill>
        <p:spPr>
          <a:xfrm>
            <a:off x="1471780" y="4437739"/>
            <a:ext cx="1967082" cy="1967082"/>
          </a:xfrm>
          <a:prstGeom prst="rect">
            <a:avLst/>
          </a:prstGeom>
        </p:spPr>
      </p:pic>
      <p:pic>
        <p:nvPicPr>
          <p:cNvPr id="11" name="Picture 10" descr="computer monitor icon">
            <a:extLst>
              <a:ext uri="{FF2B5EF4-FFF2-40B4-BE49-F238E27FC236}">
                <a16:creationId xmlns:a16="http://schemas.microsoft.com/office/drawing/2014/main" id="{2CB61B68-D590-A6B3-7AFD-36167DC803DD}"/>
              </a:ext>
            </a:extLst>
          </p:cNvPr>
          <p:cNvPicPr>
            <a:picLocks noChangeAspect="1"/>
          </p:cNvPicPr>
          <p:nvPr/>
        </p:nvPicPr>
        <p:blipFill>
          <a:blip r:embed="rId5"/>
          <a:stretch>
            <a:fillRect/>
          </a:stretch>
        </p:blipFill>
        <p:spPr>
          <a:xfrm>
            <a:off x="5691734" y="4312717"/>
            <a:ext cx="1973784" cy="1973784"/>
          </a:xfrm>
          <a:prstGeom prst="rect">
            <a:avLst/>
          </a:prstGeom>
        </p:spPr>
      </p:pic>
    </p:spTree>
    <p:extLst>
      <p:ext uri="{BB962C8B-B14F-4D97-AF65-F5344CB8AC3E}">
        <p14:creationId xmlns:p14="http://schemas.microsoft.com/office/powerpoint/2010/main" val="1501203416"/>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0AE96C-4ADA-7E1D-D24E-2190BDCCDFE7}"/>
              </a:ext>
            </a:extLst>
          </p:cNvPr>
          <p:cNvSpPr>
            <a:spLocks noGrp="1"/>
          </p:cNvSpPr>
          <p:nvPr>
            <p:ph type="body" sz="quarter" idx="12"/>
          </p:nvPr>
        </p:nvSpPr>
        <p:spPr/>
        <p:txBody>
          <a:bodyPr/>
          <a:lstStyle/>
          <a:p>
            <a:r>
              <a:rPr lang="en-US"/>
              <a:t>Step 4: Tips for writing</a:t>
            </a:r>
          </a:p>
        </p:txBody>
      </p:sp>
      <p:sp>
        <p:nvSpPr>
          <p:cNvPr id="3" name="Content Placeholder 2">
            <a:extLst>
              <a:ext uri="{FF2B5EF4-FFF2-40B4-BE49-F238E27FC236}">
                <a16:creationId xmlns:a16="http://schemas.microsoft.com/office/drawing/2014/main" id="{9A601C8B-7117-BE80-1F17-A98A1D21223A}"/>
              </a:ext>
            </a:extLst>
          </p:cNvPr>
          <p:cNvSpPr>
            <a:spLocks noGrp="1"/>
          </p:cNvSpPr>
          <p:nvPr>
            <p:ph sz="quarter" idx="13"/>
          </p:nvPr>
        </p:nvSpPr>
        <p:spPr/>
        <p:txBody>
          <a:bodyPr vert="horz" lIns="0" tIns="45720" rIns="91440" bIns="45720" rtlCol="0" anchor="t">
            <a:normAutofit/>
          </a:bodyPr>
          <a:lstStyle/>
          <a:p>
            <a:r>
              <a:rPr lang="en-US" sz="2400">
                <a:latin typeface="Red Hat Text"/>
              </a:rPr>
              <a:t>Consider adapting from existing statements</a:t>
            </a:r>
          </a:p>
          <a:p>
            <a:r>
              <a:rPr lang="en-US" sz="2400">
                <a:latin typeface="Red Hat Text"/>
              </a:rPr>
              <a:t>Address library, archival, and special collections in a single statement</a:t>
            </a:r>
          </a:p>
          <a:p>
            <a:r>
              <a:rPr lang="en-US" sz="2400">
                <a:latin typeface="Red Hat Text"/>
              </a:rPr>
              <a:t>Focus on goals and audience</a:t>
            </a:r>
          </a:p>
          <a:p>
            <a:r>
              <a:rPr lang="en-US" sz="2400">
                <a:latin typeface="Red Hat Text"/>
              </a:rPr>
              <a:t>Aim for brevity</a:t>
            </a:r>
          </a:p>
          <a:p>
            <a:r>
              <a:rPr lang="en-US" sz="2400">
                <a:latin typeface="Red Hat Text"/>
              </a:rPr>
              <a:t>Request feedback and include contact information up front </a:t>
            </a:r>
            <a:endParaRPr lang="en-US" sz="2400"/>
          </a:p>
          <a:p>
            <a:r>
              <a:rPr lang="en-US" sz="2400">
                <a:latin typeface="Red Hat Text"/>
              </a:rPr>
              <a:t>Distinguish between harmful content and harmful language in description</a:t>
            </a:r>
          </a:p>
          <a:p>
            <a:r>
              <a:rPr lang="en-US" sz="2400">
                <a:latin typeface="Red Hat Text"/>
              </a:rPr>
              <a:t>Commit to action, but don’t over-promise</a:t>
            </a:r>
          </a:p>
        </p:txBody>
      </p:sp>
      <p:sp>
        <p:nvSpPr>
          <p:cNvPr id="5" name="Text Placeholder 3">
            <a:extLst>
              <a:ext uri="{FF2B5EF4-FFF2-40B4-BE49-F238E27FC236}">
                <a16:creationId xmlns:a16="http://schemas.microsoft.com/office/drawing/2014/main" id="{415544E5-F305-47AE-E40F-DB9DB0504217}"/>
              </a:ext>
            </a:extLst>
          </p:cNvPr>
          <p:cNvSpPr>
            <a:spLocks noGrp="1"/>
          </p:cNvSpPr>
          <p:nvPr>
            <p:ph type="body" sz="quarter" idx="14"/>
          </p:nvPr>
        </p:nvSpPr>
        <p:spPr>
          <a:xfrm>
            <a:off x="0" y="6542915"/>
            <a:ext cx="6395020" cy="350865"/>
          </a:xfrm>
        </p:spPr>
        <p:txBody>
          <a:bodyPr/>
          <a:lstStyle/>
          <a:p>
            <a:endParaRPr lang="en-US"/>
          </a:p>
        </p:txBody>
      </p:sp>
      <p:pic>
        <p:nvPicPr>
          <p:cNvPr id="6" name="Picture 5" descr="pencil icon">
            <a:extLst>
              <a:ext uri="{FF2B5EF4-FFF2-40B4-BE49-F238E27FC236}">
                <a16:creationId xmlns:a16="http://schemas.microsoft.com/office/drawing/2014/main" id="{FAAC00A1-3DC1-C4D5-7117-7447A680548C}"/>
              </a:ext>
            </a:extLst>
          </p:cNvPr>
          <p:cNvPicPr>
            <a:picLocks noChangeAspect="1"/>
          </p:cNvPicPr>
          <p:nvPr/>
        </p:nvPicPr>
        <p:blipFill>
          <a:blip r:embed="rId4"/>
          <a:stretch>
            <a:fillRect/>
          </a:stretch>
        </p:blipFill>
        <p:spPr>
          <a:xfrm>
            <a:off x="7525615" y="5314949"/>
            <a:ext cx="1007919" cy="1007919"/>
          </a:xfrm>
          <a:prstGeom prst="rect">
            <a:avLst/>
          </a:prstGeom>
        </p:spPr>
      </p:pic>
    </p:spTree>
    <p:extLst>
      <p:ext uri="{BB962C8B-B14F-4D97-AF65-F5344CB8AC3E}">
        <p14:creationId xmlns:p14="http://schemas.microsoft.com/office/powerpoint/2010/main" val="744043203"/>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AFD9AB4-08B7-DB48-9F75-BA1D71D8CE5A}"/>
              </a:ext>
            </a:extLst>
          </p:cNvPr>
          <p:cNvSpPr/>
          <p:nvPr/>
        </p:nvSpPr>
        <p:spPr>
          <a:xfrm>
            <a:off x="802470" y="2632841"/>
            <a:ext cx="7536903" cy="347378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52410EB1-D092-8FBB-0077-F70FBC8DE436}"/>
              </a:ext>
            </a:extLst>
          </p:cNvPr>
          <p:cNvSpPr>
            <a:spLocks noGrp="1"/>
          </p:cNvSpPr>
          <p:nvPr>
            <p:ph type="body" sz="quarter" idx="12"/>
          </p:nvPr>
        </p:nvSpPr>
        <p:spPr/>
        <p:txBody>
          <a:bodyPr/>
          <a:lstStyle/>
          <a:p>
            <a:r>
              <a:rPr lang="en-US" dirty="0">
                <a:latin typeface="Red Hat Text"/>
              </a:rPr>
              <a:t>Step 4: Our catalog results page text</a:t>
            </a:r>
            <a:endParaRPr lang="en-US" dirty="0"/>
          </a:p>
        </p:txBody>
      </p:sp>
      <p:sp>
        <p:nvSpPr>
          <p:cNvPr id="3" name="Content Placeholder 2">
            <a:extLst>
              <a:ext uri="{FF2B5EF4-FFF2-40B4-BE49-F238E27FC236}">
                <a16:creationId xmlns:a16="http://schemas.microsoft.com/office/drawing/2014/main" id="{AC3CCBD5-A19E-B79D-E02E-F34730597F16}"/>
              </a:ext>
            </a:extLst>
          </p:cNvPr>
          <p:cNvSpPr>
            <a:spLocks noGrp="1"/>
          </p:cNvSpPr>
          <p:nvPr>
            <p:ph sz="quarter" idx="13"/>
          </p:nvPr>
        </p:nvSpPr>
        <p:spPr/>
        <p:txBody>
          <a:bodyPr vert="horz" lIns="0" tIns="45720" rIns="91440" bIns="45720" rtlCol="0" anchor="t">
            <a:normAutofit/>
          </a:bodyPr>
          <a:lstStyle/>
          <a:p>
            <a:pPr marL="0" indent="0">
              <a:buNone/>
            </a:pPr>
            <a:r>
              <a:rPr lang="en-US" sz="1800" dirty="0">
                <a:latin typeface="Red Hat Text"/>
              </a:rPr>
              <a:t>Suggested text to appear on each catalog results page for UW System Libraries (text from University of Michigan), linking out to full statement:</a:t>
            </a:r>
          </a:p>
          <a:p>
            <a:pPr marL="0" indent="0">
              <a:buNone/>
            </a:pPr>
            <a:endParaRPr lang="en-US" sz="1800" dirty="0"/>
          </a:p>
          <a:p>
            <a:pPr marL="0" indent="0">
              <a:buNone/>
            </a:pPr>
            <a:r>
              <a:rPr lang="en-US" dirty="0"/>
              <a:t>“The [Collective name for your institution’s libraries and archives] aim to describe library and archival materials in a way that respects the people and communities who create, use, and are represented in our collections. You can anonymously report harmful or offensive language in catalog records, finding aids, or elsewhere in our collections through our metadata feedback form [link to your institution’s form or designated email address]. More information is available at Harmful Language in the Library Catalog and Archival Description [link to your institution’s statement].”</a:t>
            </a:r>
          </a:p>
        </p:txBody>
      </p:sp>
      <p:sp>
        <p:nvSpPr>
          <p:cNvPr id="6" name="Text Placeholder 5">
            <a:extLst>
              <a:ext uri="{FF2B5EF4-FFF2-40B4-BE49-F238E27FC236}">
                <a16:creationId xmlns:a16="http://schemas.microsoft.com/office/drawing/2014/main" id="{C5A1160D-7918-447E-E082-1FF222AD3581}"/>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134618695"/>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7B2CCF-EF51-3B70-BAE4-03E78F5B7DDF}"/>
              </a:ext>
            </a:extLst>
          </p:cNvPr>
          <p:cNvSpPr>
            <a:spLocks noGrp="1"/>
          </p:cNvSpPr>
          <p:nvPr>
            <p:ph type="body" sz="quarter" idx="12"/>
          </p:nvPr>
        </p:nvSpPr>
        <p:spPr/>
        <p:txBody>
          <a:bodyPr/>
          <a:lstStyle/>
          <a:p>
            <a:r>
              <a:rPr lang="en-US"/>
              <a:t>Step 5: Post the statement</a:t>
            </a:r>
          </a:p>
        </p:txBody>
      </p:sp>
      <p:sp>
        <p:nvSpPr>
          <p:cNvPr id="3" name="Content Placeholder 2">
            <a:extLst>
              <a:ext uri="{FF2B5EF4-FFF2-40B4-BE49-F238E27FC236}">
                <a16:creationId xmlns:a16="http://schemas.microsoft.com/office/drawing/2014/main" id="{C4A00496-D5C9-C2A5-57F5-BEBB00700592}"/>
              </a:ext>
            </a:extLst>
          </p:cNvPr>
          <p:cNvSpPr>
            <a:spLocks noGrp="1"/>
          </p:cNvSpPr>
          <p:nvPr>
            <p:ph sz="quarter" idx="13"/>
          </p:nvPr>
        </p:nvSpPr>
        <p:spPr/>
        <p:txBody>
          <a:bodyPr vert="horz" lIns="0" tIns="45720" rIns="91440" bIns="45720" rtlCol="0" anchor="t">
            <a:normAutofit/>
          </a:bodyPr>
          <a:lstStyle/>
          <a:p>
            <a:r>
              <a:rPr lang="en-US" sz="2400">
                <a:latin typeface="Red Hat Text"/>
              </a:rPr>
              <a:t>Notify staff of timeline. </a:t>
            </a:r>
          </a:p>
          <a:p>
            <a:r>
              <a:rPr lang="en-US" sz="2400">
                <a:latin typeface="Red Hat Text"/>
              </a:rPr>
              <a:t>Celebrate! </a:t>
            </a:r>
            <a:endParaRPr lang="en-US" sz="2400"/>
          </a:p>
          <a:p>
            <a:endParaRPr lang="en-US"/>
          </a:p>
        </p:txBody>
      </p:sp>
      <p:sp>
        <p:nvSpPr>
          <p:cNvPr id="6" name="Content Placeholder 5">
            <a:extLst>
              <a:ext uri="{FF2B5EF4-FFF2-40B4-BE49-F238E27FC236}">
                <a16:creationId xmlns:a16="http://schemas.microsoft.com/office/drawing/2014/main" id="{3233781B-75F6-4C7A-31A4-0B07608B3787}"/>
              </a:ext>
            </a:extLst>
          </p:cNvPr>
          <p:cNvSpPr>
            <a:spLocks noGrp="1"/>
          </p:cNvSpPr>
          <p:nvPr>
            <p:ph sz="quarter" idx="15"/>
          </p:nvPr>
        </p:nvSpPr>
        <p:spPr/>
        <p:txBody>
          <a:bodyPr vert="horz" lIns="0" tIns="45720" rIns="91440" bIns="45720" rtlCol="0" anchor="t">
            <a:normAutofit/>
          </a:bodyPr>
          <a:lstStyle/>
          <a:p>
            <a:r>
              <a:rPr lang="en-US" sz="2400">
                <a:latin typeface="Red Hat Text"/>
              </a:rPr>
              <a:t>What we did:</a:t>
            </a:r>
          </a:p>
          <a:p>
            <a:pPr lvl="1"/>
            <a:r>
              <a:rPr lang="en-US" sz="2000">
                <a:latin typeface="Red Hat Text"/>
              </a:rPr>
              <a:t>Recommendation paper being reviewed by other CUWL groups</a:t>
            </a:r>
          </a:p>
          <a:p>
            <a:pPr lvl="1"/>
            <a:r>
              <a:rPr lang="en-US" sz="2000">
                <a:latin typeface="Red Hat Text"/>
              </a:rPr>
              <a:t>Each campus will decide whether to post a statement.</a:t>
            </a:r>
          </a:p>
        </p:txBody>
      </p:sp>
      <p:sp>
        <p:nvSpPr>
          <p:cNvPr id="10" name="Text Placeholder 3">
            <a:extLst>
              <a:ext uri="{FF2B5EF4-FFF2-40B4-BE49-F238E27FC236}">
                <a16:creationId xmlns:a16="http://schemas.microsoft.com/office/drawing/2014/main" id="{3DCB2379-FDAC-B996-FBEB-073E1EB84B9C}"/>
              </a:ext>
            </a:extLst>
          </p:cNvPr>
          <p:cNvSpPr>
            <a:spLocks noGrp="1"/>
          </p:cNvSpPr>
          <p:nvPr>
            <p:ph type="body" sz="quarter" idx="14"/>
          </p:nvPr>
        </p:nvSpPr>
        <p:spPr>
          <a:xfrm>
            <a:off x="0" y="6542915"/>
            <a:ext cx="6395020" cy="350865"/>
          </a:xfrm>
        </p:spPr>
        <p:txBody>
          <a:bodyPr/>
          <a:lstStyle/>
          <a:p>
            <a:endParaRPr lang="en-US"/>
          </a:p>
        </p:txBody>
      </p:sp>
      <p:pic>
        <p:nvPicPr>
          <p:cNvPr id="13" name="Picture 12" descr="Text, icon&#10;&#10;Description automatically generated">
            <a:extLst>
              <a:ext uri="{FF2B5EF4-FFF2-40B4-BE49-F238E27FC236}">
                <a16:creationId xmlns:a16="http://schemas.microsoft.com/office/drawing/2014/main" id="{373F2B75-F168-172B-D532-B1E02854532F}"/>
              </a:ext>
            </a:extLst>
          </p:cNvPr>
          <p:cNvPicPr>
            <a:picLocks noChangeAspect="1"/>
          </p:cNvPicPr>
          <p:nvPr/>
        </p:nvPicPr>
        <p:blipFill>
          <a:blip r:embed="rId4"/>
          <a:stretch>
            <a:fillRect/>
          </a:stretch>
        </p:blipFill>
        <p:spPr>
          <a:xfrm>
            <a:off x="1486129" y="3429000"/>
            <a:ext cx="2618502" cy="2618502"/>
          </a:xfrm>
          <a:prstGeom prst="rect">
            <a:avLst/>
          </a:prstGeom>
        </p:spPr>
      </p:pic>
    </p:spTree>
    <p:extLst>
      <p:ext uri="{BB962C8B-B14F-4D97-AF65-F5344CB8AC3E}">
        <p14:creationId xmlns:p14="http://schemas.microsoft.com/office/powerpoint/2010/main" val="464096676"/>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728BA8-8A45-F5CB-EAF1-60CFFF37143B}"/>
              </a:ext>
            </a:extLst>
          </p:cNvPr>
          <p:cNvSpPr>
            <a:spLocks noGrp="1"/>
          </p:cNvSpPr>
          <p:nvPr>
            <p:ph type="body" sz="quarter" idx="12"/>
          </p:nvPr>
        </p:nvSpPr>
        <p:spPr/>
        <p:txBody>
          <a:bodyPr/>
          <a:lstStyle/>
          <a:p>
            <a:r>
              <a:rPr lang="en-US">
                <a:latin typeface="Red Hat Text"/>
              </a:rPr>
              <a:t>Acknowledgements</a:t>
            </a:r>
          </a:p>
        </p:txBody>
      </p:sp>
      <p:sp>
        <p:nvSpPr>
          <p:cNvPr id="3" name="Content Placeholder 2">
            <a:extLst>
              <a:ext uri="{FF2B5EF4-FFF2-40B4-BE49-F238E27FC236}">
                <a16:creationId xmlns:a16="http://schemas.microsoft.com/office/drawing/2014/main" id="{CCABDEFA-2676-A2EF-99D8-739FC1AB4510}"/>
              </a:ext>
            </a:extLst>
          </p:cNvPr>
          <p:cNvSpPr>
            <a:spLocks noGrp="1"/>
          </p:cNvSpPr>
          <p:nvPr>
            <p:ph sz="quarter" idx="13"/>
          </p:nvPr>
        </p:nvSpPr>
        <p:spPr>
          <a:xfrm>
            <a:off x="1114425" y="2332165"/>
            <a:ext cx="7258050" cy="2193670"/>
          </a:xfrm>
        </p:spPr>
        <p:txBody>
          <a:bodyPr vert="horz" lIns="0" tIns="45720" rIns="91440" bIns="45720" rtlCol="0" anchor="t">
            <a:normAutofit/>
          </a:bodyPr>
          <a:lstStyle/>
          <a:p>
            <a:pPr>
              <a:buNone/>
            </a:pPr>
            <a:r>
              <a:rPr lang="en-US" dirty="0">
                <a:latin typeface="Red Hat Text"/>
              </a:rPr>
              <a:t>Angie Cope, University of Wisconsin-Milwaukee</a:t>
            </a:r>
          </a:p>
          <a:p>
            <a:pPr marL="0" indent="0">
              <a:buNone/>
            </a:pPr>
            <a:endParaRPr lang="en-US" dirty="0">
              <a:latin typeface="Red Hat Text"/>
            </a:endParaRPr>
          </a:p>
          <a:p>
            <a:pPr marL="0" indent="0">
              <a:buNone/>
            </a:pPr>
            <a:r>
              <a:rPr lang="en-US" dirty="0">
                <a:latin typeface="Red Hat Text"/>
              </a:rPr>
              <a:t>Laura Martin, University of Wisconsin-Madison</a:t>
            </a:r>
            <a:endParaRPr lang="en-US" dirty="0"/>
          </a:p>
          <a:p>
            <a:pPr marL="0" indent="0">
              <a:buNone/>
            </a:pPr>
            <a:endParaRPr lang="en-US" dirty="0">
              <a:latin typeface="Red Hat Text"/>
            </a:endParaRPr>
          </a:p>
          <a:p>
            <a:pPr marL="0" indent="0">
              <a:buNone/>
            </a:pPr>
            <a:r>
              <a:rPr lang="en-US" dirty="0">
                <a:latin typeface="Red Hat Text"/>
              </a:rPr>
              <a:t>Violet Fox, Northwestern University and Cataloging Lab</a:t>
            </a:r>
            <a:endParaRPr lang="en-US" dirty="0"/>
          </a:p>
        </p:txBody>
      </p:sp>
      <p:sp>
        <p:nvSpPr>
          <p:cNvPr id="5" name="Text Placeholder 3">
            <a:extLst>
              <a:ext uri="{FF2B5EF4-FFF2-40B4-BE49-F238E27FC236}">
                <a16:creationId xmlns:a16="http://schemas.microsoft.com/office/drawing/2014/main" id="{4865CFD3-A89B-8013-56D2-B37923A18731}"/>
              </a:ext>
            </a:extLst>
          </p:cNvPr>
          <p:cNvSpPr>
            <a:spLocks noGrp="1"/>
          </p:cNvSpPr>
          <p:nvPr>
            <p:ph type="body" sz="quarter" idx="14"/>
          </p:nvPr>
        </p:nvSpPr>
        <p:spPr>
          <a:xfrm>
            <a:off x="0" y="6542915"/>
            <a:ext cx="6395020" cy="350865"/>
          </a:xfrm>
        </p:spPr>
        <p:txBody>
          <a:bodyPr/>
          <a:lstStyle/>
          <a:p>
            <a:endParaRPr lang="en-US"/>
          </a:p>
        </p:txBody>
      </p:sp>
      <p:pic>
        <p:nvPicPr>
          <p:cNvPr id="4" name="Picture 3" descr="lightbulb icon">
            <a:extLst>
              <a:ext uri="{FF2B5EF4-FFF2-40B4-BE49-F238E27FC236}">
                <a16:creationId xmlns:a16="http://schemas.microsoft.com/office/drawing/2014/main" id="{C903BACE-FA35-6426-F2F1-C4471115225C}"/>
              </a:ext>
            </a:extLst>
          </p:cNvPr>
          <p:cNvPicPr>
            <a:picLocks noChangeAspect="1"/>
          </p:cNvPicPr>
          <p:nvPr/>
        </p:nvPicPr>
        <p:blipFill>
          <a:blip r:embed="rId4"/>
          <a:stretch>
            <a:fillRect/>
          </a:stretch>
        </p:blipFill>
        <p:spPr>
          <a:xfrm>
            <a:off x="3699477" y="4661502"/>
            <a:ext cx="1344996" cy="1344996"/>
          </a:xfrm>
          <a:prstGeom prst="rect">
            <a:avLst/>
          </a:prstGeom>
        </p:spPr>
      </p:pic>
    </p:spTree>
    <p:extLst>
      <p:ext uri="{BB962C8B-B14F-4D97-AF65-F5344CB8AC3E}">
        <p14:creationId xmlns:p14="http://schemas.microsoft.com/office/powerpoint/2010/main" val="2615821280"/>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728BA8-8A45-F5CB-EAF1-60CFFF37143B}"/>
              </a:ext>
            </a:extLst>
          </p:cNvPr>
          <p:cNvSpPr>
            <a:spLocks noGrp="1"/>
          </p:cNvSpPr>
          <p:nvPr>
            <p:ph type="body" sz="quarter" idx="12"/>
          </p:nvPr>
        </p:nvSpPr>
        <p:spPr/>
        <p:txBody>
          <a:bodyPr/>
          <a:lstStyle/>
          <a:p>
            <a:r>
              <a:rPr lang="en-US" dirty="0"/>
              <a:t>Land Acknowledgement</a:t>
            </a:r>
          </a:p>
        </p:txBody>
      </p:sp>
      <p:sp>
        <p:nvSpPr>
          <p:cNvPr id="5" name="Rectangle 4">
            <a:extLst>
              <a:ext uri="{FF2B5EF4-FFF2-40B4-BE49-F238E27FC236}">
                <a16:creationId xmlns:a16="http://schemas.microsoft.com/office/drawing/2014/main" id="{A3811FBD-827C-AFAD-13F8-2259CCB874C3}"/>
              </a:ext>
            </a:extLst>
          </p:cNvPr>
          <p:cNvSpPr/>
          <p:nvPr/>
        </p:nvSpPr>
        <p:spPr>
          <a:xfrm>
            <a:off x="802470" y="1960292"/>
            <a:ext cx="7536903" cy="414633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ABDEFA-2676-A2EF-99D8-739FC1AB4510}"/>
              </a:ext>
            </a:extLst>
          </p:cNvPr>
          <p:cNvSpPr>
            <a:spLocks noGrp="1"/>
          </p:cNvSpPr>
          <p:nvPr>
            <p:ph sz="quarter" idx="13"/>
          </p:nvPr>
        </p:nvSpPr>
        <p:spPr>
          <a:xfrm>
            <a:off x="941896" y="2245578"/>
            <a:ext cx="7258050" cy="3575757"/>
          </a:xfrm>
        </p:spPr>
        <p:txBody>
          <a:bodyPr vert="horz" lIns="0" tIns="45720" rIns="91440" bIns="45720" rtlCol="0" anchor="t">
            <a:noAutofit/>
          </a:bodyPr>
          <a:lstStyle/>
          <a:p>
            <a:pPr marL="0" indent="0">
              <a:buNone/>
            </a:pPr>
            <a:r>
              <a:rPr lang="en-US" sz="2300" dirty="0">
                <a:latin typeface="Red Hat Text"/>
              </a:rPr>
              <a:t>The University of Wisconsin-Madison occupies ancestral Ho-Chunk land, a place their nation has called </a:t>
            </a:r>
            <a:r>
              <a:rPr lang="en-US" sz="2300" dirty="0" err="1">
                <a:latin typeface="Red Hat Text"/>
              </a:rPr>
              <a:t>Teejop</a:t>
            </a:r>
            <a:r>
              <a:rPr lang="en-US" sz="2300" dirty="0">
                <a:latin typeface="Red Hat Text"/>
              </a:rPr>
              <a:t> (day-JOPE) since time immemorial. In an 1832 treaty, the Ho-Chunk were forced to cede this territory. Decades of ethnic cleansing followed when both the federal and state government repeatedly, but unsuccessfully, sought to forcibly remove the Ho-Chunk from Wisconsin. This history of colonization informs our shared future of collaboration and innovation. Today, UW-Madison respects the inherent sovereignty of the Ho-Chunk Nation, along with the eleven other First Nations of Wisconsin.</a:t>
            </a:r>
            <a:endParaRPr lang="en-US" sz="2300" dirty="0"/>
          </a:p>
        </p:txBody>
      </p:sp>
      <p:sp>
        <p:nvSpPr>
          <p:cNvPr id="4" name="Text Placeholder 3">
            <a:extLst>
              <a:ext uri="{FF2B5EF4-FFF2-40B4-BE49-F238E27FC236}">
                <a16:creationId xmlns:a16="http://schemas.microsoft.com/office/drawing/2014/main" id="{76ADF7B9-4E98-9993-ACAE-EA5D63A802C4}"/>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93089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7D99DB-58F9-834A-55E2-6DC940FBCA8B}"/>
              </a:ext>
            </a:extLst>
          </p:cNvPr>
          <p:cNvSpPr>
            <a:spLocks noGrp="1"/>
          </p:cNvSpPr>
          <p:nvPr>
            <p:ph type="body" sz="quarter" idx="12"/>
          </p:nvPr>
        </p:nvSpPr>
        <p:spPr/>
        <p:txBody>
          <a:bodyPr/>
          <a:lstStyle/>
          <a:p>
            <a:r>
              <a:rPr lang="en-US" dirty="0"/>
              <a:t>Further reading</a:t>
            </a:r>
          </a:p>
        </p:txBody>
      </p:sp>
      <p:sp>
        <p:nvSpPr>
          <p:cNvPr id="3" name="Content Placeholder 2">
            <a:extLst>
              <a:ext uri="{FF2B5EF4-FFF2-40B4-BE49-F238E27FC236}">
                <a16:creationId xmlns:a16="http://schemas.microsoft.com/office/drawing/2014/main" id="{9245D63D-C576-E3B7-F252-21C40209874B}"/>
              </a:ext>
            </a:extLst>
          </p:cNvPr>
          <p:cNvSpPr>
            <a:spLocks noGrp="1"/>
          </p:cNvSpPr>
          <p:nvPr>
            <p:ph sz="quarter" idx="13"/>
          </p:nvPr>
        </p:nvSpPr>
        <p:spPr/>
        <p:txBody>
          <a:bodyPr vert="horz" lIns="0" tIns="45720" rIns="91440" bIns="45720" rtlCol="0" anchor="t">
            <a:noAutofit/>
          </a:bodyPr>
          <a:lstStyle/>
          <a:p>
            <a:r>
              <a:rPr lang="en-US" sz="1600">
                <a:latin typeface="Red Hat Text"/>
              </a:rPr>
              <a:t>Archives for Black Lives in Philadelphia’s Anti-Racist Description Working Group. </a:t>
            </a:r>
            <a:r>
              <a:rPr lang="en-US" sz="1600" i="1">
                <a:latin typeface="Red Hat Text"/>
              </a:rPr>
              <a:t>Anti-Racist Description Resources. </a:t>
            </a:r>
            <a:r>
              <a:rPr lang="en-US" sz="1600">
                <a:latin typeface="Red Hat Text"/>
              </a:rPr>
              <a:t>October 2019, updated September 2020. </a:t>
            </a:r>
            <a:r>
              <a:rPr lang="en-US" sz="1600">
                <a:latin typeface="Red Hat Text"/>
                <a:hlinkClick r:id="rId3"/>
              </a:rPr>
              <a:t>https://archivesforblacklives.files.wordpress.com/2020/11/ardr_202010.pdf</a:t>
            </a:r>
            <a:r>
              <a:rPr lang="en-US" sz="1600">
                <a:latin typeface="Red Hat Text"/>
              </a:rPr>
              <a:t> </a:t>
            </a:r>
            <a:endParaRPr lang="en-US" sz="1600"/>
          </a:p>
          <a:p>
            <a:r>
              <a:rPr lang="en-US" sz="1600">
                <a:latin typeface="Red Hat Text"/>
              </a:rPr>
              <a:t>Cataloging Lab. “List of Statements on Bias in Library and Archives Description.” Last modified March 2023. </a:t>
            </a:r>
            <a:r>
              <a:rPr lang="en-US" sz="1600">
                <a:latin typeface="Red Hat Text"/>
                <a:hlinkClick r:id="rId4"/>
              </a:rPr>
              <a:t>https://cataloginglab.org/list-of-statements-on-bias-in-library-and-archives-description</a:t>
            </a:r>
            <a:r>
              <a:rPr lang="en-US" sz="1600">
                <a:latin typeface="Red Hat Text"/>
              </a:rPr>
              <a:t>. </a:t>
            </a:r>
            <a:endParaRPr lang="en-US" sz="1600"/>
          </a:p>
          <a:p>
            <a:r>
              <a:rPr lang="en-US" sz="1600">
                <a:latin typeface="Red Hat Text"/>
              </a:rPr>
              <a:t>Frick, Rachel L., and Merrilee Proffitt. </a:t>
            </a:r>
            <a:r>
              <a:rPr lang="en-US" sz="1600" i="1">
                <a:latin typeface="Red Hat Text"/>
              </a:rPr>
              <a:t>Reimagine Descriptive Workflows: A Community-informed Agenda for Reparative and Inclusive Descriptive Practice. </a:t>
            </a:r>
            <a:r>
              <a:rPr lang="en-US" sz="1600">
                <a:latin typeface="Red Hat Text"/>
              </a:rPr>
              <a:t>OCLC Research, 2022. </a:t>
            </a:r>
            <a:r>
              <a:rPr lang="en-US" sz="1600">
                <a:latin typeface="Red Hat Text"/>
                <a:hlinkClick r:id="rId5"/>
              </a:rPr>
              <a:t>https://doi.org/10.25333/wd4b-bs51</a:t>
            </a:r>
            <a:endParaRPr lang="en-US" sz="1600">
              <a:latin typeface="Red Hat Text"/>
            </a:endParaRPr>
          </a:p>
          <a:p>
            <a:r>
              <a:rPr lang="en-US" sz="1600">
                <a:latin typeface="Red Hat Text"/>
              </a:rPr>
              <a:t>Rogers, Shelley L. ”Harmful Content Warning Statements for Library Archives: Implementing an EDI Initiative.” </a:t>
            </a:r>
            <a:r>
              <a:rPr lang="en-US" sz="1600" i="1">
                <a:latin typeface="Red Hat Text"/>
              </a:rPr>
              <a:t>Music Reference Services Quarterly</a:t>
            </a:r>
            <a:r>
              <a:rPr lang="en-US" sz="1600">
                <a:latin typeface="Red Hat Text"/>
              </a:rPr>
              <a:t>, vol.26, no.1, pp.1-14. 2023. DOI: </a:t>
            </a:r>
            <a:r>
              <a:rPr lang="en-US" sz="1600">
                <a:latin typeface="Red Hat Text"/>
                <a:hlinkClick r:id="rId6"/>
              </a:rPr>
              <a:t>https://doi.org/10.1080/10588167.2022.2097564</a:t>
            </a:r>
            <a:endParaRPr lang="en-US" sz="1600">
              <a:latin typeface="Red Hat Text"/>
            </a:endParaRPr>
          </a:p>
          <a:p>
            <a:r>
              <a:rPr lang="en-US" sz="1600" err="1">
                <a:latin typeface="Red Hat Text"/>
              </a:rPr>
              <a:t>Schuba</a:t>
            </a:r>
            <a:r>
              <a:rPr lang="en-US" sz="1600">
                <a:latin typeface="Red Hat Text"/>
              </a:rPr>
              <a:t>, Andrea. “Writing and Implementing a Statement to Remediate Harmful Language in the Library Catalog.” </a:t>
            </a:r>
            <a:r>
              <a:rPr lang="en-US" sz="1600" i="1">
                <a:latin typeface="Red Hat Text"/>
              </a:rPr>
              <a:t>Library Journal, </a:t>
            </a:r>
            <a:r>
              <a:rPr lang="en-US" sz="1600">
                <a:latin typeface="Red Hat Text"/>
              </a:rPr>
              <a:t>December 6, 2022. </a:t>
            </a:r>
            <a:r>
              <a:rPr lang="en-US" sz="1600">
                <a:latin typeface="Red Hat Text"/>
                <a:hlinkClick r:id="rId7"/>
              </a:rPr>
              <a:t>https://www.libraryjournal.com/story/Writing-and-Implementing-a-Statement-to-Remediate-Harmful-Language-in-the-Library-Catalog-Peer-to-Peer-Review</a:t>
            </a:r>
            <a:endParaRPr lang="en-US" sz="1600">
              <a:latin typeface="Red Hat Text"/>
            </a:endParaRPr>
          </a:p>
          <a:p>
            <a:pPr marL="0" indent="0">
              <a:buNone/>
            </a:pPr>
            <a:endParaRPr lang="en-US" sz="1600"/>
          </a:p>
          <a:p>
            <a:endParaRPr lang="en-US" sz="1600"/>
          </a:p>
        </p:txBody>
      </p:sp>
      <p:sp>
        <p:nvSpPr>
          <p:cNvPr id="4" name="Text Placeholder 3">
            <a:extLst>
              <a:ext uri="{FF2B5EF4-FFF2-40B4-BE49-F238E27FC236}">
                <a16:creationId xmlns:a16="http://schemas.microsoft.com/office/drawing/2014/main" id="{07B3D565-8794-18EA-7242-ED4DB404DFA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17618527"/>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6937AF-924F-BFC2-D39F-9534FE1BE0C8}"/>
              </a:ext>
            </a:extLst>
          </p:cNvPr>
          <p:cNvSpPr>
            <a:spLocks noGrp="1"/>
          </p:cNvSpPr>
          <p:nvPr>
            <p:ph type="title" idx="4294967295"/>
          </p:nvPr>
        </p:nvSpPr>
        <p:spPr>
          <a:xfrm>
            <a:off x="371475"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Black</a:t>
            </a:r>
            <a:r>
              <a:rPr lang="en-US" sz="1600"/>
              <a:t> section break slide</a:t>
            </a:r>
          </a:p>
        </p:txBody>
      </p:sp>
      <p:sp>
        <p:nvSpPr>
          <p:cNvPr id="2" name="Text Placeholder 1">
            <a:extLst>
              <a:ext uri="{FF2B5EF4-FFF2-40B4-BE49-F238E27FC236}">
                <a16:creationId xmlns:a16="http://schemas.microsoft.com/office/drawing/2014/main" id="{0C676D30-E7C3-8349-A9CA-9F29A374D3A7}"/>
              </a:ext>
            </a:extLst>
          </p:cNvPr>
          <p:cNvSpPr>
            <a:spLocks noGrp="1"/>
          </p:cNvSpPr>
          <p:nvPr>
            <p:ph type="body" sz="quarter" idx="12"/>
          </p:nvPr>
        </p:nvSpPr>
        <p:spPr/>
        <p:txBody>
          <a:bodyPr/>
          <a:lstStyle/>
          <a:p>
            <a:r>
              <a:rPr lang="en-US">
                <a:latin typeface="Red Hat Text"/>
              </a:rPr>
              <a:t>Thank you!</a:t>
            </a:r>
            <a:endParaRPr lang="en-US"/>
          </a:p>
        </p:txBody>
      </p:sp>
      <p:sp>
        <p:nvSpPr>
          <p:cNvPr id="3" name="Text Placeholder 2">
            <a:extLst>
              <a:ext uri="{FF2B5EF4-FFF2-40B4-BE49-F238E27FC236}">
                <a16:creationId xmlns:a16="http://schemas.microsoft.com/office/drawing/2014/main" id="{80811546-846B-B447-BA35-7C0BB6A1D8BE}"/>
              </a:ext>
            </a:extLst>
          </p:cNvPr>
          <p:cNvSpPr>
            <a:spLocks noGrp="1"/>
          </p:cNvSpPr>
          <p:nvPr>
            <p:ph type="body" sz="quarter" idx="13"/>
          </p:nvPr>
        </p:nvSpPr>
        <p:spPr>
          <a:xfrm>
            <a:off x="1114425" y="4226929"/>
            <a:ext cx="6780452" cy="483855"/>
          </a:xfrm>
        </p:spPr>
        <p:txBody>
          <a:bodyPr vert="horz" lIns="0" tIns="45720" rIns="91440" bIns="45720" rtlCol="0" anchor="t">
            <a:noAutofit/>
          </a:bodyPr>
          <a:lstStyle/>
          <a:p>
            <a:r>
              <a:rPr lang="en-US">
                <a:latin typeface="Red Hat Text"/>
              </a:rPr>
              <a:t>Katie Dunn (she/her), Electronic Resources Librarian, University of Wisconsin Law Library, </a:t>
            </a:r>
            <a:r>
              <a:rPr lang="en-US">
                <a:latin typeface="Red Hat Text"/>
                <a:hlinkClick r:id="rId3"/>
              </a:rPr>
              <a:t>katie.dunn@wisc.edu</a:t>
            </a:r>
            <a:r>
              <a:rPr lang="en-US">
                <a:latin typeface="Red Hat Text"/>
              </a:rPr>
              <a:t> </a:t>
            </a:r>
          </a:p>
          <a:p>
            <a:endParaRPr lang="en-US">
              <a:latin typeface="Red Hat Text"/>
            </a:endParaRPr>
          </a:p>
          <a:p>
            <a:r>
              <a:rPr lang="en-US">
                <a:latin typeface="Red Hat Text"/>
              </a:rPr>
              <a:t>Samantha Garlock (she/her), Cataloging Specialist for Distinctive Collections, University of Wisconsin-Madison Memorial Library, </a:t>
            </a:r>
            <a:r>
              <a:rPr lang="en-US">
                <a:latin typeface="Red Hat Text"/>
                <a:hlinkClick r:id="rId4"/>
              </a:rPr>
              <a:t>sgarlock@wisc.edu</a:t>
            </a:r>
            <a:r>
              <a:rPr lang="en-US">
                <a:latin typeface="Red Hat Text"/>
              </a:rPr>
              <a:t> </a:t>
            </a:r>
            <a:endParaRPr lang="en-US"/>
          </a:p>
        </p:txBody>
      </p:sp>
    </p:spTree>
    <p:extLst>
      <p:ext uri="{BB962C8B-B14F-4D97-AF65-F5344CB8AC3E}">
        <p14:creationId xmlns:p14="http://schemas.microsoft.com/office/powerpoint/2010/main" val="637400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6937AF-924F-BFC2-D39F-9534FE1BE0C8}"/>
              </a:ext>
            </a:extLst>
          </p:cNvPr>
          <p:cNvSpPr>
            <a:spLocks noGrp="1"/>
          </p:cNvSpPr>
          <p:nvPr>
            <p:ph type="title" idx="4294967295"/>
          </p:nvPr>
        </p:nvSpPr>
        <p:spPr>
          <a:xfrm>
            <a:off x="371475"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Black</a:t>
            </a:r>
            <a:r>
              <a:rPr lang="en-US" sz="1600"/>
              <a:t> section break slide</a:t>
            </a:r>
          </a:p>
        </p:txBody>
      </p:sp>
      <p:sp>
        <p:nvSpPr>
          <p:cNvPr id="2" name="Text Placeholder 1">
            <a:extLst>
              <a:ext uri="{FF2B5EF4-FFF2-40B4-BE49-F238E27FC236}">
                <a16:creationId xmlns:a16="http://schemas.microsoft.com/office/drawing/2014/main" id="{0C676D30-E7C3-8349-A9CA-9F29A374D3A7}"/>
              </a:ext>
            </a:extLst>
          </p:cNvPr>
          <p:cNvSpPr>
            <a:spLocks noGrp="1"/>
          </p:cNvSpPr>
          <p:nvPr>
            <p:ph type="body" sz="quarter" idx="12"/>
          </p:nvPr>
        </p:nvSpPr>
        <p:spPr/>
        <p:txBody>
          <a:bodyPr/>
          <a:lstStyle/>
          <a:p>
            <a:r>
              <a:rPr lang="en-US"/>
              <a:t>What is a harmful language statement?</a:t>
            </a:r>
          </a:p>
        </p:txBody>
      </p:sp>
      <p:sp>
        <p:nvSpPr>
          <p:cNvPr id="3" name="Text Placeholder 2">
            <a:extLst>
              <a:ext uri="{FF2B5EF4-FFF2-40B4-BE49-F238E27FC236}">
                <a16:creationId xmlns:a16="http://schemas.microsoft.com/office/drawing/2014/main" id="{80811546-846B-B447-BA35-7C0BB6A1D8B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406426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50233-2E40-8A4E-9AFC-1A0B8C3729F1}"/>
              </a:ext>
            </a:extLst>
          </p:cNvPr>
          <p:cNvSpPr>
            <a:spLocks noGrp="1"/>
          </p:cNvSpPr>
          <p:nvPr>
            <p:ph type="body" sz="quarter" idx="12"/>
          </p:nvPr>
        </p:nvSpPr>
        <p:spPr>
          <a:xfrm>
            <a:off x="371475" y="457200"/>
            <a:ext cx="8001000" cy="1066800"/>
          </a:xfrm>
        </p:spPr>
        <p:txBody>
          <a:bodyPr anchor="b">
            <a:normAutofit/>
          </a:bodyPr>
          <a:lstStyle/>
          <a:p>
            <a:r>
              <a:rPr lang="en-US"/>
              <a:t>What is a harmful language statement?</a:t>
            </a:r>
          </a:p>
        </p:txBody>
      </p:sp>
      <p:sp>
        <p:nvSpPr>
          <p:cNvPr id="10" name="Text Placeholder 3">
            <a:extLst>
              <a:ext uri="{FF2B5EF4-FFF2-40B4-BE49-F238E27FC236}">
                <a16:creationId xmlns:a16="http://schemas.microsoft.com/office/drawing/2014/main" id="{951D09F2-B8D7-834E-0CFE-9375F63BD729}"/>
              </a:ext>
            </a:extLst>
          </p:cNvPr>
          <p:cNvSpPr>
            <a:spLocks noGrp="1"/>
          </p:cNvSpPr>
          <p:nvPr>
            <p:ph type="body" sz="quarter" idx="14"/>
          </p:nvPr>
        </p:nvSpPr>
        <p:spPr>
          <a:xfrm>
            <a:off x="1" y="6523140"/>
            <a:ext cx="4910640" cy="302390"/>
          </a:xfrm>
        </p:spPr>
        <p:txBody>
          <a:bodyPr/>
          <a:lstStyle/>
          <a:p>
            <a:endParaRPr lang="en-US"/>
          </a:p>
        </p:txBody>
      </p:sp>
      <p:sp>
        <p:nvSpPr>
          <p:cNvPr id="5" name="Title 4">
            <a:extLst>
              <a:ext uri="{FF2B5EF4-FFF2-40B4-BE49-F238E27FC236}">
                <a16:creationId xmlns:a16="http://schemas.microsoft.com/office/drawing/2014/main" id="{278A0C64-1406-59CF-00A2-7E68ED2F5A14}"/>
              </a:ext>
            </a:extLst>
          </p:cNvPr>
          <p:cNvSpPr>
            <a:spLocks noGrp="1"/>
          </p:cNvSpPr>
          <p:nvPr>
            <p:ph type="title" idx="4294967295"/>
          </p:nvPr>
        </p:nvSpPr>
        <p:spPr>
          <a:xfrm>
            <a:off x="371475"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Text</a:t>
            </a:r>
            <a:r>
              <a:rPr lang="en-US" sz="1600"/>
              <a:t> slide: 1 column</a:t>
            </a:r>
          </a:p>
        </p:txBody>
      </p:sp>
      <p:graphicFrame>
        <p:nvGraphicFramePr>
          <p:cNvPr id="11" name="Content Placeholder 2">
            <a:extLst>
              <a:ext uri="{FF2B5EF4-FFF2-40B4-BE49-F238E27FC236}">
                <a16:creationId xmlns:a16="http://schemas.microsoft.com/office/drawing/2014/main" id="{8A52BDA9-AF9A-5CE9-782E-AC33D7944E30}"/>
              </a:ext>
            </a:extLst>
          </p:cNvPr>
          <p:cNvGraphicFramePr>
            <a:graphicFrameLocks noGrp="1"/>
          </p:cNvGraphicFramePr>
          <p:nvPr>
            <p:ph sz="quarter" idx="15"/>
            <p:extLst>
              <p:ext uri="{D42A27DB-BD31-4B8C-83A1-F6EECF244321}">
                <p14:modId xmlns:p14="http://schemas.microsoft.com/office/powerpoint/2010/main" val="67123047"/>
              </p:ext>
            </p:extLst>
          </p:nvPr>
        </p:nvGraphicFramePr>
        <p:xfrm>
          <a:off x="795130" y="1840448"/>
          <a:ext cx="7577345" cy="44460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3862844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50233-2E40-8A4E-9AFC-1A0B8C3729F1}"/>
              </a:ext>
            </a:extLst>
          </p:cNvPr>
          <p:cNvSpPr>
            <a:spLocks noGrp="1"/>
          </p:cNvSpPr>
          <p:nvPr>
            <p:ph type="body" sz="quarter" idx="12"/>
          </p:nvPr>
        </p:nvSpPr>
        <p:spPr>
          <a:xfrm>
            <a:off x="371475" y="457200"/>
            <a:ext cx="8001000" cy="1066800"/>
          </a:xfrm>
        </p:spPr>
        <p:txBody>
          <a:bodyPr anchor="b">
            <a:normAutofit/>
          </a:bodyPr>
          <a:lstStyle/>
          <a:p>
            <a:r>
              <a:rPr lang="en-US"/>
              <a:t>Characteristics of Harmful Language Statements</a:t>
            </a:r>
          </a:p>
        </p:txBody>
      </p:sp>
      <p:sp>
        <p:nvSpPr>
          <p:cNvPr id="12" name="Text Placeholder 3">
            <a:extLst>
              <a:ext uri="{FF2B5EF4-FFF2-40B4-BE49-F238E27FC236}">
                <a16:creationId xmlns:a16="http://schemas.microsoft.com/office/drawing/2014/main" id="{0C4A73CC-5751-1D87-A200-59D69825D815}"/>
              </a:ext>
            </a:extLst>
          </p:cNvPr>
          <p:cNvSpPr>
            <a:spLocks noGrp="1"/>
          </p:cNvSpPr>
          <p:nvPr>
            <p:ph type="body" sz="quarter" idx="14"/>
          </p:nvPr>
        </p:nvSpPr>
        <p:spPr>
          <a:xfrm>
            <a:off x="0" y="6542915"/>
            <a:ext cx="6395020" cy="350865"/>
          </a:xfrm>
        </p:spPr>
        <p:txBody>
          <a:bodyPr/>
          <a:lstStyle/>
          <a:p>
            <a:endParaRPr lang="en-US"/>
          </a:p>
        </p:txBody>
      </p:sp>
      <p:sp>
        <p:nvSpPr>
          <p:cNvPr id="5" name="Title 4">
            <a:extLst>
              <a:ext uri="{FF2B5EF4-FFF2-40B4-BE49-F238E27FC236}">
                <a16:creationId xmlns:a16="http://schemas.microsoft.com/office/drawing/2014/main" id="{278A0C64-1406-59CF-00A2-7E68ED2F5A14}"/>
              </a:ext>
            </a:extLst>
          </p:cNvPr>
          <p:cNvSpPr>
            <a:spLocks noGrp="1"/>
          </p:cNvSpPr>
          <p:nvPr>
            <p:ph type="title" idx="4294967295"/>
          </p:nvPr>
        </p:nvSpPr>
        <p:spPr>
          <a:xfrm>
            <a:off x="371475"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Text</a:t>
            </a:r>
            <a:r>
              <a:rPr lang="en-US" sz="1600"/>
              <a:t> slide: 1 column</a:t>
            </a:r>
          </a:p>
        </p:txBody>
      </p:sp>
      <p:sp>
        <p:nvSpPr>
          <p:cNvPr id="72" name="Content Placeholder 71">
            <a:extLst>
              <a:ext uri="{FF2B5EF4-FFF2-40B4-BE49-F238E27FC236}">
                <a16:creationId xmlns:a16="http://schemas.microsoft.com/office/drawing/2014/main" id="{672AFA8F-14AB-2CCD-6B61-F96833892679}"/>
              </a:ext>
            </a:extLst>
          </p:cNvPr>
          <p:cNvSpPr>
            <a:spLocks noGrp="1"/>
          </p:cNvSpPr>
          <p:nvPr>
            <p:ph sz="quarter" idx="13"/>
          </p:nvPr>
        </p:nvSpPr>
        <p:spPr/>
        <p:txBody>
          <a:bodyPr vert="horz" lIns="0" tIns="45720" rIns="91440" bIns="45720" rtlCol="0" anchor="t">
            <a:normAutofit/>
          </a:bodyPr>
          <a:lstStyle/>
          <a:p>
            <a:pPr>
              <a:lnSpc>
                <a:spcPct val="100000"/>
              </a:lnSpc>
              <a:spcBef>
                <a:spcPts val="0"/>
              </a:spcBef>
            </a:pPr>
            <a:r>
              <a:rPr lang="en-US" sz="2800">
                <a:latin typeface="Red Hat Text"/>
              </a:rPr>
              <a:t>Diverse types of institutions</a:t>
            </a:r>
          </a:p>
          <a:p>
            <a:pPr>
              <a:lnSpc>
                <a:spcPct val="100000"/>
              </a:lnSpc>
              <a:spcBef>
                <a:spcPts val="0"/>
              </a:spcBef>
            </a:pPr>
            <a:r>
              <a:rPr lang="en-US" sz="2800">
                <a:latin typeface="Red Hat Text"/>
              </a:rPr>
              <a:t>Distinguish between harmful description and harmful content</a:t>
            </a:r>
          </a:p>
          <a:p>
            <a:pPr>
              <a:lnSpc>
                <a:spcPct val="100000"/>
              </a:lnSpc>
              <a:spcBef>
                <a:spcPts val="0"/>
              </a:spcBef>
            </a:pPr>
            <a:r>
              <a:rPr lang="en-US" sz="2800">
                <a:latin typeface="Red Hat Text"/>
              </a:rPr>
              <a:t>Vary in length and depth of statement</a:t>
            </a:r>
          </a:p>
          <a:p>
            <a:pPr>
              <a:lnSpc>
                <a:spcPct val="100000"/>
              </a:lnSpc>
              <a:spcBef>
                <a:spcPts val="0"/>
              </a:spcBef>
            </a:pPr>
            <a:r>
              <a:rPr lang="en-US" sz="2800">
                <a:latin typeface="Red Hat Text"/>
              </a:rPr>
              <a:t>Vary in commitment to actions</a:t>
            </a:r>
          </a:p>
          <a:p>
            <a:pPr>
              <a:lnSpc>
                <a:spcPct val="100000"/>
              </a:lnSpc>
              <a:spcBef>
                <a:spcPts val="0"/>
              </a:spcBef>
            </a:pPr>
            <a:r>
              <a:rPr lang="en-US" sz="2800">
                <a:latin typeface="Red Hat Text"/>
              </a:rPr>
              <a:t>Point of contact</a:t>
            </a:r>
          </a:p>
          <a:p>
            <a:pPr>
              <a:lnSpc>
                <a:spcPct val="100000"/>
              </a:lnSpc>
              <a:spcBef>
                <a:spcPts val="0"/>
              </a:spcBef>
            </a:pPr>
            <a:r>
              <a:rPr lang="en-US" sz="2800">
                <a:latin typeface="Red Hat Text"/>
              </a:rPr>
              <a:t>Location/discoverability of the statement</a:t>
            </a:r>
          </a:p>
        </p:txBody>
      </p:sp>
    </p:spTree>
    <p:extLst>
      <p:ext uri="{BB962C8B-B14F-4D97-AF65-F5344CB8AC3E}">
        <p14:creationId xmlns:p14="http://schemas.microsoft.com/office/powerpoint/2010/main" val="329040787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3A194A7-6AE8-201D-6D4D-3A5AB0507985}"/>
              </a:ext>
            </a:extLst>
          </p:cNvPr>
          <p:cNvSpPr>
            <a:spLocks noGrp="1"/>
          </p:cNvSpPr>
          <p:nvPr>
            <p:ph type="body" sz="quarter" idx="12"/>
          </p:nvPr>
        </p:nvSpPr>
        <p:spPr>
          <a:xfrm>
            <a:off x="371475" y="457200"/>
            <a:ext cx="8001000" cy="1066800"/>
          </a:xfrm>
        </p:spPr>
        <p:txBody>
          <a:bodyPr anchor="b">
            <a:normAutofit/>
          </a:bodyPr>
          <a:lstStyle/>
          <a:p>
            <a:r>
              <a:rPr lang="en-US"/>
              <a:t>Why make a harmful language statement? </a:t>
            </a:r>
          </a:p>
        </p:txBody>
      </p:sp>
      <p:sp>
        <p:nvSpPr>
          <p:cNvPr id="53" name="Text Placeholder 3">
            <a:extLst>
              <a:ext uri="{FF2B5EF4-FFF2-40B4-BE49-F238E27FC236}">
                <a16:creationId xmlns:a16="http://schemas.microsoft.com/office/drawing/2014/main" id="{F543E050-E531-1764-B527-BA7FF0E2B456}"/>
              </a:ext>
            </a:extLst>
          </p:cNvPr>
          <p:cNvSpPr>
            <a:spLocks noGrp="1"/>
          </p:cNvSpPr>
          <p:nvPr>
            <p:ph type="body" sz="quarter" idx="14"/>
          </p:nvPr>
        </p:nvSpPr>
        <p:spPr>
          <a:xfrm>
            <a:off x="0" y="6542915"/>
            <a:ext cx="6395020" cy="350865"/>
          </a:xfrm>
        </p:spPr>
        <p:txBody>
          <a:bodyPr/>
          <a:lstStyle/>
          <a:p>
            <a:endParaRPr lang="en-US"/>
          </a:p>
        </p:txBody>
      </p:sp>
      <p:graphicFrame>
        <p:nvGraphicFramePr>
          <p:cNvPr id="24" name="Content Placeholder 2">
            <a:extLst>
              <a:ext uri="{FF2B5EF4-FFF2-40B4-BE49-F238E27FC236}">
                <a16:creationId xmlns:a16="http://schemas.microsoft.com/office/drawing/2014/main" id="{AC3C4DDE-177B-4C7A-1D83-780A10DBEA91}"/>
              </a:ext>
            </a:extLst>
          </p:cNvPr>
          <p:cNvGraphicFramePr>
            <a:graphicFrameLocks noGrp="1"/>
          </p:cNvGraphicFramePr>
          <p:nvPr>
            <p:ph sz="quarter" idx="13"/>
            <p:extLst>
              <p:ext uri="{D42A27DB-BD31-4B8C-83A1-F6EECF244321}">
                <p14:modId xmlns:p14="http://schemas.microsoft.com/office/powerpoint/2010/main" val="2621096421"/>
              </p:ext>
            </p:extLst>
          </p:nvPr>
        </p:nvGraphicFramePr>
        <p:xfrm>
          <a:off x="1114425" y="1840448"/>
          <a:ext cx="7258050" cy="4446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59F97AEE-133C-8D1D-3158-8EDD6487D717}"/>
              </a:ext>
            </a:extLst>
          </p:cNvPr>
          <p:cNvSpPr>
            <a:spLocks noGrp="1"/>
          </p:cNvSpPr>
          <p:nvPr>
            <p:ph type="title" idx="4294967295"/>
          </p:nvPr>
        </p:nvSpPr>
        <p:spPr>
          <a:xfrm>
            <a:off x="0"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Text</a:t>
            </a:r>
            <a:r>
              <a:rPr lang="en-US" sz="1600"/>
              <a:t> slide: 2 column</a:t>
            </a:r>
          </a:p>
        </p:txBody>
      </p:sp>
      <p:pic>
        <p:nvPicPr>
          <p:cNvPr id="2" name="Picture 1" descr="check box icon">
            <a:extLst>
              <a:ext uri="{FF2B5EF4-FFF2-40B4-BE49-F238E27FC236}">
                <a16:creationId xmlns:a16="http://schemas.microsoft.com/office/drawing/2014/main" id="{5DAD7E72-91E2-0003-89C7-EBA47BF7CE26}"/>
              </a:ext>
            </a:extLst>
          </p:cNvPr>
          <p:cNvPicPr>
            <a:picLocks noChangeAspect="1"/>
          </p:cNvPicPr>
          <p:nvPr/>
        </p:nvPicPr>
        <p:blipFill>
          <a:blip r:embed="rId8"/>
          <a:stretch>
            <a:fillRect/>
          </a:stretch>
        </p:blipFill>
        <p:spPr>
          <a:xfrm>
            <a:off x="449485" y="1955510"/>
            <a:ext cx="683559" cy="683559"/>
          </a:xfrm>
          <a:prstGeom prst="rect">
            <a:avLst/>
          </a:prstGeom>
        </p:spPr>
      </p:pic>
      <p:pic>
        <p:nvPicPr>
          <p:cNvPr id="4" name="Picture 3" descr="check box icon">
            <a:extLst>
              <a:ext uri="{FF2B5EF4-FFF2-40B4-BE49-F238E27FC236}">
                <a16:creationId xmlns:a16="http://schemas.microsoft.com/office/drawing/2014/main" id="{F8002521-BC83-65A1-9525-A1BB44B6E594}"/>
              </a:ext>
            </a:extLst>
          </p:cNvPr>
          <p:cNvPicPr>
            <a:picLocks noChangeAspect="1"/>
          </p:cNvPicPr>
          <p:nvPr/>
        </p:nvPicPr>
        <p:blipFill>
          <a:blip r:embed="rId8"/>
          <a:stretch>
            <a:fillRect/>
          </a:stretch>
        </p:blipFill>
        <p:spPr>
          <a:xfrm>
            <a:off x="429745" y="3182492"/>
            <a:ext cx="683559" cy="683559"/>
          </a:xfrm>
          <a:prstGeom prst="rect">
            <a:avLst/>
          </a:prstGeom>
        </p:spPr>
      </p:pic>
      <p:pic>
        <p:nvPicPr>
          <p:cNvPr id="5" name="Picture 4" descr="check box icon">
            <a:extLst>
              <a:ext uri="{FF2B5EF4-FFF2-40B4-BE49-F238E27FC236}">
                <a16:creationId xmlns:a16="http://schemas.microsoft.com/office/drawing/2014/main" id="{263BBECD-ACF3-66FB-5234-2DCEEC694A36}"/>
              </a:ext>
            </a:extLst>
          </p:cNvPr>
          <p:cNvPicPr>
            <a:picLocks noChangeAspect="1"/>
          </p:cNvPicPr>
          <p:nvPr/>
        </p:nvPicPr>
        <p:blipFill>
          <a:blip r:embed="rId8"/>
          <a:stretch>
            <a:fillRect/>
          </a:stretch>
        </p:blipFill>
        <p:spPr>
          <a:xfrm>
            <a:off x="430866" y="4369551"/>
            <a:ext cx="683559" cy="683559"/>
          </a:xfrm>
          <a:prstGeom prst="rect">
            <a:avLst/>
          </a:prstGeom>
        </p:spPr>
      </p:pic>
      <p:pic>
        <p:nvPicPr>
          <p:cNvPr id="7" name="Picture 6" descr="check box icon">
            <a:extLst>
              <a:ext uri="{FF2B5EF4-FFF2-40B4-BE49-F238E27FC236}">
                <a16:creationId xmlns:a16="http://schemas.microsoft.com/office/drawing/2014/main" id="{C9D14FD7-29D5-2487-31B7-88E7E1333199}"/>
              </a:ext>
            </a:extLst>
          </p:cNvPr>
          <p:cNvPicPr>
            <a:picLocks noChangeAspect="1"/>
          </p:cNvPicPr>
          <p:nvPr/>
        </p:nvPicPr>
        <p:blipFill>
          <a:blip r:embed="rId8"/>
          <a:stretch>
            <a:fillRect/>
          </a:stretch>
        </p:blipFill>
        <p:spPr>
          <a:xfrm>
            <a:off x="431586" y="5147418"/>
            <a:ext cx="683559" cy="683559"/>
          </a:xfrm>
          <a:prstGeom prst="rect">
            <a:avLst/>
          </a:prstGeom>
        </p:spPr>
      </p:pic>
    </p:spTree>
    <p:extLst>
      <p:ext uri="{BB962C8B-B14F-4D97-AF65-F5344CB8AC3E}">
        <p14:creationId xmlns:p14="http://schemas.microsoft.com/office/powerpoint/2010/main" val="1175070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6937AF-924F-BFC2-D39F-9534FE1BE0C8}"/>
              </a:ext>
            </a:extLst>
          </p:cNvPr>
          <p:cNvSpPr>
            <a:spLocks noGrp="1"/>
          </p:cNvSpPr>
          <p:nvPr>
            <p:ph type="title" idx="4294967295"/>
          </p:nvPr>
        </p:nvSpPr>
        <p:spPr>
          <a:xfrm>
            <a:off x="371475"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Black</a:t>
            </a:r>
            <a:r>
              <a:rPr lang="en-US" sz="1600"/>
              <a:t> section break slide</a:t>
            </a:r>
          </a:p>
        </p:txBody>
      </p:sp>
      <p:sp>
        <p:nvSpPr>
          <p:cNvPr id="2" name="Text Placeholder 1">
            <a:extLst>
              <a:ext uri="{FF2B5EF4-FFF2-40B4-BE49-F238E27FC236}">
                <a16:creationId xmlns:a16="http://schemas.microsoft.com/office/drawing/2014/main" id="{0C676D30-E7C3-8349-A9CA-9F29A374D3A7}"/>
              </a:ext>
            </a:extLst>
          </p:cNvPr>
          <p:cNvSpPr>
            <a:spLocks noGrp="1"/>
          </p:cNvSpPr>
          <p:nvPr>
            <p:ph type="body" sz="quarter" idx="12"/>
          </p:nvPr>
        </p:nvSpPr>
        <p:spPr/>
        <p:txBody>
          <a:bodyPr/>
          <a:lstStyle/>
          <a:p>
            <a:r>
              <a:rPr lang="en-US"/>
              <a:t>University of Wisconsin harmful language statement project </a:t>
            </a:r>
          </a:p>
        </p:txBody>
      </p:sp>
      <p:sp>
        <p:nvSpPr>
          <p:cNvPr id="3" name="Text Placeholder 2">
            <a:extLst>
              <a:ext uri="{FF2B5EF4-FFF2-40B4-BE49-F238E27FC236}">
                <a16:creationId xmlns:a16="http://schemas.microsoft.com/office/drawing/2014/main" id="{80811546-846B-B447-BA35-7C0BB6A1D8B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797131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C50233-2E40-8A4E-9AFC-1A0B8C3729F1}"/>
              </a:ext>
            </a:extLst>
          </p:cNvPr>
          <p:cNvSpPr>
            <a:spLocks noGrp="1"/>
          </p:cNvSpPr>
          <p:nvPr>
            <p:ph type="body" sz="quarter" idx="12"/>
          </p:nvPr>
        </p:nvSpPr>
        <p:spPr>
          <a:xfrm>
            <a:off x="371475" y="457200"/>
            <a:ext cx="8001000" cy="1066800"/>
          </a:xfrm>
        </p:spPr>
        <p:txBody>
          <a:bodyPr anchor="b">
            <a:normAutofit/>
          </a:bodyPr>
          <a:lstStyle/>
          <a:p>
            <a:r>
              <a:rPr lang="en-US"/>
              <a:t>University of Wisconsin Libraries</a:t>
            </a:r>
          </a:p>
        </p:txBody>
      </p:sp>
      <p:sp>
        <p:nvSpPr>
          <p:cNvPr id="12" name="Text Placeholder 3">
            <a:extLst>
              <a:ext uri="{FF2B5EF4-FFF2-40B4-BE49-F238E27FC236}">
                <a16:creationId xmlns:a16="http://schemas.microsoft.com/office/drawing/2014/main" id="{A5142FA1-B0D4-F057-4988-5E1954A031F6}"/>
              </a:ext>
            </a:extLst>
          </p:cNvPr>
          <p:cNvSpPr>
            <a:spLocks noGrp="1"/>
          </p:cNvSpPr>
          <p:nvPr>
            <p:ph type="body" sz="quarter" idx="14"/>
          </p:nvPr>
        </p:nvSpPr>
        <p:spPr>
          <a:xfrm>
            <a:off x="0" y="6542915"/>
            <a:ext cx="6395020" cy="350865"/>
          </a:xfrm>
        </p:spPr>
        <p:txBody>
          <a:bodyPr/>
          <a:lstStyle/>
          <a:p>
            <a:endParaRPr lang="en-US"/>
          </a:p>
        </p:txBody>
      </p:sp>
      <p:sp>
        <p:nvSpPr>
          <p:cNvPr id="5" name="Title 4">
            <a:extLst>
              <a:ext uri="{FF2B5EF4-FFF2-40B4-BE49-F238E27FC236}">
                <a16:creationId xmlns:a16="http://schemas.microsoft.com/office/drawing/2014/main" id="{278A0C64-1406-59CF-00A2-7E68ED2F5A14}"/>
              </a:ext>
            </a:extLst>
          </p:cNvPr>
          <p:cNvSpPr>
            <a:spLocks noGrp="1"/>
          </p:cNvSpPr>
          <p:nvPr>
            <p:ph type="title" idx="4294967295"/>
          </p:nvPr>
        </p:nvSpPr>
        <p:spPr>
          <a:xfrm>
            <a:off x="371475"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Text</a:t>
            </a:r>
            <a:r>
              <a:rPr lang="en-US" sz="1600"/>
              <a:t> slide: 1 column</a:t>
            </a:r>
          </a:p>
        </p:txBody>
      </p:sp>
      <p:graphicFrame>
        <p:nvGraphicFramePr>
          <p:cNvPr id="8" name="Content Placeholder 2">
            <a:extLst>
              <a:ext uri="{FF2B5EF4-FFF2-40B4-BE49-F238E27FC236}">
                <a16:creationId xmlns:a16="http://schemas.microsoft.com/office/drawing/2014/main" id="{42F1CB88-B275-B4EB-6B7C-E09EEF4226B6}"/>
              </a:ext>
            </a:extLst>
          </p:cNvPr>
          <p:cNvGraphicFramePr>
            <a:graphicFrameLocks noGrp="1"/>
          </p:cNvGraphicFramePr>
          <p:nvPr>
            <p:ph sz="quarter" idx="13"/>
            <p:extLst>
              <p:ext uri="{D42A27DB-BD31-4B8C-83A1-F6EECF244321}">
                <p14:modId xmlns:p14="http://schemas.microsoft.com/office/powerpoint/2010/main" val="2228701959"/>
              </p:ext>
            </p:extLst>
          </p:nvPr>
        </p:nvGraphicFramePr>
        <p:xfrm>
          <a:off x="1114425" y="1840448"/>
          <a:ext cx="7258050" cy="44460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69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3A194A7-6AE8-201D-6D4D-3A5AB0507985}"/>
              </a:ext>
            </a:extLst>
          </p:cNvPr>
          <p:cNvSpPr>
            <a:spLocks noGrp="1"/>
          </p:cNvSpPr>
          <p:nvPr>
            <p:ph type="body" sz="quarter" idx="12"/>
          </p:nvPr>
        </p:nvSpPr>
        <p:spPr/>
        <p:txBody>
          <a:bodyPr anchor="b">
            <a:normAutofit/>
          </a:bodyPr>
          <a:lstStyle/>
          <a:p>
            <a:r>
              <a:rPr lang="en-US">
                <a:latin typeface="Red Hat Text"/>
              </a:rPr>
              <a:t>What we did:</a:t>
            </a:r>
          </a:p>
        </p:txBody>
      </p:sp>
      <p:sp>
        <p:nvSpPr>
          <p:cNvPr id="6" name="Title 5">
            <a:extLst>
              <a:ext uri="{FF2B5EF4-FFF2-40B4-BE49-F238E27FC236}">
                <a16:creationId xmlns:a16="http://schemas.microsoft.com/office/drawing/2014/main" id="{59F97AEE-133C-8D1D-3158-8EDD6487D717}"/>
              </a:ext>
            </a:extLst>
          </p:cNvPr>
          <p:cNvSpPr>
            <a:spLocks noGrp="1"/>
          </p:cNvSpPr>
          <p:nvPr>
            <p:ph type="title" idx="4294967295"/>
          </p:nvPr>
        </p:nvSpPr>
        <p:spPr>
          <a:xfrm>
            <a:off x="0" y="-1066800"/>
            <a:ext cx="8001000" cy="1066800"/>
          </a:xfrm>
        </p:spPr>
        <p:txBody>
          <a:bodyPr vert="horz" lIns="0" tIns="45720" rIns="0" bIns="0" rtlCol="0" anchor="b" anchorCtr="0">
            <a:normAutofit/>
          </a:bodyPr>
          <a:lstStyle/>
          <a:p>
            <a:r>
              <a:rPr lang="en-US" sz="1600">
                <a:latin typeface="Red Hat Display" panose="02010303040201060303" pitchFamily="2" charset="0"/>
                <a:ea typeface="Red Hat Display" panose="02010303040201060303" pitchFamily="2" charset="0"/>
                <a:cs typeface="Red Hat Display" panose="02010303040201060303" pitchFamily="2" charset="0"/>
              </a:rPr>
              <a:t>Text</a:t>
            </a:r>
            <a:r>
              <a:rPr lang="en-US" sz="1600"/>
              <a:t> slide: 2 column</a:t>
            </a:r>
          </a:p>
        </p:txBody>
      </p:sp>
      <p:sp>
        <p:nvSpPr>
          <p:cNvPr id="3" name="Content Placeholder 2">
            <a:extLst>
              <a:ext uri="{FF2B5EF4-FFF2-40B4-BE49-F238E27FC236}">
                <a16:creationId xmlns:a16="http://schemas.microsoft.com/office/drawing/2014/main" id="{FA550EB3-4473-D60B-8281-B0F7083F474D}"/>
              </a:ext>
            </a:extLst>
          </p:cNvPr>
          <p:cNvSpPr txBox="1">
            <a:spLocks/>
          </p:cNvSpPr>
          <p:nvPr/>
        </p:nvSpPr>
        <p:spPr>
          <a:xfrm>
            <a:off x="942975" y="1935697"/>
            <a:ext cx="7258050" cy="4446053"/>
          </a:xfrm>
          <a:prstGeom prst="rect">
            <a:avLst/>
          </a:prstGeom>
        </p:spPr>
        <p:txBody>
          <a:bodyPr vert="horz" lIns="0" tIns="45720" rIns="91440" bIns="45720" rtlCol="0" anchor="t">
            <a:normAutofit/>
          </a:bodyPr>
          <a:lstStyle>
            <a:lvl1pPr marL="171450" indent="-171450" algn="l" defTabSz="685800" rtl="0" eaLnBrk="1" latinLnBrk="0" hangingPunct="1">
              <a:lnSpc>
                <a:spcPct val="90000"/>
              </a:lnSpc>
              <a:spcBef>
                <a:spcPts val="750"/>
              </a:spcBef>
              <a:buClr>
                <a:schemeClr val="accent1"/>
              </a:buClr>
              <a:buSzPct val="90000"/>
              <a:buFont typeface="Arial" panose="020B0604020202020204" pitchFamily="34" charset="0"/>
              <a:buChar char="•"/>
              <a:tabLst/>
              <a:defRPr sz="2200" b="0" i="0" kern="1200">
                <a:solidFill>
                  <a:schemeClr val="tx1">
                    <a:lumMod val="90000"/>
                    <a:lumOff val="10000"/>
                  </a:schemeClr>
                </a:solidFill>
                <a:latin typeface="Red Hat Text" panose="02010303040201060303" pitchFamily="2" charset="0"/>
                <a:ea typeface="Red Hat Text" panose="02010303040201060303" pitchFamily="2" charset="0"/>
                <a:cs typeface="Red Hat Text" panose="02010303040201060303" pitchFamily="2" charset="0"/>
              </a:defRPr>
            </a:lvl1pPr>
            <a:lvl2pPr marL="476250" indent="-133350" algn="l" defTabSz="685800" rtl="0" eaLnBrk="1" latinLnBrk="0" hangingPunct="1">
              <a:lnSpc>
                <a:spcPct val="90000"/>
              </a:lnSpc>
              <a:spcBef>
                <a:spcPts val="375"/>
              </a:spcBef>
              <a:buFont typeface="Arial" panose="020B0604020202020204" pitchFamily="34" charset="0"/>
              <a:buChar char="•"/>
              <a:tabLst/>
              <a:defRPr sz="1575"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2pPr>
            <a:lvl3pPr marL="819150" indent="-133350" algn="l" defTabSz="685800" rtl="0" eaLnBrk="1" latinLnBrk="0" hangingPunct="1">
              <a:lnSpc>
                <a:spcPct val="90000"/>
              </a:lnSpc>
              <a:spcBef>
                <a:spcPts val="375"/>
              </a:spcBef>
              <a:buFont typeface="Arial" panose="020B0604020202020204" pitchFamily="34" charset="0"/>
              <a:buChar char="•"/>
              <a:tabLst/>
              <a:defRPr sz="1575"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3pPr>
            <a:lvl4pPr marL="1157288" indent="-128588" algn="l" defTabSz="685800" rtl="0" eaLnBrk="1" latinLnBrk="0" hangingPunct="1">
              <a:lnSpc>
                <a:spcPct val="90000"/>
              </a:lnSpc>
              <a:spcBef>
                <a:spcPts val="375"/>
              </a:spcBef>
              <a:buFont typeface="Arial" panose="020B0604020202020204" pitchFamily="34" charset="0"/>
              <a:buChar char="•"/>
              <a:tabLst/>
              <a:defRPr sz="1575"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4pPr>
            <a:lvl5pPr marL="1501379" indent="-129779" algn="l" defTabSz="685800" rtl="0" eaLnBrk="1" latinLnBrk="0" hangingPunct="1">
              <a:lnSpc>
                <a:spcPct val="90000"/>
              </a:lnSpc>
              <a:spcBef>
                <a:spcPts val="375"/>
              </a:spcBef>
              <a:buFont typeface="Arial" panose="020B0604020202020204" pitchFamily="34" charset="0"/>
              <a:buChar char="•"/>
              <a:tabLst/>
              <a:defRPr sz="1575" b="0" i="0" kern="1200">
                <a:solidFill>
                  <a:schemeClr val="tx1"/>
                </a:solidFill>
                <a:latin typeface="Red Hat Text" panose="02010303040201060303" pitchFamily="2" charset="0"/>
                <a:ea typeface="Red Hat Text" panose="02010303040201060303" pitchFamily="2" charset="0"/>
                <a:cs typeface="Red Hat Text" panose="02010303040201060303"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400">
                <a:latin typeface="Red Hat Text"/>
              </a:rPr>
              <a:t>Reviewed existing statements</a:t>
            </a:r>
            <a:endParaRPr lang="en-US" sz="2400"/>
          </a:p>
          <a:p>
            <a:r>
              <a:rPr lang="en-US" sz="2400">
                <a:latin typeface="Red Hat Text"/>
              </a:rPr>
              <a:t>Wrote internal recommendation paper on how to create a statement</a:t>
            </a:r>
            <a:r>
              <a:rPr lang="en-US">
                <a:latin typeface="Red Hat Text"/>
              </a:rPr>
              <a:t> </a:t>
            </a:r>
            <a:endParaRPr lang="en-US"/>
          </a:p>
          <a:p>
            <a:pPr lvl="1"/>
            <a:r>
              <a:rPr lang="en-US" sz="2000">
                <a:latin typeface="Red Hat Text"/>
              </a:rPr>
              <a:t>Specific to University of Wisconsin libraries</a:t>
            </a:r>
          </a:p>
          <a:p>
            <a:pPr lvl="1"/>
            <a:r>
              <a:rPr lang="en-US" sz="2000">
                <a:latin typeface="Red Hat Text"/>
              </a:rPr>
              <a:t>Includes sample statements</a:t>
            </a:r>
          </a:p>
        </p:txBody>
      </p:sp>
      <p:sp>
        <p:nvSpPr>
          <p:cNvPr id="4" name="Text Placeholder 3">
            <a:extLst>
              <a:ext uri="{FF2B5EF4-FFF2-40B4-BE49-F238E27FC236}">
                <a16:creationId xmlns:a16="http://schemas.microsoft.com/office/drawing/2014/main" id="{2FD39585-828C-2CDD-BC58-041D3AB39CB3}"/>
              </a:ext>
            </a:extLst>
          </p:cNvPr>
          <p:cNvSpPr>
            <a:spLocks noGrp="1"/>
          </p:cNvSpPr>
          <p:nvPr>
            <p:ph type="body" sz="quarter" idx="14"/>
          </p:nvPr>
        </p:nvSpPr>
        <p:spPr>
          <a:xfrm>
            <a:off x="0" y="6542915"/>
            <a:ext cx="6395020" cy="350865"/>
          </a:xfrm>
        </p:spPr>
        <p:txBody>
          <a:bodyPr/>
          <a:lstStyle/>
          <a:p>
            <a:endParaRPr lang="en-US"/>
          </a:p>
        </p:txBody>
      </p:sp>
      <p:pic>
        <p:nvPicPr>
          <p:cNvPr id="7" name="Picture 6" descr="group of people icon">
            <a:extLst>
              <a:ext uri="{FF2B5EF4-FFF2-40B4-BE49-F238E27FC236}">
                <a16:creationId xmlns:a16="http://schemas.microsoft.com/office/drawing/2014/main" id="{44EB33F7-A7B4-7972-2C61-6E46B33A152E}"/>
              </a:ext>
            </a:extLst>
          </p:cNvPr>
          <p:cNvPicPr>
            <a:picLocks noChangeAspect="1"/>
          </p:cNvPicPr>
          <p:nvPr/>
        </p:nvPicPr>
        <p:blipFill>
          <a:blip r:embed="rId4"/>
          <a:stretch>
            <a:fillRect/>
          </a:stretch>
        </p:blipFill>
        <p:spPr>
          <a:xfrm>
            <a:off x="3578162" y="4370992"/>
            <a:ext cx="1587626" cy="1561796"/>
          </a:xfrm>
          <a:prstGeom prst="rect">
            <a:avLst/>
          </a:prstGeom>
        </p:spPr>
      </p:pic>
    </p:spTree>
    <p:extLst>
      <p:ext uri="{BB962C8B-B14F-4D97-AF65-F5344CB8AC3E}">
        <p14:creationId xmlns:p14="http://schemas.microsoft.com/office/powerpoint/2010/main" val="3208995807"/>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UW-Madison theme1">
      <a:dk1>
        <a:srgbClr val="202020"/>
      </a:dk1>
      <a:lt1>
        <a:srgbClr val="FFFFFF"/>
      </a:lt1>
      <a:dk2>
        <a:srgbClr val="101010"/>
      </a:dk2>
      <a:lt2>
        <a:srgbClr val="DADFE1"/>
      </a:lt2>
      <a:accent1>
        <a:srgbClr val="C5050C"/>
      </a:accent1>
      <a:accent2>
        <a:srgbClr val="C5050C"/>
      </a:accent2>
      <a:accent3>
        <a:srgbClr val="9B0000"/>
      </a:accent3>
      <a:accent4>
        <a:srgbClr val="FCCB51"/>
      </a:accent4>
      <a:accent5>
        <a:srgbClr val="80B3AE"/>
      </a:accent5>
      <a:accent6>
        <a:srgbClr val="ADADAD"/>
      </a:accent6>
      <a:hlink>
        <a:srgbClr val="0479A8"/>
      </a:hlink>
      <a:folHlink>
        <a:srgbClr val="0479A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AB336D95-6ACC-FF4A-B4C0-3E6C187261E9}" vid="{99C32EBB-136A-7142-8A51-AEFEDE0F56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F12CDE3F75B242ABCCE21A006A3FB6" ma:contentTypeVersion="8" ma:contentTypeDescription="Create a new document." ma:contentTypeScope="" ma:versionID="70ff8e241424b98a4475f567660baa53">
  <xsd:schema xmlns:xsd="http://www.w3.org/2001/XMLSchema" xmlns:xs="http://www.w3.org/2001/XMLSchema" xmlns:p="http://schemas.microsoft.com/office/2006/metadata/properties" xmlns:ns3="bc43c2dd-b070-438c-8218-acb048d7b398" xmlns:ns4="4d7e9fd2-1c3d-4e33-a7a0-ef99346353dc" targetNamespace="http://schemas.microsoft.com/office/2006/metadata/properties" ma:root="true" ma:fieldsID="05f1b167ff0d339f5cbddd2ab40ff263" ns3:_="" ns4:_="">
    <xsd:import namespace="bc43c2dd-b070-438c-8218-acb048d7b398"/>
    <xsd:import namespace="4d7e9fd2-1c3d-4e33-a7a0-ef99346353d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43c2dd-b070-438c-8218-acb048d7b39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7e9fd2-1c3d-4e33-a7a0-ef99346353d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d7e9fd2-1c3d-4e33-a7a0-ef99346353dc" xsi:nil="true"/>
  </documentManagement>
</p:properties>
</file>

<file path=customXml/itemProps1.xml><?xml version="1.0" encoding="utf-8"?>
<ds:datastoreItem xmlns:ds="http://schemas.openxmlformats.org/officeDocument/2006/customXml" ds:itemID="{7F330DBA-EF8C-4C9D-A2DE-A0C1E5B2A899}">
  <ds:schemaRefs>
    <ds:schemaRef ds:uri="http://schemas.microsoft.com/sharepoint/v3/contenttype/forms"/>
  </ds:schemaRefs>
</ds:datastoreItem>
</file>

<file path=customXml/itemProps2.xml><?xml version="1.0" encoding="utf-8"?>
<ds:datastoreItem xmlns:ds="http://schemas.openxmlformats.org/officeDocument/2006/customXml" ds:itemID="{44905272-DB90-44A5-8CD5-5D10C0646CBF}">
  <ds:schemaRefs>
    <ds:schemaRef ds:uri="4d7e9fd2-1c3d-4e33-a7a0-ef99346353dc"/>
    <ds:schemaRef ds:uri="bc43c2dd-b070-438c-8218-acb048d7b3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4D9A10D-6B04-48F1-A71F-7305E40DB382}">
  <ds:schemaRefs>
    <ds:schemaRef ds:uri="4d7e9fd2-1c3d-4e33-a7a0-ef99346353dc"/>
    <ds:schemaRef ds:uri="bc43c2dd-b070-438c-8218-acb048d7b3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UW-Madison-text-RedHat-4_3</Template>
  <TotalTime>37</TotalTime>
  <Words>3312</Words>
  <Application>Microsoft Office PowerPoint</Application>
  <PresentationFormat>On-screen Show (4:3)</PresentationFormat>
  <Paragraphs>254</Paragraphs>
  <Slides>21</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Red Hat Display</vt:lpstr>
      <vt:lpstr>Red Hat Text</vt:lpstr>
      <vt:lpstr>Segoe UI</vt:lpstr>
      <vt:lpstr>Office Theme</vt:lpstr>
      <vt:lpstr>Black title slide</vt:lpstr>
      <vt:lpstr>PowerPoint Presentation</vt:lpstr>
      <vt:lpstr>Black section break slide</vt:lpstr>
      <vt:lpstr>Text slide: 1 column</vt:lpstr>
      <vt:lpstr>Text slide: 1 column</vt:lpstr>
      <vt:lpstr>Text slide: 2 column</vt:lpstr>
      <vt:lpstr>Black section break slide</vt:lpstr>
      <vt:lpstr>Text slide: 1 column</vt:lpstr>
      <vt:lpstr>Text slide: 2 column</vt:lpstr>
      <vt:lpstr>Black section break slide</vt:lpstr>
      <vt:lpstr>Text slide: 1 column</vt:lpstr>
      <vt:lpstr>Text slide: 2 column</vt:lpstr>
      <vt:lpstr>Text slide: 2 column</vt:lpstr>
      <vt:lpstr>Text slide: 2 column</vt:lpstr>
      <vt:lpstr>Text slide: 2 column</vt:lpstr>
      <vt:lpstr>PowerPoint Presentation</vt:lpstr>
      <vt:lpstr>PowerPoint Presentation</vt:lpstr>
      <vt:lpstr>PowerPoint Presentation</vt:lpstr>
      <vt:lpstr>PowerPoint Presentation</vt:lpstr>
      <vt:lpstr>PowerPoint Presentation</vt:lpstr>
      <vt:lpstr>Black section break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Samantha Garlock</dc:creator>
  <cp:lastModifiedBy>Katie Dunn</cp:lastModifiedBy>
  <cp:revision>2</cp:revision>
  <dcterms:created xsi:type="dcterms:W3CDTF">2023-02-27T22:36:46Z</dcterms:created>
  <dcterms:modified xsi:type="dcterms:W3CDTF">2023-03-09T15:16:09Z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0x010100CDF12CDE3F75B242ABCCE21A006A3FB6</vt:lpwstr>
  </property>
</Properties>
</file>