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Dosis"/>
      <p:regular r:id="rId29"/>
      <p:bold r:id="rId30"/>
    </p:embeddedFont>
    <p:embeddedFont>
      <p:font typeface="Source Serif Pro"/>
      <p:regular r:id="rId31"/>
      <p:bold r:id="rId32"/>
      <p:italic r:id="rId33"/>
      <p:boldItalic r:id="rId34"/>
    </p:embeddedFont>
    <p:embeddedFont>
      <p:font typeface="Source Sans Pro"/>
      <p:regular r:id="rId35"/>
      <p:bold r:id="rId36"/>
      <p:italic r:id="rId37"/>
      <p:boldItalic r:id="rId38"/>
    </p:embeddedFont>
    <p:embeddedFont>
      <p:font typeface="Cabin Condense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abinCondense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osi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erifPro-regular.fntdata"/><Relationship Id="rId30" Type="http://schemas.openxmlformats.org/officeDocument/2006/relationships/font" Target="fonts/Dosis-bold.fntdata"/><Relationship Id="rId11" Type="http://schemas.openxmlformats.org/officeDocument/2006/relationships/slide" Target="slides/slide6.xml"/><Relationship Id="rId33" Type="http://schemas.openxmlformats.org/officeDocument/2006/relationships/font" Target="fonts/SourceSerifPro-italic.fntdata"/><Relationship Id="rId10" Type="http://schemas.openxmlformats.org/officeDocument/2006/relationships/slide" Target="slides/slide5.xml"/><Relationship Id="rId32" Type="http://schemas.openxmlformats.org/officeDocument/2006/relationships/font" Target="fonts/SourceSerifPro-bold.fntdata"/><Relationship Id="rId13" Type="http://schemas.openxmlformats.org/officeDocument/2006/relationships/slide" Target="slides/slide8.xml"/><Relationship Id="rId35" Type="http://schemas.openxmlformats.org/officeDocument/2006/relationships/font" Target="fonts/SourceSansPro-regular.fntdata"/><Relationship Id="rId12" Type="http://schemas.openxmlformats.org/officeDocument/2006/relationships/slide" Target="slides/slide7.xml"/><Relationship Id="rId34" Type="http://schemas.openxmlformats.org/officeDocument/2006/relationships/font" Target="fonts/SourceSerifPro-boldItalic.fntdata"/><Relationship Id="rId15" Type="http://schemas.openxmlformats.org/officeDocument/2006/relationships/slide" Target="slides/slide10.xml"/><Relationship Id="rId37" Type="http://schemas.openxmlformats.org/officeDocument/2006/relationships/font" Target="fonts/SourceSansPro-italic.fntdata"/><Relationship Id="rId14" Type="http://schemas.openxmlformats.org/officeDocument/2006/relationships/slide" Target="slides/slide9.xml"/><Relationship Id="rId36" Type="http://schemas.openxmlformats.org/officeDocument/2006/relationships/font" Target="fonts/SourceSansPro-bold.fntdata"/><Relationship Id="rId17" Type="http://schemas.openxmlformats.org/officeDocument/2006/relationships/slide" Target="slides/slide12.xml"/><Relationship Id="rId39" Type="http://schemas.openxmlformats.org/officeDocument/2006/relationships/font" Target="fonts/CabinCondensed-regular.fntdata"/><Relationship Id="rId16" Type="http://schemas.openxmlformats.org/officeDocument/2006/relationships/slide" Target="slides/slide11.xml"/><Relationship Id="rId38" Type="http://schemas.openxmlformats.org/officeDocument/2006/relationships/font" Target="fonts/SourceSansPr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iki.share-vde.org/w/images/3/3d/SVDE_entity_model_and_comparison.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rawings/d/1ZYO_f1yrzazpD6mOw__TIVlXkIQwpBHqveyxbotLxc8/edit"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rawings/d/14gEksNMmAGOCDiMuvnAaV2lCszb-11I-I95be8jzWTI/edi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rawings/d/1ac0KkBFrS7DTbKijGre3JxSpDP_7uGBC8ZlkK-jnifo/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iki.share-vde.org/w/images/e/ea/Share-VDE_Statement_2021.pdf" TargetMode="External"/><Relationship Id="rId3" Type="http://schemas.openxmlformats.org/officeDocument/2006/relationships/hyperlink" Target="https://docs.google.com/document/d/1khG-XpDfx2Kpja8LMebzuf3MoOwCl3KmH-mUlE60nf8/edit"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Thank you for joining us today to discuss the modelling of sequential relationships for continuing resources beyond MARC21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This is what the MARC 21 Bib record from the previous slide looks like within the Share-VDE data model.</a:t>
            </a:r>
            <a:endParaRPr/>
          </a:p>
          <a:p>
            <a:pPr indent="0" lvl="0" marL="0" rtl="0" algn="l">
              <a:lnSpc>
                <a:spcPct val="100000"/>
              </a:lnSpc>
              <a:spcBef>
                <a:spcPts val="0"/>
              </a:spcBef>
              <a:spcAft>
                <a:spcPts val="0"/>
              </a:spcAft>
              <a:buSzPts val="1400"/>
              <a:buNone/>
            </a:pPr>
            <a:r>
              <a:rPr lang="en"/>
              <a:t>Please NOTE: Within the Share-VDE model, </a:t>
            </a:r>
            <a:r>
              <a:rPr b="1" lang="en"/>
              <a:t>Opus-Work-Instance-Item</a:t>
            </a:r>
            <a:r>
              <a:rPr lang="en"/>
              <a:t> terminology aligns with what the Library Reference Model (LRM) labels as:  </a:t>
            </a:r>
            <a:r>
              <a:rPr b="1" lang="en"/>
              <a:t>Work-Expression-Manifestation-Item</a:t>
            </a:r>
            <a:r>
              <a:rPr lang="en"/>
              <a:t>.</a:t>
            </a:r>
            <a:endParaRPr/>
          </a:p>
          <a:p>
            <a:pPr indent="0" lvl="0" marL="0" rtl="0" algn="l">
              <a:lnSpc>
                <a:spcPct val="100000"/>
              </a:lnSpc>
              <a:spcBef>
                <a:spcPts val="0"/>
              </a:spcBef>
              <a:spcAft>
                <a:spcPts val="0"/>
              </a:spcAft>
              <a:buSzPts val="1400"/>
              <a:buNone/>
            </a:pPr>
            <a:r>
              <a:rPr lang="en" u="sng">
                <a:solidFill>
                  <a:schemeClr val="hlink"/>
                </a:solidFill>
                <a:hlinkClick r:id="rId2"/>
              </a:rPr>
              <a:t>For more information on Data Model in Share-VDE</a:t>
            </a:r>
            <a:endParaRPr/>
          </a:p>
          <a:p>
            <a:pPr indent="0" lvl="0" marL="0" rtl="0" algn="l">
              <a:lnSpc>
                <a:spcPct val="100000"/>
              </a:lnSpc>
              <a:spcBef>
                <a:spcPts val="0"/>
              </a:spcBef>
              <a:spcAft>
                <a:spcPts val="0"/>
              </a:spcAft>
              <a:buSzPts val="1400"/>
              <a:buNone/>
            </a:pPr>
            <a:r>
              <a:rPr lang="en"/>
              <a:t>…  and with that, I will pass this along to Abigail who will cover the really complicated, really challenging bits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Thanks Everett. Though there were certainly successes, the group did encounter many complexities and challenges in the course of mapping sequential MARC relationships to BIBFRAME. The challenges we’re going to highlight today are those related to capturing lateral and one-to-many relationships, and challenges extracting and representing sequential relationship data when it is encoded in MARC fields outside of the 780 and 785 fields.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To demonstrate these challenges we’re going to provide real world examples. As you’ll see, these examples represent the complex reality of this work, because most examples contain more than one mapping challenge. </a:t>
            </a:r>
            <a:endParaRPr/>
          </a:p>
          <a:p>
            <a:pPr indent="0" lvl="0" marL="0" rtl="0" algn="l">
              <a:lnSpc>
                <a:spcPct val="100000"/>
              </a:lnSpc>
              <a:spcBef>
                <a:spcPts val="0"/>
              </a:spcBef>
              <a:spcAft>
                <a:spcPts val="0"/>
              </a:spcAft>
              <a:buSzPts val="1400"/>
              <a:buNone/>
            </a:pPr>
            <a:r>
              <a:t/>
            </a:r>
            <a:endParaRPr>
              <a:solidFill>
                <a:schemeClr val="accent3"/>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A complexity we encountered frequently was capturing one-to-many relationships. In the example provided, only some sections (</a:t>
            </a:r>
            <a:r>
              <a:rPr lang="en">
                <a:solidFill>
                  <a:schemeClr val="dk1"/>
                </a:solidFill>
              </a:rPr>
              <a:t>sheet metal and furnace department) </a:t>
            </a:r>
            <a:r>
              <a:rPr lang="en"/>
              <a:t>of the target title </a:t>
            </a:r>
            <a:r>
              <a:rPr i="1" lang="en">
                <a:solidFill>
                  <a:schemeClr val="dk1"/>
                </a:solidFill>
              </a:rPr>
              <a:t>Metal worker, plumber, and steam fitter</a:t>
            </a:r>
            <a:r>
              <a:rPr lang="en">
                <a:solidFill>
                  <a:schemeClr val="dk1"/>
                </a:solidFill>
              </a:rPr>
              <a:t> are absorbed by the</a:t>
            </a:r>
            <a:r>
              <a:rPr lang="en"/>
              <a:t> later title, the </a:t>
            </a:r>
            <a:r>
              <a:rPr i="1" lang="en"/>
              <a:t>Sheet Metal Worker</a:t>
            </a:r>
            <a:r>
              <a:rPr lang="en"/>
              <a:t>. This is an “in part” relationship, represented by the “absorbed in part” second indicator five in the 785. The remaining portion of the target title is continued by the </a:t>
            </a:r>
            <a:r>
              <a:rPr i="1" lang="en"/>
              <a:t>Plumber and Steam Fitter</a:t>
            </a:r>
            <a:r>
              <a:rPr lang="en"/>
              <a:t>, represented in the first 785 field.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Mapped out, here is what this title history looks like. In trying to represent this relationship in BIBFRAME we found that LC MARC2BF use bf:</a:t>
            </a:r>
            <a:r>
              <a:rPr lang="en">
                <a:solidFill>
                  <a:schemeClr val="dk1"/>
                </a:solidFill>
                <a:highlight>
                  <a:schemeClr val="lt1"/>
                </a:highlight>
              </a:rPr>
              <a:t>absorbedBy to describe this absorption, which suggests that the whole of </a:t>
            </a:r>
            <a:r>
              <a:rPr i="1" lang="en">
                <a:solidFill>
                  <a:schemeClr val="dk1"/>
                </a:solidFill>
              </a:rPr>
              <a:t>The Metal worker, plumber, and steam fitter</a:t>
            </a:r>
            <a:r>
              <a:rPr lang="en">
                <a:solidFill>
                  <a:schemeClr val="dk1"/>
                </a:solidFill>
              </a:rPr>
              <a:t> is continued in the </a:t>
            </a:r>
            <a:r>
              <a:rPr i="1" lang="en">
                <a:solidFill>
                  <a:schemeClr val="dk1"/>
                </a:solidFill>
              </a:rPr>
              <a:t>Sheet metal worker</a:t>
            </a:r>
            <a:r>
              <a:rPr lang="en">
                <a:solidFill>
                  <a:schemeClr val="dk1"/>
                </a:solidFill>
              </a:rPr>
              <a:t>. The Bibframe ontology does not contain equivalent absorbedInPart or absorbedInPartBy relationships (though it does contain continuedInPart and continuedInPartBy relationships). To accurately capture this MARC data in linked data the group recommended using the RDA/RDF unconstrained relationships </a:t>
            </a:r>
            <a:r>
              <a:rPr lang="en">
                <a:solidFill>
                  <a:schemeClr val="dk1"/>
                </a:solidFill>
                <a:highlight>
                  <a:schemeClr val="lt1"/>
                </a:highlight>
              </a:rPr>
              <a:t>"is absorption in part of work" (RDA/RDF) and "is absorbed in part by work" (RDA/RDF). </a:t>
            </a:r>
            <a:endParaRPr>
              <a:solidFill>
                <a:schemeClr val="dk1"/>
              </a:solidFill>
              <a:highlight>
                <a:schemeClr val="lt1"/>
              </a:highlight>
            </a:endParaRPr>
          </a:p>
          <a:p>
            <a:pPr indent="0" lvl="0" marL="0" rtl="0" algn="l">
              <a:lnSpc>
                <a:spcPct val="100000"/>
              </a:lnSpc>
              <a:spcBef>
                <a:spcPts val="0"/>
              </a:spcBef>
              <a:spcAft>
                <a:spcPts val="0"/>
              </a:spcAft>
              <a:buSzPts val="1400"/>
              <a:buNone/>
            </a:pPr>
            <a:r>
              <a:t/>
            </a:r>
            <a:endParaRPr>
              <a:solidFill>
                <a:schemeClr val="dk1"/>
              </a:solidFill>
              <a:highlight>
                <a:schemeClr val="lt1"/>
              </a:highlight>
            </a:endParaRPr>
          </a:p>
          <a:p>
            <a:pPr indent="0" lvl="0" marL="0" rtl="0" algn="l">
              <a:lnSpc>
                <a:spcPct val="100000"/>
              </a:lnSpc>
              <a:spcBef>
                <a:spcPts val="0"/>
              </a:spcBef>
              <a:spcAft>
                <a:spcPts val="0"/>
              </a:spcAft>
              <a:buSzPts val="1400"/>
              <a:buNone/>
            </a:pPr>
            <a:r>
              <a:rPr lang="en">
                <a:solidFill>
                  <a:schemeClr val="dk1"/>
                </a:solidFill>
                <a:highlight>
                  <a:schemeClr val="lt1"/>
                </a:highlight>
              </a:rPr>
              <a:t>For the serialists in the room you may have also noted that this MARC example had incorrectly coded the second later title, the </a:t>
            </a:r>
            <a:r>
              <a:rPr i="1" lang="en">
                <a:solidFill>
                  <a:schemeClr val="dk1"/>
                </a:solidFill>
                <a:highlight>
                  <a:schemeClr val="lt1"/>
                </a:highlight>
              </a:rPr>
              <a:t>Plumber and steam fitter</a:t>
            </a:r>
            <a:r>
              <a:rPr lang="en">
                <a:solidFill>
                  <a:schemeClr val="dk1"/>
                </a:solidFill>
                <a:highlight>
                  <a:schemeClr val="lt1"/>
                </a:highlight>
              </a:rPr>
              <a:t> as a continued by relationship, when it should be a continued in part by relationship (given that some parts of the title were absorbed into a different later title). These kinds of inconsistencies are just another component to think about in mapping relationships from MARC to BIBFRAME</a:t>
            </a:r>
            <a:endParaRPr>
              <a:solidFill>
                <a:schemeClr val="dk1"/>
              </a:solidFill>
              <a:highlight>
                <a:schemeClr val="lt1"/>
              </a:highlight>
            </a:endParaRPr>
          </a:p>
          <a:p>
            <a:pPr indent="0" lvl="0" marL="0" rtl="0" algn="l">
              <a:lnSpc>
                <a:spcPct val="100000"/>
              </a:lnSpc>
              <a:spcBef>
                <a:spcPts val="0"/>
              </a:spcBef>
              <a:spcAft>
                <a:spcPts val="0"/>
              </a:spcAft>
              <a:buSzPts val="1400"/>
              <a:buNone/>
            </a:pPr>
            <a:r>
              <a:t/>
            </a:r>
            <a:endParaRPr>
              <a:solidFill>
                <a:schemeClr val="dk1"/>
              </a:solidFill>
              <a:highlight>
                <a:schemeClr val="lt1"/>
              </a:highlight>
            </a:endParaRPr>
          </a:p>
          <a:p>
            <a:pPr indent="0" lvl="0" marL="0" rtl="0" algn="l">
              <a:lnSpc>
                <a:spcPct val="100000"/>
              </a:lnSpc>
              <a:spcBef>
                <a:spcPts val="0"/>
              </a:spcBef>
              <a:spcAft>
                <a:spcPts val="0"/>
              </a:spcAft>
              <a:buSzPts val="1400"/>
              <a:buNone/>
            </a:pPr>
            <a:r>
              <a:rPr lang="en">
                <a:solidFill>
                  <a:schemeClr val="dk1"/>
                </a:solidFill>
                <a:highlight>
                  <a:schemeClr val="lt1"/>
                </a:highlight>
              </a:rPr>
              <a:t>----------------------------</a:t>
            </a:r>
            <a:endParaRPr>
              <a:solidFill>
                <a:schemeClr val="dk1"/>
              </a:solidFill>
              <a:highlight>
                <a:schemeClr val="lt1"/>
              </a:highlight>
            </a:endParaRPr>
          </a:p>
          <a:p>
            <a:pPr indent="0" lvl="0" marL="0" rtl="0" algn="l">
              <a:lnSpc>
                <a:spcPct val="100000"/>
              </a:lnSpc>
              <a:spcBef>
                <a:spcPts val="0"/>
              </a:spcBef>
              <a:spcAft>
                <a:spcPts val="0"/>
              </a:spcAft>
              <a:buSzPts val="1400"/>
              <a:buNone/>
            </a:pPr>
            <a:r>
              <a:t/>
            </a:r>
            <a:endParaRPr>
              <a:solidFill>
                <a:srgbClr val="333333"/>
              </a:solidFill>
              <a:highlight>
                <a:schemeClr val="lt1"/>
              </a:highlight>
            </a:endParaRPr>
          </a:p>
          <a:p>
            <a:pPr indent="0" lvl="0" marL="0" rtl="0" algn="l">
              <a:lnSpc>
                <a:spcPct val="100000"/>
              </a:lnSpc>
              <a:spcBef>
                <a:spcPts val="0"/>
              </a:spcBef>
              <a:spcAft>
                <a:spcPts val="0"/>
              </a:spcAft>
              <a:buSzPts val="1400"/>
              <a:buNone/>
            </a:pPr>
            <a:r>
              <a:rPr lang="en"/>
              <a:t>The link: </a:t>
            </a:r>
            <a:r>
              <a:rPr lang="en" u="sng">
                <a:solidFill>
                  <a:schemeClr val="hlink"/>
                </a:solidFill>
                <a:hlinkClick r:id="rId2"/>
              </a:rPr>
              <a:t>https://docs.google.com/drawings/d/1ZYO_f1yrzazpD6mOw__TIVlXkIQwpBHqveyxbotLxc8/edit</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
                <a:solidFill>
                  <a:schemeClr val="dk1"/>
                </a:solidFill>
              </a:rPr>
              <a:t>Now we’re going to look at the Merged with .. to form.. succeeding relationship, which is recorded in the 785 field, second indicator 7. This field captures relationships between titles that merge together to become a new title. It’s worth noting that when it comes to encoding these types of relationships in MARC, a sizeable subset of serial records utilize the precise sequence and placement of Linking Fields in order to encode the proper relationships among titles. With merged with to form, the title(s) the target item merged with are listed in the first 785 fields, with the title they merged to form, listed in the last 785 field. </a:t>
            </a:r>
            <a:endParaRPr>
              <a:solidFill>
                <a:schemeClr val="dk1"/>
              </a:solidFill>
            </a:endParaRPr>
          </a:p>
          <a:p>
            <a:pPr indent="0" lvl="0" marL="0" rtl="0" algn="l">
              <a:lnSpc>
                <a:spcPct val="100000"/>
              </a:lnSpc>
              <a:spcBef>
                <a:spcPts val="600"/>
              </a:spcBef>
              <a:spcAft>
                <a:spcPts val="0"/>
              </a:spcAft>
              <a:buSzPts val="1400"/>
              <a:buNone/>
            </a:pPr>
            <a:r>
              <a:rPr lang="en">
                <a:solidFill>
                  <a:schemeClr val="dk1"/>
                </a:solidFill>
              </a:rPr>
              <a:t>Often when describing these kinds of granular relationships among serials, catalogers will use the 580 linking complexity note, which will make the relationships between these titles clear for the user and other cataloguers. However, as we know, note fields are not machine actionable and do not make these relationships explicit. It’s clear that the encoding of merged with to form relationships in MARC is not ideal, but mapping them to BIBFRAME introduces new complexity since we don’t believe the concept of field ordering is retained.</a:t>
            </a:r>
            <a:endParaRPr/>
          </a:p>
          <a:p>
            <a:pPr indent="0" lvl="0" marL="0" rtl="0" algn="l">
              <a:lnSpc>
                <a:spcPct val="100000"/>
              </a:lnSpc>
              <a:spcBef>
                <a:spcPts val="600"/>
              </a:spcBef>
              <a:spcAft>
                <a:spcPts val="0"/>
              </a:spcAft>
              <a:buSzPts val="1400"/>
              <a:buNone/>
            </a:pPr>
            <a:r>
              <a:rPr lang="en"/>
              <a:t>The Library of Congress’s BF2MARC conversion uses the bf:mergedToForm</a:t>
            </a:r>
            <a:r>
              <a:rPr lang="en">
                <a:solidFill>
                  <a:schemeClr val="dk1"/>
                </a:solidFill>
              </a:rPr>
              <a:t> for all 785 fields with second indicator 7, assigning each 785 field the same relationship without identifying the succeeding title. Our preliminary recommendation to address this concern is to establish logic to identify the succeeding title based on field position (typically the title in the last 785 note), and then assign the title in this field the mergedToForm relationship. However, further analysis on a set of real world data is required to determine feasibility. Mining the accompanying 580 note field was also discussed, but again, would require complex logic.</a:t>
            </a:r>
            <a:endParaRPr>
              <a:solidFill>
                <a:schemeClr val="dk1"/>
              </a:solidFill>
            </a:endParaRPr>
          </a:p>
          <a:p>
            <a:pPr indent="0" lvl="0" marL="0" rtl="0" algn="l">
              <a:lnSpc>
                <a:spcPct val="100000"/>
              </a:lnSpc>
              <a:spcBef>
                <a:spcPts val="600"/>
              </a:spcBef>
              <a:spcAft>
                <a:spcPts val="0"/>
              </a:spcAft>
              <a:buSzPts val="1400"/>
              <a:buNone/>
            </a:pPr>
            <a:r>
              <a:t/>
            </a:r>
            <a:endParaRPr>
              <a:solidFill>
                <a:schemeClr val="dk1"/>
              </a:solidFill>
            </a:endParaRPr>
          </a:p>
          <a:p>
            <a:pPr indent="0" lvl="0" marL="0" rtl="0" algn="l">
              <a:lnSpc>
                <a:spcPct val="100000"/>
              </a:lnSpc>
              <a:spcBef>
                <a:spcPts val="60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If we are able to identify the succeeding title in a set of “merged with…to form…” linking fields, we would also want to capture the </a:t>
            </a:r>
            <a:r>
              <a:rPr lang="en">
                <a:solidFill>
                  <a:schemeClr val="dk1"/>
                </a:solidFill>
              </a:rPr>
              <a:t>lateral relationships between the merging titles. Looking at these kinds of relationships visually makes it clear that the relationships between merging titles and the titles they become are not the same.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These merged with relationships are what we have termed lateral relationships, and no existing relationship was identified (In BIBFRAME or RDA) to represent them. If we want to explicitly capture the relationships between merged entities, it’s likely a new relationship would need to be established or other linked data ontologies investigated. In this investigation we might also want to consider what level of granularity is used to express these relationships. For example, can we differentiate between titles where the entire title merged to form a new title, and titles where only part of the title merged to form a new title, such is the case with the example here.</a:t>
            </a:r>
            <a:endParaRPr>
              <a:solidFill>
                <a:schemeClr val="dk1"/>
              </a:solidFill>
            </a:endParaRPr>
          </a:p>
          <a:p>
            <a:pPr indent="0" lvl="0" marL="0" rtl="0" algn="l">
              <a:lnSpc>
                <a:spcPct val="100000"/>
              </a:lnSpc>
              <a:spcBef>
                <a:spcPts val="0"/>
              </a:spcBef>
              <a:spcAft>
                <a:spcPts val="0"/>
              </a:spcAft>
              <a:buSzPts val="1400"/>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Drawing link: </a:t>
            </a:r>
            <a:r>
              <a:rPr lang="en" u="sng">
                <a:solidFill>
                  <a:schemeClr val="hlink"/>
                </a:solidFill>
                <a:hlinkClick r:id="rId2"/>
              </a:rPr>
              <a:t>https://docs.google.com/drawings/d/14gEksNMmAGOCDiMuvnAaV2lCszb-11I-I95be8jzWTI/edit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rPr>
              <a:t>The last examples we’re going to look at are capturing and mapping legacy data. Since Share-VDE works with many different libraries, we want to account for legacy content standards and historical cataloguing practices, as many serial records of member libraries may predate RDA and even AACR2. This slide illustrates a hybrid record, using latest entry conventions and fields, but also using a preceding entry relationship field. While latest entry convection and the use of the 247 former title field is still a valid practice for integrating resources, it is no longer used for serials.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Our group recommended that, where possible, relationships between earlier titles recorded in the 247 former title field of latest entry records for serials be captured and mapped in BIBFRAME as formal relationships using bf:continues/continuedBy. Creating entities and relationships from these fields will make sequential relationships among serial titles more explicit and help map entities created under different cataloguing standards when there are multiple records available for them.</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Visually mapped, this example looks pretty straight forward, but getting here in BIBFRAME from the MARC data is going to take significant legwork.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The link: </a:t>
            </a:r>
            <a:r>
              <a:rPr lang="en" u="sng">
                <a:solidFill>
                  <a:schemeClr val="hlink"/>
                </a:solidFill>
                <a:hlinkClick r:id="rId2"/>
              </a:rPr>
              <a:t>https://docs.google.com/drawings/d/1ac0KkBFrS7DTbKijGre3JxSpDP_7uGBC8ZlkK-jnifo/edit?usp=sharing</a:t>
            </a:r>
            <a:endParaRPr/>
          </a:p>
          <a:p>
            <a:pPr indent="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We want to end by noting that library content standards such as RDA move us toward Bibliographic records as entity descriptions. In comparison, the older concept of a title changing back to a former iteration (i.e., 785 08) now appears quaint and anachronistic. While this indicator coding does exist within some legacy library data, it should not be applied within entity descriptions created today. Instead we should focus on aligning MARC and BIBFRAME descriptions with LRM, focusing on title changes as changes in works.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a:solidFill>
                  <a:schemeClr val="dk1"/>
                </a:solidFill>
              </a:rPr>
              <a:t>One thing that kept coming up during our work was the importance of standardization and expressing relationships as accurately and action-ably as possible. What we want is to maintain the detailed relationships we’ve encoded in MARC when converting it to BIBFRAME, but we also want to ensure that when we create new serial descriptions in BIBFRAME, that we’re leveraging the power of expressing relationships in linked data to their fullest.  To this end, we believe careful consideration of community applications &amp; the creation of best practices guidelines are going to be critical to support data use and interchange in the future.</a:t>
            </a:r>
            <a:endParaRPr>
              <a:solidFill>
                <a:schemeClr val="dk1"/>
              </a:solidFill>
            </a:endParaRPr>
          </a:p>
          <a:p>
            <a:pPr indent="0" lvl="0" marL="0" rtl="0" algn="l">
              <a:lnSpc>
                <a:spcPct val="100000"/>
              </a:lnSpc>
              <a:spcBef>
                <a:spcPts val="60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SzPts val="1000"/>
              <a:buAutoNum type="arabicPeriod"/>
            </a:pPr>
            <a:r>
              <a:rPr lang="en" sz="1000" u="sng">
                <a:solidFill>
                  <a:schemeClr val="hlink"/>
                </a:solidFill>
                <a:hlinkClick r:id="rId2"/>
              </a:rPr>
              <a:t>https://wiki.share-vde.org/w/images/e/ea/Share-VDE_Statement_2021.pdf</a:t>
            </a:r>
            <a:endParaRPr sz="1000"/>
          </a:p>
          <a:p>
            <a:pPr indent="-292100" lvl="0" marL="457200" rtl="0" algn="l">
              <a:lnSpc>
                <a:spcPct val="100000"/>
              </a:lnSpc>
              <a:spcBef>
                <a:spcPts val="0"/>
              </a:spcBef>
              <a:spcAft>
                <a:spcPts val="0"/>
              </a:spcAft>
              <a:buSzPts val="1000"/>
              <a:buAutoNum type="arabicPeriod"/>
            </a:pPr>
            <a:r>
              <a:rPr lang="en" sz="1000" u="sng">
                <a:solidFill>
                  <a:schemeClr val="hlink"/>
                </a:solidFill>
                <a:hlinkClick r:id="rId3"/>
              </a:rPr>
              <a:t>https://docs.google.com/document/d/1khG-XpDfx2Kpja8LMebzuf3MoOwCl3KmH-mUlE60nf8/edit</a:t>
            </a:r>
            <a:endParaRPr sz="1000"/>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
              <a:t>Today’s presentation stems from work on the Share virtual discovery project.  Share-VDE is </a:t>
            </a:r>
            <a:r>
              <a:rPr lang="en">
                <a:solidFill>
                  <a:srgbClr val="333333"/>
                </a:solidFill>
                <a:highlight>
                  <a:srgbClr val="FFFFFF"/>
                </a:highlight>
              </a:rPr>
              <a:t>an initiative led by an international community of participating libraries, with the aim of setting up linked data-based workflows. One of the primary outputs of this initiative is the Sapientia Cluster knowledgebase which brings together MARC bibliographic and authority data from member libraries, enriches it with authoritative linked data entities, and then clusters the data into BIBFRAME entities. The Sapientia Cluster knowledgebase, or CKB, forms the backbone of the Share-VDE discovery portal. The working group responsible for overseeing the development of the Sapientia data model and clustering processes is the Sapientia Entity Identification Working Group (SEI Working Group, for short).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Thinking about this in the context of current tools at our disposal, on the left here we see the library of congress’s MARC to BIBFRAME conversion specifications for 780 field (with stars beside those we are recommending updating …), while on the right we have the related works module from the PCC Serials cataloguing template in the Sinopia Bibframe editor.  Notably there are different practices for relationships used … this should be considered so that outputs for bf created through conversion are in alignment with relationships created natively (so much as possible)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This also speaks to the need for collaboration between communities of practice working on BIBFRAME implementation, for example, Sinopia, Share-VDE, LC, PCC, … Interoperability is crucial for interchange, so it’s timely that the PCC is setting up a BIBFRAME Interoperability Group, which aims to bring together diverse groups working on BIBFRAME implementation.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So wrapping up quickly, where do we go from here? Our next steps include working with Share-VDE developers to implement our suggested relationship revisions and define logic for creating more complex relationships. Like most Share-VDE projects we expect this work to be iterative, involving review, testing and refinement. Final steps will involve investigating other linked data ontologies where gaps exist in BIBFRAME and advocating for BIBFRAME ontology and conversion spec updates if data review deems them necessary.</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Specifically, today’s presentation is the result of a recent SEI Working Group Project to review entity identification in advance of a refactoring of the Sapientia cluster knowledgebase (CKB). Within this project particular attention was given to the identification of entities and the assignment of relationships for data contained within the MARC 760-787 linking fields.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Now, as serials cataloguers will know, the MARC linking fields are an integral component of continuing resource description, and information contained within these fields often represents complex title history data as well as relationships with other title entities.</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This image illustrates part of a serials title example from the Share-VDE Stardog production triplestore (i.e., the Share VDE backend).  Though difficult to parse in this slide, the image highlights that the Share-VDE project involves the mapping of MARC authority &amp; Bib data from many large library databases into BIBFRAME. Classes and properties need to be clearly specified because these models must be translated into real world data. This modelling work must then be translated into code for conversion and clustering processes within the Share-VDE systems.</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solidFill>
                  <a:schemeClr val="dk1"/>
                </a:solidFill>
                <a:highlight>
                  <a:srgbClr val="FFFFFF"/>
                </a:highlight>
              </a:rPr>
              <a:t>When it comes to sequential title history data contained within the MARC 780 and 785 fields, there are many nuances and historical practices that need to be accounted for when converting these relationships into Linked Data. Our group of serial enthusiasts formed in order to ensure that these fields, the complicated relationships they encode, and the legacy Continuing Resource data they contain are given the attention they deserve.</a:t>
            </a:r>
            <a:endParaRPr>
              <a:solidFill>
                <a:schemeClr val="dk1"/>
              </a:solidFill>
              <a:highlight>
                <a:srgbClr val="FFFFFF"/>
              </a:highlight>
            </a:endParaRPr>
          </a:p>
          <a:p>
            <a:pPr indent="0" lvl="0" marL="0" rtl="0" algn="l">
              <a:lnSpc>
                <a:spcPct val="100000"/>
              </a:lnSpc>
              <a:spcBef>
                <a:spcPts val="0"/>
              </a:spcBef>
              <a:spcAft>
                <a:spcPts val="0"/>
              </a:spcAft>
              <a:buSzPts val="1400"/>
              <a:buNone/>
            </a:pPr>
            <a:r>
              <a:t/>
            </a:r>
            <a:endParaRPr>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Just as a quick refresher regarding Successive Entry cataloging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Since the 1970s, libraries following the Anglo-American Cataloging Rules (AACR) – and now RDA – content standards have applied Successive Entry guidelines to capture sequential Bibliographic relationships.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Catalogers describing Continuing Resources create separate Bib descriptions for resources that experience Major Change(s). These separate, successive Bib descriptions are then “linked” to one another with Preceding/Succeeding (780/785) MARC 21 linking fields. Continuing Resource catalogers select carefully-defined 780/785 indicator values in order to accurately describe a range of relationships these Bib entities share.</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highlight>
                <a:srgbClr val="FFFFFF"/>
              </a:highlight>
            </a:endParaRPr>
          </a:p>
          <a:p>
            <a:pPr indent="0" lvl="0" marL="0" rtl="0" algn="l">
              <a:lnSpc>
                <a:spcPct val="100000"/>
              </a:lnSpc>
              <a:spcBef>
                <a:spcPts val="0"/>
              </a:spcBef>
              <a:spcAft>
                <a:spcPts val="0"/>
              </a:spcAft>
              <a:buSzPts val="1400"/>
              <a:buNone/>
            </a:pPr>
            <a:r>
              <a:rPr lang="en">
                <a:solidFill>
                  <a:schemeClr val="dk1"/>
                </a:solidFill>
                <a:highlight>
                  <a:srgbClr val="FFFFFF"/>
                </a:highlight>
              </a:rPr>
              <a:t>Refining the conversion and modeling processes necessary to capture the range of sequential relationships Continuing Resource Bib records exhibit will allow library catalogs to leverage Linked Data’s ability to clearly express relationships between entities and to encode these relationships more explicitly for machines, </a:t>
            </a:r>
            <a:r>
              <a:rPr lang="en">
                <a:solidFill>
                  <a:schemeClr val="dk1"/>
                </a:solidFill>
                <a:highlight>
                  <a:schemeClr val="lt1"/>
                </a:highlight>
              </a:rPr>
              <a:t>for catalogers and</a:t>
            </a:r>
            <a:r>
              <a:rPr lang="en">
                <a:solidFill>
                  <a:schemeClr val="dk1"/>
                </a:solidFill>
                <a:highlight>
                  <a:srgbClr val="FFFFFF"/>
                </a:highlight>
              </a:rPr>
              <a:t> for Library Users.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Again, the purpose of our WG analysis was to inform processes for acting on real world data, to describe actual use-case Continuing Resources – we therefore needed to both identify concerns and suggest a path forward.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Consulting and reviewing PCC CONSER and Serials Community documentation &amp; best practices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And based on the data and examples we studied, the following approaches were utilized:</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Where possible, map 780-785 MARC relationships to existing BibFrame properties;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Where no appropriate BibFrame relationship existed, map instead to RDA/RDF unconstrained relationships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When no workable alternative currently exists, distinguish when this loss of specificity may be okay, and when the library &amp; serials community may instead need to request new BibFrame relationship properties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For complicated, outlier examples, determine cases for which creative applied logic may provide extensible solutions (with the clear understanding that this may not always be possible)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Slide content*</a:t>
            </a:r>
            <a:endParaRPr sz="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The good news is … that in many cases current MARC 21 780 and 785 fields may be mapped cleanly to existing BibFrame relationship properties.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Using the library of Congress’s MARC to BIBFRAME conversion specifications as a starting point, our group found that many preceding and succeeding entity relationships could be mapped to existing BIBFRAME relationships. In particular, straightforward, one-to-one relationships, such as continues/continued by, absorbed/absorbed by required no further analysis. </a:t>
            </a:r>
            <a:endParaRPr/>
          </a:p>
          <a:p>
            <a:pPr indent="0" lvl="0" marL="0" rtl="0" algn="l">
              <a:lnSpc>
                <a:spcPct val="100000"/>
              </a:lnSpc>
              <a:spcBef>
                <a:spcPts val="0"/>
              </a:spcBef>
              <a:spcAft>
                <a:spcPts val="0"/>
              </a:spcAft>
              <a:buSzPts val="1400"/>
              <a:buNone/>
            </a:pPr>
            <a:r>
              <a:rPr lang="en"/>
              <a:t>The group agreed that of 17 possible Continuing Resource relationships, 7 could be fully represented as outlined in the LC conversion specs (listed in the slide), while an additional 4 options could be captured, but will require additional consideration. </a:t>
            </a:r>
            <a:endParaRPr/>
          </a:p>
          <a:p>
            <a:pPr indent="0" lvl="0" marL="0" rtl="0" algn="l">
              <a:lnSpc>
                <a:spcPct val="100000"/>
              </a:lnSpc>
              <a:spcBef>
                <a:spcPts val="0"/>
              </a:spcBef>
              <a:spcAft>
                <a:spcPts val="0"/>
              </a:spcAft>
              <a:buSzPts val="1400"/>
              <a:buNone/>
            </a:pPr>
            <a:r>
              <a:rPr lang="en"/>
              <a:t>The remaining 6 options require new relationships; either re-workings of existing BibFrame relationships, or new relationships altogether.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t>
            </a:r>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(Among the 4 that need additional tweaking: ex. Also capturing lateral relationships between merged/split titles)</a:t>
            </a:r>
            <a:endParaRPr/>
          </a:p>
          <a:p>
            <a:pPr indent="0" lvl="0" marL="0" rtl="0" algn="l">
              <a:lnSpc>
                <a:spcPct val="100000"/>
              </a:lnSpc>
              <a:spcBef>
                <a:spcPts val="0"/>
              </a:spcBef>
              <a:spcAft>
                <a:spcPts val="0"/>
              </a:spcAft>
              <a:buSzPts val="1400"/>
              <a:buNone/>
            </a:pPr>
            <a:r>
              <a:rPr lang="en"/>
              <a:t>(Among the 6 that require new accommodation(s): ex. Updating to inPart, specifying continuedBy/continues instead of precededBy/precedes,).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
              <a:t>Analysis and recommendation:</a:t>
            </a:r>
            <a:r>
              <a:rPr lang="en"/>
              <a:t> One to one Bib entity relationships, such as </a:t>
            </a:r>
            <a:r>
              <a:rPr lang="en">
                <a:solidFill>
                  <a:schemeClr val="dk1"/>
                </a:solidFill>
              </a:rPr>
              <a:t>continuedBy/continues which have an equivalent BibFrame relationship property can be mapped from MARC to BIBFRAME without a loss of information.</a:t>
            </a:r>
            <a:endParaRPr>
              <a:solidFill>
                <a:schemeClr val="dk1"/>
              </a:solidFill>
            </a:endParaRPr>
          </a:p>
          <a:p>
            <a:pPr indent="0" lvl="0" marL="0" rtl="0" algn="l">
              <a:lnSpc>
                <a:spcPct val="100000"/>
              </a:lnSpc>
              <a:spcBef>
                <a:spcPts val="0"/>
              </a:spcBef>
              <a:spcAft>
                <a:spcPts val="0"/>
              </a:spcAft>
              <a:buSzPts val="1400"/>
              <a:buNone/>
            </a:pPr>
            <a:r>
              <a:rPr lang="en">
                <a:solidFill>
                  <a:schemeClr val="dk1"/>
                </a:solidFill>
              </a:rPr>
              <a:t>For example, in the straightforward one-to-one MARC ceased serial Bib title illustrated above, Title 1 represented in the 245 field changes to become the highlighted Title 2 in the 785 field.</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150" y="0"/>
            <a:ext cx="9144000" cy="4156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txBox="1"/>
          <p:nvPr>
            <p:ph type="ctrTitle"/>
          </p:nvPr>
        </p:nvSpPr>
        <p:spPr>
          <a:xfrm>
            <a:off x="685800" y="2525225"/>
            <a:ext cx="5309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11"/>
          <p:cNvSpPr/>
          <p:nvPr/>
        </p:nvSpPr>
        <p:spPr>
          <a:xfrm flipH="1">
            <a:off x="-75" y="0"/>
            <a:ext cx="185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1"/>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idx="12" type="sldNum"/>
          </p:nvPr>
        </p:nvSpPr>
        <p:spPr>
          <a:xfrm>
            <a:off x="-75" y="0"/>
            <a:ext cx="1851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11"/>
          <p:cNvSpPr txBox="1"/>
          <p:nvPr>
            <p:ph idx="1" type="body"/>
          </p:nvPr>
        </p:nvSpPr>
        <p:spPr>
          <a:xfrm>
            <a:off x="223150" y="1284100"/>
            <a:ext cx="1393200" cy="19329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360"/>
              </a:spcBef>
              <a:spcAft>
                <a:spcPts val="0"/>
              </a:spcAft>
              <a:buClr>
                <a:schemeClr val="dk1"/>
              </a:buClr>
              <a:buSzPts val="1200"/>
              <a:buNone/>
              <a:defRPr sz="1200"/>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type="blank">
  <p:cSld name="BLANK">
    <p:spTree>
      <p:nvGrpSpPr>
        <p:cNvPr id="69" name="Shape 69"/>
        <p:cNvGrpSpPr/>
        <p:nvPr/>
      </p:nvGrpSpPr>
      <p:grpSpPr>
        <a:xfrm>
          <a:off x="0" y="0"/>
          <a:ext cx="0" cy="0"/>
          <a:chOff x="0" y="0"/>
          <a:chExt cx="0" cy="0"/>
        </a:xfrm>
      </p:grpSpPr>
      <p:sp>
        <p:nvSpPr>
          <p:cNvPr id="70" name="Google Shape;70;p13"/>
          <p:cNvSpPr txBox="1"/>
          <p:nvPr>
            <p:ph idx="12" type="sldNum"/>
          </p:nvPr>
        </p:nvSpPr>
        <p:spPr>
          <a:xfrm>
            <a:off x="271754" y="463432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71" name="Shape 71"/>
        <p:cNvGrpSpPr/>
        <p:nvPr/>
      </p:nvGrpSpPr>
      <p:grpSpPr>
        <a:xfrm>
          <a:off x="0" y="0"/>
          <a:ext cx="0" cy="0"/>
          <a:chOff x="0" y="0"/>
          <a:chExt cx="0" cy="0"/>
        </a:xfrm>
      </p:grpSpPr>
      <p:sp>
        <p:nvSpPr>
          <p:cNvPr id="72" name="Google Shape;72;p14"/>
          <p:cNvSpPr/>
          <p:nvPr/>
        </p:nvSpPr>
        <p:spPr>
          <a:xfrm>
            <a:off x="94850" y="94850"/>
            <a:ext cx="8951700" cy="4961100"/>
          </a:xfrm>
          <a:prstGeom prst="roundRect">
            <a:avLst>
              <a:gd fmla="val 2488" name="adj"/>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4"/>
          <p:cNvPicPr preferRelativeResize="0"/>
          <p:nvPr/>
        </p:nvPicPr>
        <p:blipFill rotWithShape="1">
          <a:blip r:embed="rId2">
            <a:alphaModFix/>
          </a:blip>
          <a:srcRect b="0" l="0" r="0" t="0"/>
          <a:stretch/>
        </p:blipFill>
        <p:spPr>
          <a:xfrm>
            <a:off x="2981825" y="619625"/>
            <a:ext cx="3194625" cy="1506038"/>
          </a:xfrm>
          <a:prstGeom prst="rect">
            <a:avLst/>
          </a:prstGeom>
          <a:noFill/>
          <a:ln>
            <a:noFill/>
          </a:ln>
        </p:spPr>
      </p:pic>
      <p:sp>
        <p:nvSpPr>
          <p:cNvPr id="74" name="Google Shape;74;p14"/>
          <p:cNvSpPr txBox="1"/>
          <p:nvPr>
            <p:ph type="ctrTitle"/>
          </p:nvPr>
        </p:nvSpPr>
        <p:spPr>
          <a:xfrm>
            <a:off x="311700" y="2125675"/>
            <a:ext cx="8520600" cy="1373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94E1B"/>
              </a:buClr>
              <a:buSzPts val="3600"/>
              <a:buFont typeface="Source Serif Pro"/>
              <a:buNone/>
              <a:defRPr sz="3600">
                <a:solidFill>
                  <a:srgbClr val="E94E1B"/>
                </a:solidFill>
                <a:latin typeface="Source Serif Pro"/>
                <a:ea typeface="Source Serif Pro"/>
                <a:cs typeface="Source Serif Pro"/>
                <a:sym typeface="Source Serif Pr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5" name="Google Shape;75;p14"/>
          <p:cNvSpPr txBox="1"/>
          <p:nvPr>
            <p:ph idx="1" type="subTitle"/>
          </p:nvPr>
        </p:nvSpPr>
        <p:spPr>
          <a:xfrm>
            <a:off x="311700" y="3519925"/>
            <a:ext cx="8520600" cy="66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000000"/>
              </a:buClr>
              <a:buSzPts val="1400"/>
              <a:buFont typeface="Source Serif Pro"/>
              <a:buNone/>
              <a:defRPr sz="1400">
                <a:solidFill>
                  <a:srgbClr val="000000"/>
                </a:solidFill>
                <a:latin typeface="Source Serif Pro"/>
                <a:ea typeface="Source Serif Pro"/>
                <a:cs typeface="Source Serif Pro"/>
                <a:sym typeface="Source Serif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6" name="Google Shape;76;p14"/>
          <p:cNvSpPr txBox="1"/>
          <p:nvPr>
            <p:ph idx="2" type="subTitle"/>
          </p:nvPr>
        </p:nvSpPr>
        <p:spPr>
          <a:xfrm>
            <a:off x="311700" y="4237100"/>
            <a:ext cx="8520600" cy="608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666666"/>
              </a:buClr>
              <a:buSzPts val="1200"/>
              <a:buFont typeface="Source Serif Pro"/>
              <a:buNone/>
              <a:defRPr sz="1200">
                <a:solidFill>
                  <a:srgbClr val="666666"/>
                </a:solidFill>
                <a:latin typeface="Source Serif Pro"/>
                <a:ea typeface="Source Serif Pro"/>
                <a:cs typeface="Source Serif Pro"/>
                <a:sym typeface="Source Serif Pr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type="secHead">
  <p:cSld name="SECTION_HEADER">
    <p:spTree>
      <p:nvGrpSpPr>
        <p:cNvPr id="77" name="Shape 77"/>
        <p:cNvGrpSpPr/>
        <p:nvPr/>
      </p:nvGrpSpPr>
      <p:grpSpPr>
        <a:xfrm>
          <a:off x="0" y="0"/>
          <a:ext cx="0" cy="0"/>
          <a:chOff x="0" y="0"/>
          <a:chExt cx="0" cy="0"/>
        </a:xfrm>
      </p:grpSpPr>
      <p:cxnSp>
        <p:nvCxnSpPr>
          <p:cNvPr id="78" name="Google Shape;78;p15"/>
          <p:cNvCxnSpPr/>
          <p:nvPr/>
        </p:nvCxnSpPr>
        <p:spPr>
          <a:xfrm>
            <a:off x="389100" y="2144944"/>
            <a:ext cx="8365800" cy="0"/>
          </a:xfrm>
          <a:prstGeom prst="straightConnector1">
            <a:avLst/>
          </a:prstGeom>
          <a:noFill/>
          <a:ln cap="flat" cmpd="sng" w="19050">
            <a:solidFill>
              <a:srgbClr val="E94E1B"/>
            </a:solidFill>
            <a:prstDash val="solid"/>
            <a:round/>
            <a:headEnd len="sm" w="sm" type="none"/>
            <a:tailEnd len="med" w="med" type="oval"/>
          </a:ln>
        </p:spPr>
      </p:cxnSp>
      <p:pic>
        <p:nvPicPr>
          <p:cNvPr id="79" name="Google Shape;79;p15"/>
          <p:cNvPicPr preferRelativeResize="0"/>
          <p:nvPr/>
        </p:nvPicPr>
        <p:blipFill rotWithShape="1">
          <a:blip r:embed="rId2">
            <a:alphaModFix/>
          </a:blip>
          <a:srcRect b="0" l="0" r="51490" t="0"/>
          <a:stretch/>
        </p:blipFill>
        <p:spPr>
          <a:xfrm>
            <a:off x="4068975" y="3276350"/>
            <a:ext cx="1020350" cy="991650"/>
          </a:xfrm>
          <a:prstGeom prst="rect">
            <a:avLst/>
          </a:prstGeom>
          <a:noFill/>
          <a:ln>
            <a:noFill/>
          </a:ln>
        </p:spPr>
      </p:pic>
      <p:sp>
        <p:nvSpPr>
          <p:cNvPr id="80" name="Google Shape;80;p15"/>
          <p:cNvSpPr txBox="1"/>
          <p:nvPr>
            <p:ph type="title"/>
          </p:nvPr>
        </p:nvSpPr>
        <p:spPr>
          <a:xfrm>
            <a:off x="311700" y="295225"/>
            <a:ext cx="8520600" cy="1635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C4F5B"/>
              </a:buClr>
              <a:buSzPts val="3000"/>
              <a:buFont typeface="Source Serif Pro"/>
              <a:buNone/>
              <a:defRPr sz="3000">
                <a:solidFill>
                  <a:srgbClr val="1C4F5B"/>
                </a:solidFill>
                <a:latin typeface="Source Serif Pro"/>
                <a:ea typeface="Source Serif Pro"/>
                <a:cs typeface="Source Serif Pro"/>
                <a:sym typeface="Source Serif Pro"/>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81" name="Shape 81"/>
        <p:cNvGrpSpPr/>
        <p:nvPr/>
      </p:nvGrpSpPr>
      <p:grpSpPr>
        <a:xfrm>
          <a:off x="0" y="0"/>
          <a:ext cx="0" cy="0"/>
          <a:chOff x="0" y="0"/>
          <a:chExt cx="0" cy="0"/>
        </a:xfrm>
      </p:grpSpPr>
      <p:cxnSp>
        <p:nvCxnSpPr>
          <p:cNvPr id="82" name="Google Shape;82;p16"/>
          <p:cNvCxnSpPr/>
          <p:nvPr/>
        </p:nvCxnSpPr>
        <p:spPr>
          <a:xfrm>
            <a:off x="389100" y="751463"/>
            <a:ext cx="8365800" cy="0"/>
          </a:xfrm>
          <a:prstGeom prst="straightConnector1">
            <a:avLst/>
          </a:prstGeom>
          <a:noFill/>
          <a:ln cap="flat" cmpd="sng" w="19050">
            <a:solidFill>
              <a:srgbClr val="E94E1B"/>
            </a:solidFill>
            <a:prstDash val="solid"/>
            <a:round/>
            <a:headEnd len="sm" w="sm" type="none"/>
            <a:tailEnd len="med" w="med" type="oval"/>
          </a:ln>
        </p:spPr>
      </p:cxnSp>
      <p:pic>
        <p:nvPicPr>
          <p:cNvPr id="83" name="Google Shape;83;p16"/>
          <p:cNvPicPr preferRelativeResize="0"/>
          <p:nvPr/>
        </p:nvPicPr>
        <p:blipFill rotWithShape="1">
          <a:blip r:embed="rId2">
            <a:alphaModFix/>
          </a:blip>
          <a:srcRect b="0" l="0" r="51517" t="0"/>
          <a:stretch/>
        </p:blipFill>
        <p:spPr>
          <a:xfrm>
            <a:off x="8331750" y="4365200"/>
            <a:ext cx="707676" cy="688150"/>
          </a:xfrm>
          <a:prstGeom prst="rect">
            <a:avLst/>
          </a:prstGeom>
          <a:noFill/>
          <a:ln>
            <a:noFill/>
          </a:ln>
        </p:spPr>
      </p:pic>
      <p:sp>
        <p:nvSpPr>
          <p:cNvPr id="84" name="Google Shape;84;p16"/>
          <p:cNvSpPr txBox="1"/>
          <p:nvPr>
            <p:ph type="title"/>
          </p:nvPr>
        </p:nvSpPr>
        <p:spPr>
          <a:xfrm>
            <a:off x="566525" y="140225"/>
            <a:ext cx="7979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1C4F5B"/>
              </a:buClr>
              <a:buSzPts val="3000"/>
              <a:buFont typeface="Source Serif Pro"/>
              <a:buNone/>
              <a:defRPr sz="3000">
                <a:solidFill>
                  <a:srgbClr val="1C4F5B"/>
                </a:solidFill>
                <a:latin typeface="Source Serif Pro"/>
                <a:ea typeface="Source Serif Pro"/>
                <a:cs typeface="Source Serif Pro"/>
                <a:sym typeface="Source Serif Pro"/>
              </a:defRPr>
            </a:lvl1pPr>
            <a:lvl2pPr lvl="1"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2pPr>
            <a:lvl3pPr lvl="2"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3pPr>
            <a:lvl4pPr lvl="3"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4pPr>
            <a:lvl5pPr lvl="4"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5pPr>
            <a:lvl6pPr lvl="5"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6pPr>
            <a:lvl7pPr lvl="6"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7pPr>
            <a:lvl8pPr lvl="7"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8pPr>
            <a:lvl9pPr lvl="8" algn="l">
              <a:lnSpc>
                <a:spcPct val="100000"/>
              </a:lnSpc>
              <a:spcBef>
                <a:spcPts val="0"/>
              </a:spcBef>
              <a:spcAft>
                <a:spcPts val="0"/>
              </a:spcAft>
              <a:buSzPts val="2800"/>
              <a:buFont typeface="Source Serif Pro"/>
              <a:buNone/>
              <a:defRPr>
                <a:latin typeface="Source Serif Pro"/>
                <a:ea typeface="Source Serif Pro"/>
                <a:cs typeface="Source Serif Pro"/>
                <a:sym typeface="Source Serif Pro"/>
              </a:defRPr>
            </a:lvl9pPr>
          </a:lstStyle>
          <a:p/>
        </p:txBody>
      </p:sp>
      <p:sp>
        <p:nvSpPr>
          <p:cNvPr id="85" name="Google Shape;85;p16"/>
          <p:cNvSpPr txBox="1"/>
          <p:nvPr>
            <p:ph idx="1" type="body"/>
          </p:nvPr>
        </p:nvSpPr>
        <p:spPr>
          <a:xfrm>
            <a:off x="566525" y="1152475"/>
            <a:ext cx="7979100" cy="3212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000000"/>
              </a:buClr>
              <a:buSzPts val="1800"/>
              <a:buFont typeface="Cabin Condensed"/>
              <a:buChar char="●"/>
              <a:defRPr>
                <a:solidFill>
                  <a:srgbClr val="000000"/>
                </a:solidFill>
                <a:latin typeface="Cabin Condensed"/>
                <a:ea typeface="Cabin Condensed"/>
                <a:cs typeface="Cabin Condensed"/>
                <a:sym typeface="Cabin Condensed"/>
              </a:defRPr>
            </a:lvl1pPr>
            <a:lvl2pPr indent="-317500" lvl="1" marL="914400" algn="l">
              <a:lnSpc>
                <a:spcPct val="115000"/>
              </a:lnSpc>
              <a:spcBef>
                <a:spcPts val="1600"/>
              </a:spcBef>
              <a:spcAft>
                <a:spcPts val="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2pPr>
            <a:lvl3pPr indent="-317500" lvl="2" marL="1371600" algn="l">
              <a:lnSpc>
                <a:spcPct val="115000"/>
              </a:lnSpc>
              <a:spcBef>
                <a:spcPts val="1600"/>
              </a:spcBef>
              <a:spcAft>
                <a:spcPts val="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3pPr>
            <a:lvl4pPr indent="-317500" lvl="3" marL="1828800" algn="l">
              <a:lnSpc>
                <a:spcPct val="115000"/>
              </a:lnSpc>
              <a:spcBef>
                <a:spcPts val="1600"/>
              </a:spcBef>
              <a:spcAft>
                <a:spcPts val="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4pPr>
            <a:lvl5pPr indent="-317500" lvl="4" marL="2286000" algn="l">
              <a:lnSpc>
                <a:spcPct val="115000"/>
              </a:lnSpc>
              <a:spcBef>
                <a:spcPts val="1600"/>
              </a:spcBef>
              <a:spcAft>
                <a:spcPts val="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5pPr>
            <a:lvl6pPr indent="-317500" lvl="5" marL="2743200" algn="l">
              <a:lnSpc>
                <a:spcPct val="115000"/>
              </a:lnSpc>
              <a:spcBef>
                <a:spcPts val="1600"/>
              </a:spcBef>
              <a:spcAft>
                <a:spcPts val="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6pPr>
            <a:lvl7pPr indent="-317500" lvl="6" marL="3200400" algn="l">
              <a:lnSpc>
                <a:spcPct val="115000"/>
              </a:lnSpc>
              <a:spcBef>
                <a:spcPts val="1600"/>
              </a:spcBef>
              <a:spcAft>
                <a:spcPts val="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7pPr>
            <a:lvl8pPr indent="-317500" lvl="7" marL="3657600" algn="l">
              <a:lnSpc>
                <a:spcPct val="115000"/>
              </a:lnSpc>
              <a:spcBef>
                <a:spcPts val="1600"/>
              </a:spcBef>
              <a:spcAft>
                <a:spcPts val="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8pPr>
            <a:lvl9pPr indent="-317500" lvl="8" marL="4114800" algn="l">
              <a:lnSpc>
                <a:spcPct val="115000"/>
              </a:lnSpc>
              <a:spcBef>
                <a:spcPts val="1600"/>
              </a:spcBef>
              <a:spcAft>
                <a:spcPts val="1600"/>
              </a:spcAft>
              <a:buClr>
                <a:srgbClr val="000000"/>
              </a:buClr>
              <a:buSzPts val="1400"/>
              <a:buFont typeface="Cabin Condensed"/>
              <a:buChar char="■"/>
              <a:defRPr>
                <a:solidFill>
                  <a:srgbClr val="000000"/>
                </a:solidFill>
                <a:latin typeface="Cabin Condensed"/>
                <a:ea typeface="Cabin Condensed"/>
                <a:cs typeface="Cabin Condensed"/>
                <a:sym typeface="Cabin Condensed"/>
              </a:defRPr>
            </a:lvl9pPr>
          </a:lstStyle>
          <a:p/>
        </p:txBody>
      </p:sp>
      <p:sp>
        <p:nvSpPr>
          <p:cNvPr id="86" name="Google Shape;86;p16"/>
          <p:cNvSpPr txBox="1"/>
          <p:nvPr>
            <p:ph idx="12" type="sldNum"/>
          </p:nvPr>
        </p:nvSpPr>
        <p:spPr>
          <a:xfrm>
            <a:off x="271808" y="4634267"/>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3" name="Shape 13"/>
        <p:cNvGrpSpPr/>
        <p:nvPr/>
      </p:nvGrpSpPr>
      <p:grpSpPr>
        <a:xfrm>
          <a:off x="0" y="0"/>
          <a:ext cx="0" cy="0"/>
          <a:chOff x="0" y="0"/>
          <a:chExt cx="0" cy="0"/>
        </a:xfrm>
      </p:grpSpPr>
      <p:sp>
        <p:nvSpPr>
          <p:cNvPr id="14" name="Google Shape;14;p3"/>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7" name="Google Shape;17;p3"/>
          <p:cNvSpPr txBox="1"/>
          <p:nvPr>
            <p:ph idx="1" type="body"/>
          </p:nvPr>
        </p:nvSpPr>
        <p:spPr>
          <a:xfrm>
            <a:off x="844425" y="1534257"/>
            <a:ext cx="2804700" cy="3321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8" name="Google Shape;18;p3"/>
          <p:cNvSpPr txBox="1"/>
          <p:nvPr>
            <p:ph idx="2" type="body"/>
          </p:nvPr>
        </p:nvSpPr>
        <p:spPr>
          <a:xfrm>
            <a:off x="3818123" y="1534257"/>
            <a:ext cx="2804700" cy="3321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19" name="Google Shape;19;p3"/>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 name="Shape 20"/>
        <p:cNvGrpSpPr/>
        <p:nvPr/>
      </p:nvGrpSpPr>
      <p:grpSpPr>
        <a:xfrm>
          <a:off x="0" y="0"/>
          <a:ext cx="0" cy="0"/>
          <a:chOff x="0" y="0"/>
          <a:chExt cx="0" cy="0"/>
        </a:xfrm>
      </p:grpSpPr>
      <p:sp>
        <p:nvSpPr>
          <p:cNvPr id="21" name="Google Shape;21;p4"/>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4"/>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4" name="Google Shape;24;p4"/>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sz="2400"/>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sz="2400"/>
            </a:lvl4pPr>
            <a:lvl5pPr indent="-381000" lvl="4" marL="2286000" algn="l">
              <a:lnSpc>
                <a:spcPct val="100000"/>
              </a:lnSpc>
              <a:spcBef>
                <a:spcPts val="0"/>
              </a:spcBef>
              <a:spcAft>
                <a:spcPts val="0"/>
              </a:spcAft>
              <a:buSzPts val="2400"/>
              <a:buChar char="○"/>
              <a:defRPr sz="2400"/>
            </a:lvl5pPr>
            <a:lvl6pPr indent="-381000" lvl="5" marL="2743200" algn="l">
              <a:lnSpc>
                <a:spcPct val="100000"/>
              </a:lnSpc>
              <a:spcBef>
                <a:spcPts val="0"/>
              </a:spcBef>
              <a:spcAft>
                <a:spcPts val="0"/>
              </a:spcAft>
              <a:buSzPts val="2400"/>
              <a:buChar char="■"/>
              <a:defRPr sz="2400"/>
            </a:lvl6pPr>
            <a:lvl7pPr indent="-381000" lvl="6" marL="3200400" algn="l">
              <a:lnSpc>
                <a:spcPct val="100000"/>
              </a:lnSpc>
              <a:spcBef>
                <a:spcPts val="0"/>
              </a:spcBef>
              <a:spcAft>
                <a:spcPts val="0"/>
              </a:spcAft>
              <a:buSzPts val="2400"/>
              <a:buChar char="●"/>
              <a:defRPr sz="2400"/>
            </a:lvl7pPr>
            <a:lvl8pPr indent="-381000" lvl="7" marL="3657600" algn="l">
              <a:lnSpc>
                <a:spcPct val="100000"/>
              </a:lnSpc>
              <a:spcBef>
                <a:spcPts val="0"/>
              </a:spcBef>
              <a:spcAft>
                <a:spcPts val="0"/>
              </a:spcAft>
              <a:buSzPts val="2400"/>
              <a:buChar char="○"/>
              <a:defRPr sz="2400"/>
            </a:lvl8pPr>
            <a:lvl9pPr indent="-381000" lvl="8" marL="4114800" algn="l">
              <a:lnSpc>
                <a:spcPct val="100000"/>
              </a:lnSpc>
              <a:spcBef>
                <a:spcPts val="0"/>
              </a:spcBef>
              <a:spcAft>
                <a:spcPts val="0"/>
              </a:spcAft>
              <a:buSzPts val="2400"/>
              <a:buChar char="■"/>
              <a:defRPr sz="2400"/>
            </a:lvl9pPr>
          </a:lstStyle>
          <a:p/>
        </p:txBody>
      </p:sp>
      <p:sp>
        <p:nvSpPr>
          <p:cNvPr id="25" name="Google Shape;25;p4"/>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6" name="Shape 26"/>
        <p:cNvGrpSpPr/>
        <p:nvPr/>
      </p:nvGrpSpPr>
      <p:grpSpPr>
        <a:xfrm>
          <a:off x="0" y="0"/>
          <a:ext cx="0" cy="0"/>
          <a:chOff x="0" y="0"/>
          <a:chExt cx="0" cy="0"/>
        </a:xfrm>
      </p:grpSpPr>
      <p:sp>
        <p:nvSpPr>
          <p:cNvPr id="27" name="Google Shape;27;p5"/>
          <p:cNvSpPr/>
          <p:nvPr/>
        </p:nvSpPr>
        <p:spPr>
          <a:xfrm rot="10800000">
            <a:off x="-150" y="3769825"/>
            <a:ext cx="9144000" cy="687600"/>
          </a:xfrm>
          <a:prstGeom prst="rect">
            <a:avLst/>
          </a:prstGeom>
          <a:solidFill>
            <a:srgbClr val="000000">
              <a:alpha val="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p:nvPr/>
        </p:nvSpPr>
        <p:spPr>
          <a:xfrm flipH="1">
            <a:off x="-150" y="0"/>
            <a:ext cx="9144000" cy="3769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5"/>
          <p:cNvSpPr txBox="1"/>
          <p:nvPr>
            <p:ph idx="1" type="body"/>
          </p:nvPr>
        </p:nvSpPr>
        <p:spPr>
          <a:xfrm>
            <a:off x="1616475" y="0"/>
            <a:ext cx="5910900" cy="3769800"/>
          </a:xfrm>
          <a:prstGeom prst="rect">
            <a:avLst/>
          </a:prstGeom>
          <a:noFill/>
          <a:ln>
            <a:noFill/>
          </a:ln>
        </p:spPr>
        <p:txBody>
          <a:bodyPr anchorCtr="0" anchor="ctr" bIns="91425" lIns="91425" spcFirstLastPara="1" rIns="91425" wrap="square" tIns="91425">
            <a:noAutofit/>
          </a:bodyPr>
          <a:lstStyle>
            <a:lvl1pPr indent="-419100" lvl="0" marL="457200" algn="ctr">
              <a:lnSpc>
                <a:spcPct val="100000"/>
              </a:lnSpc>
              <a:spcBef>
                <a:spcPts val="600"/>
              </a:spcBef>
              <a:spcAft>
                <a:spcPts val="0"/>
              </a:spcAft>
              <a:buClr>
                <a:srgbClr val="FFFFFF"/>
              </a:buClr>
              <a:buSzPts val="3000"/>
              <a:buChar char="▹"/>
              <a:defRPr i="1">
                <a:solidFill>
                  <a:srgbClr val="FFFFFF"/>
                </a:solidFill>
              </a:defRPr>
            </a:lvl1pPr>
            <a:lvl2pPr indent="-381000" lvl="1" marL="914400" algn="ctr">
              <a:lnSpc>
                <a:spcPct val="100000"/>
              </a:lnSpc>
              <a:spcBef>
                <a:spcPts val="0"/>
              </a:spcBef>
              <a:spcAft>
                <a:spcPts val="0"/>
              </a:spcAft>
              <a:buClr>
                <a:srgbClr val="FFFFFF"/>
              </a:buClr>
              <a:buSzPts val="2400"/>
              <a:buChar char="▸"/>
              <a:defRPr i="1">
                <a:solidFill>
                  <a:srgbClr val="FFFFFF"/>
                </a:solidFill>
              </a:defRPr>
            </a:lvl2pPr>
            <a:lvl3pPr indent="-381000" lvl="2" marL="1371600" algn="ctr">
              <a:lnSpc>
                <a:spcPct val="100000"/>
              </a:lnSpc>
              <a:spcBef>
                <a:spcPts val="0"/>
              </a:spcBef>
              <a:spcAft>
                <a:spcPts val="0"/>
              </a:spcAft>
              <a:buClr>
                <a:srgbClr val="FFFFFF"/>
              </a:buClr>
              <a:buSzPts val="2400"/>
              <a:buChar char="⬩"/>
              <a:defRPr i="1">
                <a:solidFill>
                  <a:srgbClr val="FFFFFF"/>
                </a:solidFill>
              </a:defRPr>
            </a:lvl3pPr>
            <a:lvl4pPr indent="-342900" lvl="3" marL="1828800" algn="ctr">
              <a:lnSpc>
                <a:spcPct val="100000"/>
              </a:lnSpc>
              <a:spcBef>
                <a:spcPts val="0"/>
              </a:spcBef>
              <a:spcAft>
                <a:spcPts val="0"/>
              </a:spcAft>
              <a:buClr>
                <a:srgbClr val="FFFFFF"/>
              </a:buClr>
              <a:buSzPts val="1800"/>
              <a:buChar char="⬞"/>
              <a:defRPr i="1">
                <a:solidFill>
                  <a:srgbClr val="FFFFFF"/>
                </a:solidFill>
              </a:defRPr>
            </a:lvl4pPr>
            <a:lvl5pPr indent="-342900" lvl="4" marL="2286000" algn="ctr">
              <a:lnSpc>
                <a:spcPct val="100000"/>
              </a:lnSpc>
              <a:spcBef>
                <a:spcPts val="0"/>
              </a:spcBef>
              <a:spcAft>
                <a:spcPts val="0"/>
              </a:spcAft>
              <a:buClr>
                <a:srgbClr val="FFFFFF"/>
              </a:buClr>
              <a:buSzPts val="1800"/>
              <a:buChar char="○"/>
              <a:defRPr i="1">
                <a:solidFill>
                  <a:srgbClr val="FFFFFF"/>
                </a:solidFill>
              </a:defRPr>
            </a:lvl5pPr>
            <a:lvl6pPr indent="-342900" lvl="5" marL="2743200" algn="ctr">
              <a:lnSpc>
                <a:spcPct val="100000"/>
              </a:lnSpc>
              <a:spcBef>
                <a:spcPts val="0"/>
              </a:spcBef>
              <a:spcAft>
                <a:spcPts val="0"/>
              </a:spcAft>
              <a:buClr>
                <a:srgbClr val="FFFFFF"/>
              </a:buClr>
              <a:buSzPts val="1800"/>
              <a:buChar char="■"/>
              <a:defRPr i="1">
                <a:solidFill>
                  <a:srgbClr val="FFFFFF"/>
                </a:solidFill>
              </a:defRPr>
            </a:lvl6pPr>
            <a:lvl7pPr indent="-342900" lvl="6" marL="3200400" algn="ctr">
              <a:lnSpc>
                <a:spcPct val="100000"/>
              </a:lnSpc>
              <a:spcBef>
                <a:spcPts val="0"/>
              </a:spcBef>
              <a:spcAft>
                <a:spcPts val="0"/>
              </a:spcAft>
              <a:buClr>
                <a:srgbClr val="FFFFFF"/>
              </a:buClr>
              <a:buSzPts val="1800"/>
              <a:buChar char="●"/>
              <a:defRPr i="1">
                <a:solidFill>
                  <a:srgbClr val="FFFFFF"/>
                </a:solidFill>
              </a:defRPr>
            </a:lvl7pPr>
            <a:lvl8pPr indent="-342900" lvl="7" marL="3657600" algn="ctr">
              <a:lnSpc>
                <a:spcPct val="100000"/>
              </a:lnSpc>
              <a:spcBef>
                <a:spcPts val="0"/>
              </a:spcBef>
              <a:spcAft>
                <a:spcPts val="0"/>
              </a:spcAft>
              <a:buClr>
                <a:srgbClr val="FFFFFF"/>
              </a:buClr>
              <a:buSzPts val="1800"/>
              <a:buChar char="○"/>
              <a:defRPr i="1">
                <a:solidFill>
                  <a:srgbClr val="FFFFFF"/>
                </a:solidFill>
              </a:defRPr>
            </a:lvl8pPr>
            <a:lvl9pPr indent="-342900" lvl="8" marL="4114800" algn="ctr">
              <a:lnSpc>
                <a:spcPct val="100000"/>
              </a:lnSpc>
              <a:spcBef>
                <a:spcPts val="0"/>
              </a:spcBef>
              <a:spcAft>
                <a:spcPts val="0"/>
              </a:spcAft>
              <a:buClr>
                <a:srgbClr val="FFFFFF"/>
              </a:buClr>
              <a:buSzPts val="1800"/>
              <a:buChar char="■"/>
              <a:defRPr i="1">
                <a:solidFill>
                  <a:srgbClr val="FFFFFF"/>
                </a:solidFill>
              </a:defRPr>
            </a:lvl9pPr>
          </a:lstStyle>
          <a:p/>
        </p:txBody>
      </p:sp>
      <p:sp>
        <p:nvSpPr>
          <p:cNvPr id="30" name="Google Shape;30;p5"/>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 sz="7200" u="none" cap="none" strike="noStrike">
                <a:solidFill>
                  <a:schemeClr val="dk2"/>
                </a:solidFill>
                <a:latin typeface="Arial"/>
                <a:ea typeface="Arial"/>
                <a:cs typeface="Arial"/>
                <a:sym typeface="Arial"/>
              </a:rPr>
              <a:t>”</a:t>
            </a:r>
            <a:endParaRPr b="1" i="0" sz="7200" u="none" cap="none" strike="noStrike">
              <a:solidFill>
                <a:schemeClr val="dk2"/>
              </a:solidFill>
              <a:latin typeface="Arial"/>
              <a:ea typeface="Arial"/>
              <a:cs typeface="Arial"/>
              <a:sym typeface="Arial"/>
            </a:endParaRPr>
          </a:p>
        </p:txBody>
      </p:sp>
      <p:sp>
        <p:nvSpPr>
          <p:cNvPr id="31" name="Google Shape;31;p5"/>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6"/>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 name="Shape 36"/>
        <p:cNvGrpSpPr/>
        <p:nvPr/>
      </p:nvGrpSpPr>
      <p:grpSpPr>
        <a:xfrm>
          <a:off x="0" y="0"/>
          <a:ext cx="0" cy="0"/>
          <a:chOff x="0" y="0"/>
          <a:chExt cx="0" cy="0"/>
        </a:xfrm>
      </p:grpSpPr>
      <p:sp>
        <p:nvSpPr>
          <p:cNvPr id="37" name="Google Shape;37;p7"/>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7"/>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40" name="Google Shape;40;p7"/>
          <p:cNvSpPr txBox="1"/>
          <p:nvPr>
            <p:ph idx="1" type="body"/>
          </p:nvPr>
        </p:nvSpPr>
        <p:spPr>
          <a:xfrm>
            <a:off x="844425" y="1548525"/>
            <a:ext cx="1918800" cy="3225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1" name="Google Shape;41;p7"/>
          <p:cNvSpPr txBox="1"/>
          <p:nvPr>
            <p:ph idx="2" type="body"/>
          </p:nvPr>
        </p:nvSpPr>
        <p:spPr>
          <a:xfrm>
            <a:off x="2861613" y="1548525"/>
            <a:ext cx="1918800" cy="3225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2" name="Google Shape;42;p7"/>
          <p:cNvSpPr txBox="1"/>
          <p:nvPr>
            <p:ph idx="3" type="body"/>
          </p:nvPr>
        </p:nvSpPr>
        <p:spPr>
          <a:xfrm>
            <a:off x="4878801" y="1548525"/>
            <a:ext cx="1918800" cy="3225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3" name="Google Shape;43;p7"/>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8"/>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48" name="Google Shape;48;p8"/>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9" name="Shape 49"/>
        <p:cNvGrpSpPr/>
        <p:nvPr/>
      </p:nvGrpSpPr>
      <p:grpSpPr>
        <a:xfrm>
          <a:off x="0" y="0"/>
          <a:ext cx="0" cy="0"/>
          <a:chOff x="0" y="0"/>
          <a:chExt cx="0" cy="0"/>
        </a:xfrm>
      </p:grpSpPr>
      <p:sp>
        <p:nvSpPr>
          <p:cNvPr id="50" name="Google Shape;50;p9"/>
          <p:cNvSpPr/>
          <p:nvPr/>
        </p:nvSpPr>
        <p:spPr>
          <a:xfrm rot="10800000">
            <a:off x="-150" y="3082200"/>
            <a:ext cx="9144000" cy="687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p:nvPr/>
        </p:nvSpPr>
        <p:spPr>
          <a:xfrm flipH="1">
            <a:off x="-150" y="0"/>
            <a:ext cx="9144000" cy="30822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9"/>
          <p:cNvSpPr txBox="1"/>
          <p:nvPr>
            <p:ph type="ctrTitle"/>
          </p:nvPr>
        </p:nvSpPr>
        <p:spPr>
          <a:xfrm>
            <a:off x="685800" y="1907659"/>
            <a:ext cx="5008200" cy="104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3" name="Google Shape;53;p9"/>
          <p:cNvSpPr txBox="1"/>
          <p:nvPr>
            <p:ph idx="1" type="subTitle"/>
          </p:nvPr>
        </p:nvSpPr>
        <p:spPr>
          <a:xfrm>
            <a:off x="685800" y="3082250"/>
            <a:ext cx="5008200" cy="687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1800"/>
              <a:buNone/>
              <a:defRPr sz="1800"/>
            </a:lvl1pPr>
            <a:lvl2pPr lvl="1" algn="l">
              <a:lnSpc>
                <a:spcPct val="100000"/>
              </a:lnSpc>
              <a:spcBef>
                <a:spcPts val="0"/>
              </a:spcBef>
              <a:spcAft>
                <a:spcPts val="0"/>
              </a:spcAft>
              <a:buClr>
                <a:schemeClr val="dk1"/>
              </a:buClr>
              <a:buSzPts val="1800"/>
              <a:buNone/>
              <a:defRPr sz="1800"/>
            </a:lvl2pPr>
            <a:lvl3pPr lvl="2" algn="l">
              <a:lnSpc>
                <a:spcPct val="100000"/>
              </a:lnSpc>
              <a:spcBef>
                <a:spcPts val="0"/>
              </a:spcBef>
              <a:spcAft>
                <a:spcPts val="0"/>
              </a:spcAft>
              <a:buClr>
                <a:schemeClr val="dk1"/>
              </a:buClr>
              <a:buSzPts val="1800"/>
              <a:buNone/>
              <a:defRPr sz="1800"/>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4" name="Google Shape;54;p9"/>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background">
  <p:cSld name="TITLE_ONLY_1">
    <p:spTree>
      <p:nvGrpSpPr>
        <p:cNvPr id="55" name="Shape 55"/>
        <p:cNvGrpSpPr/>
        <p:nvPr/>
      </p:nvGrpSpPr>
      <p:grpSpPr>
        <a:xfrm>
          <a:off x="0" y="0"/>
          <a:ext cx="0" cy="0"/>
          <a:chOff x="0" y="0"/>
          <a:chExt cx="0" cy="0"/>
        </a:xfrm>
      </p:grpSpPr>
      <p:sp>
        <p:nvSpPr>
          <p:cNvPr id="56" name="Google Shape;56;p10"/>
          <p:cNvSpPr/>
          <p:nvPr/>
        </p:nvSpPr>
        <p:spPr>
          <a:xfrm flipH="1">
            <a:off x="-75" y="0"/>
            <a:ext cx="1851600" cy="5143500"/>
          </a:xfrm>
          <a:prstGeom prst="rect">
            <a:avLst/>
          </a:prstGeom>
          <a:solidFill>
            <a:srgbClr val="0DB7C4">
              <a:alpha val="3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0"/>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0"/>
          <p:cNvSpPr txBox="1"/>
          <p:nvPr>
            <p:ph type="title"/>
          </p:nvPr>
        </p:nvSpPr>
        <p:spPr>
          <a:xfrm>
            <a:off x="235225" y="1292400"/>
            <a:ext cx="1381200" cy="114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59" name="Google Shape;59;p10"/>
          <p:cNvSpPr txBox="1"/>
          <p:nvPr>
            <p:ph idx="12" type="sldNum"/>
          </p:nvPr>
        </p:nvSpPr>
        <p:spPr>
          <a:xfrm>
            <a:off x="-75" y="0"/>
            <a:ext cx="1851600" cy="1140000"/>
          </a:xfrm>
          <a:prstGeom prst="rect">
            <a:avLst/>
          </a:prstGeom>
          <a:noFill/>
          <a:ln>
            <a:noFill/>
          </a:ln>
        </p:spPr>
        <p:txBody>
          <a:bodyPr anchorCtr="0" anchor="b" bIns="91425" lIns="91425" spcFirstLastPara="1" rIns="91425" wrap="square" tIns="91425">
            <a:noAutofit/>
          </a:bodyPr>
          <a:lstStyle>
            <a:lvl1pPr indent="0" lvl="0"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1pPr>
            <a:lvl2pPr lvl="1"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2pPr>
            <a:lvl3pPr lvl="2"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3pPr>
            <a:lvl4pPr lvl="3"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4pPr>
            <a:lvl5pPr lvl="4"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5pPr>
            <a:lvl6pPr lvl="5"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6pPr>
            <a:lvl7pPr lvl="6"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7pPr>
            <a:lvl8pPr lvl="7"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8pPr>
            <a:lvl9pPr lvl="8"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9pPr>
          </a:lstStyle>
          <a:p/>
        </p:txBody>
      </p:sp>
      <p:sp>
        <p:nvSpPr>
          <p:cNvPr id="7" name="Google Shape;7;p1"/>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dk2"/>
              </a:buClr>
              <a:buSzPts val="3000"/>
              <a:buFont typeface="Source Sans Pro"/>
              <a:buChar char="▹"/>
              <a:defRPr b="0" i="0" sz="3000" u="none" cap="none" strike="noStrike">
                <a:solidFill>
                  <a:schemeClr val="dk1"/>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chemeClr val="dk2"/>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00000"/>
              </a:lnSpc>
              <a:spcBef>
                <a:spcPts val="0"/>
              </a:spcBef>
              <a:spcAft>
                <a:spcPts val="0"/>
              </a:spcAft>
              <a:buClr>
                <a:schemeClr val="dk2"/>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5" name="Shape 65"/>
        <p:cNvGrpSpPr/>
        <p:nvPr/>
      </p:nvGrpSpPr>
      <p:grpSpPr>
        <a:xfrm>
          <a:off x="0" y="0"/>
          <a:ext cx="0" cy="0"/>
          <a:chOff x="0" y="0"/>
          <a:chExt cx="0" cy="0"/>
        </a:xfrm>
      </p:grpSpPr>
      <p:sp>
        <p:nvSpPr>
          <p:cNvPr id="66" name="Google Shape;6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7" name="Google Shape;6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8" name="Google Shape;68;p12"/>
          <p:cNvSpPr txBox="1"/>
          <p:nvPr>
            <p:ph idx="12" type="sldNum"/>
          </p:nvPr>
        </p:nvSpPr>
        <p:spPr>
          <a:xfrm>
            <a:off x="271754" y="463432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0.jpg"/><Relationship Id="rId6"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slidescarniv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ctrTitle"/>
          </p:nvPr>
        </p:nvSpPr>
        <p:spPr>
          <a:xfrm>
            <a:off x="454875" y="546750"/>
            <a:ext cx="7948800" cy="1660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 sz="5200"/>
              <a:t>Modelling sequential relationships beyond MARC 21 </a:t>
            </a:r>
            <a:endParaRPr sz="5200"/>
          </a:p>
        </p:txBody>
      </p:sp>
      <p:sp>
        <p:nvSpPr>
          <p:cNvPr id="92" name="Google Shape;92;p17"/>
          <p:cNvSpPr txBox="1"/>
          <p:nvPr/>
        </p:nvSpPr>
        <p:spPr>
          <a:xfrm>
            <a:off x="454875" y="2550950"/>
            <a:ext cx="5416500" cy="1354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chemeClr val="lt1"/>
                </a:solidFill>
                <a:latin typeface="Dosis"/>
                <a:ea typeface="Dosis"/>
                <a:cs typeface="Dosis"/>
                <a:sym typeface="Dosis"/>
              </a:rPr>
              <a:t>Mapping preceding and succeeding entity relationships for Continuing Resources</a:t>
            </a:r>
            <a:endParaRPr b="0" i="0" sz="2300" u="none" cap="none" strike="noStrike">
              <a:solidFill>
                <a:schemeClr val="lt1"/>
              </a:solidFill>
              <a:latin typeface="Dosis"/>
              <a:ea typeface="Dosis"/>
              <a:cs typeface="Dosis"/>
              <a:sym typeface="Dosi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Dosis"/>
                <a:ea typeface="Dosis"/>
                <a:cs typeface="Dosis"/>
                <a:sym typeface="Dosis"/>
              </a:rPr>
              <a:t>Bibliographic Conceptual Models Interest Group, March 10th, 2022</a:t>
            </a:r>
            <a:endParaRPr b="0" i="0" sz="1600" u="none" cap="none" strike="noStrike">
              <a:solidFill>
                <a:schemeClr val="lt1"/>
              </a:solidFill>
              <a:latin typeface="Dosis"/>
              <a:ea typeface="Dosis"/>
              <a:cs typeface="Dosis"/>
              <a:sym typeface="Dosis"/>
            </a:endParaRPr>
          </a:p>
        </p:txBody>
      </p:sp>
      <p:sp>
        <p:nvSpPr>
          <p:cNvPr id="93" name="Google Shape;93;p17"/>
          <p:cNvSpPr txBox="1"/>
          <p:nvPr/>
        </p:nvSpPr>
        <p:spPr>
          <a:xfrm>
            <a:off x="476250" y="4536000"/>
            <a:ext cx="54165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Source Sans Pro"/>
                <a:ea typeface="Source Sans Pro"/>
                <a:cs typeface="Source Sans Pro"/>
                <a:sym typeface="Source Sans Pro"/>
              </a:rPr>
              <a:t>Abigail Sparling, Charlene Chou, Ian Bigelow, &amp; Julian Everett Allgood</a:t>
            </a:r>
            <a:endParaRPr b="0" i="0" sz="14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pic>
        <p:nvPicPr>
          <p:cNvPr id="156" name="Google Shape;156;p26"/>
          <p:cNvPicPr preferRelativeResize="0"/>
          <p:nvPr/>
        </p:nvPicPr>
        <p:blipFill rotWithShape="1">
          <a:blip r:embed="rId3">
            <a:alphaModFix/>
          </a:blip>
          <a:srcRect b="0" l="0" r="0" t="0"/>
          <a:stretch/>
        </p:blipFill>
        <p:spPr>
          <a:xfrm>
            <a:off x="821925" y="457200"/>
            <a:ext cx="8169676" cy="42458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idx="4294967295" type="ctrTitle"/>
          </p:nvPr>
        </p:nvSpPr>
        <p:spPr>
          <a:xfrm>
            <a:off x="871775" y="228600"/>
            <a:ext cx="51786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2400"/>
              <a:buFont typeface="Dosis"/>
              <a:buNone/>
            </a:pPr>
            <a:r>
              <a:rPr b="0" i="0" lang="en" sz="7200" u="none" cap="none" strike="noStrike">
                <a:solidFill>
                  <a:schemeClr val="dk2"/>
                </a:solidFill>
                <a:latin typeface="Dosis"/>
                <a:ea typeface="Dosis"/>
                <a:cs typeface="Dosis"/>
                <a:sym typeface="Dosis"/>
              </a:rPr>
              <a:t>Challenges</a:t>
            </a:r>
            <a:endParaRPr b="0" i="0" sz="7200" u="none" cap="none" strike="noStrike">
              <a:solidFill>
                <a:schemeClr val="dk2"/>
              </a:solidFill>
              <a:latin typeface="Dosis"/>
              <a:ea typeface="Dosis"/>
              <a:cs typeface="Dosis"/>
              <a:sym typeface="Dosis"/>
            </a:endParaRPr>
          </a:p>
        </p:txBody>
      </p:sp>
      <p:sp>
        <p:nvSpPr>
          <p:cNvPr id="162" name="Google Shape;162;p27"/>
          <p:cNvSpPr txBox="1"/>
          <p:nvPr>
            <p:ph idx="4294967295" type="subTitle"/>
          </p:nvPr>
        </p:nvSpPr>
        <p:spPr>
          <a:xfrm>
            <a:off x="742275" y="1679575"/>
            <a:ext cx="6639000" cy="3558900"/>
          </a:xfrm>
          <a:prstGeom prst="rect">
            <a:avLst/>
          </a:prstGeom>
          <a:noFill/>
          <a:ln>
            <a:noFill/>
          </a:ln>
        </p:spPr>
        <p:txBody>
          <a:bodyPr anchorCtr="0" anchor="t" bIns="91425" lIns="91425" spcFirstLastPara="1" rIns="91425" wrap="square" tIns="91425">
            <a:noAutofit/>
          </a:bodyPr>
          <a:lstStyle/>
          <a:p>
            <a:pPr indent="-393700" lvl="0" marL="457200" marR="0" rtl="0" algn="l">
              <a:lnSpc>
                <a:spcPct val="115000"/>
              </a:lnSpc>
              <a:spcBef>
                <a:spcPts val="0"/>
              </a:spcBef>
              <a:spcAft>
                <a:spcPts val="0"/>
              </a:spcAft>
              <a:buClr>
                <a:schemeClr val="dk1"/>
              </a:buClr>
              <a:buSzPts val="2600"/>
              <a:buFont typeface="Source Sans Pro"/>
              <a:buChar char="▹"/>
            </a:pPr>
            <a:r>
              <a:rPr b="0" i="0" lang="en" sz="2600" u="none" cap="none" strike="noStrike">
                <a:solidFill>
                  <a:schemeClr val="dk1"/>
                </a:solidFill>
                <a:latin typeface="Source Sans Pro"/>
                <a:ea typeface="Source Sans Pro"/>
                <a:cs typeface="Source Sans Pro"/>
                <a:sym typeface="Source Sans Pro"/>
              </a:rPr>
              <a:t>Capturing complex relationships:</a:t>
            </a:r>
            <a:endParaRPr b="0" i="0" sz="2600" u="none" cap="none" strike="noStrike">
              <a:solidFill>
                <a:schemeClr val="dk1"/>
              </a:solidFill>
              <a:latin typeface="Source Sans Pro"/>
              <a:ea typeface="Source Sans Pro"/>
              <a:cs typeface="Source Sans Pro"/>
              <a:sym typeface="Source Sans Pro"/>
            </a:endParaRPr>
          </a:p>
          <a:p>
            <a:pPr indent="-393700" lvl="1" marL="914400" marR="0" rtl="0" algn="l">
              <a:lnSpc>
                <a:spcPct val="115000"/>
              </a:lnSpc>
              <a:spcBef>
                <a:spcPts val="0"/>
              </a:spcBef>
              <a:spcAft>
                <a:spcPts val="0"/>
              </a:spcAft>
              <a:buClr>
                <a:schemeClr val="dk1"/>
              </a:buClr>
              <a:buSzPts val="2600"/>
              <a:buFont typeface="Source Sans Pro"/>
              <a:buChar char="▸"/>
            </a:pPr>
            <a:r>
              <a:rPr b="0" i="0" lang="en" sz="2600" u="none" cap="none" strike="noStrike">
                <a:solidFill>
                  <a:schemeClr val="dk1"/>
                </a:solidFill>
                <a:latin typeface="Source Sans Pro"/>
                <a:ea typeface="Source Sans Pro"/>
                <a:cs typeface="Source Sans Pro"/>
                <a:sym typeface="Source Sans Pro"/>
              </a:rPr>
              <a:t>One-to-many relationships </a:t>
            </a:r>
            <a:endParaRPr b="0" i="0" sz="2600" u="none" cap="none" strike="noStrike">
              <a:solidFill>
                <a:schemeClr val="dk1"/>
              </a:solidFill>
              <a:latin typeface="Source Sans Pro"/>
              <a:ea typeface="Source Sans Pro"/>
              <a:cs typeface="Source Sans Pro"/>
              <a:sym typeface="Source Sans Pro"/>
            </a:endParaRPr>
          </a:p>
          <a:p>
            <a:pPr indent="-393700" lvl="1" marL="914400" marR="0" rtl="0" algn="l">
              <a:lnSpc>
                <a:spcPct val="115000"/>
              </a:lnSpc>
              <a:spcBef>
                <a:spcPts val="0"/>
              </a:spcBef>
              <a:spcAft>
                <a:spcPts val="0"/>
              </a:spcAft>
              <a:buClr>
                <a:schemeClr val="dk1"/>
              </a:buClr>
              <a:buSzPts val="2600"/>
              <a:buFont typeface="Source Sans Pro"/>
              <a:buChar char="▸"/>
            </a:pPr>
            <a:r>
              <a:rPr b="0" i="0" lang="en" sz="2600" u="none" cap="none" strike="noStrike">
                <a:solidFill>
                  <a:schemeClr val="dk1"/>
                </a:solidFill>
                <a:latin typeface="Source Sans Pro"/>
                <a:ea typeface="Source Sans Pro"/>
                <a:cs typeface="Source Sans Pro"/>
                <a:sym typeface="Source Sans Pro"/>
              </a:rPr>
              <a:t>Lateral relationships</a:t>
            </a:r>
            <a:endParaRPr b="0" i="0" sz="2600" u="none" cap="none" strike="noStrike">
              <a:solidFill>
                <a:schemeClr val="dk1"/>
              </a:solidFill>
              <a:latin typeface="Source Sans Pro"/>
              <a:ea typeface="Source Sans Pro"/>
              <a:cs typeface="Source Sans Pro"/>
              <a:sym typeface="Source Sans Pro"/>
            </a:endParaRPr>
          </a:p>
          <a:p>
            <a:pPr indent="-393700" lvl="0" marL="457200" marR="0" rtl="0" algn="l">
              <a:lnSpc>
                <a:spcPct val="115000"/>
              </a:lnSpc>
              <a:spcBef>
                <a:spcPts val="0"/>
              </a:spcBef>
              <a:spcAft>
                <a:spcPts val="0"/>
              </a:spcAft>
              <a:buClr>
                <a:schemeClr val="dk1"/>
              </a:buClr>
              <a:buSzPts val="2600"/>
              <a:buFont typeface="Source Sans Pro"/>
              <a:buChar char="▹"/>
            </a:pPr>
            <a:r>
              <a:rPr b="0" i="0" lang="en" sz="2600" u="none" cap="none" strike="noStrike">
                <a:solidFill>
                  <a:schemeClr val="dk1"/>
                </a:solidFill>
                <a:latin typeface="Source Sans Pro"/>
                <a:ea typeface="Source Sans Pro"/>
                <a:cs typeface="Source Sans Pro"/>
                <a:sym typeface="Source Sans Pro"/>
              </a:rPr>
              <a:t>Capturing sequential relationship data beyond 780/785 (e.g., 247 field, 580 notes, etc.)</a:t>
            </a:r>
            <a:endParaRPr b="0" i="0" sz="26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2"/>
              </a:buClr>
              <a:buSzPts val="3000"/>
              <a:buFont typeface="Source Sans Pro"/>
              <a:buNone/>
            </a:pPr>
            <a:r>
              <a:t/>
            </a:r>
            <a:endParaRPr b="0" i="0" sz="1800" u="none" cap="none" strike="noStrike">
              <a:solidFill>
                <a:srgbClr val="000000"/>
              </a:solidFill>
              <a:latin typeface="Source Sans Pro"/>
              <a:ea typeface="Source Sans Pro"/>
              <a:cs typeface="Source Sans Pro"/>
              <a:sym typeface="Source Sans Pro"/>
            </a:endParaRPr>
          </a:p>
        </p:txBody>
      </p:sp>
      <p:sp>
        <p:nvSpPr>
          <p:cNvPr id="163" name="Google Shape;163;p27"/>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idx="1" type="body"/>
          </p:nvPr>
        </p:nvSpPr>
        <p:spPr>
          <a:xfrm>
            <a:off x="4885275" y="256050"/>
            <a:ext cx="3419700" cy="88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a:t>One-to-many Relationships</a:t>
            </a:r>
            <a:endParaRPr b="1"/>
          </a:p>
          <a:p>
            <a:pPr indent="0" lvl="0" marL="0" rtl="0" algn="l">
              <a:lnSpc>
                <a:spcPct val="100000"/>
              </a:lnSpc>
              <a:spcBef>
                <a:spcPts val="600"/>
              </a:spcBef>
              <a:spcAft>
                <a:spcPts val="0"/>
              </a:spcAft>
              <a:buSzPts val="2000"/>
              <a:buNone/>
            </a:pPr>
            <a:r>
              <a:t/>
            </a:r>
            <a:endParaRPr/>
          </a:p>
        </p:txBody>
      </p:sp>
      <p:sp>
        <p:nvSpPr>
          <p:cNvPr id="169" name="Google Shape;169;p28"/>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CAPTURING COMPLEX RELATIONSHIPS</a:t>
            </a:r>
            <a:endParaRPr/>
          </a:p>
        </p:txBody>
      </p:sp>
      <p:sp>
        <p:nvSpPr>
          <p:cNvPr id="170" name="Google Shape;170;p28"/>
          <p:cNvSpPr txBox="1"/>
          <p:nvPr>
            <p:ph idx="2" type="body"/>
          </p:nvPr>
        </p:nvSpPr>
        <p:spPr>
          <a:xfrm>
            <a:off x="669525" y="1216100"/>
            <a:ext cx="8264700" cy="381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a:t>Example: 785 05 (Absorbed in part by)</a:t>
            </a:r>
            <a:endParaRPr b="1"/>
          </a:p>
          <a:p>
            <a:pPr indent="0" lvl="0" marL="0" rtl="0" algn="l">
              <a:lnSpc>
                <a:spcPct val="115000"/>
              </a:lnSpc>
              <a:spcBef>
                <a:spcPts val="0"/>
              </a:spcBef>
              <a:spcAft>
                <a:spcPts val="0"/>
              </a:spcAft>
              <a:buSzPts val="20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500">
                <a:solidFill>
                  <a:srgbClr val="000000"/>
                </a:solidFill>
                <a:latin typeface="Arial"/>
                <a:ea typeface="Arial"/>
                <a:cs typeface="Arial"/>
                <a:sym typeface="Arial"/>
              </a:rPr>
              <a:t>022 0# $a 2691-526X $2 1</a:t>
            </a:r>
            <a:endParaRPr sz="15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500">
                <a:solidFill>
                  <a:srgbClr val="000000"/>
                </a:solidFill>
                <a:latin typeface="Arial"/>
                <a:ea typeface="Arial"/>
                <a:cs typeface="Arial"/>
                <a:sym typeface="Arial"/>
              </a:rPr>
              <a:t>245 04 $a The Metal worker, plumber, and steam fitter.</a:t>
            </a:r>
            <a:endParaRPr sz="15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500">
                <a:solidFill>
                  <a:srgbClr val="000000"/>
                </a:solidFill>
                <a:latin typeface="Arial"/>
                <a:ea typeface="Arial"/>
                <a:cs typeface="Arial"/>
                <a:sym typeface="Arial"/>
              </a:rPr>
              <a:t>780 00 $t Metal worker $x 2691-5898</a:t>
            </a:r>
            <a:endParaRPr sz="15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500">
                <a:solidFill>
                  <a:srgbClr val="000000"/>
                </a:solidFill>
                <a:latin typeface="Arial"/>
                <a:ea typeface="Arial"/>
                <a:cs typeface="Arial"/>
                <a:sym typeface="Arial"/>
              </a:rPr>
              <a:t>780 05 $t Engineering review of heating-ventilating-plumbing-metal working-lighting $g Oct. 1912 $x 2691-5235</a:t>
            </a:r>
            <a:endParaRPr sz="15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500">
                <a:solidFill>
                  <a:srgbClr val="000000"/>
                </a:solidFill>
                <a:latin typeface="Arial"/>
                <a:ea typeface="Arial"/>
                <a:cs typeface="Arial"/>
                <a:sym typeface="Arial"/>
              </a:rPr>
              <a:t>785 00 $t Plumber and steam fitter $x 2691-5588 </a:t>
            </a:r>
            <a:endParaRPr sz="15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500">
                <a:solidFill>
                  <a:srgbClr val="000000"/>
                </a:solidFill>
                <a:highlight>
                  <a:srgbClr val="FFF2CC"/>
                </a:highlight>
                <a:latin typeface="Arial"/>
                <a:ea typeface="Arial"/>
                <a:cs typeface="Arial"/>
                <a:sym typeface="Arial"/>
              </a:rPr>
              <a:t>785 0</a:t>
            </a:r>
            <a:r>
              <a:rPr b="1" lang="en" sz="1500">
                <a:solidFill>
                  <a:srgbClr val="000000"/>
                </a:solidFill>
                <a:highlight>
                  <a:srgbClr val="FFF2CC"/>
                </a:highlight>
                <a:latin typeface="Arial"/>
                <a:ea typeface="Arial"/>
                <a:cs typeface="Arial"/>
                <a:sym typeface="Arial"/>
              </a:rPr>
              <a:t>5</a:t>
            </a:r>
            <a:r>
              <a:rPr lang="en" sz="1500">
                <a:solidFill>
                  <a:srgbClr val="000000"/>
                </a:solidFill>
                <a:highlight>
                  <a:srgbClr val="FFF2CC"/>
                </a:highlight>
                <a:latin typeface="Arial"/>
                <a:ea typeface="Arial"/>
                <a:cs typeface="Arial"/>
                <a:sym typeface="Arial"/>
              </a:rPr>
              <a:t> $t </a:t>
            </a:r>
            <a:r>
              <a:rPr b="1" lang="en" sz="1500">
                <a:solidFill>
                  <a:srgbClr val="000000"/>
                </a:solidFill>
                <a:highlight>
                  <a:srgbClr val="FFF2CC"/>
                </a:highlight>
                <a:latin typeface="Arial"/>
                <a:ea typeface="Arial"/>
                <a:cs typeface="Arial"/>
                <a:sym typeface="Arial"/>
              </a:rPr>
              <a:t>Sheet metal worker</a:t>
            </a:r>
            <a:r>
              <a:rPr lang="en" sz="1500">
                <a:solidFill>
                  <a:srgbClr val="000000"/>
                </a:solidFill>
                <a:latin typeface="Arial"/>
                <a:ea typeface="Arial"/>
                <a:cs typeface="Arial"/>
                <a:sym typeface="Arial"/>
              </a:rPr>
              <a:t> $x 0096-9249 </a:t>
            </a:r>
            <a:endParaRPr sz="15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t/>
            </a:r>
            <a:endParaRPr sz="15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b="1" i="1" lang="en" sz="1500">
                <a:solidFill>
                  <a:srgbClr val="000000"/>
                </a:solidFill>
                <a:latin typeface="Arial"/>
                <a:ea typeface="Arial"/>
                <a:cs typeface="Arial"/>
                <a:sym typeface="Arial"/>
              </a:rPr>
              <a:t>Note</a:t>
            </a:r>
            <a:r>
              <a:rPr lang="en" sz="1500">
                <a:solidFill>
                  <a:srgbClr val="000000"/>
                </a:solidFill>
                <a:latin typeface="Arial"/>
                <a:ea typeface="Arial"/>
                <a:cs typeface="Arial"/>
                <a:sym typeface="Arial"/>
              </a:rPr>
              <a:t>: No 580 note in the Bib record;  </a:t>
            </a:r>
            <a:r>
              <a:rPr i="1" lang="en" sz="1500" u="sng">
                <a:solidFill>
                  <a:srgbClr val="000000"/>
                </a:solidFill>
                <a:latin typeface="Arial"/>
                <a:ea typeface="Arial"/>
                <a:cs typeface="Arial"/>
                <a:sym typeface="Arial"/>
              </a:rPr>
              <a:t>Sheet metal worker</a:t>
            </a:r>
            <a:r>
              <a:rPr lang="en" sz="1500">
                <a:solidFill>
                  <a:srgbClr val="000000"/>
                </a:solidFill>
                <a:latin typeface="Arial"/>
                <a:ea typeface="Arial"/>
                <a:cs typeface="Arial"/>
                <a:sym typeface="Arial"/>
              </a:rPr>
              <a:t> absorbed </a:t>
            </a:r>
            <a:r>
              <a:rPr i="1" lang="en" sz="1500">
                <a:solidFill>
                  <a:srgbClr val="000000"/>
                </a:solidFill>
                <a:latin typeface="Arial"/>
                <a:ea typeface="Arial"/>
                <a:cs typeface="Arial"/>
                <a:sym typeface="Arial"/>
              </a:rPr>
              <a:t>the </a:t>
            </a:r>
            <a:r>
              <a:rPr b="1" i="1" lang="en" sz="1500">
                <a:solidFill>
                  <a:srgbClr val="000000"/>
                </a:solidFill>
                <a:latin typeface="Arial"/>
                <a:ea typeface="Arial"/>
                <a:cs typeface="Arial"/>
                <a:sym typeface="Arial"/>
              </a:rPr>
              <a:t>sheet metal and furnace departments</a:t>
            </a:r>
            <a:r>
              <a:rPr i="1" lang="en" sz="1500">
                <a:solidFill>
                  <a:srgbClr val="000000"/>
                </a:solidFill>
                <a:latin typeface="Arial"/>
                <a:ea typeface="Arial"/>
                <a:cs typeface="Arial"/>
                <a:sym typeface="Arial"/>
              </a:rPr>
              <a:t> of the </a:t>
            </a:r>
            <a:r>
              <a:rPr i="1" lang="en" sz="1500" u="sng">
                <a:solidFill>
                  <a:srgbClr val="000000"/>
                </a:solidFill>
                <a:latin typeface="Arial"/>
                <a:ea typeface="Arial"/>
                <a:cs typeface="Arial"/>
                <a:sym typeface="Arial"/>
              </a:rPr>
              <a:t>Metal worker, plumber, and steam fitter</a:t>
            </a:r>
            <a:r>
              <a:rPr lang="en" sz="1500">
                <a:solidFill>
                  <a:srgbClr val="000000"/>
                </a:solidFill>
                <a:latin typeface="Arial"/>
                <a:ea typeface="Arial"/>
                <a:cs typeface="Arial"/>
                <a:sym typeface="Arial"/>
              </a:rPr>
              <a:t>, Oct. 1920. ⇨ This is an “absorbed in part” relationship ; that is, both publications continued on following this Bib absorption event in Oct. 1920.</a:t>
            </a:r>
            <a:endParaRPr b="1" sz="1500">
              <a:latin typeface="Arial"/>
              <a:ea typeface="Arial"/>
              <a:cs typeface="Arial"/>
              <a:sym typeface="Arial"/>
            </a:endParaRPr>
          </a:p>
          <a:p>
            <a:pPr indent="0" lvl="0" marL="0" rtl="0" algn="l">
              <a:lnSpc>
                <a:spcPct val="100000"/>
              </a:lnSpc>
              <a:spcBef>
                <a:spcPts val="600"/>
              </a:spcBef>
              <a:spcAft>
                <a:spcPts val="0"/>
              </a:spcAft>
              <a:buSzPts val="2000"/>
              <a:buNone/>
            </a:pPr>
            <a:r>
              <a:t/>
            </a:r>
            <a:endParaRPr/>
          </a:p>
        </p:txBody>
      </p:sp>
      <p:sp>
        <p:nvSpPr>
          <p:cNvPr id="171" name="Google Shape;171;p28"/>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pic>
        <p:nvPicPr>
          <p:cNvPr id="177" name="Google Shape;177;p29"/>
          <p:cNvPicPr preferRelativeResize="0"/>
          <p:nvPr/>
        </p:nvPicPr>
        <p:blipFill rotWithShape="1">
          <a:blip r:embed="rId3">
            <a:alphaModFix/>
          </a:blip>
          <a:srcRect b="11964" l="0" r="0" t="0"/>
          <a:stretch/>
        </p:blipFill>
        <p:spPr>
          <a:xfrm>
            <a:off x="1011717" y="112700"/>
            <a:ext cx="7619033" cy="50307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idx="1" type="body"/>
          </p:nvPr>
        </p:nvSpPr>
        <p:spPr>
          <a:xfrm>
            <a:off x="4095225" y="237450"/>
            <a:ext cx="4790100" cy="132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a:t>Many-to-one Relationships</a:t>
            </a:r>
            <a:endParaRPr b="1"/>
          </a:p>
          <a:p>
            <a:pPr indent="0" lvl="0" marL="0" rtl="0" algn="l">
              <a:lnSpc>
                <a:spcPct val="100000"/>
              </a:lnSpc>
              <a:spcBef>
                <a:spcPts val="600"/>
              </a:spcBef>
              <a:spcAft>
                <a:spcPts val="0"/>
              </a:spcAft>
              <a:buSzPts val="2000"/>
              <a:buNone/>
            </a:pPr>
            <a:r>
              <a:rPr b="1" lang="en"/>
              <a:t>… 580 Notes &amp; Lateral Relationships</a:t>
            </a:r>
            <a:endParaRPr/>
          </a:p>
        </p:txBody>
      </p:sp>
      <p:sp>
        <p:nvSpPr>
          <p:cNvPr id="183" name="Google Shape;183;p30"/>
          <p:cNvSpPr txBox="1"/>
          <p:nvPr>
            <p:ph type="title"/>
          </p:nvPr>
        </p:nvSpPr>
        <p:spPr>
          <a:xfrm>
            <a:off x="844425" y="237450"/>
            <a:ext cx="3250800" cy="101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CAPTURING COMPLEX RELATIONSHIPS</a:t>
            </a:r>
            <a:endParaRPr/>
          </a:p>
        </p:txBody>
      </p:sp>
      <p:sp>
        <p:nvSpPr>
          <p:cNvPr id="184" name="Google Shape;184;p30"/>
          <p:cNvSpPr txBox="1"/>
          <p:nvPr>
            <p:ph idx="2" type="body"/>
          </p:nvPr>
        </p:nvSpPr>
        <p:spPr>
          <a:xfrm>
            <a:off x="730975" y="1250575"/>
            <a:ext cx="8412900" cy="379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sz="1900"/>
              <a:t>Example: 785 17 (Merged with ... to form…):</a:t>
            </a:r>
            <a:endParaRPr b="1" sz="1900"/>
          </a:p>
          <a:p>
            <a:pPr indent="0" lvl="0" marL="0" rtl="0" algn="l">
              <a:lnSpc>
                <a:spcPct val="115000"/>
              </a:lnSpc>
              <a:spcBef>
                <a:spcPts val="0"/>
              </a:spcBef>
              <a:spcAft>
                <a:spcPts val="0"/>
              </a:spcAft>
              <a:buSzPts val="2000"/>
              <a:buNone/>
            </a:pPr>
            <a:r>
              <a:t/>
            </a:r>
            <a:endParaRPr b="1" sz="1600"/>
          </a:p>
          <a:p>
            <a:pPr indent="0" lvl="0" marL="0" rtl="0" algn="l">
              <a:lnSpc>
                <a:spcPct val="115000"/>
              </a:lnSpc>
              <a:spcBef>
                <a:spcPts val="0"/>
              </a:spcBef>
              <a:spcAft>
                <a:spcPts val="0"/>
              </a:spcAft>
              <a:buSzPts val="2000"/>
              <a:buNone/>
            </a:pPr>
            <a:r>
              <a:rPr lang="en" sz="1400">
                <a:solidFill>
                  <a:srgbClr val="000000"/>
                </a:solidFill>
                <a:latin typeface="Arial"/>
                <a:ea typeface="Arial"/>
                <a:cs typeface="Arial"/>
                <a:sym typeface="Arial"/>
              </a:rPr>
              <a:t>022</a:t>
            </a:r>
            <a:r>
              <a:rPr b="1" lang="en" sz="1400">
                <a:solidFill>
                  <a:srgbClr val="000000"/>
                </a:solidFill>
                <a:latin typeface="Arial"/>
                <a:ea typeface="Arial"/>
                <a:cs typeface="Arial"/>
                <a:sym typeface="Arial"/>
              </a:rPr>
              <a:t> </a:t>
            </a:r>
            <a:r>
              <a:rPr lang="en" sz="1400">
                <a:solidFill>
                  <a:srgbClr val="000000"/>
                </a:solidFill>
                <a:latin typeface="Arial"/>
                <a:ea typeface="Arial"/>
                <a:cs typeface="Arial"/>
                <a:sym typeface="Arial"/>
              </a:rPr>
              <a:t>0# $a </a:t>
            </a:r>
            <a:r>
              <a:rPr b="1" lang="en" sz="1400">
                <a:solidFill>
                  <a:srgbClr val="000000"/>
                </a:solidFill>
                <a:latin typeface="Arial"/>
                <a:ea typeface="Arial"/>
                <a:cs typeface="Arial"/>
                <a:sym typeface="Arial"/>
              </a:rPr>
              <a:t>0226-0883</a:t>
            </a:r>
            <a:r>
              <a:rPr lang="en" sz="1400">
                <a:solidFill>
                  <a:srgbClr val="000000"/>
                </a:solidFill>
                <a:latin typeface="Arial"/>
                <a:ea typeface="Arial"/>
                <a:cs typeface="Arial"/>
                <a:sym typeface="Arial"/>
              </a:rPr>
              <a:t> $l 0226-0883 $2 4</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400">
                <a:solidFill>
                  <a:srgbClr val="000000"/>
                </a:solidFill>
                <a:latin typeface="Arial"/>
                <a:ea typeface="Arial"/>
                <a:cs typeface="Arial"/>
                <a:sym typeface="Arial"/>
              </a:rPr>
              <a:t>110 1# $a British Columbia. $b Ministry of Provincial Secretary and Government Services. </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b="1" lang="en" sz="1400">
                <a:solidFill>
                  <a:srgbClr val="000000"/>
                </a:solidFill>
                <a:latin typeface="Arial"/>
                <a:ea typeface="Arial"/>
                <a:cs typeface="Arial"/>
                <a:sym typeface="Arial"/>
              </a:rPr>
              <a:t>245</a:t>
            </a:r>
            <a:r>
              <a:rPr lang="en" sz="1400">
                <a:solidFill>
                  <a:srgbClr val="000000"/>
                </a:solidFill>
                <a:latin typeface="Arial"/>
                <a:ea typeface="Arial"/>
                <a:cs typeface="Arial"/>
                <a:sym typeface="Arial"/>
              </a:rPr>
              <a:t> 10 $a Annual report - Ministry of Provincial Secretary and Government Services.</a:t>
            </a:r>
            <a:endParaRPr b="1"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b="1" lang="en" sz="1400">
                <a:solidFill>
                  <a:srgbClr val="000000"/>
                </a:solidFill>
                <a:highlight>
                  <a:srgbClr val="FFF2CC"/>
                </a:highlight>
                <a:latin typeface="Arial"/>
                <a:ea typeface="Arial"/>
                <a:cs typeface="Arial"/>
                <a:sym typeface="Arial"/>
              </a:rPr>
              <a:t>580</a:t>
            </a:r>
            <a:r>
              <a:rPr lang="en" sz="1400">
                <a:solidFill>
                  <a:srgbClr val="000000"/>
                </a:solidFill>
                <a:highlight>
                  <a:srgbClr val="FFF2CC"/>
                </a:highlight>
                <a:latin typeface="Arial"/>
                <a:ea typeface="Arial"/>
                <a:cs typeface="Arial"/>
                <a:sym typeface="Arial"/>
              </a:rPr>
              <a:t>      $a Part of this title </a:t>
            </a:r>
            <a:r>
              <a:rPr b="1" lang="en" sz="1400">
                <a:solidFill>
                  <a:srgbClr val="000000"/>
                </a:solidFill>
                <a:highlight>
                  <a:srgbClr val="FFF2CC"/>
                </a:highlight>
                <a:latin typeface="Arial"/>
                <a:ea typeface="Arial"/>
                <a:cs typeface="Arial"/>
                <a:sym typeface="Arial"/>
              </a:rPr>
              <a:t>merged with</a:t>
            </a:r>
            <a:r>
              <a:rPr lang="en" sz="1400">
                <a:solidFill>
                  <a:srgbClr val="000000"/>
                </a:solidFill>
                <a:highlight>
                  <a:srgbClr val="FFF2CC"/>
                </a:highlight>
                <a:latin typeface="Arial"/>
                <a:ea typeface="Arial"/>
                <a:cs typeface="Arial"/>
                <a:sym typeface="Arial"/>
              </a:rPr>
              <a:t>: British Columbia. Ministry of Tourism, Recreation and Culture. Annual report, ISSN 0843-8080; and: British Columbia. Ministry of Government Management Services. Annual report for the fiscal year ended ... </a:t>
            </a:r>
            <a:r>
              <a:rPr b="1" lang="en" sz="1400">
                <a:solidFill>
                  <a:srgbClr val="000000"/>
                </a:solidFill>
                <a:highlight>
                  <a:srgbClr val="FFF2CC"/>
                </a:highlight>
                <a:latin typeface="Arial"/>
                <a:ea typeface="Arial"/>
                <a:cs typeface="Arial"/>
                <a:sym typeface="Arial"/>
              </a:rPr>
              <a:t>to become</a:t>
            </a:r>
            <a:r>
              <a:rPr lang="en" sz="1400">
                <a:solidFill>
                  <a:srgbClr val="000000"/>
                </a:solidFill>
                <a:highlight>
                  <a:srgbClr val="FFF2CC"/>
                </a:highlight>
                <a:latin typeface="Arial"/>
                <a:ea typeface="Arial"/>
                <a:cs typeface="Arial"/>
                <a:sym typeface="Arial"/>
              </a:rPr>
              <a:t>: British Columbia. Ministry of Tourism and Provincial Secretary. Annual report, ISSN 0847-4710.</a:t>
            </a:r>
            <a:endParaRPr sz="1400">
              <a:solidFill>
                <a:srgbClr val="000000"/>
              </a:solidFill>
              <a:highlight>
                <a:srgbClr val="FFF2CC"/>
              </a:highlight>
              <a:latin typeface="Arial"/>
              <a:ea typeface="Arial"/>
              <a:cs typeface="Arial"/>
              <a:sym typeface="Arial"/>
            </a:endParaRPr>
          </a:p>
          <a:p>
            <a:pPr indent="0" lvl="0" marL="0" rtl="0" algn="l">
              <a:lnSpc>
                <a:spcPct val="115000"/>
              </a:lnSpc>
              <a:spcBef>
                <a:spcPts val="0"/>
              </a:spcBef>
              <a:spcAft>
                <a:spcPts val="0"/>
              </a:spcAft>
              <a:buSzPts val="2000"/>
              <a:buNone/>
            </a:pPr>
            <a:r>
              <a:rPr b="1" lang="en" sz="1400">
                <a:solidFill>
                  <a:srgbClr val="000000"/>
                </a:solidFill>
                <a:latin typeface="Arial"/>
                <a:ea typeface="Arial"/>
                <a:cs typeface="Arial"/>
                <a:sym typeface="Arial"/>
              </a:rPr>
              <a:t>785</a:t>
            </a:r>
            <a:r>
              <a:rPr lang="en" sz="1400">
                <a:solidFill>
                  <a:srgbClr val="000000"/>
                </a:solidFill>
                <a:latin typeface="Arial"/>
                <a:ea typeface="Arial"/>
                <a:cs typeface="Arial"/>
                <a:sym typeface="Arial"/>
              </a:rPr>
              <a:t> 1</a:t>
            </a:r>
            <a:r>
              <a:rPr b="1" lang="en" sz="1400">
                <a:solidFill>
                  <a:srgbClr val="000000"/>
                </a:solidFill>
                <a:latin typeface="Arial"/>
                <a:ea typeface="Arial"/>
                <a:cs typeface="Arial"/>
                <a:sym typeface="Arial"/>
              </a:rPr>
              <a:t>7</a:t>
            </a:r>
            <a:r>
              <a:rPr lang="en" sz="1400">
                <a:solidFill>
                  <a:srgbClr val="000000"/>
                </a:solidFill>
                <a:latin typeface="Arial"/>
                <a:ea typeface="Arial"/>
                <a:cs typeface="Arial"/>
                <a:sym typeface="Arial"/>
              </a:rPr>
              <a:t> $a British Columbia. Ministry of Government Management Services. $t Annual report for the fiscal year ended ... $x 0847-4281</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b="1" lang="en" sz="1400">
                <a:solidFill>
                  <a:srgbClr val="000000"/>
                </a:solidFill>
                <a:latin typeface="Arial"/>
                <a:ea typeface="Arial"/>
                <a:cs typeface="Arial"/>
                <a:sym typeface="Arial"/>
              </a:rPr>
              <a:t>785</a:t>
            </a:r>
            <a:r>
              <a:rPr lang="en" sz="1400">
                <a:solidFill>
                  <a:srgbClr val="000000"/>
                </a:solidFill>
                <a:latin typeface="Arial"/>
                <a:ea typeface="Arial"/>
                <a:cs typeface="Arial"/>
                <a:sym typeface="Arial"/>
              </a:rPr>
              <a:t> 1</a:t>
            </a:r>
            <a:r>
              <a:rPr b="1" lang="en" sz="1400">
                <a:solidFill>
                  <a:srgbClr val="000000"/>
                </a:solidFill>
                <a:latin typeface="Arial"/>
                <a:ea typeface="Arial"/>
                <a:cs typeface="Arial"/>
                <a:sym typeface="Arial"/>
              </a:rPr>
              <a:t>7</a:t>
            </a:r>
            <a:r>
              <a:rPr lang="en" sz="1400">
                <a:solidFill>
                  <a:srgbClr val="000000"/>
                </a:solidFill>
                <a:latin typeface="Arial"/>
                <a:ea typeface="Arial"/>
                <a:cs typeface="Arial"/>
                <a:sym typeface="Arial"/>
              </a:rPr>
              <a:t> $a British Columbia. Ministry of Tourism, Recreation, and Culture. $t Annual report $x 0843-8080</a:t>
            </a:r>
            <a:endParaRPr sz="14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b="1" lang="en" sz="1400">
                <a:solidFill>
                  <a:srgbClr val="000000"/>
                </a:solidFill>
                <a:latin typeface="Arial"/>
                <a:ea typeface="Arial"/>
                <a:cs typeface="Arial"/>
                <a:sym typeface="Arial"/>
              </a:rPr>
              <a:t>785</a:t>
            </a:r>
            <a:r>
              <a:rPr lang="en" sz="1400">
                <a:solidFill>
                  <a:srgbClr val="000000"/>
                </a:solidFill>
                <a:latin typeface="Arial"/>
                <a:ea typeface="Arial"/>
                <a:cs typeface="Arial"/>
                <a:sym typeface="Arial"/>
              </a:rPr>
              <a:t> 1</a:t>
            </a:r>
            <a:r>
              <a:rPr b="1" lang="en" sz="1400">
                <a:solidFill>
                  <a:srgbClr val="000000"/>
                </a:solidFill>
                <a:latin typeface="Arial"/>
                <a:ea typeface="Arial"/>
                <a:cs typeface="Arial"/>
                <a:sym typeface="Arial"/>
              </a:rPr>
              <a:t>7</a:t>
            </a:r>
            <a:r>
              <a:rPr lang="en" sz="1400">
                <a:solidFill>
                  <a:srgbClr val="000000"/>
                </a:solidFill>
                <a:latin typeface="Arial"/>
                <a:ea typeface="Arial"/>
                <a:cs typeface="Arial"/>
                <a:sym typeface="Arial"/>
              </a:rPr>
              <a:t> $a British Columbia. Ministry of Tourism and Provincial Secretary. $t Annual report $x 0847-4710</a:t>
            </a:r>
            <a:endParaRPr sz="1400">
              <a:solidFill>
                <a:srgbClr val="000000"/>
              </a:solidFill>
              <a:latin typeface="Arial"/>
              <a:ea typeface="Arial"/>
              <a:cs typeface="Arial"/>
              <a:sym typeface="Arial"/>
            </a:endParaRPr>
          </a:p>
          <a:p>
            <a:pPr indent="0" lvl="0" marL="0" rtl="0" algn="l">
              <a:lnSpc>
                <a:spcPct val="100000"/>
              </a:lnSpc>
              <a:spcBef>
                <a:spcPts val="600"/>
              </a:spcBef>
              <a:spcAft>
                <a:spcPts val="0"/>
              </a:spcAft>
              <a:buSzPts val="2000"/>
              <a:buNone/>
            </a:pPr>
            <a:r>
              <a:t/>
            </a:r>
            <a:endParaRPr sz="1400">
              <a:solidFill>
                <a:srgbClr val="000000"/>
              </a:solidFill>
            </a:endParaRPr>
          </a:p>
          <a:p>
            <a:pPr indent="0" lvl="0" marL="0" rtl="0" algn="l">
              <a:lnSpc>
                <a:spcPct val="100000"/>
              </a:lnSpc>
              <a:spcBef>
                <a:spcPts val="600"/>
              </a:spcBef>
              <a:spcAft>
                <a:spcPts val="0"/>
              </a:spcAft>
              <a:buSzPts val="2000"/>
              <a:buNone/>
            </a:pPr>
            <a:r>
              <a:t/>
            </a:r>
            <a:endParaRPr b="1"/>
          </a:p>
          <a:p>
            <a:pPr indent="0" lvl="0" marL="0" rtl="0" algn="l">
              <a:lnSpc>
                <a:spcPct val="100000"/>
              </a:lnSpc>
              <a:spcBef>
                <a:spcPts val="600"/>
              </a:spcBef>
              <a:spcAft>
                <a:spcPts val="0"/>
              </a:spcAft>
              <a:buSzPts val="2000"/>
              <a:buNone/>
            </a:pPr>
            <a:r>
              <a:t/>
            </a:r>
            <a:endParaRPr/>
          </a:p>
        </p:txBody>
      </p:sp>
      <p:sp>
        <p:nvSpPr>
          <p:cNvPr id="185" name="Google Shape;185;p30"/>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186" name="Google Shape;186;p30"/>
          <p:cNvSpPr/>
          <p:nvPr/>
        </p:nvSpPr>
        <p:spPr>
          <a:xfrm>
            <a:off x="758075" y="4471800"/>
            <a:ext cx="8299200" cy="244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0"/>
          <p:cNvSpPr/>
          <p:nvPr/>
        </p:nvSpPr>
        <p:spPr>
          <a:xfrm>
            <a:off x="475775" y="3739625"/>
            <a:ext cx="282300" cy="1428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0"/>
          <p:cNvSpPr/>
          <p:nvPr/>
        </p:nvSpPr>
        <p:spPr>
          <a:xfrm>
            <a:off x="475775" y="4244450"/>
            <a:ext cx="282300" cy="1428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0"/>
          <p:cNvSpPr/>
          <p:nvPr/>
        </p:nvSpPr>
        <p:spPr>
          <a:xfrm>
            <a:off x="475775" y="2500350"/>
            <a:ext cx="282300" cy="1428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1"/>
          <p:cNvPicPr preferRelativeResize="0"/>
          <p:nvPr/>
        </p:nvPicPr>
        <p:blipFill rotWithShape="1">
          <a:blip r:embed="rId3">
            <a:alphaModFix/>
          </a:blip>
          <a:srcRect b="0" l="0" r="0" t="0"/>
          <a:stretch/>
        </p:blipFill>
        <p:spPr>
          <a:xfrm>
            <a:off x="778576" y="-189850"/>
            <a:ext cx="8010523" cy="5333351"/>
          </a:xfrm>
          <a:prstGeom prst="rect">
            <a:avLst/>
          </a:prstGeom>
          <a:noFill/>
          <a:ln>
            <a:noFill/>
          </a:ln>
        </p:spPr>
      </p:pic>
      <p:sp>
        <p:nvSpPr>
          <p:cNvPr id="195" name="Google Shape;195;p3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196" name="Google Shape;196;p31"/>
          <p:cNvSpPr/>
          <p:nvPr/>
        </p:nvSpPr>
        <p:spPr>
          <a:xfrm>
            <a:off x="4093250" y="40700"/>
            <a:ext cx="1381200" cy="409500"/>
          </a:xfrm>
          <a:prstGeom prst="rect">
            <a:avLst/>
          </a:prstGeom>
          <a:noFill/>
          <a:ln cap="flat" cmpd="sng" w="19050">
            <a:solidFill>
              <a:srgbClr val="F247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1"/>
          <p:cNvSpPr/>
          <p:nvPr/>
        </p:nvSpPr>
        <p:spPr>
          <a:xfrm>
            <a:off x="5628775" y="1140000"/>
            <a:ext cx="1300200" cy="409500"/>
          </a:xfrm>
          <a:prstGeom prst="rect">
            <a:avLst/>
          </a:prstGeom>
          <a:noFill/>
          <a:ln cap="flat" cmpd="sng" w="19050">
            <a:solidFill>
              <a:srgbClr val="F247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1"/>
          <p:cNvSpPr/>
          <p:nvPr/>
        </p:nvSpPr>
        <p:spPr>
          <a:xfrm>
            <a:off x="2653425" y="1140000"/>
            <a:ext cx="1300200" cy="409500"/>
          </a:xfrm>
          <a:prstGeom prst="rect">
            <a:avLst/>
          </a:prstGeom>
          <a:noFill/>
          <a:ln cap="flat" cmpd="sng" w="19050">
            <a:solidFill>
              <a:srgbClr val="F247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idx="1" type="body"/>
          </p:nvPr>
        </p:nvSpPr>
        <p:spPr>
          <a:xfrm>
            <a:off x="4665000" y="325200"/>
            <a:ext cx="3939900" cy="8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sz="2400"/>
              <a:t>Legacy Data: Former titles</a:t>
            </a:r>
            <a:endParaRPr sz="2400"/>
          </a:p>
        </p:txBody>
      </p:sp>
      <p:sp>
        <p:nvSpPr>
          <p:cNvPr id="204" name="Google Shape;204;p32"/>
          <p:cNvSpPr txBox="1"/>
          <p:nvPr>
            <p:ph type="title"/>
          </p:nvPr>
        </p:nvSpPr>
        <p:spPr>
          <a:xfrm>
            <a:off x="844425" y="110573"/>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CAPTURING SEQUENTIAL RELATIONSHIP DATA BEYOND 780/785</a:t>
            </a:r>
            <a:endParaRPr/>
          </a:p>
        </p:txBody>
      </p:sp>
      <p:sp>
        <p:nvSpPr>
          <p:cNvPr id="205" name="Google Shape;205;p32"/>
          <p:cNvSpPr txBox="1"/>
          <p:nvPr>
            <p:ph idx="2" type="body"/>
          </p:nvPr>
        </p:nvSpPr>
        <p:spPr>
          <a:xfrm>
            <a:off x="897125" y="1574950"/>
            <a:ext cx="8050500" cy="340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a:t>Example: A hybrid record with both latest and successive entries (i.e., Previous title entities encoded in both 780 AND 247 fields)</a:t>
            </a:r>
            <a:endParaRPr b="1"/>
          </a:p>
          <a:p>
            <a:pPr indent="0" lvl="0" marL="0" rtl="0" algn="l">
              <a:lnSpc>
                <a:spcPct val="100000"/>
              </a:lnSpc>
              <a:spcBef>
                <a:spcPts val="600"/>
              </a:spcBef>
              <a:spcAft>
                <a:spcPts val="0"/>
              </a:spcAft>
              <a:buSzPts val="2000"/>
              <a:buNone/>
            </a:pPr>
            <a:r>
              <a:t/>
            </a:r>
            <a:endParaRPr b="1"/>
          </a:p>
          <a:p>
            <a:pPr indent="0" lvl="0" marL="0" rtl="0" algn="l">
              <a:lnSpc>
                <a:spcPct val="115000"/>
              </a:lnSpc>
              <a:spcBef>
                <a:spcPts val="0"/>
              </a:spcBef>
              <a:spcAft>
                <a:spcPts val="0"/>
              </a:spcAft>
              <a:buSzPts val="2000"/>
              <a:buNone/>
            </a:pPr>
            <a:r>
              <a:rPr lang="en" sz="1800">
                <a:solidFill>
                  <a:srgbClr val="000000"/>
                </a:solidFill>
                <a:latin typeface="Arial"/>
                <a:ea typeface="Arial"/>
                <a:cs typeface="Arial"/>
                <a:sym typeface="Arial"/>
              </a:rPr>
              <a:t>S/L = 1    BibLvl = s</a:t>
            </a:r>
            <a:endParaRPr sz="18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800">
                <a:solidFill>
                  <a:srgbClr val="000000"/>
                </a:solidFill>
                <a:latin typeface="Arial"/>
                <a:ea typeface="Arial"/>
                <a:cs typeface="Arial"/>
                <a:sym typeface="Arial"/>
              </a:rPr>
              <a:t>245 04 $a The Holston messenger.</a:t>
            </a:r>
            <a:endParaRPr sz="18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b="1" lang="en" sz="1800">
                <a:solidFill>
                  <a:srgbClr val="000000"/>
                </a:solidFill>
                <a:latin typeface="Arial"/>
                <a:ea typeface="Arial"/>
                <a:cs typeface="Arial"/>
                <a:sym typeface="Arial"/>
              </a:rPr>
              <a:t>247</a:t>
            </a:r>
            <a:r>
              <a:rPr lang="en" sz="1800">
                <a:solidFill>
                  <a:srgbClr val="000000"/>
                </a:solidFill>
                <a:latin typeface="Arial"/>
                <a:ea typeface="Arial"/>
                <a:cs typeface="Arial"/>
                <a:sym typeface="Arial"/>
              </a:rPr>
              <a:t> 00 </a:t>
            </a:r>
            <a:r>
              <a:rPr lang="en" sz="1800">
                <a:solidFill>
                  <a:srgbClr val="000000"/>
                </a:solidFill>
                <a:highlight>
                  <a:srgbClr val="FFF2CC"/>
                </a:highlight>
                <a:latin typeface="Arial"/>
                <a:ea typeface="Arial"/>
                <a:cs typeface="Arial"/>
                <a:sym typeface="Arial"/>
              </a:rPr>
              <a:t>$a </a:t>
            </a:r>
            <a:r>
              <a:rPr b="1" lang="en" sz="1800">
                <a:solidFill>
                  <a:srgbClr val="000000"/>
                </a:solidFill>
                <a:highlight>
                  <a:srgbClr val="FFF2CC"/>
                </a:highlight>
                <a:latin typeface="Arial"/>
                <a:ea typeface="Arial"/>
                <a:cs typeface="Arial"/>
                <a:sym typeface="Arial"/>
              </a:rPr>
              <a:t>Holston conference messenger</a:t>
            </a:r>
            <a:r>
              <a:rPr lang="en" sz="1800">
                <a:solidFill>
                  <a:srgbClr val="000000"/>
                </a:solidFill>
                <a:highlight>
                  <a:srgbClr val="FFF2CC"/>
                </a:highlight>
                <a:latin typeface="Arial"/>
                <a:ea typeface="Arial"/>
                <a:cs typeface="Arial"/>
                <a:sym typeface="Arial"/>
              </a:rPr>
              <a:t>. ǂf Vol. 1, no. 1-no. 19? no</a:t>
            </a:r>
            <a:endParaRPr sz="1800">
              <a:solidFill>
                <a:srgbClr val="000000"/>
              </a:solidFill>
              <a:highlight>
                <a:srgbClr val="FFF2CC"/>
              </a:highlight>
              <a:latin typeface="Arial"/>
              <a:ea typeface="Arial"/>
              <a:cs typeface="Arial"/>
              <a:sym typeface="Arial"/>
            </a:endParaRPr>
          </a:p>
          <a:p>
            <a:pPr indent="0" lvl="0" marL="0" rtl="0" algn="l">
              <a:lnSpc>
                <a:spcPct val="115000"/>
              </a:lnSpc>
              <a:spcBef>
                <a:spcPts val="0"/>
              </a:spcBef>
              <a:spcAft>
                <a:spcPts val="0"/>
              </a:spcAft>
              <a:buSzPts val="2000"/>
              <a:buNone/>
            </a:pPr>
            <a:r>
              <a:rPr b="1" lang="en" sz="1800">
                <a:solidFill>
                  <a:srgbClr val="000000"/>
                </a:solidFill>
                <a:latin typeface="Arial"/>
                <a:ea typeface="Arial"/>
                <a:cs typeface="Arial"/>
                <a:sym typeface="Arial"/>
              </a:rPr>
              <a:t>247</a:t>
            </a:r>
            <a:r>
              <a:rPr lang="en" sz="1800">
                <a:solidFill>
                  <a:srgbClr val="000000"/>
                </a:solidFill>
                <a:latin typeface="Arial"/>
                <a:ea typeface="Arial"/>
                <a:cs typeface="Arial"/>
                <a:sym typeface="Arial"/>
              </a:rPr>
              <a:t> 00 </a:t>
            </a:r>
            <a:r>
              <a:rPr lang="en" sz="1800">
                <a:solidFill>
                  <a:srgbClr val="000000"/>
                </a:solidFill>
                <a:highlight>
                  <a:srgbClr val="FFF2CC"/>
                </a:highlight>
                <a:latin typeface="Arial"/>
                <a:ea typeface="Arial"/>
                <a:cs typeface="Arial"/>
                <a:sym typeface="Arial"/>
              </a:rPr>
              <a:t>$a </a:t>
            </a:r>
            <a:r>
              <a:rPr b="1" lang="en" sz="1800">
                <a:solidFill>
                  <a:srgbClr val="000000"/>
                </a:solidFill>
                <a:highlight>
                  <a:srgbClr val="FFF2CC"/>
                </a:highlight>
                <a:latin typeface="Arial"/>
                <a:ea typeface="Arial"/>
                <a:cs typeface="Arial"/>
                <a:sym typeface="Arial"/>
              </a:rPr>
              <a:t>Messenger for the Holston conference</a:t>
            </a:r>
            <a:r>
              <a:rPr lang="en" sz="1800">
                <a:solidFill>
                  <a:srgbClr val="000000"/>
                </a:solidFill>
                <a:highlight>
                  <a:srgbClr val="FFF2CC"/>
                </a:highlight>
                <a:latin typeface="Arial"/>
                <a:ea typeface="Arial"/>
                <a:cs typeface="Arial"/>
                <a:sym typeface="Arial"/>
              </a:rPr>
              <a:t>. ǂf Vol. 1, no. 20? - v.2, no. 47?</a:t>
            </a:r>
            <a:endParaRPr sz="1800">
              <a:solidFill>
                <a:srgbClr val="000000"/>
              </a:solidFill>
              <a:highlight>
                <a:srgbClr val="FFF2CC"/>
              </a:highlight>
              <a:latin typeface="Arial"/>
              <a:ea typeface="Arial"/>
              <a:cs typeface="Arial"/>
              <a:sym typeface="Arial"/>
            </a:endParaRPr>
          </a:p>
          <a:p>
            <a:pPr indent="0" lvl="0" marL="0" rtl="0" algn="l">
              <a:lnSpc>
                <a:spcPct val="115000"/>
              </a:lnSpc>
              <a:spcBef>
                <a:spcPts val="0"/>
              </a:spcBef>
              <a:spcAft>
                <a:spcPts val="0"/>
              </a:spcAft>
              <a:buSzPts val="2000"/>
              <a:buNone/>
            </a:pPr>
            <a:r>
              <a:rPr lang="en" sz="1800">
                <a:solidFill>
                  <a:srgbClr val="000000"/>
                </a:solidFill>
                <a:latin typeface="Arial"/>
                <a:ea typeface="Arial"/>
                <a:cs typeface="Arial"/>
                <a:sym typeface="Arial"/>
              </a:rPr>
              <a:t>260 00 $a Knoxville, Tenn. : ǂb T. Springfield, ǂc 1827-29?</a:t>
            </a:r>
            <a:endParaRPr sz="18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800">
                <a:solidFill>
                  <a:srgbClr val="000000"/>
                </a:solidFill>
                <a:latin typeface="Arial"/>
                <a:ea typeface="Arial"/>
                <a:cs typeface="Arial"/>
                <a:sym typeface="Arial"/>
              </a:rPr>
              <a:t>780 </a:t>
            </a:r>
            <a:r>
              <a:rPr lang="en" sz="1800">
                <a:solidFill>
                  <a:srgbClr val="000000"/>
                </a:solidFill>
                <a:highlight>
                  <a:srgbClr val="FFF2CC"/>
                </a:highlight>
                <a:latin typeface="Arial"/>
                <a:ea typeface="Arial"/>
                <a:cs typeface="Arial"/>
                <a:sym typeface="Arial"/>
              </a:rPr>
              <a:t>0</a:t>
            </a:r>
            <a:r>
              <a:rPr b="1" lang="en" sz="1800">
                <a:solidFill>
                  <a:srgbClr val="000000"/>
                </a:solidFill>
                <a:highlight>
                  <a:srgbClr val="FFF2CC"/>
                </a:highlight>
                <a:latin typeface="Arial"/>
                <a:ea typeface="Arial"/>
                <a:cs typeface="Arial"/>
                <a:sym typeface="Arial"/>
              </a:rPr>
              <a:t>2</a:t>
            </a:r>
            <a:r>
              <a:rPr lang="en" sz="1800">
                <a:solidFill>
                  <a:srgbClr val="000000"/>
                </a:solidFill>
                <a:highlight>
                  <a:srgbClr val="FFF2CC"/>
                </a:highlight>
                <a:latin typeface="Arial"/>
                <a:ea typeface="Arial"/>
                <a:cs typeface="Arial"/>
                <a:sym typeface="Arial"/>
              </a:rPr>
              <a:t> $t Western Arminian, and Christian instructor.</a:t>
            </a:r>
            <a:endParaRPr b="1" sz="2700">
              <a:highlight>
                <a:srgbClr val="FFF2CC"/>
              </a:highlight>
            </a:endParaRPr>
          </a:p>
          <a:p>
            <a:pPr indent="0" lvl="0" marL="0" rtl="0" algn="l">
              <a:lnSpc>
                <a:spcPct val="100000"/>
              </a:lnSpc>
              <a:spcBef>
                <a:spcPts val="600"/>
              </a:spcBef>
              <a:spcAft>
                <a:spcPts val="0"/>
              </a:spcAft>
              <a:buSzPts val="2000"/>
              <a:buNone/>
            </a:pPr>
            <a:r>
              <a:t/>
            </a:r>
            <a:endParaRPr/>
          </a:p>
        </p:txBody>
      </p:sp>
      <p:sp>
        <p:nvSpPr>
          <p:cNvPr id="206" name="Google Shape;206;p32"/>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pic>
        <p:nvPicPr>
          <p:cNvPr id="212" name="Google Shape;212;p33"/>
          <p:cNvPicPr preferRelativeResize="0"/>
          <p:nvPr/>
        </p:nvPicPr>
        <p:blipFill rotWithShape="1">
          <a:blip r:embed="rId3">
            <a:alphaModFix/>
          </a:blip>
          <a:srcRect b="0" l="0" r="0" t="0"/>
          <a:stretch/>
        </p:blipFill>
        <p:spPr>
          <a:xfrm>
            <a:off x="1660125" y="152400"/>
            <a:ext cx="6451600"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idx="1" type="body"/>
          </p:nvPr>
        </p:nvSpPr>
        <p:spPr>
          <a:xfrm>
            <a:off x="4095225" y="17575"/>
            <a:ext cx="4790100" cy="132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sz="2400"/>
              <a:t>Legacy data:  “Changed back to”</a:t>
            </a:r>
            <a:endParaRPr b="1" sz="2400"/>
          </a:p>
          <a:p>
            <a:pPr indent="0" lvl="0" marL="0" rtl="0" algn="l">
              <a:lnSpc>
                <a:spcPct val="100000"/>
              </a:lnSpc>
              <a:spcBef>
                <a:spcPts val="600"/>
              </a:spcBef>
              <a:spcAft>
                <a:spcPts val="0"/>
              </a:spcAft>
              <a:buSzPts val="2000"/>
              <a:buNone/>
            </a:pPr>
            <a:r>
              <a:rPr b="1" lang="en" sz="2400"/>
              <a:t> A former </a:t>
            </a:r>
            <a:r>
              <a:rPr b="1" i="1" lang="en" sz="2400"/>
              <a:t>title</a:t>
            </a:r>
            <a:r>
              <a:rPr b="1" lang="en" sz="2400"/>
              <a:t> vs. a former </a:t>
            </a:r>
            <a:r>
              <a:rPr b="1" i="1" lang="en" sz="2400"/>
              <a:t>entity </a:t>
            </a:r>
            <a:r>
              <a:rPr b="1" i="1" lang="en" sz="2100"/>
              <a:t> </a:t>
            </a:r>
            <a:endParaRPr i="1" sz="2100"/>
          </a:p>
        </p:txBody>
      </p:sp>
      <p:sp>
        <p:nvSpPr>
          <p:cNvPr id="218" name="Google Shape;218;p34"/>
          <p:cNvSpPr txBox="1"/>
          <p:nvPr>
            <p:ph type="title"/>
          </p:nvPr>
        </p:nvSpPr>
        <p:spPr>
          <a:xfrm>
            <a:off x="844425" y="110575"/>
            <a:ext cx="32508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CAPTURING SEQUENTIAL RELATIONSHIP DATA BEYOND 780/785</a:t>
            </a:r>
            <a:endParaRPr/>
          </a:p>
        </p:txBody>
      </p:sp>
      <p:sp>
        <p:nvSpPr>
          <p:cNvPr id="219" name="Google Shape;219;p34"/>
          <p:cNvSpPr txBox="1"/>
          <p:nvPr>
            <p:ph idx="2" type="body"/>
          </p:nvPr>
        </p:nvSpPr>
        <p:spPr>
          <a:xfrm>
            <a:off x="730975" y="1250575"/>
            <a:ext cx="8288400" cy="3795300"/>
          </a:xfrm>
          <a:prstGeom prst="rect">
            <a:avLst/>
          </a:prstGeom>
          <a:noFill/>
          <a:ln>
            <a:noFill/>
          </a:ln>
        </p:spPr>
        <p:txBody>
          <a:bodyPr anchorCtr="0" anchor="t" bIns="91425" lIns="91425" spcFirstLastPara="1" rIns="91425" wrap="square" tIns="91425">
            <a:noAutofit/>
          </a:bodyPr>
          <a:lstStyle/>
          <a:p>
            <a:pPr indent="-361950" lvl="0" marL="457200" rtl="0" algn="l">
              <a:lnSpc>
                <a:spcPct val="100000"/>
              </a:lnSpc>
              <a:spcBef>
                <a:spcPts val="600"/>
              </a:spcBef>
              <a:spcAft>
                <a:spcPts val="0"/>
              </a:spcAft>
              <a:buSzPts val="2100"/>
              <a:buChar char="▹"/>
            </a:pPr>
            <a:r>
              <a:rPr lang="en" sz="2100"/>
              <a:t>BIBFRAME Specs mapped 785 08 (Changed back to) to </a:t>
            </a:r>
            <a:r>
              <a:rPr i="1" lang="en" sz="2100"/>
              <a:t>ContinuedBy</a:t>
            </a:r>
            <a:endParaRPr i="1" sz="2100"/>
          </a:p>
          <a:p>
            <a:pPr indent="-361950" lvl="1" marL="914400" rtl="0" algn="l">
              <a:lnSpc>
                <a:spcPct val="100000"/>
              </a:lnSpc>
              <a:spcBef>
                <a:spcPts val="0"/>
              </a:spcBef>
              <a:spcAft>
                <a:spcPts val="0"/>
              </a:spcAft>
              <a:buSzPts val="2100"/>
              <a:buChar char="▸"/>
            </a:pPr>
            <a:r>
              <a:rPr lang="en" sz="2100"/>
              <a:t>We found some records </a:t>
            </a:r>
            <a:r>
              <a:rPr i="1" lang="en" sz="2100"/>
              <a:t>changed back to</a:t>
            </a:r>
            <a:r>
              <a:rPr lang="en" sz="2100"/>
              <a:t> multiple entities (former titles)</a:t>
            </a:r>
            <a:endParaRPr sz="2100"/>
          </a:p>
          <a:p>
            <a:pPr indent="-361950" lvl="1" marL="914400" rtl="0" algn="l">
              <a:lnSpc>
                <a:spcPct val="100000"/>
              </a:lnSpc>
              <a:spcBef>
                <a:spcPts val="0"/>
              </a:spcBef>
              <a:spcAft>
                <a:spcPts val="0"/>
              </a:spcAft>
              <a:buSzPts val="2100"/>
              <a:buChar char="▸"/>
            </a:pPr>
            <a:r>
              <a:rPr lang="en" sz="2100"/>
              <a:t>Recommendation: </a:t>
            </a:r>
            <a:endParaRPr sz="2100"/>
          </a:p>
          <a:p>
            <a:pPr indent="-361950" lvl="2" marL="1371600" rtl="0" algn="l">
              <a:lnSpc>
                <a:spcPct val="100000"/>
              </a:lnSpc>
              <a:spcBef>
                <a:spcPts val="0"/>
              </a:spcBef>
              <a:spcAft>
                <a:spcPts val="0"/>
              </a:spcAft>
              <a:buSzPts val="2100"/>
              <a:buChar char="⬩"/>
            </a:pPr>
            <a:r>
              <a:rPr lang="en" sz="2100"/>
              <a:t>Mapping includes </a:t>
            </a:r>
            <a:r>
              <a:rPr i="1" lang="en" sz="2100"/>
              <a:t>Continued in part by</a:t>
            </a:r>
            <a:r>
              <a:rPr lang="en" sz="2100"/>
              <a:t>? </a:t>
            </a:r>
            <a:endParaRPr sz="2100"/>
          </a:p>
          <a:p>
            <a:pPr indent="-361950" lvl="0" marL="457200" rtl="0" algn="l">
              <a:lnSpc>
                <a:spcPct val="100000"/>
              </a:lnSpc>
              <a:spcBef>
                <a:spcPts val="0"/>
              </a:spcBef>
              <a:spcAft>
                <a:spcPts val="0"/>
              </a:spcAft>
              <a:buSzPts val="2100"/>
              <a:buChar char="▹"/>
            </a:pPr>
            <a:r>
              <a:rPr lang="en" sz="2100"/>
              <a:t>Legacy records with “Changed back to”: some converted into indicator 0 or 1 and some still using indicator 8</a:t>
            </a:r>
            <a:endParaRPr sz="2100"/>
          </a:p>
          <a:p>
            <a:pPr indent="-361950" lvl="1" marL="914400" rtl="0" algn="l">
              <a:lnSpc>
                <a:spcPct val="100000"/>
              </a:lnSpc>
              <a:spcBef>
                <a:spcPts val="0"/>
              </a:spcBef>
              <a:spcAft>
                <a:spcPts val="0"/>
              </a:spcAft>
              <a:buSzPts val="2100"/>
              <a:buChar char="▸"/>
            </a:pPr>
            <a:r>
              <a:rPr lang="en" sz="2100"/>
              <a:t>Fail to comply with the WEM-lock</a:t>
            </a:r>
            <a:endParaRPr sz="2100"/>
          </a:p>
          <a:p>
            <a:pPr indent="-361950" lvl="1" marL="914400" rtl="0" algn="l">
              <a:lnSpc>
                <a:spcPct val="100000"/>
              </a:lnSpc>
              <a:spcBef>
                <a:spcPts val="0"/>
              </a:spcBef>
              <a:spcAft>
                <a:spcPts val="0"/>
              </a:spcAft>
              <a:buSzPts val="2100"/>
              <a:buChar char="▸"/>
            </a:pPr>
            <a:r>
              <a:rPr lang="en" sz="2100"/>
              <a:t>Recommendation:</a:t>
            </a:r>
            <a:endParaRPr sz="2100"/>
          </a:p>
          <a:p>
            <a:pPr indent="-361950" lvl="2" marL="1371600" rtl="0" algn="l">
              <a:lnSpc>
                <a:spcPct val="100000"/>
              </a:lnSpc>
              <a:spcBef>
                <a:spcPts val="0"/>
              </a:spcBef>
              <a:spcAft>
                <a:spcPts val="0"/>
              </a:spcAft>
              <a:buSzPts val="2100"/>
              <a:buChar char="⬩"/>
            </a:pPr>
            <a:r>
              <a:rPr lang="en" sz="2100"/>
              <a:t>Stop using “Changed back to” for new descriptions  </a:t>
            </a:r>
            <a:endParaRPr sz="2100"/>
          </a:p>
        </p:txBody>
      </p:sp>
      <p:sp>
        <p:nvSpPr>
          <p:cNvPr id="220" name="Google Shape;220;p34"/>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idx="4294967295" type="ctrTitle"/>
          </p:nvPr>
        </p:nvSpPr>
        <p:spPr>
          <a:xfrm>
            <a:off x="690075" y="1274363"/>
            <a:ext cx="81264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2400"/>
              <a:buFont typeface="Dosis"/>
              <a:buNone/>
            </a:pPr>
            <a:r>
              <a:rPr b="0" i="0" lang="en" sz="7200" u="none" cap="none" strike="noStrike">
                <a:solidFill>
                  <a:schemeClr val="dk2"/>
                </a:solidFill>
                <a:latin typeface="Dosis"/>
                <a:ea typeface="Dosis"/>
                <a:cs typeface="Dosis"/>
                <a:sym typeface="Dosis"/>
              </a:rPr>
              <a:t>Interoperability &amp; context for next steps</a:t>
            </a:r>
            <a:endParaRPr b="0" i="0" sz="7200" u="none" cap="none" strike="noStrike">
              <a:solidFill>
                <a:schemeClr val="dk2"/>
              </a:solidFill>
              <a:latin typeface="Dosis"/>
              <a:ea typeface="Dosis"/>
              <a:cs typeface="Dosis"/>
              <a:sym typeface="Dosis"/>
            </a:endParaRPr>
          </a:p>
        </p:txBody>
      </p:sp>
      <p:sp>
        <p:nvSpPr>
          <p:cNvPr id="226" name="Google Shape;226;p35"/>
          <p:cNvSpPr txBox="1"/>
          <p:nvPr>
            <p:ph idx="4294967295" type="subTitle"/>
          </p:nvPr>
        </p:nvSpPr>
        <p:spPr>
          <a:xfrm>
            <a:off x="844425" y="2377025"/>
            <a:ext cx="7817700" cy="224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chemeClr val="dk2"/>
              </a:buClr>
              <a:buSzPts val="3000"/>
              <a:buFont typeface="Source Sans Pro"/>
              <a:buNone/>
            </a:pPr>
            <a:r>
              <a:rPr b="0" i="0" lang="en" sz="3000" u="none" cap="none" strike="noStrike">
                <a:solidFill>
                  <a:schemeClr val="dk1"/>
                </a:solidFill>
                <a:latin typeface="Source Sans Pro"/>
                <a:ea typeface="Source Sans Pro"/>
                <a:cs typeface="Source Sans Pro"/>
                <a:sym typeface="Source Sans Pro"/>
              </a:rPr>
              <a:t>The relationships we are able to extract programmatically from MARC are not necessarily the same as what we might hope to achieve with native BIBFRAME cataloguing</a:t>
            </a:r>
            <a:endParaRPr b="0" i="0" sz="3000" u="none" cap="none" strike="noStrike">
              <a:solidFill>
                <a:schemeClr val="dk1"/>
              </a:solidFill>
              <a:latin typeface="Source Sans Pro"/>
              <a:ea typeface="Source Sans Pro"/>
              <a:cs typeface="Source Sans Pro"/>
              <a:sym typeface="Source Sans Pro"/>
            </a:endParaRPr>
          </a:p>
        </p:txBody>
      </p:sp>
      <p:sp>
        <p:nvSpPr>
          <p:cNvPr id="227" name="Google Shape;227;p35"/>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sz="2600"/>
              <a:t>CONTEXT</a:t>
            </a:r>
            <a:endParaRPr sz="2600"/>
          </a:p>
        </p:txBody>
      </p:sp>
      <p:sp>
        <p:nvSpPr>
          <p:cNvPr id="99" name="Google Shape;99;p18"/>
          <p:cNvSpPr txBox="1"/>
          <p:nvPr>
            <p:ph idx="2" type="body"/>
          </p:nvPr>
        </p:nvSpPr>
        <p:spPr>
          <a:xfrm>
            <a:off x="815175" y="1145600"/>
            <a:ext cx="3611100" cy="288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b="1" lang="en" sz="1800"/>
              <a:t>Share-VDE (Virtual Discovery Environment) &amp; the Sapientia Cluster Knowledgebase </a:t>
            </a:r>
            <a:endParaRPr b="1"/>
          </a:p>
          <a:p>
            <a:pPr indent="-342900" lvl="0" marL="457200" rtl="0" algn="l">
              <a:lnSpc>
                <a:spcPct val="100000"/>
              </a:lnSpc>
              <a:spcBef>
                <a:spcPts val="1000"/>
              </a:spcBef>
              <a:spcAft>
                <a:spcPts val="0"/>
              </a:spcAft>
              <a:buSzPts val="1800"/>
              <a:buChar char="▹"/>
            </a:pPr>
            <a:r>
              <a:rPr lang="en" sz="1800"/>
              <a:t>“Share-VDE pulls together MARC authority and bibliographic data from 26 member libraries, enriches it with authoritative entities and clusters data into BIBFRAME entities”, the result is the </a:t>
            </a:r>
            <a:r>
              <a:rPr b="1" lang="en" sz="1800"/>
              <a:t>Sapientia Cluster Knowledgebase</a:t>
            </a:r>
            <a:r>
              <a:rPr lang="en" sz="1800"/>
              <a:t>¹</a:t>
            </a:r>
            <a:endParaRPr sz="700"/>
          </a:p>
          <a:p>
            <a:pPr indent="0" lvl="0" marL="0" rtl="0" algn="l">
              <a:lnSpc>
                <a:spcPct val="100000"/>
              </a:lnSpc>
              <a:spcBef>
                <a:spcPts val="600"/>
              </a:spcBef>
              <a:spcAft>
                <a:spcPts val="0"/>
              </a:spcAft>
              <a:buClr>
                <a:schemeClr val="dk1"/>
              </a:buClr>
              <a:buSzPts val="1100"/>
              <a:buFont typeface="Arial"/>
              <a:buNone/>
            </a:pPr>
            <a:r>
              <a:t/>
            </a:r>
            <a:endParaRPr sz="1300"/>
          </a:p>
          <a:p>
            <a:pPr indent="0" lvl="0" marL="0" rtl="0" algn="l">
              <a:lnSpc>
                <a:spcPct val="100000"/>
              </a:lnSpc>
              <a:spcBef>
                <a:spcPts val="600"/>
              </a:spcBef>
              <a:spcAft>
                <a:spcPts val="0"/>
              </a:spcAft>
              <a:buSzPts val="2000"/>
              <a:buNone/>
            </a:pPr>
            <a:r>
              <a:t/>
            </a:r>
            <a:endParaRPr sz="1300"/>
          </a:p>
        </p:txBody>
      </p:sp>
      <p:sp>
        <p:nvSpPr>
          <p:cNvPr id="100" name="Google Shape;100;p18"/>
          <p:cNvSpPr txBox="1"/>
          <p:nvPr>
            <p:ph idx="2" type="body"/>
          </p:nvPr>
        </p:nvSpPr>
        <p:spPr>
          <a:xfrm>
            <a:off x="4571931" y="1130250"/>
            <a:ext cx="3868500" cy="288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000"/>
              <a:buNone/>
            </a:pPr>
            <a:r>
              <a:rPr b="1" lang="en" sz="1800"/>
              <a:t>Sapientia Entity Identification Working Group (SEIWG) </a:t>
            </a:r>
            <a:endParaRPr b="1" sz="1800"/>
          </a:p>
          <a:p>
            <a:pPr indent="-355600" lvl="0" marL="457200" rtl="0" algn="l">
              <a:lnSpc>
                <a:spcPct val="100000"/>
              </a:lnSpc>
              <a:spcBef>
                <a:spcPts val="1000"/>
              </a:spcBef>
              <a:spcAft>
                <a:spcPts val="0"/>
              </a:spcAft>
              <a:buSzPts val="2000"/>
              <a:buChar char="▹"/>
            </a:pPr>
            <a:r>
              <a:rPr lang="en" sz="1800"/>
              <a:t>Review use of entities, identifiers, and associated modelling in Sapientia</a:t>
            </a:r>
            <a:endParaRPr sz="1800"/>
          </a:p>
          <a:p>
            <a:pPr indent="-355600" lvl="0" marL="457200" rtl="0" algn="l">
              <a:lnSpc>
                <a:spcPct val="100000"/>
              </a:lnSpc>
              <a:spcBef>
                <a:spcPts val="0"/>
              </a:spcBef>
              <a:spcAft>
                <a:spcPts val="0"/>
              </a:spcAft>
              <a:buSzPts val="2000"/>
              <a:buChar char="▹"/>
            </a:pPr>
            <a:r>
              <a:rPr lang="en" sz="1800"/>
              <a:t>Review and refine processes for Sapientia entity clustering</a:t>
            </a:r>
            <a:endParaRPr sz="1800"/>
          </a:p>
          <a:p>
            <a:pPr indent="-355600" lvl="0" marL="457200" rtl="0" algn="l">
              <a:lnSpc>
                <a:spcPct val="100000"/>
              </a:lnSpc>
              <a:spcBef>
                <a:spcPts val="0"/>
              </a:spcBef>
              <a:spcAft>
                <a:spcPts val="0"/>
              </a:spcAft>
              <a:buSzPts val="2000"/>
              <a:buChar char="▹"/>
            </a:pPr>
            <a:r>
              <a:rPr lang="en" sz="1800"/>
              <a:t>Review MARC to BIBFRAME and BIBFRAME to MARC conversion of elements related to Sapientia entities²</a:t>
            </a:r>
            <a:endParaRPr sz="900"/>
          </a:p>
        </p:txBody>
      </p:sp>
      <p:sp>
        <p:nvSpPr>
          <p:cNvPr id="101" name="Google Shape;101;p18"/>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pic>
        <p:nvPicPr>
          <p:cNvPr id="233" name="Google Shape;233;p36"/>
          <p:cNvPicPr preferRelativeResize="0"/>
          <p:nvPr/>
        </p:nvPicPr>
        <p:blipFill rotWithShape="1">
          <a:blip r:embed="rId3">
            <a:alphaModFix/>
          </a:blip>
          <a:srcRect b="0" l="0" r="0" t="0"/>
          <a:stretch/>
        </p:blipFill>
        <p:spPr>
          <a:xfrm>
            <a:off x="669525" y="1517525"/>
            <a:ext cx="4862725" cy="3429000"/>
          </a:xfrm>
          <a:prstGeom prst="rect">
            <a:avLst/>
          </a:prstGeom>
          <a:noFill/>
          <a:ln>
            <a:noFill/>
          </a:ln>
        </p:spPr>
      </p:pic>
      <p:pic>
        <p:nvPicPr>
          <p:cNvPr id="234" name="Google Shape;234;p36"/>
          <p:cNvPicPr preferRelativeResize="0"/>
          <p:nvPr/>
        </p:nvPicPr>
        <p:blipFill rotWithShape="1">
          <a:blip r:embed="rId4">
            <a:alphaModFix/>
          </a:blip>
          <a:srcRect b="0" l="0" r="0" t="0"/>
          <a:stretch/>
        </p:blipFill>
        <p:spPr>
          <a:xfrm>
            <a:off x="5532250" y="40288"/>
            <a:ext cx="2973250" cy="5062924"/>
          </a:xfrm>
          <a:prstGeom prst="rect">
            <a:avLst/>
          </a:prstGeom>
          <a:noFill/>
          <a:ln>
            <a:noFill/>
          </a:ln>
        </p:spPr>
      </p:pic>
      <p:sp>
        <p:nvSpPr>
          <p:cNvPr id="235" name="Google Shape;235;p36"/>
          <p:cNvSpPr txBox="1"/>
          <p:nvPr/>
        </p:nvSpPr>
        <p:spPr>
          <a:xfrm>
            <a:off x="879800" y="147725"/>
            <a:ext cx="4378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Source Sans Pro"/>
                <a:ea typeface="Source Sans Pro"/>
                <a:cs typeface="Source Sans Pro"/>
                <a:sym typeface="Source Sans Pro"/>
              </a:rPr>
              <a:t>Modelling choices and Interoperability: MARC2BF vs Sinopia </a:t>
            </a:r>
            <a:endParaRPr b="0" i="0" sz="1700" u="none" cap="none" strike="noStrike">
              <a:solidFill>
                <a:srgbClr val="000000"/>
              </a:solidFill>
              <a:latin typeface="Source Sans Pro"/>
              <a:ea typeface="Source Sans Pro"/>
              <a:cs typeface="Source Sans Pro"/>
              <a:sym typeface="Source Sans Pro"/>
            </a:endParaRPr>
          </a:p>
        </p:txBody>
      </p:sp>
      <p:sp>
        <p:nvSpPr>
          <p:cNvPr id="236" name="Google Shape;236;p36"/>
          <p:cNvSpPr/>
          <p:nvPr/>
        </p:nvSpPr>
        <p:spPr>
          <a:xfrm>
            <a:off x="4355325" y="3115775"/>
            <a:ext cx="123000" cy="109500"/>
          </a:xfrm>
          <a:prstGeom prst="star5">
            <a:avLst>
              <a:gd fmla="val 19098" name="adj"/>
              <a:gd fmla="val 105146" name="hf"/>
              <a:gd fmla="val 110557" name="vf"/>
            </a:avLst>
          </a:prstGeom>
          <a:solidFill>
            <a:srgbClr val="FF0000"/>
          </a:solidFill>
          <a:ln cap="flat" cmpd="sng" w="9525">
            <a:solidFill>
              <a:srgbClr val="F247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6"/>
          <p:cNvSpPr/>
          <p:nvPr/>
        </p:nvSpPr>
        <p:spPr>
          <a:xfrm>
            <a:off x="4355325" y="3393225"/>
            <a:ext cx="123000" cy="109500"/>
          </a:xfrm>
          <a:prstGeom prst="star5">
            <a:avLst>
              <a:gd fmla="val 19098" name="adj"/>
              <a:gd fmla="val 105146" name="hf"/>
              <a:gd fmla="val 110557" name="vf"/>
            </a:avLst>
          </a:prstGeom>
          <a:solidFill>
            <a:srgbClr val="FF0000"/>
          </a:solidFill>
          <a:ln cap="flat" cmpd="sng" w="9525">
            <a:solidFill>
              <a:srgbClr val="F247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6"/>
          <p:cNvSpPr/>
          <p:nvPr/>
        </p:nvSpPr>
        <p:spPr>
          <a:xfrm>
            <a:off x="4202925" y="4383825"/>
            <a:ext cx="123000" cy="109500"/>
          </a:xfrm>
          <a:prstGeom prst="star5">
            <a:avLst>
              <a:gd fmla="val 19098" name="adj"/>
              <a:gd fmla="val 105146" name="hf"/>
              <a:gd fmla="val 110557" name="vf"/>
            </a:avLst>
          </a:prstGeom>
          <a:solidFill>
            <a:srgbClr val="FF0000"/>
          </a:solidFill>
          <a:ln cap="flat" cmpd="sng" w="9525">
            <a:solidFill>
              <a:srgbClr val="F247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6"/>
          <p:cNvSpPr/>
          <p:nvPr/>
        </p:nvSpPr>
        <p:spPr>
          <a:xfrm>
            <a:off x="4202925" y="3649175"/>
            <a:ext cx="123000" cy="109500"/>
          </a:xfrm>
          <a:prstGeom prst="star5">
            <a:avLst>
              <a:gd fmla="val 19098" name="adj"/>
              <a:gd fmla="val 105146" name="hf"/>
              <a:gd fmla="val 110557" name="vf"/>
            </a:avLst>
          </a:prstGeom>
          <a:solidFill>
            <a:srgbClr val="FF0000"/>
          </a:solidFill>
          <a:ln cap="flat" cmpd="sng" w="9525">
            <a:solidFill>
              <a:srgbClr val="F247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NEXT STEPS </a:t>
            </a:r>
            <a:endParaRPr/>
          </a:p>
        </p:txBody>
      </p:sp>
      <p:sp>
        <p:nvSpPr>
          <p:cNvPr id="245" name="Google Shape;245;p37"/>
          <p:cNvSpPr txBox="1"/>
          <p:nvPr>
            <p:ph idx="1" type="body"/>
          </p:nvPr>
        </p:nvSpPr>
        <p:spPr>
          <a:xfrm>
            <a:off x="844450" y="1345825"/>
            <a:ext cx="1918800" cy="32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Define Specifications</a:t>
            </a:r>
            <a:endParaRPr b="1"/>
          </a:p>
          <a:p>
            <a:pPr indent="0" lvl="0" marL="0" rtl="0" algn="l">
              <a:lnSpc>
                <a:spcPct val="100000"/>
              </a:lnSpc>
              <a:spcBef>
                <a:spcPts val="600"/>
              </a:spcBef>
              <a:spcAft>
                <a:spcPts val="0"/>
              </a:spcAft>
              <a:buSzPts val="1800"/>
              <a:buNone/>
            </a:pPr>
            <a:r>
              <a:rPr lang="en"/>
              <a:t>Work with Share-VDE developers to implement relationship assignments and define creation logic where 1-1 relationships aren’t present</a:t>
            </a:r>
            <a:endParaRPr/>
          </a:p>
        </p:txBody>
      </p:sp>
      <p:sp>
        <p:nvSpPr>
          <p:cNvPr id="246" name="Google Shape;246;p37"/>
          <p:cNvSpPr txBox="1"/>
          <p:nvPr>
            <p:ph idx="2" type="body"/>
          </p:nvPr>
        </p:nvSpPr>
        <p:spPr>
          <a:xfrm>
            <a:off x="2880613" y="1345825"/>
            <a:ext cx="1918800" cy="32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Iterative Improvements</a:t>
            </a:r>
            <a:endParaRPr b="1"/>
          </a:p>
          <a:p>
            <a:pPr indent="0" lvl="0" marL="0" rtl="0" algn="l">
              <a:lnSpc>
                <a:spcPct val="100000"/>
              </a:lnSpc>
              <a:spcBef>
                <a:spcPts val="600"/>
              </a:spcBef>
              <a:spcAft>
                <a:spcPts val="0"/>
              </a:spcAft>
              <a:buSzPts val="1800"/>
              <a:buNone/>
            </a:pPr>
            <a:r>
              <a:rPr lang="en"/>
              <a:t>Review updated dataset, identifying new issues or areas requiring improvements; work with Share-VDE to implement improvements</a:t>
            </a:r>
            <a:endParaRPr/>
          </a:p>
        </p:txBody>
      </p:sp>
      <p:sp>
        <p:nvSpPr>
          <p:cNvPr id="247" name="Google Shape;247;p37"/>
          <p:cNvSpPr txBox="1"/>
          <p:nvPr>
            <p:ph idx="3" type="body"/>
          </p:nvPr>
        </p:nvSpPr>
        <p:spPr>
          <a:xfrm>
            <a:off x="4916801" y="1345825"/>
            <a:ext cx="1918800" cy="322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800"/>
              <a:buNone/>
            </a:pPr>
            <a:r>
              <a:rPr b="1" lang="en"/>
              <a:t>Ontology Updates</a:t>
            </a:r>
            <a:endParaRPr b="1"/>
          </a:p>
          <a:p>
            <a:pPr indent="0" lvl="0" marL="0" rtl="0" algn="l">
              <a:lnSpc>
                <a:spcPct val="100000"/>
              </a:lnSpc>
              <a:spcBef>
                <a:spcPts val="600"/>
              </a:spcBef>
              <a:spcAft>
                <a:spcPts val="0"/>
              </a:spcAft>
              <a:buSzPts val="1800"/>
              <a:buNone/>
            </a:pPr>
            <a:r>
              <a:rPr lang="en"/>
              <a:t>Advocate for ontology development for BIBFRAME along with updates to conversion specifications</a:t>
            </a:r>
            <a:endParaRPr/>
          </a:p>
          <a:p>
            <a:pPr indent="0" lvl="0" marL="0" rtl="0" algn="l">
              <a:lnSpc>
                <a:spcPct val="100000"/>
              </a:lnSpc>
              <a:spcBef>
                <a:spcPts val="600"/>
              </a:spcBef>
              <a:spcAft>
                <a:spcPts val="0"/>
              </a:spcAft>
              <a:buSzPts val="1800"/>
              <a:buNone/>
            </a:pPr>
            <a:r>
              <a:t/>
            </a:r>
            <a:endParaRPr/>
          </a:p>
        </p:txBody>
      </p:sp>
      <p:sp>
        <p:nvSpPr>
          <p:cNvPr id="248" name="Google Shape;248;p37"/>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249" name="Google Shape;249;p37"/>
          <p:cNvSpPr txBox="1"/>
          <p:nvPr/>
        </p:nvSpPr>
        <p:spPr>
          <a:xfrm>
            <a:off x="6731250" y="1452725"/>
            <a:ext cx="2049900" cy="283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rgbClr val="000000"/>
              </a:buClr>
              <a:buSzPts val="1800"/>
              <a:buFont typeface="Arial"/>
              <a:buNone/>
            </a:pPr>
            <a:r>
              <a:rPr b="1" i="0" lang="en" sz="1800" u="none" cap="none" strike="noStrike">
                <a:solidFill>
                  <a:schemeClr val="dk1"/>
                </a:solidFill>
                <a:latin typeface="Source Sans Pro"/>
                <a:ea typeface="Source Sans Pro"/>
                <a:cs typeface="Source Sans Pro"/>
                <a:sym typeface="Source Sans Pro"/>
              </a:rPr>
              <a:t>Further Investigation</a:t>
            </a:r>
            <a:endParaRPr b="1" i="0" sz="18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600"/>
              </a:spcBef>
              <a:spcAft>
                <a:spcPts val="0"/>
              </a:spcAft>
              <a:buClr>
                <a:srgbClr val="000000"/>
              </a:buClr>
              <a:buSzPts val="1800"/>
              <a:buFont typeface="Arial"/>
              <a:buNone/>
            </a:pPr>
            <a:r>
              <a:rPr b="0" i="0" lang="en" sz="1800" u="none" cap="none" strike="noStrike">
                <a:solidFill>
                  <a:schemeClr val="dk1"/>
                </a:solidFill>
                <a:latin typeface="Source Sans Pro"/>
                <a:ea typeface="Source Sans Pro"/>
                <a:cs typeface="Source Sans Pro"/>
                <a:sym typeface="Source Sans Pro"/>
              </a:rPr>
              <a:t>Further analysis of the use of RDA Unconstrained properties along with BIBFRAME as needed</a:t>
            </a:r>
            <a:endParaRPr b="0" i="0" sz="18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THANK YOU!</a:t>
            </a:r>
            <a:endParaRPr/>
          </a:p>
        </p:txBody>
      </p:sp>
      <p:sp>
        <p:nvSpPr>
          <p:cNvPr id="255" name="Google Shape;255;p38"/>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pic>
        <p:nvPicPr>
          <p:cNvPr id="256" name="Google Shape;256;p38"/>
          <p:cNvPicPr preferRelativeResize="0"/>
          <p:nvPr/>
        </p:nvPicPr>
        <p:blipFill rotWithShape="1">
          <a:blip r:embed="rId3">
            <a:alphaModFix/>
          </a:blip>
          <a:srcRect b="1950" l="0" r="0" t="1950"/>
          <a:stretch/>
        </p:blipFill>
        <p:spPr>
          <a:xfrm>
            <a:off x="855300" y="1759975"/>
            <a:ext cx="1489200" cy="1489200"/>
          </a:xfrm>
          <a:prstGeom prst="ellipse">
            <a:avLst/>
          </a:prstGeom>
          <a:noFill/>
          <a:ln>
            <a:noFill/>
          </a:ln>
        </p:spPr>
      </p:pic>
      <p:sp>
        <p:nvSpPr>
          <p:cNvPr id="257" name="Google Shape;257;p38"/>
          <p:cNvSpPr txBox="1"/>
          <p:nvPr/>
        </p:nvSpPr>
        <p:spPr>
          <a:xfrm>
            <a:off x="860325" y="3379000"/>
            <a:ext cx="14892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Source Sans Pro"/>
                <a:ea typeface="Source Sans Pro"/>
                <a:cs typeface="Source Sans Pro"/>
                <a:sym typeface="Source Sans Pro"/>
              </a:rPr>
              <a:t>Abigail Sparling</a:t>
            </a:r>
            <a:br>
              <a:rPr b="0" i="0" lang="en" sz="1400" u="none" cap="none" strike="noStrike">
                <a:solidFill>
                  <a:srgbClr val="000000"/>
                </a:solidFill>
                <a:latin typeface="Source Sans Pro"/>
                <a:ea typeface="Source Sans Pro"/>
                <a:cs typeface="Source Sans Pro"/>
                <a:sym typeface="Source Sans Pro"/>
              </a:rPr>
            </a:br>
            <a:r>
              <a:rPr b="0" i="0" lang="en" sz="1000" u="none" cap="none" strike="noStrike">
                <a:solidFill>
                  <a:schemeClr val="dk2"/>
                </a:solidFill>
                <a:latin typeface="Source Sans Pro"/>
                <a:ea typeface="Source Sans Pro"/>
                <a:cs typeface="Source Sans Pro"/>
                <a:sym typeface="Source Sans Pro"/>
              </a:rPr>
              <a:t>Serials Metadata Librarian</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University of Alberta Library</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ajsparli@ualberta.ca</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sp>
        <p:nvSpPr>
          <p:cNvPr id="258" name="Google Shape;258;p38"/>
          <p:cNvSpPr txBox="1"/>
          <p:nvPr/>
        </p:nvSpPr>
        <p:spPr>
          <a:xfrm>
            <a:off x="2752025" y="3379000"/>
            <a:ext cx="17727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Source Sans Pro"/>
                <a:ea typeface="Source Sans Pro"/>
                <a:cs typeface="Source Sans Pro"/>
                <a:sym typeface="Source Sans Pro"/>
              </a:rPr>
              <a:t>Ian Bigelow</a:t>
            </a:r>
            <a:br>
              <a:rPr b="0" i="0" lang="en" sz="1400" u="none" cap="none" strike="noStrike">
                <a:solidFill>
                  <a:srgbClr val="000000"/>
                </a:solidFill>
                <a:latin typeface="Source Sans Pro"/>
                <a:ea typeface="Source Sans Pro"/>
                <a:cs typeface="Source Sans Pro"/>
                <a:sym typeface="Source Sans Pro"/>
              </a:rPr>
            </a:br>
            <a:r>
              <a:rPr b="0" i="0" lang="en" sz="1000" u="none" cap="none" strike="noStrike">
                <a:solidFill>
                  <a:schemeClr val="dk2"/>
                </a:solidFill>
                <a:latin typeface="Source Sans Pro"/>
                <a:ea typeface="Source Sans Pro"/>
                <a:cs typeface="Source Sans Pro"/>
                <a:sym typeface="Source Sans Pro"/>
              </a:rPr>
              <a:t>Head, Cataloguing Strategies</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University of Alberta Library</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bigelow@ualberta.ca</a:t>
            </a:r>
            <a:endParaRPr b="0" i="0" sz="10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pic>
        <p:nvPicPr>
          <p:cNvPr id="259" name="Google Shape;259;p38"/>
          <p:cNvPicPr preferRelativeResize="0"/>
          <p:nvPr/>
        </p:nvPicPr>
        <p:blipFill rotWithShape="1">
          <a:blip r:embed="rId4">
            <a:alphaModFix/>
          </a:blip>
          <a:srcRect b="8567" l="0" r="0" t="8560"/>
          <a:stretch/>
        </p:blipFill>
        <p:spPr>
          <a:xfrm>
            <a:off x="4814750" y="1759975"/>
            <a:ext cx="1489200" cy="1489200"/>
          </a:xfrm>
          <a:prstGeom prst="ellipse">
            <a:avLst/>
          </a:prstGeom>
          <a:noFill/>
          <a:ln>
            <a:noFill/>
          </a:ln>
        </p:spPr>
      </p:pic>
      <p:sp>
        <p:nvSpPr>
          <p:cNvPr id="260" name="Google Shape;260;p38"/>
          <p:cNvSpPr txBox="1"/>
          <p:nvPr/>
        </p:nvSpPr>
        <p:spPr>
          <a:xfrm>
            <a:off x="4819775" y="3379000"/>
            <a:ext cx="16806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Source Sans Pro"/>
                <a:ea typeface="Source Sans Pro"/>
                <a:cs typeface="Source Sans Pro"/>
                <a:sym typeface="Source Sans Pro"/>
              </a:rPr>
              <a:t>Charlene Chou</a:t>
            </a:r>
            <a:br>
              <a:rPr b="0" i="0" lang="en" sz="1400" u="none" cap="none" strike="noStrike">
                <a:solidFill>
                  <a:srgbClr val="000000"/>
                </a:solidFill>
                <a:latin typeface="Source Sans Pro"/>
                <a:ea typeface="Source Sans Pro"/>
                <a:cs typeface="Source Sans Pro"/>
                <a:sym typeface="Source Sans Pro"/>
              </a:rPr>
            </a:br>
            <a:r>
              <a:rPr b="0" i="0" lang="en" sz="1000" u="none" cap="none" strike="noStrike">
                <a:solidFill>
                  <a:schemeClr val="dk2"/>
                </a:solidFill>
                <a:latin typeface="Source Sans Pro"/>
                <a:ea typeface="Source Sans Pro"/>
                <a:cs typeface="Source Sans Pro"/>
                <a:sym typeface="Source Sans Pro"/>
              </a:rPr>
              <a:t>Head, Knowledge Access</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New York University Libraries </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Charlene.Chou@nyu.edu</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400"/>
              </a:spcAft>
              <a:buClr>
                <a:srgbClr val="000000"/>
              </a:buClr>
              <a:buSzPts val="1400"/>
              <a:buFont typeface="Arial"/>
              <a:buNone/>
            </a:pPr>
            <a:r>
              <a:t/>
            </a:r>
            <a:endParaRPr b="0" i="0" sz="1400" u="none" cap="none" strike="noStrike">
              <a:solidFill>
                <a:srgbClr val="000000"/>
              </a:solidFill>
              <a:latin typeface="Source Sans Pro"/>
              <a:ea typeface="Source Sans Pro"/>
              <a:cs typeface="Source Sans Pro"/>
              <a:sym typeface="Source Sans Pro"/>
            </a:endParaRPr>
          </a:p>
        </p:txBody>
      </p:sp>
      <p:pic>
        <p:nvPicPr>
          <p:cNvPr id="261" name="Google Shape;261;p38"/>
          <p:cNvPicPr preferRelativeResize="0"/>
          <p:nvPr/>
        </p:nvPicPr>
        <p:blipFill rotWithShape="1">
          <a:blip r:embed="rId5">
            <a:alphaModFix/>
          </a:blip>
          <a:srcRect b="9922" l="0" r="0" t="9923"/>
          <a:stretch/>
        </p:blipFill>
        <p:spPr>
          <a:xfrm>
            <a:off x="6794475" y="1759975"/>
            <a:ext cx="1489200" cy="1489200"/>
          </a:xfrm>
          <a:prstGeom prst="ellipse">
            <a:avLst/>
          </a:prstGeom>
          <a:noFill/>
          <a:ln>
            <a:noFill/>
          </a:ln>
        </p:spPr>
      </p:pic>
      <p:sp>
        <p:nvSpPr>
          <p:cNvPr id="262" name="Google Shape;262;p38"/>
          <p:cNvSpPr txBox="1"/>
          <p:nvPr/>
        </p:nvSpPr>
        <p:spPr>
          <a:xfrm>
            <a:off x="6799500" y="3379000"/>
            <a:ext cx="1680600" cy="734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Source Sans Pro"/>
                <a:ea typeface="Source Sans Pro"/>
                <a:cs typeface="Source Sans Pro"/>
                <a:sym typeface="Source Sans Pro"/>
              </a:rPr>
              <a:t>Everett Allgood</a:t>
            </a:r>
            <a:br>
              <a:rPr b="0" i="0" lang="en" sz="1400" u="none" cap="none" strike="noStrike">
                <a:solidFill>
                  <a:srgbClr val="000000"/>
                </a:solidFill>
                <a:latin typeface="Source Sans Pro"/>
                <a:ea typeface="Source Sans Pro"/>
                <a:cs typeface="Source Sans Pro"/>
                <a:sym typeface="Source Sans Pro"/>
              </a:rPr>
            </a:br>
            <a:r>
              <a:rPr b="0" i="0" lang="en" sz="1000" u="none" cap="none" strike="noStrike">
                <a:solidFill>
                  <a:schemeClr val="dk2"/>
                </a:solidFill>
                <a:latin typeface="Source Sans Pro"/>
                <a:ea typeface="Source Sans Pro"/>
                <a:cs typeface="Source Sans Pro"/>
                <a:sym typeface="Source Sans Pro"/>
              </a:rPr>
              <a:t>Serials Cataloger</a:t>
            </a:r>
            <a:endParaRPr b="0" i="0" sz="1000" u="none" cap="none" strike="noStrike">
              <a:solidFill>
                <a:schemeClr val="dk2"/>
              </a:solidFill>
              <a:latin typeface="Source Sans Pro"/>
              <a:ea typeface="Source Sans Pro"/>
              <a:cs typeface="Source Sans Pro"/>
              <a:sym typeface="Source Sans Pro"/>
            </a:endParaRPr>
          </a:p>
          <a:p>
            <a:pPr indent="0" lvl="0" marL="0" marR="0" rtl="0" algn="ctr">
              <a:lnSpc>
                <a:spcPct val="100000"/>
              </a:lnSpc>
              <a:spcBef>
                <a:spcPts val="400"/>
              </a:spcBef>
              <a:spcAft>
                <a:spcPts val="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New York University Libraries</a:t>
            </a:r>
            <a:endParaRPr b="0" i="0" sz="1000" u="none" cap="none" strike="noStrike">
              <a:solidFill>
                <a:srgbClr val="000000"/>
              </a:solidFill>
              <a:latin typeface="Source Sans Pro"/>
              <a:ea typeface="Source Sans Pro"/>
              <a:cs typeface="Source Sans Pro"/>
              <a:sym typeface="Source Sans Pro"/>
            </a:endParaRPr>
          </a:p>
          <a:p>
            <a:pPr indent="0" lvl="0" marL="0" marR="0" rtl="0" algn="ctr">
              <a:lnSpc>
                <a:spcPct val="100000"/>
              </a:lnSpc>
              <a:spcBef>
                <a:spcPts val="400"/>
              </a:spcBef>
              <a:spcAft>
                <a:spcPts val="400"/>
              </a:spcAft>
              <a:buClr>
                <a:srgbClr val="000000"/>
              </a:buClr>
              <a:buSzPts val="1000"/>
              <a:buFont typeface="Arial"/>
              <a:buNone/>
            </a:pPr>
            <a:r>
              <a:rPr b="0" i="0" lang="en" sz="1000" u="none" cap="none" strike="noStrike">
                <a:solidFill>
                  <a:schemeClr val="dk2"/>
                </a:solidFill>
                <a:latin typeface="Source Sans Pro"/>
                <a:ea typeface="Source Sans Pro"/>
                <a:cs typeface="Source Sans Pro"/>
                <a:sym typeface="Source Sans Pro"/>
              </a:rPr>
              <a:t>everett.allgood@nyu.edu</a:t>
            </a:r>
            <a:endParaRPr b="0" i="0" sz="1000" u="none" cap="none" strike="noStrike">
              <a:solidFill>
                <a:schemeClr val="dk2"/>
              </a:solidFill>
              <a:latin typeface="Source Sans Pro"/>
              <a:ea typeface="Source Sans Pro"/>
              <a:cs typeface="Source Sans Pro"/>
              <a:sym typeface="Source Sans Pro"/>
            </a:endParaRPr>
          </a:p>
        </p:txBody>
      </p:sp>
      <p:pic>
        <p:nvPicPr>
          <p:cNvPr id="263" name="Google Shape;263;p38"/>
          <p:cNvPicPr preferRelativeResize="0"/>
          <p:nvPr/>
        </p:nvPicPr>
        <p:blipFill rotWithShape="1">
          <a:blip r:embed="rId6">
            <a:alphaModFix/>
          </a:blip>
          <a:srcRect b="0" l="0" r="0" t="0"/>
          <a:stretch/>
        </p:blipFill>
        <p:spPr>
          <a:xfrm>
            <a:off x="2820713" y="1686913"/>
            <a:ext cx="1635313" cy="16353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CREDITS</a:t>
            </a:r>
            <a:endParaRPr/>
          </a:p>
        </p:txBody>
      </p:sp>
      <p:sp>
        <p:nvSpPr>
          <p:cNvPr id="269" name="Google Shape;269;p39"/>
          <p:cNvSpPr txBox="1"/>
          <p:nvPr>
            <p:ph idx="1" type="body"/>
          </p:nvPr>
        </p:nvSpPr>
        <p:spPr>
          <a:xfrm>
            <a:off x="844425" y="1538075"/>
            <a:ext cx="8299500" cy="338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400"/>
              <a:buNone/>
            </a:pPr>
            <a:r>
              <a:t/>
            </a:r>
            <a:endParaRPr/>
          </a:p>
          <a:p>
            <a:pPr indent="-381000" lvl="0" marL="457200" rtl="0" algn="l">
              <a:lnSpc>
                <a:spcPct val="115000"/>
              </a:lnSpc>
              <a:spcBef>
                <a:spcPts val="600"/>
              </a:spcBef>
              <a:spcAft>
                <a:spcPts val="0"/>
              </a:spcAft>
              <a:buClr>
                <a:srgbClr val="0DB7C4"/>
              </a:buClr>
              <a:buSzPts val="2400"/>
              <a:buChar char="▹"/>
            </a:pPr>
            <a:r>
              <a:rPr lang="en"/>
              <a:t>With many thanks to others working on this on the SEIWG!</a:t>
            </a:r>
            <a:endParaRPr/>
          </a:p>
          <a:p>
            <a:pPr indent="-381000" lvl="0" marL="457200" rtl="0" algn="l">
              <a:lnSpc>
                <a:spcPct val="115000"/>
              </a:lnSpc>
              <a:spcBef>
                <a:spcPts val="0"/>
              </a:spcBef>
              <a:spcAft>
                <a:spcPts val="0"/>
              </a:spcAft>
              <a:buClr>
                <a:srgbClr val="0DB7C4"/>
              </a:buClr>
              <a:buSzPts val="2400"/>
              <a:buChar char="▹"/>
            </a:pPr>
            <a:r>
              <a:rPr lang="en"/>
              <a:t>Presentation template by </a:t>
            </a:r>
            <a:r>
              <a:rPr lang="en" u="sng">
                <a:solidFill>
                  <a:schemeClr val="hlink"/>
                </a:solidFill>
                <a:hlinkClick r:id="rId3"/>
              </a:rPr>
              <a:t>SlidesCarnival</a:t>
            </a:r>
            <a:endParaRPr/>
          </a:p>
          <a:p>
            <a:pPr indent="0" lvl="0" marL="0" rtl="0" algn="l">
              <a:lnSpc>
                <a:spcPct val="115000"/>
              </a:lnSpc>
              <a:spcBef>
                <a:spcPts val="600"/>
              </a:spcBef>
              <a:spcAft>
                <a:spcPts val="0"/>
              </a:spcAft>
              <a:buSzPts val="2400"/>
              <a:buNone/>
            </a:pPr>
            <a:r>
              <a:t/>
            </a:r>
            <a:endParaRPr/>
          </a:p>
          <a:p>
            <a:pPr indent="0" lvl="0" marL="0" rtl="0" algn="l">
              <a:lnSpc>
                <a:spcPct val="115000"/>
              </a:lnSpc>
              <a:spcBef>
                <a:spcPts val="600"/>
              </a:spcBef>
              <a:spcAft>
                <a:spcPts val="0"/>
              </a:spcAft>
              <a:buSzPts val="2400"/>
              <a:buNone/>
            </a:pPr>
            <a:r>
              <a:t/>
            </a:r>
            <a:endParaRPr/>
          </a:p>
        </p:txBody>
      </p:sp>
      <p:sp>
        <p:nvSpPr>
          <p:cNvPr id="270" name="Google Shape;270;p39"/>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sz="2600"/>
              <a:t>CONTEXT</a:t>
            </a:r>
            <a:endParaRPr sz="2600"/>
          </a:p>
        </p:txBody>
      </p:sp>
      <p:sp>
        <p:nvSpPr>
          <p:cNvPr id="107" name="Google Shape;107;p19"/>
          <p:cNvSpPr txBox="1"/>
          <p:nvPr>
            <p:ph idx="1" type="body"/>
          </p:nvPr>
        </p:nvSpPr>
        <p:spPr>
          <a:xfrm>
            <a:off x="844425" y="1140000"/>
            <a:ext cx="7864200" cy="3786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SzPts val="2400"/>
              <a:buNone/>
            </a:pPr>
            <a:r>
              <a:rPr lang="en" sz="1700"/>
              <a:t>The Share-VDE 2.0 roadmap for late 2021 and early 2022 included:</a:t>
            </a:r>
            <a:endParaRPr sz="1700"/>
          </a:p>
          <a:p>
            <a:pPr indent="-336550" lvl="0" marL="457200" rtl="0" algn="l">
              <a:lnSpc>
                <a:spcPct val="100000"/>
              </a:lnSpc>
              <a:spcBef>
                <a:spcPts val="600"/>
              </a:spcBef>
              <a:spcAft>
                <a:spcPts val="0"/>
              </a:spcAft>
              <a:buSzPts val="1700"/>
              <a:buChar char="▹"/>
            </a:pPr>
            <a:r>
              <a:rPr lang="en" sz="1700"/>
              <a:t>Discovery: Search Interface and Search APIs</a:t>
            </a:r>
            <a:endParaRPr sz="1700"/>
          </a:p>
          <a:p>
            <a:pPr indent="-336550" lvl="0" marL="457200" rtl="0" algn="l">
              <a:lnSpc>
                <a:spcPct val="100000"/>
              </a:lnSpc>
              <a:spcBef>
                <a:spcPts val="0"/>
              </a:spcBef>
              <a:spcAft>
                <a:spcPts val="0"/>
              </a:spcAft>
              <a:buSzPts val="1700"/>
              <a:buChar char="▹"/>
            </a:pPr>
            <a:r>
              <a:rPr b="1" lang="en" sz="1700" u="sng"/>
              <a:t>Cluster Knowledge Base 2.0 refactoring</a:t>
            </a:r>
            <a:endParaRPr b="1" sz="1700" u="sng"/>
          </a:p>
          <a:p>
            <a:pPr indent="-336550" lvl="0" marL="457200" rtl="0" algn="l">
              <a:lnSpc>
                <a:spcPct val="100000"/>
              </a:lnSpc>
              <a:spcBef>
                <a:spcPts val="0"/>
              </a:spcBef>
              <a:spcAft>
                <a:spcPts val="0"/>
              </a:spcAft>
              <a:buSzPts val="1700"/>
              <a:buChar char="▹"/>
            </a:pPr>
            <a:r>
              <a:rPr lang="en" sz="1700"/>
              <a:t>J.Cricket Cluster Knowledge Base editor release</a:t>
            </a:r>
            <a:endParaRPr sz="1700"/>
          </a:p>
          <a:p>
            <a:pPr indent="-336550" lvl="0" marL="457200" rtl="0" algn="l">
              <a:lnSpc>
                <a:spcPct val="100000"/>
              </a:lnSpc>
              <a:spcBef>
                <a:spcPts val="0"/>
              </a:spcBef>
              <a:spcAft>
                <a:spcPts val="0"/>
              </a:spcAft>
              <a:buSzPts val="1700"/>
              <a:buChar char="▹"/>
            </a:pPr>
            <a:r>
              <a:rPr lang="en" sz="1700"/>
              <a:t>Testing of authority services</a:t>
            </a:r>
            <a:endParaRPr sz="1700"/>
          </a:p>
          <a:p>
            <a:pPr indent="-336550" lvl="0" marL="457200" rtl="0" algn="l">
              <a:lnSpc>
                <a:spcPct val="100000"/>
              </a:lnSpc>
              <a:spcBef>
                <a:spcPts val="0"/>
              </a:spcBef>
              <a:spcAft>
                <a:spcPts val="0"/>
              </a:spcAft>
              <a:buSzPts val="1700"/>
              <a:buChar char="▹"/>
            </a:pPr>
            <a:r>
              <a:rPr lang="en" sz="1700"/>
              <a:t>Ongoing updates of the PCC data pool</a:t>
            </a:r>
            <a:endParaRPr sz="1700"/>
          </a:p>
          <a:p>
            <a:pPr indent="-336550" lvl="0" marL="457200" rtl="0" algn="l">
              <a:lnSpc>
                <a:spcPct val="100000"/>
              </a:lnSpc>
              <a:spcBef>
                <a:spcPts val="0"/>
              </a:spcBef>
              <a:spcAft>
                <a:spcPts val="0"/>
              </a:spcAft>
              <a:buSzPts val="1700"/>
              <a:buChar char="▹"/>
            </a:pPr>
            <a:r>
              <a:rPr lang="en" sz="1700"/>
              <a:t>Ongoing work on Sinopia/QA interaction</a:t>
            </a:r>
            <a:endParaRPr sz="1700"/>
          </a:p>
          <a:p>
            <a:pPr indent="0" lvl="0" marL="457200" rtl="0" algn="l">
              <a:lnSpc>
                <a:spcPct val="100000"/>
              </a:lnSpc>
              <a:spcBef>
                <a:spcPts val="600"/>
              </a:spcBef>
              <a:spcAft>
                <a:spcPts val="0"/>
              </a:spcAft>
              <a:buSzPts val="2400"/>
              <a:buNone/>
            </a:pPr>
            <a:r>
              <a:t/>
            </a:r>
            <a:endParaRPr sz="1700"/>
          </a:p>
          <a:p>
            <a:pPr indent="0" lvl="0" marL="0" rtl="0" algn="l">
              <a:lnSpc>
                <a:spcPct val="115000"/>
              </a:lnSpc>
              <a:spcBef>
                <a:spcPts val="0"/>
              </a:spcBef>
              <a:spcAft>
                <a:spcPts val="0"/>
              </a:spcAft>
              <a:buSzPts val="2400"/>
              <a:buNone/>
            </a:pPr>
            <a:r>
              <a:rPr b="1" lang="en" sz="1900"/>
              <a:t>SEIWG Project:</a:t>
            </a:r>
            <a:r>
              <a:rPr lang="en" sz="1900"/>
              <a:t> As part of a wider review of entity identification in advance of the CKB 2.0 refactoring, defining BIBFRAME entity creation and relationship management rules for the MARC 21 Bibliographic linking fields (76X-78X)</a:t>
            </a:r>
            <a:endParaRPr sz="1900"/>
          </a:p>
          <a:p>
            <a:pPr indent="0" lvl="0" marL="0" rtl="0" algn="l">
              <a:lnSpc>
                <a:spcPct val="100000"/>
              </a:lnSpc>
              <a:spcBef>
                <a:spcPts val="600"/>
              </a:spcBef>
              <a:spcAft>
                <a:spcPts val="0"/>
              </a:spcAft>
              <a:buSzPts val="2400"/>
              <a:buNone/>
            </a:pPr>
            <a:r>
              <a:t/>
            </a:r>
            <a:endParaRPr sz="1800"/>
          </a:p>
        </p:txBody>
      </p:sp>
      <p:sp>
        <p:nvSpPr>
          <p:cNvPr id="108" name="Google Shape;108;p19"/>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idx="12" type="sldNum"/>
          </p:nvPr>
        </p:nvSpPr>
        <p:spPr>
          <a:xfrm>
            <a:off x="271754" y="4634321"/>
            <a:ext cx="5487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000"/>
              <a:buNone/>
            </a:pPr>
            <a:fld id="{00000000-1234-1234-1234-123412341234}" type="slidenum">
              <a:rPr lang="en"/>
              <a:t>‹#›</a:t>
            </a:fld>
            <a:endParaRPr/>
          </a:p>
        </p:txBody>
      </p:sp>
      <p:pic>
        <p:nvPicPr>
          <p:cNvPr id="114" name="Google Shape;114;p20"/>
          <p:cNvPicPr preferRelativeResize="0"/>
          <p:nvPr/>
        </p:nvPicPr>
        <p:blipFill rotWithShape="1">
          <a:blip r:embed="rId3">
            <a:alphaModFix/>
          </a:blip>
          <a:srcRect b="0" l="0" r="0" t="0"/>
          <a:stretch/>
        </p:blipFill>
        <p:spPr>
          <a:xfrm>
            <a:off x="0" y="0"/>
            <a:ext cx="9144002"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idx="1" type="body"/>
          </p:nvPr>
        </p:nvSpPr>
        <p:spPr>
          <a:xfrm>
            <a:off x="1616475" y="0"/>
            <a:ext cx="5910900" cy="3769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3000"/>
              <a:buNone/>
            </a:pPr>
            <a:r>
              <a:rPr lang="en">
                <a:solidFill>
                  <a:schemeClr val="lt1"/>
                </a:solidFill>
                <a:latin typeface="Dosis"/>
                <a:ea typeface="Dosis"/>
                <a:cs typeface="Dosis"/>
                <a:sym typeface="Dosis"/>
              </a:rPr>
              <a:t>Leverage linked data’s ability to clearly express relationships between entities and to encode these relationships more explicitly for machines, users, and catalogers</a:t>
            </a:r>
            <a:endParaRPr sz="4900">
              <a:solidFill>
                <a:schemeClr val="lt1"/>
              </a:solidFill>
              <a:latin typeface="Dosis"/>
              <a:ea typeface="Dosis"/>
              <a:cs typeface="Dosis"/>
              <a:sym typeface="Dosis"/>
            </a:endParaRPr>
          </a:p>
        </p:txBody>
      </p:sp>
      <p:sp>
        <p:nvSpPr>
          <p:cNvPr id="120" name="Google Shape;120;p21"/>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121" name="Google Shape;121;p21"/>
          <p:cNvSpPr txBox="1"/>
          <p:nvPr/>
        </p:nvSpPr>
        <p:spPr>
          <a:xfrm>
            <a:off x="2554250" y="4569675"/>
            <a:ext cx="40797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t/>
            </a:r>
            <a:endParaRPr b="1" i="0" sz="27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
        <p:nvSpPr>
          <p:cNvPr id="127" name="Google Shape;127;p22"/>
          <p:cNvSpPr txBox="1"/>
          <p:nvPr/>
        </p:nvSpPr>
        <p:spPr>
          <a:xfrm>
            <a:off x="949575" y="959100"/>
            <a:ext cx="7596600" cy="404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Source Sans Pro"/>
              <a:ea typeface="Source Sans Pro"/>
              <a:cs typeface="Source Sans Pro"/>
              <a:sym typeface="Source Sans Pro"/>
            </a:endParaRPr>
          </a:p>
          <a:p>
            <a:pPr indent="-349250" lvl="0" marL="457200" marR="0" rtl="0" algn="l">
              <a:lnSpc>
                <a:spcPct val="115000"/>
              </a:lnSpc>
              <a:spcBef>
                <a:spcPts val="0"/>
              </a:spcBef>
              <a:spcAft>
                <a:spcPts val="0"/>
              </a:spcAft>
              <a:buClr>
                <a:schemeClr val="dk1"/>
              </a:buClr>
              <a:buSzPts val="1900"/>
              <a:buFont typeface="Source Sans Pro"/>
              <a:buChar char="▹"/>
            </a:pPr>
            <a:r>
              <a:rPr b="0" i="0" lang="en" sz="1900" u="none" cap="none" strike="noStrike">
                <a:solidFill>
                  <a:schemeClr val="dk1"/>
                </a:solidFill>
                <a:latin typeface="Source Sans Pro"/>
                <a:ea typeface="Source Sans Pro"/>
                <a:cs typeface="Source Sans Pro"/>
                <a:sym typeface="Source Sans Pro"/>
              </a:rPr>
              <a:t>Map to bf relationships where possible and appropriate</a:t>
            </a:r>
            <a:endParaRPr b="0" i="0" sz="1900" u="none" cap="none" strike="noStrike">
              <a:solidFill>
                <a:schemeClr val="dk1"/>
              </a:solidFill>
              <a:latin typeface="Source Sans Pro"/>
              <a:ea typeface="Source Sans Pro"/>
              <a:cs typeface="Source Sans Pro"/>
              <a:sym typeface="Source Sans Pro"/>
            </a:endParaRPr>
          </a:p>
          <a:p>
            <a:pPr indent="-349250" lvl="0" marL="457200" marR="0" rtl="0" algn="l">
              <a:lnSpc>
                <a:spcPct val="115000"/>
              </a:lnSpc>
              <a:spcBef>
                <a:spcPts val="0"/>
              </a:spcBef>
              <a:spcAft>
                <a:spcPts val="0"/>
              </a:spcAft>
              <a:buClr>
                <a:schemeClr val="dk1"/>
              </a:buClr>
              <a:buSzPts val="1900"/>
              <a:buFont typeface="Source Sans Pro"/>
              <a:buChar char="▹"/>
            </a:pPr>
            <a:r>
              <a:rPr b="0" i="0" lang="en" sz="1900" u="none" cap="none" strike="noStrike">
                <a:solidFill>
                  <a:schemeClr val="dk1"/>
                </a:solidFill>
                <a:latin typeface="Source Sans Pro"/>
                <a:ea typeface="Source Sans Pro"/>
                <a:cs typeface="Source Sans Pro"/>
                <a:sym typeface="Source Sans Pro"/>
              </a:rPr>
              <a:t>Where gaps exist</a:t>
            </a:r>
            <a:endParaRPr b="0" i="0" sz="1900" u="none" cap="none" strike="noStrike">
              <a:solidFill>
                <a:schemeClr val="dk1"/>
              </a:solidFill>
              <a:latin typeface="Source Sans Pro"/>
              <a:ea typeface="Source Sans Pro"/>
              <a:cs typeface="Source Sans Pro"/>
              <a:sym typeface="Source Sans Pro"/>
            </a:endParaRPr>
          </a:p>
          <a:p>
            <a:pPr indent="-349250" lvl="1" marL="914400" marR="0" rtl="0" algn="l">
              <a:lnSpc>
                <a:spcPct val="115000"/>
              </a:lnSpc>
              <a:spcBef>
                <a:spcPts val="0"/>
              </a:spcBef>
              <a:spcAft>
                <a:spcPts val="0"/>
              </a:spcAft>
              <a:buClr>
                <a:schemeClr val="dk1"/>
              </a:buClr>
              <a:buSzPts val="1900"/>
              <a:buFont typeface="Source Sans Pro"/>
              <a:buChar char="▸"/>
            </a:pPr>
            <a:r>
              <a:rPr b="0" i="0" lang="en" sz="1900" u="none" cap="none" strike="noStrike">
                <a:solidFill>
                  <a:schemeClr val="dk1"/>
                </a:solidFill>
                <a:latin typeface="Source Sans Pro"/>
                <a:ea typeface="Source Sans Pro"/>
                <a:cs typeface="Source Sans Pro"/>
                <a:sym typeface="Source Sans Pro"/>
              </a:rPr>
              <a:t>Utilize relationships from RDA/RDF where suitable and available in order to enrich the data</a:t>
            </a:r>
            <a:endParaRPr b="0" i="0" sz="1900" u="none" cap="none" strike="noStrike">
              <a:solidFill>
                <a:schemeClr val="dk1"/>
              </a:solidFill>
              <a:latin typeface="Source Sans Pro"/>
              <a:ea typeface="Source Sans Pro"/>
              <a:cs typeface="Source Sans Pro"/>
              <a:sym typeface="Source Sans Pro"/>
            </a:endParaRPr>
          </a:p>
          <a:p>
            <a:pPr indent="-349250" lvl="1" marL="914400" marR="0" rtl="0" algn="l">
              <a:lnSpc>
                <a:spcPct val="115000"/>
              </a:lnSpc>
              <a:spcBef>
                <a:spcPts val="0"/>
              </a:spcBef>
              <a:spcAft>
                <a:spcPts val="0"/>
              </a:spcAft>
              <a:buClr>
                <a:schemeClr val="dk1"/>
              </a:buClr>
              <a:buSzPts val="1900"/>
              <a:buFont typeface="Source Sans Pro"/>
              <a:buChar char="▸"/>
            </a:pPr>
            <a:r>
              <a:rPr b="0" i="0" lang="en" sz="1900" u="none" cap="none" strike="noStrike">
                <a:solidFill>
                  <a:schemeClr val="dk1"/>
                </a:solidFill>
                <a:latin typeface="Source Sans Pro"/>
                <a:ea typeface="Source Sans Pro"/>
                <a:cs typeface="Source Sans Pro"/>
                <a:sym typeface="Source Sans Pro"/>
              </a:rPr>
              <a:t>Where no suitable alternative exists, decide whether the loss of information is acceptable, or whether a new bf relationship should be established</a:t>
            </a:r>
            <a:endParaRPr b="0" i="0" sz="1900" u="none" cap="none" strike="noStrike">
              <a:solidFill>
                <a:schemeClr val="dk1"/>
              </a:solidFill>
              <a:latin typeface="Source Sans Pro"/>
              <a:ea typeface="Source Sans Pro"/>
              <a:cs typeface="Source Sans Pro"/>
              <a:sym typeface="Source Sans Pro"/>
            </a:endParaRPr>
          </a:p>
          <a:p>
            <a:pPr indent="-349250" lvl="0" marL="457200" marR="0" rtl="0" algn="l">
              <a:lnSpc>
                <a:spcPct val="115000"/>
              </a:lnSpc>
              <a:spcBef>
                <a:spcPts val="0"/>
              </a:spcBef>
              <a:spcAft>
                <a:spcPts val="0"/>
              </a:spcAft>
              <a:buClr>
                <a:schemeClr val="dk1"/>
              </a:buClr>
              <a:buSzPts val="1900"/>
              <a:buFont typeface="Source Sans Pro"/>
              <a:buChar char="▹"/>
            </a:pPr>
            <a:r>
              <a:rPr b="0" i="0" lang="en" sz="1900" u="none" cap="none" strike="noStrike">
                <a:solidFill>
                  <a:schemeClr val="dk1"/>
                </a:solidFill>
                <a:latin typeface="Source Sans Pro"/>
                <a:ea typeface="Source Sans Pro"/>
                <a:cs typeface="Source Sans Pro"/>
                <a:sym typeface="Source Sans Pro"/>
              </a:rPr>
              <a:t>Where complexity exists in the source (MARC data), apply logic that can support additional code development to identify the appropriate relationship where possible</a:t>
            </a:r>
            <a:endParaRPr b="0" i="0" sz="1100" u="none" cap="none" strike="noStrike">
              <a:solidFill>
                <a:srgbClr val="000000"/>
              </a:solidFill>
              <a:highlight>
                <a:srgbClr val="FFFF00"/>
              </a:highlight>
              <a:latin typeface="Source Sans Pro"/>
              <a:ea typeface="Source Sans Pro"/>
              <a:cs typeface="Source Sans Pro"/>
              <a:sym typeface="Source Sans Pro"/>
            </a:endParaRPr>
          </a:p>
        </p:txBody>
      </p:sp>
      <p:sp>
        <p:nvSpPr>
          <p:cNvPr id="128" name="Google Shape;128;p22"/>
          <p:cNvSpPr txBox="1"/>
          <p:nvPr>
            <p:ph idx="4294967295" type="ctrTitle"/>
          </p:nvPr>
        </p:nvSpPr>
        <p:spPr>
          <a:xfrm>
            <a:off x="871775" y="228600"/>
            <a:ext cx="51786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2400"/>
              <a:buFont typeface="Dosis"/>
              <a:buNone/>
            </a:pPr>
            <a:r>
              <a:rPr b="0" i="0" lang="en" sz="7200" u="none" cap="none" strike="noStrike">
                <a:solidFill>
                  <a:schemeClr val="dk2"/>
                </a:solidFill>
                <a:latin typeface="Dosis"/>
                <a:ea typeface="Dosis"/>
                <a:cs typeface="Dosis"/>
                <a:sym typeface="Dosis"/>
              </a:rPr>
              <a:t>Approach</a:t>
            </a:r>
            <a:endParaRPr b="0" i="0" sz="7200" u="none" cap="none" strike="noStrike">
              <a:solidFill>
                <a:schemeClr val="dk2"/>
              </a:solidFill>
              <a:latin typeface="Dosis"/>
              <a:ea typeface="Dosis"/>
              <a:cs typeface="Dosis"/>
              <a:sym typeface="Dosi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idx="4294967295" type="ctrTitle"/>
          </p:nvPr>
        </p:nvSpPr>
        <p:spPr>
          <a:xfrm>
            <a:off x="794600" y="246325"/>
            <a:ext cx="51786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2"/>
              </a:buClr>
              <a:buSzPts val="2400"/>
              <a:buFont typeface="Dosis"/>
              <a:buNone/>
            </a:pPr>
            <a:r>
              <a:rPr b="0" i="0" lang="en" sz="7200" u="none" cap="none" strike="noStrike">
                <a:solidFill>
                  <a:schemeClr val="dk2"/>
                </a:solidFill>
                <a:latin typeface="Dosis"/>
                <a:ea typeface="Dosis"/>
                <a:cs typeface="Dosis"/>
                <a:sym typeface="Dosis"/>
              </a:rPr>
              <a:t>Successes</a:t>
            </a:r>
            <a:endParaRPr b="0" i="0" sz="7200" u="none" cap="none" strike="noStrike">
              <a:solidFill>
                <a:schemeClr val="dk2"/>
              </a:solidFill>
              <a:latin typeface="Dosis"/>
              <a:ea typeface="Dosis"/>
              <a:cs typeface="Dosis"/>
              <a:sym typeface="Dosis"/>
            </a:endParaRPr>
          </a:p>
        </p:txBody>
      </p:sp>
      <p:sp>
        <p:nvSpPr>
          <p:cNvPr id="134" name="Google Shape;134;p23"/>
          <p:cNvSpPr txBox="1"/>
          <p:nvPr>
            <p:ph idx="4294967295" type="subTitle"/>
          </p:nvPr>
        </p:nvSpPr>
        <p:spPr>
          <a:xfrm>
            <a:off x="844425" y="2627676"/>
            <a:ext cx="5178600" cy="78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chemeClr val="dk2"/>
              </a:buClr>
              <a:buSzPts val="3000"/>
              <a:buFont typeface="Source Sans Pro"/>
              <a:buNone/>
            </a:pPr>
            <a:r>
              <a:rPr b="0" i="0" lang="en" sz="2600" u="none" cap="none" strike="noStrike">
                <a:solidFill>
                  <a:schemeClr val="dk1"/>
                </a:solidFill>
                <a:latin typeface="Source Sans Pro"/>
                <a:ea typeface="Source Sans Pro"/>
                <a:cs typeface="Source Sans Pro"/>
                <a:sym typeface="Source Sans Pro"/>
              </a:rPr>
              <a:t>Many 780/785 relationships can currently be mapped to BIBFRAME without a loss of information</a:t>
            </a:r>
            <a:endParaRPr b="0" i="0" sz="2600" u="none" cap="none" strike="noStrike">
              <a:solidFill>
                <a:schemeClr val="dk1"/>
              </a:solidFill>
              <a:latin typeface="Source Sans Pro"/>
              <a:ea typeface="Source Sans Pro"/>
              <a:cs typeface="Source Sans Pro"/>
              <a:sym typeface="Source Sans Pro"/>
            </a:endParaRPr>
          </a:p>
        </p:txBody>
      </p:sp>
      <p:sp>
        <p:nvSpPr>
          <p:cNvPr id="135" name="Google Shape;135;p23"/>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844425" y="5600"/>
            <a:ext cx="6313800" cy="706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SUCCESSFULLY MAPPED 780/785 RELATIONSHIPS</a:t>
            </a:r>
            <a:endParaRPr/>
          </a:p>
        </p:txBody>
      </p:sp>
      <p:sp>
        <p:nvSpPr>
          <p:cNvPr id="141" name="Google Shape;141;p24"/>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pic>
        <p:nvPicPr>
          <p:cNvPr id="142" name="Google Shape;142;p24"/>
          <p:cNvPicPr preferRelativeResize="0"/>
          <p:nvPr/>
        </p:nvPicPr>
        <p:blipFill rotWithShape="1">
          <a:blip r:embed="rId3">
            <a:alphaModFix/>
          </a:blip>
          <a:srcRect b="0" l="0" r="0" t="0"/>
          <a:stretch/>
        </p:blipFill>
        <p:spPr>
          <a:xfrm>
            <a:off x="1090599" y="1160850"/>
            <a:ext cx="7615450" cy="3719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idx="1" type="body"/>
          </p:nvPr>
        </p:nvSpPr>
        <p:spPr>
          <a:xfrm>
            <a:off x="5569350" y="158005"/>
            <a:ext cx="2804700" cy="88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t/>
            </a:r>
            <a:endParaRPr b="1"/>
          </a:p>
          <a:p>
            <a:pPr indent="0" lvl="0" marL="0" rtl="0" algn="l">
              <a:lnSpc>
                <a:spcPct val="100000"/>
              </a:lnSpc>
              <a:spcBef>
                <a:spcPts val="600"/>
              </a:spcBef>
              <a:spcAft>
                <a:spcPts val="0"/>
              </a:spcAft>
              <a:buSzPts val="2000"/>
              <a:buNone/>
            </a:pPr>
            <a:r>
              <a:rPr b="1" lang="en"/>
              <a:t>Mapped Relationships</a:t>
            </a:r>
            <a:endParaRPr/>
          </a:p>
        </p:txBody>
      </p:sp>
      <p:sp>
        <p:nvSpPr>
          <p:cNvPr id="148" name="Google Shape;148;p25"/>
          <p:cNvSpPr txBox="1"/>
          <p:nvPr>
            <p:ph type="title"/>
          </p:nvPr>
        </p:nvSpPr>
        <p:spPr>
          <a:xfrm>
            <a:off x="844425" y="5600"/>
            <a:ext cx="3552600" cy="1140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CAPTURING RELATIONSHIPS</a:t>
            </a:r>
            <a:endParaRPr/>
          </a:p>
        </p:txBody>
      </p:sp>
      <p:sp>
        <p:nvSpPr>
          <p:cNvPr id="149" name="Google Shape;149;p25"/>
          <p:cNvSpPr txBox="1"/>
          <p:nvPr>
            <p:ph idx="2" type="body"/>
          </p:nvPr>
        </p:nvSpPr>
        <p:spPr>
          <a:xfrm>
            <a:off x="669525" y="1216100"/>
            <a:ext cx="8264700" cy="381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b="1" lang="en"/>
              <a:t>Example: 785 00 (Continued by)</a:t>
            </a:r>
            <a:endParaRPr b="1"/>
          </a:p>
          <a:p>
            <a:pPr indent="0" lvl="0" marL="0" rtl="0" algn="l">
              <a:lnSpc>
                <a:spcPct val="115000"/>
              </a:lnSpc>
              <a:spcBef>
                <a:spcPts val="0"/>
              </a:spcBef>
              <a:spcAft>
                <a:spcPts val="0"/>
              </a:spcAft>
              <a:buSzPts val="2000"/>
              <a:buNone/>
            </a:pPr>
            <a:r>
              <a:t/>
            </a:r>
            <a:endParaRPr sz="11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700">
                <a:solidFill>
                  <a:srgbClr val="000000"/>
                </a:solidFill>
                <a:latin typeface="Arial"/>
                <a:ea typeface="Arial"/>
                <a:cs typeface="Arial"/>
                <a:sym typeface="Arial"/>
              </a:rPr>
              <a:t>022 0# $a 0730-5567 $l 0730-5567 $2 1</a:t>
            </a:r>
            <a:endParaRPr sz="17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700">
                <a:solidFill>
                  <a:srgbClr val="000000"/>
                </a:solidFill>
                <a:latin typeface="Arial"/>
                <a:ea typeface="Arial"/>
                <a:cs typeface="Arial"/>
                <a:sym typeface="Arial"/>
              </a:rPr>
              <a:t>245 00 $a Preliminary seismological bulletin / $c Tennessee Earthquake Information</a:t>
            </a:r>
            <a:endParaRPr sz="17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700">
                <a:solidFill>
                  <a:srgbClr val="000000"/>
                </a:solidFill>
                <a:latin typeface="Arial"/>
                <a:ea typeface="Arial"/>
                <a:cs typeface="Arial"/>
                <a:sym typeface="Arial"/>
              </a:rPr>
              <a:t>Center, Memphis State University.</a:t>
            </a:r>
            <a:endParaRPr sz="17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700">
                <a:solidFill>
                  <a:srgbClr val="000000"/>
                </a:solidFill>
                <a:latin typeface="Arial"/>
                <a:ea typeface="Arial"/>
                <a:cs typeface="Arial"/>
                <a:sym typeface="Arial"/>
              </a:rPr>
              <a:t>260 ## $a Memphis, Tenn. : $b The Center, $c -1982.</a:t>
            </a:r>
            <a:endParaRPr sz="17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rPr lang="en" sz="1700">
                <a:solidFill>
                  <a:srgbClr val="000000"/>
                </a:solidFill>
                <a:highlight>
                  <a:srgbClr val="FFF2CC"/>
                </a:highlight>
                <a:latin typeface="Arial"/>
                <a:ea typeface="Arial"/>
                <a:cs typeface="Arial"/>
                <a:sym typeface="Arial"/>
              </a:rPr>
              <a:t>785 0</a:t>
            </a:r>
            <a:r>
              <a:rPr b="1" lang="en" sz="1700">
                <a:solidFill>
                  <a:srgbClr val="000000"/>
                </a:solidFill>
                <a:highlight>
                  <a:srgbClr val="FFF2CC"/>
                </a:highlight>
                <a:latin typeface="Arial"/>
                <a:ea typeface="Arial"/>
                <a:cs typeface="Arial"/>
                <a:sym typeface="Arial"/>
              </a:rPr>
              <a:t>0</a:t>
            </a:r>
            <a:r>
              <a:rPr lang="en" sz="1700">
                <a:solidFill>
                  <a:srgbClr val="000000"/>
                </a:solidFill>
                <a:highlight>
                  <a:srgbClr val="FFF2CC"/>
                </a:highlight>
                <a:latin typeface="Arial"/>
                <a:ea typeface="Arial"/>
                <a:cs typeface="Arial"/>
                <a:sym typeface="Arial"/>
              </a:rPr>
              <a:t> $t </a:t>
            </a:r>
            <a:r>
              <a:rPr b="1" lang="en" sz="1700">
                <a:solidFill>
                  <a:srgbClr val="000000"/>
                </a:solidFill>
                <a:highlight>
                  <a:srgbClr val="FFF2CC"/>
                </a:highlight>
                <a:latin typeface="Arial"/>
                <a:ea typeface="Arial"/>
                <a:cs typeface="Arial"/>
                <a:sym typeface="Arial"/>
              </a:rPr>
              <a:t>TEIC quarterly seismological bulletin</a:t>
            </a:r>
            <a:r>
              <a:rPr lang="en" sz="1700">
                <a:solidFill>
                  <a:srgbClr val="000000"/>
                </a:solidFill>
                <a:latin typeface="Arial"/>
                <a:ea typeface="Arial"/>
                <a:cs typeface="Arial"/>
                <a:sym typeface="Arial"/>
              </a:rPr>
              <a:t> $x 0741-1898</a:t>
            </a:r>
            <a:endParaRPr sz="1700">
              <a:solidFill>
                <a:srgbClr val="000000"/>
              </a:solidFill>
              <a:latin typeface="Arial"/>
              <a:ea typeface="Arial"/>
              <a:cs typeface="Arial"/>
              <a:sym typeface="Arial"/>
            </a:endParaRPr>
          </a:p>
          <a:p>
            <a:pPr indent="0" lvl="0" marL="0" rtl="0" algn="l">
              <a:lnSpc>
                <a:spcPct val="115000"/>
              </a:lnSpc>
              <a:spcBef>
                <a:spcPts val="0"/>
              </a:spcBef>
              <a:spcAft>
                <a:spcPts val="0"/>
              </a:spcAft>
              <a:buSzPts val="2000"/>
              <a:buNone/>
            </a:pPr>
            <a:r>
              <a:t/>
            </a:r>
            <a:endParaRPr b="1" sz="1700"/>
          </a:p>
          <a:p>
            <a:pPr indent="0" lvl="0" marL="0" rtl="0" algn="l">
              <a:lnSpc>
                <a:spcPct val="100000"/>
              </a:lnSpc>
              <a:spcBef>
                <a:spcPts val="600"/>
              </a:spcBef>
              <a:spcAft>
                <a:spcPts val="0"/>
              </a:spcAft>
              <a:buSzPts val="2000"/>
              <a:buNone/>
            </a:pPr>
            <a:r>
              <a:t/>
            </a:r>
            <a:endParaRPr/>
          </a:p>
        </p:txBody>
      </p:sp>
      <p:sp>
        <p:nvSpPr>
          <p:cNvPr id="150" name="Google Shape;150;p25"/>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hare VD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