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boto"/>
      <p:regular r:id="rId22"/>
      <p:bold r:id="rId23"/>
      <p:italic r:id="rId24"/>
      <p:boldItalic r:id="rId25"/>
    </p:embeddedFont>
    <p:embeddedFont>
      <p:font typeface="Average"/>
      <p:regular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Elisa Landaverd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Average-regular.fntdata"/><Relationship Id="rId25" Type="http://schemas.openxmlformats.org/officeDocument/2006/relationships/font" Target="fonts/Roboto-bold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6-19T21:06:12.997">
    <p:pos x="6000" y="0"/>
    <p:text>I'm not married to this slide so you can get rid of it and go back to the original one if you prefer, I added ALA annual to the title instead of our names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everyone, I’m Nicole Smeltekop and I’ll be talking today about the MSU Libraries’ project to add ISNIs to names in our digital repository collections.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bea9b96e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bea9b96e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mentioned earlier, our JSON-LD metadata pulls from our MODS records. This JSON-LD metadata includes URIs from the MODS nameIdentifier element.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our knowledge cards, we are adding ISNIs from</a:t>
            </a:r>
            <a:r>
              <a:rPr lang="en"/>
              <a:t> &lt;mods:nameIdentifier&gt; element </a:t>
            </a:r>
            <a:r>
              <a:rPr lang="en"/>
              <a:t>as an additional query point of top of LC &amp; FAST URIs from the @valueURI attribute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b8e7a7a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b8e7a7a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sample JSON-LD for one of our oral history recordings. ISNI was created and carried over to the JSON-LD serialization for the interviewee, which is tagged as “creator” here (Schema.org does not have “interviewee”)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bea9b96e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bea9b96e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come across issues and challenges for using ISNIs.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Like many libraries, we have a vendor who matches our names and subjects to a URI in our marc records. However, many of our collections have people with common names, so it’s relatively common to have incorrect matches with LC NAF. So in the example on the screen, we created the ISNI entry for the name and put it in $1. Our authority vendor matched the string to an existing personal name NAR and inserted the LC URI in $0. So $1 and $0 are pointing to two different identities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600 and 610 fields, ISNI is not listed in the term source codes lists. Connexion will throw an error if value from the “Standard Identifier Source Codes” list is used. Therefore, $2 isni cannot be used.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we add subdivisions to a name with ISNI assigned (e.g. [Name] $v Interviews) we cannot add the ISNI URI in $1 as the URI only represents the name not the whole subject string. Do we want to repeat the name by itself with the ISNI URI in $1 in order to include the ISNI URI for downstream processes? This one question we’re currently grappling with.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c148ad567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c148ad567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MODS, we’ve run into some constraints. </a:t>
            </a:r>
            <a:r>
              <a:rPr lang="en"/>
              <a:t>Per PCC Task Group on URIs in MARC, ISNI URI is to be captured in $1 which means ISNI is considered as a real world object (RWO) URI.  While MODS:nameIdentifier is created to capture RWO URI per MODS guideline, </a:t>
            </a:r>
            <a:r>
              <a:rPr lang="en"/>
              <a:t>MODS:publisher element does not have a mods:nameIdentifier sub-</a:t>
            </a:r>
            <a:r>
              <a:rPr lang="en"/>
              <a:t>element or something like it.</a:t>
            </a:r>
            <a:r>
              <a:rPr lang="en"/>
              <a:t> Although the publisher has authority, authorityURI, and valueURI attributes, they don’t allow for ISNI usage because ISNI is not an authority but a RWO URI.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circumvent this, we are repeating the publisher name in a MODS name element to allow for ISNI inclusion in our metadata.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bdf671aa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bdf671aa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Though we have assigned a few ISNI for names in newly digitized journal issues, our ISNI assignment work has been focusing on legacy data. The first step in our process was running an XSLT to identify name entities that don’t include URIs. We then created ISNIs for those entities.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currently in the process of incorporating the newly assigned ISNIs into our source metadata. We have completed updating some collections, including some spreadsheet metadata and MARC data. ArchivesSpace </a:t>
            </a:r>
            <a:r>
              <a:rPr lang="en"/>
              <a:t>experimentation</a:t>
            </a:r>
            <a:r>
              <a:rPr lang="en"/>
              <a:t> is waiting for me when I return from ALA. We updated many of our XSLTs to include ISNIs and upgraded our records to MODS 3.7 and added them to our digital repository.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c0dfcd3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c0dfcd3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5bdf671a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bdf671a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Michigan State University Libraries digital repository is the home of numerous collections of digitized materials in a variety of formats. Our largest collection is our electronic theses and dissertations, but the collection also includes photographs, recorded interviews, cookbooks, posters, maps, and journals.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use Islandora as our content management system and have an in-house program that allows us to batch ingest our metadata and material.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repo is run by our repository team, comprised of metadata </a:t>
            </a:r>
            <a:r>
              <a:rPr lang="en"/>
              <a:t>librarians</a:t>
            </a:r>
            <a:r>
              <a:rPr lang="en"/>
              <a:t>, programmers, and web developers.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bd905e31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bd905e31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metadata team is an unit by itself but works very closely with others on the repository team. We also work on other non-repository projects.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were formed in 2016 with the addition of two new hires. At MSU, we have a 25% secondary assignment, and my secondary is with the metadata team.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primary work is converting metadata from various formats into MODS and Dublin core for the digital repository.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Throughout the last three years, we’ve taken opportunities to further enhance our metadata and make it more </a:t>
            </a:r>
            <a:r>
              <a:rPr lang="en"/>
              <a:t>predictable</a:t>
            </a:r>
            <a:r>
              <a:rPr lang="en"/>
              <a:t>. We created a MSU MODS </a:t>
            </a:r>
            <a:r>
              <a:rPr lang="en"/>
              <a:t>Application</a:t>
            </a:r>
            <a:r>
              <a:rPr lang="en"/>
              <a:t> profile that details our requirements and instructions for our local flavor of MODS.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also currently in the process of upgrading our MODS records to version 3.7.</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we’ve streamlined our workflows so that any of us can pick up </a:t>
            </a:r>
            <a:r>
              <a:rPr lang="en"/>
              <a:t>projects</a:t>
            </a:r>
            <a:r>
              <a:rPr lang="en"/>
              <a:t> others have started. This includes storing our XSLTs in GitLab as well as our source metadata. This ensures that any edits to the XSLTs can be handled by anyone on the team.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bdf671aa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bdf671aa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We’ve also embarked on a few projects to prepare our records for linked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We’ve added URIs to our names, subject headings, and genre headings. We use terms from various sources, including FAST, NAF, LCSH, TGN, and AAT.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also add JSON-LD metadata to our object pages. We create it by running an XSLT that converts portions of our MODS XML records into schema.org in JSON-LD.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We’ve also added “knowledge cards” to our subjects (topical, geographic, and names). These cards pull data from Wikidata and Dbpedia to add context to the terms. The XSLT that runs this also queries FAST to find broader and narrower terms used in the digital repository and notes them. The cards also include a subject search in the catalog, PubMed, and JSTOR to allow users to more easily find </a:t>
            </a:r>
            <a:r>
              <a:rPr lang="en"/>
              <a:t>information</a:t>
            </a:r>
            <a:r>
              <a:rPr lang="en"/>
              <a:t> across our collections.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Wikidata includes LC URIs in quite a lot of their entries, so we use LC URIs to query Wikidata. Querying via URIs is not only faster, it’s also much more predictable, and therefore preferable to string text searching.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bdf671aa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bdf671aa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a NACO participating library, so provided the material is being cataloged, we can fairly easily create name authority records and generates URIs. However, part of our collection includes items that are cataloged at the collection level, and described in the digital repository at the item level</a:t>
            </a:r>
            <a:r>
              <a:rPr lang="en"/>
              <a:t>. These include journals, newspaper, and image collections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Names can’t be established under NACO if we don’t have differentiating information to </a:t>
            </a:r>
            <a:r>
              <a:rPr lang="en"/>
              <a:t>distinguish</a:t>
            </a:r>
            <a:r>
              <a:rPr lang="en"/>
              <a:t> them. Though RDA allows the last resort like $c (Author/Interviewee/[any role] of [Title of item in hand], the access point looks silly. U</a:t>
            </a:r>
            <a:r>
              <a:rPr lang="en"/>
              <a:t>nlike NACO that requires a unique string, </a:t>
            </a:r>
            <a:r>
              <a:rPr lang="en"/>
              <a:t>ISNI doesn’t care if multiple identities share the same text string (we only need to assert that they are not the same (“no relation”))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bdf671aa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bdf671aa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ISNI is an ISO standard for identifying creators. Typically, ISNIs are created by batch upload of other databases, including VIAF, national libraries, and publishers.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three ways to interact with the ISNI database for catalogers: the web interface, a WinIBW client desktop application, and the API.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MSU was already part of the PCC ISNI pilot that focused on API testing of ISNI. After wrapping up the API testing, we changed our course a little bit and started adding ISNIs for names in our digital repository.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PCC has a pilot wiki that includes training materials. After finishing the training and practicing in the testing database, we starting adding ISNIs to the production server using the web interface. To date, we’ve added a little more than 200 ISNIs.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bdf671aa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bdf671aa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step in our process was running an XSLT to identify name entities that don’t include URIs. We then created ISNIs for those entities.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ISNIs only require as much data as needed to differentiate an entity from another person or organization. We typically include any differentiating information found on the piece in hand, such as name </a:t>
            </a:r>
            <a:r>
              <a:rPr lang="en"/>
              <a:t>variants</a:t>
            </a:r>
            <a:r>
              <a:rPr lang="en"/>
              <a:t>. In the example shown here, we’ve also included Michigan State University as a related organization since the Collective is a student organization on campus. We also include a link to the digital repository item and any other websites we find in our search for more information. </a:t>
            </a:r>
            <a:endParaRPr/>
          </a:p>
          <a:p>
            <a:pPr indent="0" lvl="0" marL="0" rtl="0" algn="l">
              <a:spcBef>
                <a:spcPts val="0"/>
              </a:spcBef>
              <a:spcAft>
                <a:spcPts val="0"/>
              </a:spcAft>
              <a:buNone/>
            </a:pPr>
            <a:r>
              <a:t/>
            </a:r>
            <a:endParaRPr/>
          </a:p>
          <a:p>
            <a:pPr indent="0" lvl="0" marL="114300" marR="114300" rtl="0" algn="l">
              <a:lnSpc>
                <a:spcPct val="115000"/>
              </a:lnSpc>
              <a:spcBef>
                <a:spcPts val="500"/>
              </a:spcBef>
              <a:spcAft>
                <a:spcPts val="0"/>
              </a:spcAft>
              <a:buNone/>
            </a:pPr>
            <a:r>
              <a:t/>
            </a:r>
            <a:endParaRPr sz="1000">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bdf671aa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bdf671aa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we always work from our source metadata, we needed a way to add ISNIs there. Our source metadata is in various formats including spreadsheets, ArchivesSpace finding aids, and MARC records.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our XSLTs, we map the ISNI to the &lt;mods:nameIdentifier&gt; subelement that was introduced in MODS 3.6. As we’ve been upgrading our MODS records to 3.7, we’ve been adding this instruction to capture the ISNIs in our MODS records.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bdf671aa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bdf671aa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example of cataloged records we’ve included in this project is our oral history collection. Many times, the transcript is all that we have for information about the person and the name has a conflict in NAF or Worldcat. We also have situations where the name is very local and obscure and we don’t really have anything else other than the name itself.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NACO doesn’t allow undifferentiated authority records under RDA. However, in ISNI, you can make an assertion of “not related/no relation” to establish an entity as different from an existing one. We’ve found this to also be helpful in forcing successful assignment. If there is not enough differentiating data or the data is too sparse per the algorithm, the database creates a provisional ISNI rather than assigning one.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34649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6320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loc.gov/standards/sourcelist/subject.html" TargetMode="External"/><Relationship Id="rId4" Type="http://schemas.openxmlformats.org/officeDocument/2006/relationships/hyperlink" Target="https://www.loc.gov/standards/sourcelist/name-title.html" TargetMode="External"/><Relationship Id="rId5" Type="http://schemas.openxmlformats.org/officeDocument/2006/relationships/hyperlink" Target="https://www.loc.gov/standards/sourcelist/standard-identifier.html" TargetMode="External"/><Relationship Id="rId6"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github.com/DLFMetadataAssessment/MetadataSpecsClearinghouse/blob/master/assets/data/MSUL_MODS_Metadata_Application_Profile.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iki.duraspace.org/pages/viewpage.action?pageId=112529402" TargetMode="External"/><Relationship Id="rId4" Type="http://schemas.openxmlformats.org/officeDocument/2006/relationships/hyperlink" Target="https://wiki.duraspace.org/display/PCCISNI/PCC+ISNI+Pilot+Hom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0" y="642025"/>
            <a:ext cx="7801500" cy="230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 Search of Name Identifiers: Assigning ISNI to Named Entities in Digital Collections</a:t>
            </a:r>
            <a:endParaRPr/>
          </a:p>
        </p:txBody>
      </p:sp>
      <p:sp>
        <p:nvSpPr>
          <p:cNvPr id="60" name="Google Shape;60;p13"/>
          <p:cNvSpPr txBox="1"/>
          <p:nvPr>
            <p:ph idx="1" type="subTitle"/>
          </p:nvPr>
        </p:nvSpPr>
        <p:spPr>
          <a:xfrm>
            <a:off x="-125" y="4752825"/>
            <a:ext cx="9144000" cy="29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ALCTS Heads of Cataloging Departments Interest Group, </a:t>
            </a:r>
            <a:r>
              <a:rPr lang="en" sz="1200"/>
              <a:t>ALA Annual, June 24, 2019, Washington, D.C.</a:t>
            </a:r>
            <a:endParaRPr sz="1200"/>
          </a:p>
        </p:txBody>
      </p:sp>
      <p:sp>
        <p:nvSpPr>
          <p:cNvPr id="61" name="Google Shape;61;p13"/>
          <p:cNvSpPr txBox="1"/>
          <p:nvPr>
            <p:ph idx="1" type="subTitle"/>
          </p:nvPr>
        </p:nvSpPr>
        <p:spPr>
          <a:xfrm>
            <a:off x="0" y="3639525"/>
            <a:ext cx="9144000" cy="89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Nicole Smeltekop, Elisa Landaverde, Lisa Lorenzo, Lucas Mak</a:t>
            </a:r>
            <a:endParaRPr sz="2000"/>
          </a:p>
          <a:p>
            <a:pPr indent="0" lvl="0" marL="0" rtl="0" algn="ctr">
              <a:spcBef>
                <a:spcPts val="0"/>
              </a:spcBef>
              <a:spcAft>
                <a:spcPts val="0"/>
              </a:spcAft>
              <a:buNone/>
            </a:pPr>
            <a:r>
              <a:rPr lang="en" sz="2000"/>
              <a:t>Michigan State University Libraries</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Changes to Downstream Metadata Processes</a:t>
            </a:r>
            <a:endParaRPr/>
          </a:p>
        </p:txBody>
      </p:sp>
      <p:sp>
        <p:nvSpPr>
          <p:cNvPr id="116" name="Google Shape;116;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en"/>
              <a:t>JSON-LD</a:t>
            </a:r>
            <a:endParaRPr/>
          </a:p>
          <a:p>
            <a:pPr indent="-317500" lvl="1" marL="914400" marR="0" rtl="0" algn="l">
              <a:lnSpc>
                <a:spcPct val="115000"/>
              </a:lnSpc>
              <a:spcBef>
                <a:spcPts val="0"/>
              </a:spcBef>
              <a:spcAft>
                <a:spcPts val="0"/>
              </a:spcAft>
              <a:buSzPts val="1400"/>
              <a:buChar char="○"/>
            </a:pPr>
            <a:r>
              <a:rPr lang="en"/>
              <a:t>MODS to schema.org elements using XSLT</a:t>
            </a:r>
            <a:endParaRPr/>
          </a:p>
          <a:p>
            <a:pPr indent="-317500" lvl="1" marL="914400" marR="0" rtl="0" algn="l">
              <a:lnSpc>
                <a:spcPct val="115000"/>
              </a:lnSpc>
              <a:spcBef>
                <a:spcPts val="0"/>
              </a:spcBef>
              <a:spcAft>
                <a:spcPts val="0"/>
              </a:spcAft>
              <a:buSzPts val="1400"/>
              <a:buChar char="○"/>
            </a:pPr>
            <a:r>
              <a:rPr lang="en"/>
              <a:t>Captures ISNI from &lt;mods:nameIdentifier&gt; or other URIs from @valueURI depending on availability</a:t>
            </a:r>
            <a:br>
              <a:rPr lang="en"/>
            </a:br>
            <a:endParaRPr/>
          </a:p>
          <a:p>
            <a:pPr indent="-342900" lvl="0" marL="457200" marR="0" rtl="0" algn="l">
              <a:lnSpc>
                <a:spcPct val="115000"/>
              </a:lnSpc>
              <a:spcBef>
                <a:spcPts val="0"/>
              </a:spcBef>
              <a:spcAft>
                <a:spcPts val="0"/>
              </a:spcAft>
              <a:buSzPts val="1800"/>
              <a:buChar char="●"/>
            </a:pPr>
            <a:r>
              <a:rPr lang="en"/>
              <a:t>Subject Knowledge Card</a:t>
            </a:r>
            <a:endParaRPr/>
          </a:p>
          <a:p>
            <a:pPr indent="-317500" lvl="1" marL="914400" marR="0" rtl="0" algn="l">
              <a:lnSpc>
                <a:spcPct val="115000"/>
              </a:lnSpc>
              <a:spcBef>
                <a:spcPts val="0"/>
              </a:spcBef>
              <a:spcAft>
                <a:spcPts val="0"/>
              </a:spcAft>
              <a:buSzPts val="1400"/>
              <a:buChar char="○"/>
            </a:pPr>
            <a:r>
              <a:rPr lang="en"/>
              <a:t>Uses </a:t>
            </a:r>
            <a:r>
              <a:rPr lang="en"/>
              <a:t>SPARQL queries to identify related Wikidata entries using subject URIs in MODS</a:t>
            </a:r>
            <a:endParaRPr/>
          </a:p>
          <a:p>
            <a:pPr indent="-317500" lvl="1" marL="914400" marR="0" rtl="0" algn="l">
              <a:lnSpc>
                <a:spcPct val="115000"/>
              </a:lnSpc>
              <a:spcBef>
                <a:spcPts val="0"/>
              </a:spcBef>
              <a:spcAft>
                <a:spcPts val="0"/>
              </a:spcAft>
              <a:buSzPts val="1400"/>
              <a:buChar char="○"/>
            </a:pPr>
            <a:r>
              <a:rPr lang="en"/>
              <a:t>To add ISNI from &lt;mods:nameIdentifier&gt; as an additional query attempt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JSON-LD with ISNI</a:t>
            </a:r>
            <a:endParaRPr/>
          </a:p>
        </p:txBody>
      </p:sp>
      <p:sp>
        <p:nvSpPr>
          <p:cNvPr id="122" name="Google Shape;12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t/>
            </a:r>
            <a:endParaRPr/>
          </a:p>
        </p:txBody>
      </p:sp>
      <p:pic>
        <p:nvPicPr>
          <p:cNvPr id="123" name="Google Shape;123;p23"/>
          <p:cNvPicPr preferRelativeResize="0"/>
          <p:nvPr/>
        </p:nvPicPr>
        <p:blipFill>
          <a:blip r:embed="rId3">
            <a:alphaModFix/>
          </a:blip>
          <a:stretch>
            <a:fillRect/>
          </a:stretch>
        </p:blipFill>
        <p:spPr>
          <a:xfrm>
            <a:off x="1171975" y="1152477"/>
            <a:ext cx="6879100" cy="3597425"/>
          </a:xfrm>
          <a:prstGeom prst="rect">
            <a:avLst/>
          </a:prstGeom>
          <a:noFill/>
          <a:ln>
            <a:noFill/>
          </a:ln>
        </p:spPr>
      </p:pic>
      <p:sp>
        <p:nvSpPr>
          <p:cNvPr id="124" name="Google Shape;124;p23"/>
          <p:cNvSpPr/>
          <p:nvPr/>
        </p:nvSpPr>
        <p:spPr>
          <a:xfrm>
            <a:off x="2580500" y="2658650"/>
            <a:ext cx="4504800" cy="384900"/>
          </a:xfrm>
          <a:prstGeom prst="rect">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 &amp; Challenges</a:t>
            </a:r>
            <a:endParaRPr/>
          </a:p>
        </p:txBody>
      </p:sp>
      <p:sp>
        <p:nvSpPr>
          <p:cNvPr id="130" name="Google Shape;130;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ISNI in MARC</a:t>
            </a:r>
            <a:endParaRPr/>
          </a:p>
          <a:p>
            <a:pPr indent="-317500" lvl="1" marL="914400" rtl="0" algn="l">
              <a:spcBef>
                <a:spcPts val="0"/>
              </a:spcBef>
              <a:spcAft>
                <a:spcPts val="0"/>
              </a:spcAft>
              <a:buSzPts val="1400"/>
              <a:buChar char="○"/>
            </a:pPr>
            <a:r>
              <a:rPr lang="en"/>
              <a:t>Authority vendor processing</a:t>
            </a:r>
            <a:endParaRPr/>
          </a:p>
          <a:p>
            <a:pPr indent="-317500" lvl="2" marL="1371600" rtl="0" algn="l">
              <a:spcBef>
                <a:spcPts val="0"/>
              </a:spcBef>
              <a:spcAft>
                <a:spcPts val="0"/>
              </a:spcAft>
              <a:buSzPts val="1400"/>
              <a:buChar char="■"/>
            </a:pPr>
            <a:r>
              <a:rPr lang="en"/>
              <a:t>Matched to NAR with the same text string</a:t>
            </a:r>
            <a:endParaRPr/>
          </a:p>
          <a:p>
            <a:pPr indent="-317500" lvl="2" marL="1371600" rtl="0" algn="l">
              <a:spcBef>
                <a:spcPts val="0"/>
              </a:spcBef>
              <a:spcAft>
                <a:spcPts val="0"/>
              </a:spcAft>
              <a:buSzPts val="1400"/>
              <a:buChar char="■"/>
            </a:pPr>
            <a:r>
              <a:rPr lang="en"/>
              <a:t>Wrong LC URI inserted</a:t>
            </a:r>
            <a:endParaRPr/>
          </a:p>
          <a:p>
            <a:pPr indent="-317500" lvl="2" marL="1371600" rtl="0" algn="l">
              <a:spcBef>
                <a:spcPts val="0"/>
              </a:spcBef>
              <a:spcAft>
                <a:spcPts val="0"/>
              </a:spcAft>
              <a:buSzPts val="1400"/>
              <a:buChar char="■"/>
            </a:pPr>
            <a:r>
              <a:t/>
            </a:r>
            <a:endParaRPr/>
          </a:p>
          <a:p>
            <a:pPr indent="-317500" lvl="1" marL="914400" rtl="0" algn="l">
              <a:spcBef>
                <a:spcPts val="0"/>
              </a:spcBef>
              <a:spcAft>
                <a:spcPts val="0"/>
              </a:spcAft>
              <a:buSzPts val="1400"/>
              <a:buChar char="○"/>
            </a:pPr>
            <a:r>
              <a:rPr lang="en"/>
              <a:t>MARC 600/610 2nd indicator coding</a:t>
            </a:r>
            <a:endParaRPr/>
          </a:p>
          <a:p>
            <a:pPr indent="-317500" lvl="2" marL="1371600" marR="0" rtl="0" algn="l">
              <a:lnSpc>
                <a:spcPct val="115000"/>
              </a:lnSpc>
              <a:spcBef>
                <a:spcPts val="0"/>
              </a:spcBef>
              <a:spcAft>
                <a:spcPts val="0"/>
              </a:spcAft>
              <a:buClr>
                <a:schemeClr val="dk2"/>
              </a:buClr>
              <a:buSzPts val="1400"/>
              <a:buFont typeface="Arial"/>
              <a:buChar char="■"/>
            </a:pPr>
            <a:r>
              <a:rPr lang="en"/>
              <a:t>Cannot use “7” &amp; $2 combination</a:t>
            </a:r>
            <a:endParaRPr/>
          </a:p>
          <a:p>
            <a:pPr indent="-317500" lvl="2" marL="1371600" rtl="0" algn="l">
              <a:spcBef>
                <a:spcPts val="0"/>
              </a:spcBef>
              <a:spcAft>
                <a:spcPts val="0"/>
              </a:spcAft>
              <a:buSzPts val="1400"/>
              <a:buChar char="■"/>
            </a:pPr>
            <a:r>
              <a:rPr lang="en"/>
              <a:t>ISNI is not in “</a:t>
            </a:r>
            <a:r>
              <a:rPr lang="en" u="sng">
                <a:solidFill>
                  <a:schemeClr val="hlink"/>
                </a:solidFill>
                <a:hlinkClick r:id="rId3"/>
              </a:rPr>
              <a:t>Subject Heading and Term Source Codes</a:t>
            </a:r>
            <a:r>
              <a:rPr lang="en"/>
              <a:t>” or “</a:t>
            </a:r>
            <a:r>
              <a:rPr lang="en" u="sng">
                <a:solidFill>
                  <a:schemeClr val="hlink"/>
                </a:solidFill>
                <a:hlinkClick r:id="rId4"/>
              </a:rPr>
              <a:t>Name and Title Authority Source Codes</a:t>
            </a:r>
            <a:r>
              <a:rPr lang="en"/>
              <a:t>” but “</a:t>
            </a:r>
            <a:r>
              <a:rPr lang="en" u="sng">
                <a:solidFill>
                  <a:schemeClr val="hlink"/>
                </a:solidFill>
                <a:hlinkClick r:id="rId5"/>
              </a:rPr>
              <a:t>Standard Identifier Source Codes</a:t>
            </a:r>
            <a:r>
              <a:rPr lang="en"/>
              <a:t>”</a:t>
            </a:r>
            <a:endParaRPr/>
          </a:p>
          <a:p>
            <a:pPr indent="-317500" lvl="1" marL="914400" rtl="0" algn="l">
              <a:spcBef>
                <a:spcPts val="0"/>
              </a:spcBef>
              <a:spcAft>
                <a:spcPts val="0"/>
              </a:spcAft>
              <a:buSzPts val="1400"/>
              <a:buChar char="○"/>
            </a:pPr>
            <a:r>
              <a:rPr lang="en"/>
              <a:t>Subdivisions</a:t>
            </a:r>
            <a:endParaRPr/>
          </a:p>
          <a:p>
            <a:pPr indent="-317500" lvl="2" marL="1371600" rtl="0" algn="l">
              <a:spcBef>
                <a:spcPts val="0"/>
              </a:spcBef>
              <a:spcAft>
                <a:spcPts val="0"/>
              </a:spcAft>
              <a:buSzPts val="1400"/>
              <a:buChar char="■"/>
            </a:pPr>
            <a:r>
              <a:rPr lang="en"/>
              <a:t>ISNI URI does not correspond the whole subject string</a:t>
            </a:r>
            <a:endParaRPr/>
          </a:p>
          <a:p>
            <a:pPr indent="-317500" lvl="2" marL="1371600" rtl="0" algn="l">
              <a:spcBef>
                <a:spcPts val="0"/>
              </a:spcBef>
              <a:spcAft>
                <a:spcPts val="0"/>
              </a:spcAft>
              <a:buSzPts val="1400"/>
              <a:buChar char="■"/>
            </a:pPr>
            <a:r>
              <a:rPr lang="en"/>
              <a:t>Repeat the name by itself plus $1 ISNI URI for downstream processes?</a:t>
            </a:r>
            <a:endParaRPr/>
          </a:p>
        </p:txBody>
      </p:sp>
      <p:pic>
        <p:nvPicPr>
          <p:cNvPr id="131" name="Google Shape;131;p24"/>
          <p:cNvPicPr preferRelativeResize="0"/>
          <p:nvPr/>
        </p:nvPicPr>
        <p:blipFill>
          <a:blip r:embed="rId6">
            <a:alphaModFix/>
          </a:blip>
          <a:stretch>
            <a:fillRect/>
          </a:stretch>
        </p:blipFill>
        <p:spPr>
          <a:xfrm>
            <a:off x="1394200" y="2261875"/>
            <a:ext cx="6773538" cy="269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 &amp; Challenges</a:t>
            </a:r>
            <a:endParaRPr/>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ISNI in MODS</a:t>
            </a:r>
            <a:endParaRPr/>
          </a:p>
          <a:p>
            <a:pPr indent="-317500" lvl="1" marL="914400" rtl="0" algn="l">
              <a:spcBef>
                <a:spcPts val="0"/>
              </a:spcBef>
              <a:spcAft>
                <a:spcPts val="0"/>
              </a:spcAft>
              <a:buSzPts val="1400"/>
              <a:buChar char="○"/>
            </a:pPr>
            <a:r>
              <a:rPr lang="en"/>
              <a:t>&lt;mods:publisher&gt; does not have &lt;mods:nameIdentifier&gt; sub-element</a:t>
            </a:r>
            <a:endParaRPr/>
          </a:p>
          <a:p>
            <a:pPr indent="-317500" lvl="1" marL="914400" rtl="0" algn="l">
              <a:spcBef>
                <a:spcPts val="0"/>
              </a:spcBef>
              <a:spcAft>
                <a:spcPts val="0"/>
              </a:spcAft>
              <a:buSzPts val="1400"/>
              <a:buChar char="○"/>
            </a:pPr>
            <a:r>
              <a:rPr lang="en"/>
              <a:t>&lt;mods:publisher&gt; has @authority, @authorityURI, and @valueURI since version 3.7</a:t>
            </a:r>
            <a:endParaRPr/>
          </a:p>
          <a:p>
            <a:pPr indent="-317500" lvl="2" marL="1371600" rtl="0" algn="l">
              <a:spcBef>
                <a:spcPts val="0"/>
              </a:spcBef>
              <a:spcAft>
                <a:spcPts val="0"/>
              </a:spcAft>
              <a:buSzPts val="1400"/>
              <a:buChar char="■"/>
            </a:pPr>
            <a:r>
              <a:rPr lang="en"/>
              <a:t>Can’t use them for ISNI because ISNI is RWO URI</a:t>
            </a:r>
            <a:endParaRPr/>
          </a:p>
          <a:p>
            <a:pPr indent="-317500" lvl="1" marL="914400" rtl="0" algn="l">
              <a:spcBef>
                <a:spcPts val="0"/>
              </a:spcBef>
              <a:spcAft>
                <a:spcPts val="0"/>
              </a:spcAft>
              <a:buSzPts val="1400"/>
              <a:buChar char="○"/>
            </a:pPr>
            <a:r>
              <a:rPr lang="en"/>
              <a:t>Repeat publisher name in &lt;mods:name&gt; to allow storing ISNI URI in &lt;mods:nameIdentifier&gt;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we are</a:t>
            </a:r>
            <a:endParaRPr/>
          </a:p>
        </p:txBody>
      </p:sp>
      <p:sp>
        <p:nvSpPr>
          <p:cNvPr id="143" name="Google Shape;143;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XSLT to identify named entities that don’t have any URIs</a:t>
            </a:r>
            <a:endParaRPr/>
          </a:p>
          <a:p>
            <a:pPr indent="-342900" lvl="0" marL="457200" rtl="0" algn="l">
              <a:spcBef>
                <a:spcPts val="0"/>
              </a:spcBef>
              <a:spcAft>
                <a:spcPts val="0"/>
              </a:spcAft>
              <a:buSzPts val="1800"/>
              <a:buChar char="●"/>
            </a:pPr>
            <a:r>
              <a:rPr lang="en"/>
              <a:t>Create ISNIs for those entities</a:t>
            </a:r>
            <a:endParaRPr/>
          </a:p>
          <a:p>
            <a:pPr indent="-342900" lvl="0" marL="457200" rtl="0" algn="l">
              <a:spcBef>
                <a:spcPts val="0"/>
              </a:spcBef>
              <a:spcAft>
                <a:spcPts val="0"/>
              </a:spcAft>
              <a:buSzPts val="1800"/>
              <a:buChar char="●"/>
            </a:pPr>
            <a:r>
              <a:rPr lang="en"/>
              <a:t>Incorporate newly assigned ISNIs into source metadata</a:t>
            </a:r>
            <a:endParaRPr/>
          </a:p>
          <a:p>
            <a:pPr indent="-317500" lvl="1" marL="914400" rtl="0" algn="l">
              <a:spcBef>
                <a:spcPts val="0"/>
              </a:spcBef>
              <a:spcAft>
                <a:spcPts val="0"/>
              </a:spcAft>
              <a:buSzPts val="1400"/>
              <a:buChar char="○"/>
            </a:pPr>
            <a:r>
              <a:rPr lang="en"/>
              <a:t>Includes updating OCLC &amp; local catalog records with ISNI URIs in $1 </a:t>
            </a:r>
            <a:endParaRPr/>
          </a:p>
          <a:p>
            <a:pPr indent="-342900" lvl="0" marL="457200" rtl="0" algn="l">
              <a:spcBef>
                <a:spcPts val="0"/>
              </a:spcBef>
              <a:spcAft>
                <a:spcPts val="0"/>
              </a:spcAft>
              <a:buSzPts val="1800"/>
              <a:buChar char="●"/>
            </a:pPr>
            <a:r>
              <a:rPr lang="en"/>
              <a:t>Regenerate </a:t>
            </a:r>
            <a:r>
              <a:rPr lang="en"/>
              <a:t>MODS (version 3.7) </a:t>
            </a:r>
            <a:r>
              <a:rPr lang="en"/>
              <a:t>and reingest into digital repository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149" name="Google Shape;149;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t>Nicole Smeltekop, Special Materials Catalog Librarian</a:t>
            </a:r>
            <a:endParaRPr sz="2400"/>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None/>
            </a:pPr>
            <a:r>
              <a:rPr lang="en" sz="2400"/>
              <a:t>Elisa Landaverde, Metadata Librarian &amp; LGBTQ+ Curator</a:t>
            </a:r>
            <a:endParaRPr sz="2400"/>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None/>
            </a:pPr>
            <a:r>
              <a:rPr lang="en" sz="2400"/>
              <a:t>Lisa Lorenzo, Metadata Librarian</a:t>
            </a:r>
            <a:endParaRPr sz="2400"/>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Clr>
                <a:schemeClr val="dk1"/>
              </a:buClr>
              <a:buSzPts val="1100"/>
              <a:buFont typeface="Arial"/>
              <a:buNone/>
            </a:pPr>
            <a:r>
              <a:rPr lang="en" sz="2400"/>
              <a:t>Lucas Mak, Metadata &amp; Catalog Librarian</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MSUL Digital Repository</a:t>
            </a:r>
            <a:endParaRPr/>
          </a:p>
        </p:txBody>
      </p:sp>
      <p:pic>
        <p:nvPicPr>
          <p:cNvPr id="67" name="Google Shape;67;p14"/>
          <p:cNvPicPr preferRelativeResize="0"/>
          <p:nvPr/>
        </p:nvPicPr>
        <p:blipFill>
          <a:blip r:embed="rId3">
            <a:alphaModFix/>
          </a:blip>
          <a:stretch>
            <a:fillRect/>
          </a:stretch>
        </p:blipFill>
        <p:spPr>
          <a:xfrm>
            <a:off x="2743425" y="1192275"/>
            <a:ext cx="3657154" cy="38209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Metadata Team</a:t>
            </a:r>
            <a:endParaRPr/>
          </a:p>
        </p:txBody>
      </p:sp>
      <p:sp>
        <p:nvSpPr>
          <p:cNvPr id="73" name="Google Shape;73;p15"/>
          <p:cNvSpPr txBox="1"/>
          <p:nvPr>
            <p:ph idx="1" type="body"/>
          </p:nvPr>
        </p:nvSpPr>
        <p:spPr>
          <a:xfrm>
            <a:off x="311700" y="1152475"/>
            <a:ext cx="8520600" cy="38889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Comprised of 4 librarians with </a:t>
            </a:r>
            <a:r>
              <a:rPr lang="en"/>
              <a:t> varying time assign</a:t>
            </a:r>
            <a:r>
              <a:rPr lang="en"/>
              <a:t>ed to the unit</a:t>
            </a:r>
            <a:br>
              <a:rPr lang="en"/>
            </a:br>
            <a:endParaRPr/>
          </a:p>
          <a:p>
            <a:pPr indent="-342900" lvl="0" marL="457200" rtl="0" algn="l">
              <a:lnSpc>
                <a:spcPct val="100000"/>
              </a:lnSpc>
              <a:spcBef>
                <a:spcPts val="0"/>
              </a:spcBef>
              <a:spcAft>
                <a:spcPts val="0"/>
              </a:spcAft>
              <a:buSzPts val="1800"/>
              <a:buChar char="●"/>
            </a:pPr>
            <a:r>
              <a:rPr lang="en"/>
              <a:t>Formed in 2016</a:t>
            </a:r>
            <a:br>
              <a:rPr lang="en"/>
            </a:br>
            <a:endParaRPr/>
          </a:p>
          <a:p>
            <a:pPr indent="-342900" lvl="0" marL="457200" rtl="0" algn="l">
              <a:lnSpc>
                <a:spcPct val="100000"/>
              </a:lnSpc>
              <a:spcBef>
                <a:spcPts val="0"/>
              </a:spcBef>
              <a:spcAft>
                <a:spcPts val="0"/>
              </a:spcAft>
              <a:buSzPts val="1800"/>
              <a:buChar char="●"/>
            </a:pPr>
            <a:r>
              <a:rPr lang="en"/>
              <a:t>Primary work is creating/converting metadata to MODS and Dublin Core for the digital repository</a:t>
            </a:r>
            <a:br>
              <a:rPr lang="en"/>
            </a:br>
            <a:endParaRPr/>
          </a:p>
          <a:p>
            <a:pPr indent="-342900" lvl="0" marL="457200" rtl="0" algn="l">
              <a:lnSpc>
                <a:spcPct val="100000"/>
              </a:lnSpc>
              <a:spcBef>
                <a:spcPts val="0"/>
              </a:spcBef>
              <a:spcAft>
                <a:spcPts val="0"/>
              </a:spcAft>
              <a:buSzPts val="1800"/>
              <a:buChar char="●"/>
            </a:pPr>
            <a:r>
              <a:rPr lang="en"/>
              <a:t>Various </a:t>
            </a:r>
            <a:r>
              <a:rPr lang="en"/>
              <a:t>initiatives to improve our metadata over the last 3 years:</a:t>
            </a:r>
            <a:endParaRPr/>
          </a:p>
          <a:p>
            <a:pPr indent="-317500" lvl="1" marL="914400" rtl="0" algn="l">
              <a:lnSpc>
                <a:spcPct val="115000"/>
              </a:lnSpc>
              <a:spcBef>
                <a:spcPts val="0"/>
              </a:spcBef>
              <a:spcAft>
                <a:spcPts val="0"/>
              </a:spcAft>
              <a:buSzPts val="1400"/>
              <a:buChar char="○"/>
            </a:pPr>
            <a:r>
              <a:rPr lang="en" u="sng">
                <a:solidFill>
                  <a:schemeClr val="hlink"/>
                </a:solidFill>
                <a:hlinkClick r:id="rId3"/>
              </a:rPr>
              <a:t>MSU MODS Application Profile</a:t>
            </a:r>
            <a:endParaRPr/>
          </a:p>
          <a:p>
            <a:pPr indent="-317500" lvl="1" marL="914400" rtl="0" algn="l">
              <a:lnSpc>
                <a:spcPct val="115000"/>
              </a:lnSpc>
              <a:spcBef>
                <a:spcPts val="0"/>
              </a:spcBef>
              <a:spcAft>
                <a:spcPts val="0"/>
              </a:spcAft>
              <a:buSzPts val="1400"/>
              <a:buChar char="○"/>
            </a:pPr>
            <a:r>
              <a:rPr lang="en"/>
              <a:t>Upgrading our records to MODS 3.7 (in progress)</a:t>
            </a:r>
            <a:endParaRPr/>
          </a:p>
          <a:p>
            <a:pPr indent="-317500" lvl="1" marL="914400" rtl="0" algn="l">
              <a:lnSpc>
                <a:spcPct val="115000"/>
              </a:lnSpc>
              <a:spcBef>
                <a:spcPts val="0"/>
              </a:spcBef>
              <a:spcAft>
                <a:spcPts val="0"/>
              </a:spcAft>
              <a:buSzPts val="1400"/>
              <a:buChar char="○"/>
            </a:pPr>
            <a:r>
              <a:rPr lang="en"/>
              <a:t>Streamlined workflows for metadata creation with various units of the library</a:t>
            </a:r>
            <a:endParaRPr/>
          </a:p>
          <a:p>
            <a:pPr indent="-317500" lvl="2" marL="1371600" rtl="0" algn="l">
              <a:lnSpc>
                <a:spcPct val="115000"/>
              </a:lnSpc>
              <a:spcBef>
                <a:spcPts val="0"/>
              </a:spcBef>
              <a:spcAft>
                <a:spcPts val="0"/>
              </a:spcAft>
              <a:buSzPts val="1400"/>
              <a:buChar char="■"/>
            </a:pPr>
            <a:r>
              <a:rPr lang="en"/>
              <a:t>Store XSLTs and source metadata on a local GitLab</a:t>
            </a:r>
            <a:endParaRPr/>
          </a:p>
          <a:p>
            <a:pPr indent="-317500" lvl="3" marL="1828800" rtl="0" algn="l">
              <a:lnSpc>
                <a:spcPct val="115000"/>
              </a:lnSpc>
              <a:spcBef>
                <a:spcPts val="0"/>
              </a:spcBef>
              <a:spcAft>
                <a:spcPts val="0"/>
              </a:spcAft>
              <a:buSzPts val="1400"/>
              <a:buChar char="●"/>
            </a:pPr>
            <a:r>
              <a:rPr lang="en"/>
              <a:t>Source metadata formats: CSV spreadsheets, XML, MARC files, EAD files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Linked data initiatives in our digital repository</a:t>
            </a:r>
            <a:endParaRPr/>
          </a:p>
        </p:txBody>
      </p:sp>
      <p:pic>
        <p:nvPicPr>
          <p:cNvPr id="79" name="Google Shape;79;p16"/>
          <p:cNvPicPr preferRelativeResize="0"/>
          <p:nvPr/>
        </p:nvPicPr>
        <p:blipFill>
          <a:blip r:embed="rId3">
            <a:alphaModFix/>
          </a:blip>
          <a:stretch>
            <a:fillRect/>
          </a:stretch>
        </p:blipFill>
        <p:spPr>
          <a:xfrm>
            <a:off x="423300" y="1118725"/>
            <a:ext cx="3969446" cy="3820974"/>
          </a:xfrm>
          <a:prstGeom prst="rect">
            <a:avLst/>
          </a:prstGeom>
          <a:noFill/>
          <a:ln>
            <a:noFill/>
          </a:ln>
        </p:spPr>
      </p:pic>
      <p:sp>
        <p:nvSpPr>
          <p:cNvPr id="80" name="Google Shape;80;p1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Addition of URIs to names, subject headings, and genres (FAST, NAF, LCSH, Getty TGN, Getty AAT)</a:t>
            </a:r>
            <a:br>
              <a:rPr lang="en"/>
            </a:br>
            <a:endParaRPr/>
          </a:p>
          <a:p>
            <a:pPr indent="-317500" lvl="0" marL="457200" rtl="0" algn="l">
              <a:spcBef>
                <a:spcPts val="0"/>
              </a:spcBef>
              <a:spcAft>
                <a:spcPts val="0"/>
              </a:spcAft>
              <a:buSzPts val="1400"/>
              <a:buChar char="●"/>
            </a:pPr>
            <a:r>
              <a:rPr lang="en"/>
              <a:t>Schema.org in JSON-LD for SEO &amp; </a:t>
            </a:r>
            <a:r>
              <a:rPr lang="en"/>
              <a:t>accessibility info</a:t>
            </a:r>
            <a:br>
              <a:rPr lang="en"/>
            </a:br>
            <a:endParaRPr/>
          </a:p>
          <a:p>
            <a:pPr indent="-317500" lvl="0" marL="457200" rtl="0" algn="l">
              <a:spcBef>
                <a:spcPts val="0"/>
              </a:spcBef>
              <a:spcAft>
                <a:spcPts val="0"/>
              </a:spcAft>
              <a:buSzPts val="1400"/>
              <a:buChar char="●"/>
            </a:pPr>
            <a:r>
              <a:rPr lang="en"/>
              <a:t>Knowledge cards</a:t>
            </a:r>
            <a:endParaRPr/>
          </a:p>
          <a:p>
            <a:pPr indent="-304800" lvl="1" marL="914400" rtl="0" algn="l">
              <a:spcBef>
                <a:spcPts val="0"/>
              </a:spcBef>
              <a:spcAft>
                <a:spcPts val="0"/>
              </a:spcAft>
              <a:buSzPts val="1200"/>
              <a:buChar char="○"/>
            </a:pPr>
            <a:r>
              <a:rPr lang="en"/>
              <a:t>Query Wikidata and DBpedia for data points such as an abstract and photo</a:t>
            </a:r>
            <a:endParaRPr/>
          </a:p>
          <a:p>
            <a:pPr indent="-304800" lvl="1" marL="914400" rtl="0" algn="l">
              <a:spcBef>
                <a:spcPts val="0"/>
              </a:spcBef>
              <a:spcAft>
                <a:spcPts val="0"/>
              </a:spcAft>
              <a:buSzPts val="1200"/>
              <a:buChar char="○"/>
            </a:pPr>
            <a:r>
              <a:rPr lang="en"/>
              <a:t>Query FAST for broader and narrow terms </a:t>
            </a:r>
            <a:endParaRPr/>
          </a:p>
          <a:p>
            <a:pPr indent="-304800" lvl="1" marL="914400" rtl="0" algn="l">
              <a:spcBef>
                <a:spcPts val="0"/>
              </a:spcBef>
              <a:spcAft>
                <a:spcPts val="0"/>
              </a:spcAft>
              <a:buSzPts val="1200"/>
              <a:buChar char="○"/>
            </a:pPr>
            <a:r>
              <a:rPr lang="en"/>
              <a:t>Provide subject searches in catalog, PubMed, and JSTOR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URIs</a:t>
            </a:r>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are a NACO participating library, so it’s relatively easy for us to create new records in the LC Name Authority File</a:t>
            </a:r>
            <a:endParaRPr/>
          </a:p>
          <a:p>
            <a:pPr indent="-317500" lvl="1" marL="914400" rtl="0" algn="l">
              <a:spcBef>
                <a:spcPts val="0"/>
              </a:spcBef>
              <a:spcAft>
                <a:spcPts val="0"/>
              </a:spcAft>
              <a:buSzPts val="1400"/>
              <a:buChar char="○"/>
            </a:pPr>
            <a:r>
              <a:rPr lang="en"/>
              <a:t>However, not all of the team has undergone NACO training</a:t>
            </a:r>
            <a:br>
              <a:rPr lang="en"/>
            </a:br>
            <a:endParaRPr/>
          </a:p>
          <a:p>
            <a:pPr indent="-342900" lvl="0" marL="457200" rtl="0" algn="l">
              <a:spcBef>
                <a:spcPts val="0"/>
              </a:spcBef>
              <a:spcAft>
                <a:spcPts val="0"/>
              </a:spcAft>
              <a:buSzPts val="1800"/>
              <a:buChar char="●"/>
            </a:pPr>
            <a:r>
              <a:rPr lang="en"/>
              <a:t>Repository includes many collections that are not cataloged and fall o</a:t>
            </a:r>
            <a:r>
              <a:rPr lang="en"/>
              <a:t>utside the normal NACO workflow </a:t>
            </a:r>
            <a:r>
              <a:rPr lang="en"/>
              <a:t>(e.g. slides, individual issues of serials, etc.)</a:t>
            </a:r>
            <a:br>
              <a:rPr lang="en"/>
            </a:br>
            <a:endParaRPr/>
          </a:p>
          <a:p>
            <a:pPr indent="-342900" lvl="0" marL="457200" rtl="0" algn="l">
              <a:spcBef>
                <a:spcPts val="0"/>
              </a:spcBef>
              <a:spcAft>
                <a:spcPts val="0"/>
              </a:spcAft>
              <a:buSzPts val="1800"/>
              <a:buChar char="●"/>
            </a:pPr>
            <a:r>
              <a:rPr lang="en"/>
              <a:t>ISNI seemed like a low-bar option for minting URIs for</a:t>
            </a:r>
            <a:r>
              <a:rPr lang="en"/>
              <a:t> </a:t>
            </a:r>
            <a:endParaRPr/>
          </a:p>
          <a:p>
            <a:pPr indent="-317500" lvl="1" marL="914400" rtl="0" algn="l">
              <a:spcBef>
                <a:spcPts val="0"/>
              </a:spcBef>
              <a:spcAft>
                <a:spcPts val="0"/>
              </a:spcAft>
              <a:buSzPts val="1400"/>
              <a:buChar char="○"/>
            </a:pPr>
            <a:r>
              <a:rPr lang="en"/>
              <a:t>Items </a:t>
            </a:r>
            <a:r>
              <a:rPr lang="en"/>
              <a:t>not individually cataloged</a:t>
            </a:r>
            <a:endParaRPr/>
          </a:p>
          <a:p>
            <a:pPr indent="-317500" lvl="1" marL="914400" rtl="0" algn="l">
              <a:spcBef>
                <a:spcPts val="0"/>
              </a:spcBef>
              <a:spcAft>
                <a:spcPts val="0"/>
              </a:spcAft>
              <a:buSzPts val="1400"/>
              <a:buChar char="○"/>
            </a:pPr>
            <a:r>
              <a:rPr lang="en"/>
              <a:t>Names can’t be established under NACO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MSU ISNI Experience</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accent3"/>
              </a:buClr>
              <a:buSzPts val="1800"/>
              <a:buFont typeface="Average"/>
              <a:buChar char="●"/>
            </a:pPr>
            <a:r>
              <a:rPr lang="en"/>
              <a:t>ISNI introduction</a:t>
            </a:r>
            <a:br>
              <a:rPr lang="en"/>
            </a:br>
            <a:endParaRPr/>
          </a:p>
          <a:p>
            <a:pPr indent="-342900" lvl="0" marL="457200" rtl="0" algn="l">
              <a:spcBef>
                <a:spcPts val="0"/>
              </a:spcBef>
              <a:spcAft>
                <a:spcPts val="0"/>
              </a:spcAft>
              <a:buSzPts val="1800"/>
              <a:buChar char="●"/>
            </a:pPr>
            <a:r>
              <a:rPr lang="en"/>
              <a:t>MSU was a participant in the PCC ISNI Pilot</a:t>
            </a:r>
            <a:endParaRPr/>
          </a:p>
          <a:p>
            <a:pPr indent="-317500" lvl="1" marL="914400" rtl="0" algn="l">
              <a:spcBef>
                <a:spcPts val="0"/>
              </a:spcBef>
              <a:spcAft>
                <a:spcPts val="0"/>
              </a:spcAft>
              <a:buSzPts val="1400"/>
              <a:buChar char="○"/>
            </a:pPr>
            <a:r>
              <a:rPr lang="en"/>
              <a:t>Focused on API testing</a:t>
            </a:r>
            <a:br>
              <a:rPr lang="en"/>
            </a:br>
            <a:endParaRPr/>
          </a:p>
          <a:p>
            <a:pPr indent="-342900" lvl="0" marL="457200" rtl="0" algn="l">
              <a:spcBef>
                <a:spcPts val="0"/>
              </a:spcBef>
              <a:spcAft>
                <a:spcPts val="0"/>
              </a:spcAft>
              <a:buSzPts val="1800"/>
              <a:buChar char="●"/>
            </a:pPr>
            <a:r>
              <a:rPr lang="en"/>
              <a:t>Started minting URIs for names in </a:t>
            </a:r>
            <a:r>
              <a:rPr lang="en"/>
              <a:t>digital repository</a:t>
            </a:r>
            <a:r>
              <a:rPr lang="en"/>
              <a:t> in Fall 2018</a:t>
            </a:r>
            <a:endParaRPr/>
          </a:p>
          <a:p>
            <a:pPr indent="-317500" lvl="1" marL="914400" rtl="0" algn="l">
              <a:spcBef>
                <a:spcPts val="0"/>
              </a:spcBef>
              <a:spcAft>
                <a:spcPts val="0"/>
              </a:spcAft>
              <a:buSzPts val="1400"/>
              <a:buChar char="○"/>
            </a:pPr>
            <a:r>
              <a:rPr lang="en"/>
              <a:t>Used web interface</a:t>
            </a:r>
            <a:endParaRPr/>
          </a:p>
          <a:p>
            <a:pPr indent="-317500" lvl="1" marL="914400" rtl="0" algn="l">
              <a:spcBef>
                <a:spcPts val="0"/>
              </a:spcBef>
              <a:spcAft>
                <a:spcPts val="0"/>
              </a:spcAft>
              <a:buSzPts val="1400"/>
              <a:buChar char="○"/>
            </a:pPr>
            <a:r>
              <a:rPr lang="en"/>
              <a:t>Training used </a:t>
            </a:r>
            <a:r>
              <a:rPr lang="en" u="sng">
                <a:solidFill>
                  <a:schemeClr val="hlink"/>
                </a:solidFill>
                <a:hlinkClick r:id="rId3"/>
              </a:rPr>
              <a:t>video tutorials</a:t>
            </a:r>
            <a:r>
              <a:rPr lang="en"/>
              <a:t> and other materials available on </a:t>
            </a:r>
            <a:r>
              <a:rPr lang="en" u="sng">
                <a:solidFill>
                  <a:schemeClr val="hlink"/>
                </a:solidFill>
                <a:hlinkClick r:id="rId4"/>
              </a:rPr>
              <a:t>PCC ISNI Pilot Wiki</a:t>
            </a:r>
            <a:endParaRPr/>
          </a:p>
          <a:p>
            <a:pPr indent="-317500" lvl="1" marL="914400" rtl="0" algn="l">
              <a:spcBef>
                <a:spcPts val="0"/>
              </a:spcBef>
              <a:spcAft>
                <a:spcPts val="0"/>
              </a:spcAft>
              <a:buSzPts val="1400"/>
              <a:buChar char="○"/>
            </a:pPr>
            <a:r>
              <a:rPr lang="en"/>
              <a:t>Practice run on the “Accept” (testing) database</a:t>
            </a:r>
            <a:endParaRPr/>
          </a:p>
          <a:p>
            <a:pPr indent="-317500" lvl="1" marL="914400" rtl="0" algn="l">
              <a:spcBef>
                <a:spcPts val="0"/>
              </a:spcBef>
              <a:spcAft>
                <a:spcPts val="0"/>
              </a:spcAft>
              <a:buSzPts val="1400"/>
              <a:buChar char="○"/>
            </a:pPr>
            <a:r>
              <a:rPr lang="en"/>
              <a:t>Assigned &gt;200 ISNIs in Production database since Sept 2018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experiences adding to ISNI</a:t>
            </a:r>
            <a:endParaRPr/>
          </a:p>
        </p:txBody>
      </p:sp>
      <p:pic>
        <p:nvPicPr>
          <p:cNvPr id="98" name="Google Shape;98;p19"/>
          <p:cNvPicPr preferRelativeResize="0"/>
          <p:nvPr/>
        </p:nvPicPr>
        <p:blipFill>
          <a:blip r:embed="rId3">
            <a:alphaModFix/>
          </a:blip>
          <a:stretch>
            <a:fillRect/>
          </a:stretch>
        </p:blipFill>
        <p:spPr>
          <a:xfrm>
            <a:off x="1075450" y="1017725"/>
            <a:ext cx="6993106" cy="3820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the URIs to the Digital Repository</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Source metadata is in various formats, so where to store the ISNIs have varied from collection to collection</a:t>
            </a:r>
            <a:endParaRPr/>
          </a:p>
          <a:p>
            <a:pPr indent="-317500" lvl="1" marL="914400" rtl="0" algn="l">
              <a:spcBef>
                <a:spcPts val="0"/>
              </a:spcBef>
              <a:spcAft>
                <a:spcPts val="0"/>
              </a:spcAft>
              <a:buSzPts val="1400"/>
              <a:buChar char="○"/>
            </a:pPr>
            <a:r>
              <a:rPr lang="en"/>
              <a:t>Spreadsheets</a:t>
            </a:r>
            <a:endParaRPr/>
          </a:p>
          <a:p>
            <a:pPr indent="-317500" lvl="1" marL="914400" rtl="0" algn="l">
              <a:spcBef>
                <a:spcPts val="0"/>
              </a:spcBef>
              <a:spcAft>
                <a:spcPts val="0"/>
              </a:spcAft>
              <a:buSzPts val="1400"/>
              <a:buChar char="○"/>
            </a:pPr>
            <a:r>
              <a:rPr lang="en"/>
              <a:t>ArchivesSpace</a:t>
            </a:r>
            <a:endParaRPr/>
          </a:p>
          <a:p>
            <a:pPr indent="-317500" lvl="1" marL="914400" rtl="0" algn="l">
              <a:spcBef>
                <a:spcPts val="0"/>
              </a:spcBef>
              <a:spcAft>
                <a:spcPts val="0"/>
              </a:spcAft>
              <a:buSzPts val="1400"/>
              <a:buChar char="○"/>
            </a:pPr>
            <a:r>
              <a:rPr lang="en" sz="1400"/>
              <a:t>MARC records</a:t>
            </a:r>
            <a:endParaRPr/>
          </a:p>
          <a:p>
            <a:pPr indent="-342900" lvl="0" marL="457200" rtl="0" algn="l">
              <a:spcBef>
                <a:spcPts val="0"/>
              </a:spcBef>
              <a:spcAft>
                <a:spcPts val="0"/>
              </a:spcAft>
              <a:buSzPts val="1800"/>
              <a:buChar char="●"/>
            </a:pPr>
            <a:r>
              <a:rPr lang="en"/>
              <a:t>Store ISNIs in &lt;mods:nameIdentifier&gt; sub-element under &lt;mods:name&gt;</a:t>
            </a:r>
            <a:endParaRPr/>
          </a:p>
          <a:p>
            <a:pPr indent="-317500" lvl="1" marL="914400" rtl="0" algn="l">
              <a:spcBef>
                <a:spcPts val="0"/>
              </a:spcBef>
              <a:spcAft>
                <a:spcPts val="0"/>
              </a:spcAft>
              <a:buSzPts val="1400"/>
              <a:buChar char="○"/>
            </a:pPr>
            <a:r>
              <a:rPr lang="en"/>
              <a:t>Introduced</a:t>
            </a:r>
            <a:r>
              <a:rPr lang="en"/>
              <a:t> in MODS 3.6</a:t>
            </a:r>
            <a:endParaRPr/>
          </a:p>
          <a:p>
            <a:pPr indent="-342900" lvl="0" marL="457200" rtl="0" algn="l">
              <a:spcBef>
                <a:spcPts val="0"/>
              </a:spcBef>
              <a:spcAft>
                <a:spcPts val="0"/>
              </a:spcAft>
              <a:buSzPts val="1800"/>
              <a:buChar char="●"/>
            </a:pPr>
            <a:r>
              <a:rPr lang="en"/>
              <a:t>Updated XSLTs to capture ISNIs into &lt;mods:nameIdentifier&gt;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ISNIs to MARC records</a:t>
            </a:r>
            <a:endParaRPr/>
          </a:p>
        </p:txBody>
      </p:sp>
      <p:sp>
        <p:nvSpPr>
          <p:cNvPr id="110" name="Google Shape;11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Speakers in sound recordings</a:t>
            </a:r>
            <a:endParaRPr/>
          </a:p>
          <a:p>
            <a:pPr indent="-317500" lvl="1" marL="914400" rtl="0" algn="l">
              <a:spcBef>
                <a:spcPts val="0"/>
              </a:spcBef>
              <a:spcAft>
                <a:spcPts val="0"/>
              </a:spcAft>
              <a:buSzPts val="1400"/>
              <a:buChar char="○"/>
            </a:pPr>
            <a:r>
              <a:rPr lang="en"/>
              <a:t>Conflict with established identities in NAF or identities already in WorldCat</a:t>
            </a:r>
            <a:endParaRPr/>
          </a:p>
          <a:p>
            <a:pPr indent="-317500" lvl="1" marL="914400" rtl="0" algn="l">
              <a:spcBef>
                <a:spcPts val="0"/>
              </a:spcBef>
              <a:spcAft>
                <a:spcPts val="0"/>
              </a:spcAft>
              <a:buSzPts val="1400"/>
              <a:buChar char="○"/>
            </a:pPr>
            <a:r>
              <a:rPr lang="en"/>
              <a:t>Lack of contextual information for interviewers or speakers → no info to qualify a name</a:t>
            </a:r>
            <a:endParaRPr/>
          </a:p>
          <a:p>
            <a:pPr indent="-317500" lvl="1" marL="914400" rtl="0" algn="l">
              <a:spcBef>
                <a:spcPts val="0"/>
              </a:spcBef>
              <a:spcAft>
                <a:spcPts val="0"/>
              </a:spcAft>
              <a:buSzPts val="1400"/>
              <a:buChar char="○"/>
            </a:pPr>
            <a:r>
              <a:rPr lang="en"/>
              <a:t>Sometimes local and obscure speakers</a:t>
            </a:r>
            <a:br>
              <a:rPr lang="en"/>
            </a:br>
            <a:endParaRPr/>
          </a:p>
          <a:p>
            <a:pPr indent="-342900" lvl="0" marL="457200" rtl="0" algn="l">
              <a:spcBef>
                <a:spcPts val="0"/>
              </a:spcBef>
              <a:spcAft>
                <a:spcPts val="0"/>
              </a:spcAft>
              <a:buSzPts val="1800"/>
              <a:buChar char="●"/>
            </a:pPr>
            <a:r>
              <a:rPr lang="en"/>
              <a:t>NACO does not allow undifferentiated NAR under RDA</a:t>
            </a:r>
            <a:endParaRPr/>
          </a:p>
          <a:p>
            <a:pPr indent="-317500" lvl="1" marL="914400" rtl="0" algn="l">
              <a:spcBef>
                <a:spcPts val="0"/>
              </a:spcBef>
              <a:spcAft>
                <a:spcPts val="0"/>
              </a:spcAft>
              <a:buSzPts val="1400"/>
              <a:buChar char="○"/>
            </a:pPr>
            <a:r>
              <a:rPr lang="en"/>
              <a:t>ISNI allows same text string to represent different identities</a:t>
            </a:r>
            <a:endParaRPr/>
          </a:p>
          <a:p>
            <a:pPr indent="-317500" lvl="2" marL="1371600" rtl="0" algn="l">
              <a:spcBef>
                <a:spcPts val="0"/>
              </a:spcBef>
              <a:spcAft>
                <a:spcPts val="0"/>
              </a:spcAft>
              <a:buSzPts val="1400"/>
              <a:buChar char="■"/>
            </a:pPr>
            <a:r>
              <a:rPr lang="en"/>
              <a:t>Can use “not related/no relation” </a:t>
            </a:r>
            <a:endParaRPr/>
          </a:p>
          <a:p>
            <a:pPr indent="-317500" lvl="3" marL="1828800" rtl="0" algn="l">
              <a:spcBef>
                <a:spcPts val="0"/>
              </a:spcBef>
              <a:spcAft>
                <a:spcPts val="0"/>
              </a:spcAft>
              <a:buSzPts val="1400"/>
              <a:buChar char="●"/>
            </a:pPr>
            <a:r>
              <a:rPr lang="en"/>
              <a:t>To differentiate from other identities </a:t>
            </a:r>
            <a:endParaRPr/>
          </a:p>
          <a:p>
            <a:pPr indent="-317500" lvl="3" marL="1828800" rtl="0" algn="l">
              <a:spcBef>
                <a:spcPts val="0"/>
              </a:spcBef>
              <a:spcAft>
                <a:spcPts val="0"/>
              </a:spcAft>
              <a:buSzPts val="1400"/>
              <a:buChar char="●"/>
            </a:pPr>
            <a:r>
              <a:rPr lang="en"/>
              <a:t>To force successful assignment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