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nghamton.edu/libraries/special-collections/researchandcollections/manuscript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uny-bin-psb.alma.exlibrisgroup.com/mng/login" TargetMode="External"/><Relationship Id="rId5" Type="http://schemas.openxmlformats.org/officeDocument/2006/relationships/hyperlink" Target="https://eternity.binghamton.edu/delivery/DeliveryManagerServlet?dps_pid=IE20325" TargetMode="External"/><Relationship Id="rId4" Type="http://schemas.openxmlformats.org/officeDocument/2006/relationships/hyperlink" Target="https://archivesspace.binghamton.edu/public/repositories/2/resources/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7ec6cd25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7ec6cd25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54000" algn="l" rtl="0">
              <a:lnSpc>
                <a:spcPct val="115000"/>
              </a:lnSpc>
              <a:spcBef>
                <a:spcPts val="0"/>
              </a:spcBef>
              <a:spcAft>
                <a:spcPts val="0"/>
              </a:spcAft>
              <a:buSzPts val="400"/>
              <a:buChar char="●"/>
            </a:pPr>
            <a:r>
              <a:rPr lang="en" sz="1000">
                <a:latin typeface="Proxima Nova"/>
                <a:ea typeface="Proxima Nova"/>
                <a:cs typeface="Proxima Nova"/>
                <a:sym typeface="Proxima Nova"/>
              </a:rPr>
              <a:t>Because there is a staffing shortage there are not enough people who know how to catalog things like letters and playscripts</a:t>
            </a:r>
            <a:endParaRPr sz="1000">
              <a:latin typeface="Proxima Nova"/>
              <a:ea typeface="Proxima Nova"/>
              <a:cs typeface="Proxima Nova"/>
              <a:sym typeface="Proxima Nova"/>
            </a:endParaRPr>
          </a:p>
          <a:p>
            <a:pPr marL="914400" lvl="1"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Our best bet is to therefore create collection level records, which require fewer complicated elements like specific subject headings. The records can be broad but still valuable</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Collection level records will let us represent ALL of the SC collections in at least some way:</a:t>
            </a:r>
            <a:endParaRPr sz="1000">
              <a:latin typeface="Proxima Nova"/>
              <a:ea typeface="Proxima Nova"/>
              <a:cs typeface="Proxima Nova"/>
              <a:sym typeface="Proxima Nova"/>
            </a:endParaRPr>
          </a:p>
          <a:p>
            <a:pPr marL="914400" lvl="1" indent="-254000" algn="l" rtl="0">
              <a:lnSpc>
                <a:spcPct val="115000"/>
              </a:lnSpc>
              <a:spcBef>
                <a:spcPts val="0"/>
              </a:spcBef>
              <a:spcAft>
                <a:spcPts val="0"/>
              </a:spcAft>
              <a:buSzPts val="400"/>
              <a:buChar char="○"/>
            </a:pPr>
            <a:r>
              <a:rPr lang="en" sz="1000">
                <a:latin typeface="Proxima Nova"/>
                <a:ea typeface="Proxima Nova"/>
                <a:cs typeface="Proxima Nova"/>
                <a:sym typeface="Proxima Nova"/>
              </a:rPr>
              <a:t>For the collections that are completely processed and accessioned -- we can Make a record that encompasses any material that will not be individually cataloged, such as papers and photographs. This saves time and allows for catalogers of all capabilities to work on this</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For collections that are partially processed -- we can Make a more general record based on what we know from the items that have been processed</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For collections that have been accessioned but not processed -- we can Work with the Special Collections librarians and University Archivist to determine what to put in the record</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For collections that have not been accessioned -- we will Work with same people to create very broad records based on information they provide</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These collection level records, by increasing the number of people who can work on them, reducing the amount of time we have to spend on cataloging a specific collection, allow us to catalog more material to make it discoverable; in addition, by cataloging ALL of the collections in some fashion, we increase the discoverability of SC materials. Even if the collection level records are not very specific, at least a researcher will know what a general collection is about and be able to request access. This is especially helpful for collections that have not been processed or accessioned, as at least at the end of this project researchers will be able to request access to some of their material.</a:t>
            </a:r>
            <a:endParaRPr sz="10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7ec6cd25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7ec6cd25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Collection level records also give us the opportunity to be very practical in terms of attaching and displaying content</a:t>
            </a:r>
            <a:endParaRPr/>
          </a:p>
          <a:p>
            <a:pPr marL="457200" lvl="0" indent="-298450" algn="l" rtl="0">
              <a:spcBef>
                <a:spcPts val="0"/>
              </a:spcBef>
              <a:spcAft>
                <a:spcPts val="0"/>
              </a:spcAft>
              <a:buSzPts val="1100"/>
              <a:buChar char="●"/>
            </a:pPr>
            <a:r>
              <a:rPr lang="en"/>
              <a:t>So, to these bib records we will attach holdings for physical items, such as Boxes of material like letters and photographs</a:t>
            </a:r>
            <a:endParaRPr/>
          </a:p>
          <a:p>
            <a:pPr marL="457200" lvl="0" indent="-298450" algn="l" rtl="0">
              <a:spcBef>
                <a:spcPts val="0"/>
              </a:spcBef>
              <a:spcAft>
                <a:spcPts val="0"/>
              </a:spcAft>
              <a:buSzPts val="1100"/>
              <a:buChar char="●"/>
            </a:pPr>
            <a:r>
              <a:rPr lang="en"/>
              <a:t>We can also essentially attach links; these are called e-portfolios, and they  will display in Primo (the discovery layer) as links to other resources that are part of these collections. In this case, we plan to have a link to the finding aids in ArchivesSpace on the SC website, and to any digitized material in the collections in our repository Rosetta.</a:t>
            </a:r>
            <a:endParaRPr/>
          </a:p>
          <a:p>
            <a:pPr marL="457200" lvl="0" indent="-298450" algn="l" rtl="0">
              <a:spcBef>
                <a:spcPts val="0"/>
              </a:spcBef>
              <a:spcAft>
                <a:spcPts val="0"/>
              </a:spcAft>
              <a:buSzPts val="1100"/>
              <a:buChar char="●"/>
            </a:pPr>
            <a:r>
              <a:rPr lang="en"/>
              <a:t>We are able to present our data this way because we migrated to Alma and Primo, which allow for electronic links to be attached to bibliographic records for physical material, and they display in a way that is user friendly, we will see shortly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6215893b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6215893b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000000"/>
              </a:buClr>
              <a:buSzPts val="1000"/>
              <a:buFont typeface="Arial"/>
              <a:buChar char="➔"/>
            </a:pPr>
            <a:r>
              <a:rPr lang="en" sz="1000"/>
              <a:t>Here’s an example of a collection level record in Primo</a:t>
            </a:r>
            <a:endParaRPr sz="1000"/>
          </a:p>
          <a:p>
            <a:pPr marL="914400" lvl="1" indent="-292100" algn="l" rtl="0">
              <a:lnSpc>
                <a:spcPct val="115000"/>
              </a:lnSpc>
              <a:spcBef>
                <a:spcPts val="0"/>
              </a:spcBef>
              <a:spcAft>
                <a:spcPts val="0"/>
              </a:spcAft>
              <a:buClr>
                <a:srgbClr val="000000"/>
              </a:buClr>
              <a:buSzPts val="1000"/>
              <a:buFont typeface="Arial"/>
              <a:buChar char="◆"/>
            </a:pPr>
            <a:r>
              <a:rPr lang="en" sz="1000"/>
              <a:t>No link to </a:t>
            </a:r>
            <a:r>
              <a:rPr lang="en" sz="1000">
                <a:uFill>
                  <a:noFill/>
                </a:uFill>
                <a:hlinkClick r:id="rId3"/>
              </a:rPr>
              <a:t>finding aid</a:t>
            </a:r>
            <a:r>
              <a:rPr lang="en" sz="1000"/>
              <a:t> and the collection is in </a:t>
            </a:r>
            <a:r>
              <a:rPr lang="en" sz="1000" b="1">
                <a:uFill>
                  <a:noFill/>
                </a:uFill>
                <a:hlinkClick r:id="rId4"/>
              </a:rPr>
              <a:t>ArchivesSpace</a:t>
            </a:r>
            <a:r>
              <a:rPr lang="en" sz="1000"/>
              <a:t> so we want to link to that</a:t>
            </a:r>
            <a:endParaRPr sz="1000"/>
          </a:p>
          <a:p>
            <a:pPr marL="914400" lvl="1" indent="-292100" algn="l" rtl="0">
              <a:lnSpc>
                <a:spcPct val="115000"/>
              </a:lnSpc>
              <a:spcBef>
                <a:spcPts val="0"/>
              </a:spcBef>
              <a:spcAft>
                <a:spcPts val="0"/>
              </a:spcAft>
              <a:buClr>
                <a:srgbClr val="000000"/>
              </a:buClr>
              <a:buSzPts val="1000"/>
              <a:buFont typeface="Arial"/>
              <a:buChar char="◆"/>
            </a:pPr>
            <a:r>
              <a:rPr lang="en" sz="1000"/>
              <a:t>No link to the digitized material in </a:t>
            </a:r>
            <a:r>
              <a:rPr lang="en" sz="1000" b="1">
                <a:uFill>
                  <a:noFill/>
                </a:uFill>
                <a:hlinkClick r:id="rId5"/>
              </a:rPr>
              <a:t>Rosetta</a:t>
            </a:r>
            <a:endParaRPr sz="1000" b="1"/>
          </a:p>
          <a:p>
            <a:pPr marL="457200" lvl="0" indent="-292100" algn="l" rtl="0">
              <a:lnSpc>
                <a:spcPct val="115000"/>
              </a:lnSpc>
              <a:spcBef>
                <a:spcPts val="0"/>
              </a:spcBef>
              <a:spcAft>
                <a:spcPts val="0"/>
              </a:spcAft>
              <a:buClr>
                <a:srgbClr val="000000"/>
              </a:buClr>
              <a:buSzPts val="1000"/>
              <a:buFont typeface="Arial"/>
              <a:buChar char="➔"/>
            </a:pPr>
            <a:r>
              <a:rPr lang="en" sz="1000"/>
              <a:t>We could greatly increase the collection’s discoverability by adding these via e-portfolios in</a:t>
            </a:r>
            <a:r>
              <a:rPr lang="en" sz="1000" u="sng">
                <a:solidFill>
                  <a:schemeClr val="accent5"/>
                </a:solidFill>
                <a:hlinkClick r:id="rId6"/>
              </a:rPr>
              <a:t> </a:t>
            </a:r>
            <a:r>
              <a:rPr lang="en" sz="1000">
                <a:uFill>
                  <a:noFill/>
                </a:uFill>
                <a:hlinkClick r:id="rId6"/>
              </a:rPr>
              <a:t>Alma</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70876c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870876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This is the collection level record in our Alma sandbox</a:t>
            </a:r>
            <a:endParaRPr sz="1000"/>
          </a:p>
          <a:p>
            <a:pPr marL="914400" lvl="1" indent="-292100" algn="l" rtl="0">
              <a:lnSpc>
                <a:spcPct val="115000"/>
              </a:lnSpc>
              <a:spcBef>
                <a:spcPts val="0"/>
              </a:spcBef>
              <a:spcAft>
                <a:spcPts val="0"/>
              </a:spcAft>
              <a:buSzPts val="1000"/>
              <a:buChar char="○"/>
            </a:pPr>
            <a:r>
              <a:rPr lang="en" sz="1000"/>
              <a:t>You can see that there is one physical holding, but no electronic holding (the electronic tab is greyed out)</a:t>
            </a:r>
            <a:endParaRPr sz="1000"/>
          </a:p>
          <a:p>
            <a:pPr marL="914400" lvl="1" indent="-292100" algn="l" rtl="0">
              <a:lnSpc>
                <a:spcPct val="115000"/>
              </a:lnSpc>
              <a:spcBef>
                <a:spcPts val="0"/>
              </a:spcBef>
              <a:spcAft>
                <a:spcPts val="0"/>
              </a:spcAft>
              <a:buSzPts val="1000"/>
              <a:buChar char="○"/>
            </a:pPr>
            <a:r>
              <a:rPr lang="en" sz="1000"/>
              <a:t>We are going to add e-portfolios to this bib record, so that the links so up in Alma. this will make all aspects of the collection discoverable in one spot and therefore easier to find</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870876c0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870876c0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So, to add an e-portfolio: </a:t>
            </a:r>
            <a:endParaRPr sz="1000"/>
          </a:p>
          <a:p>
            <a:pPr marL="914400" lvl="1" indent="-292100" algn="l" rtl="0">
              <a:lnSpc>
                <a:spcPct val="115000"/>
              </a:lnSpc>
              <a:spcBef>
                <a:spcPts val="0"/>
              </a:spcBef>
              <a:spcAft>
                <a:spcPts val="0"/>
              </a:spcAft>
              <a:buSzPts val="1000"/>
              <a:buChar char="○"/>
            </a:pPr>
            <a:r>
              <a:rPr lang="en" sz="1000"/>
              <a:t>Go to Resources, add local portfolio (starred), and click on it</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870876c0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870876c0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Click on Use existing title for </a:t>
            </a:r>
            <a:r>
              <a:rPr lang="en" sz="1000" b="1"/>
              <a:t>Creation Type</a:t>
            </a:r>
            <a:r>
              <a:rPr lang="en" sz="1000"/>
              <a:t>: </a:t>
            </a:r>
            <a:endParaRPr sz="1000"/>
          </a:p>
          <a:p>
            <a:pPr marL="914400" lvl="1" indent="-292100" algn="l" rtl="0">
              <a:lnSpc>
                <a:spcPct val="115000"/>
              </a:lnSpc>
              <a:spcBef>
                <a:spcPts val="0"/>
              </a:spcBef>
              <a:spcAft>
                <a:spcPts val="0"/>
              </a:spcAft>
              <a:buSzPts val="1000"/>
              <a:buChar char="○"/>
            </a:pPr>
            <a:r>
              <a:rPr lang="en" sz="1000" b="1"/>
              <a:t>Choose title: select from a list</a:t>
            </a:r>
            <a:endParaRPr sz="1000" b="1"/>
          </a:p>
          <a:p>
            <a:pPr marL="914400" lvl="1" indent="-292100" algn="l" rtl="0">
              <a:lnSpc>
                <a:spcPct val="115000"/>
              </a:lnSpc>
              <a:spcBef>
                <a:spcPts val="0"/>
              </a:spcBef>
              <a:spcAft>
                <a:spcPts val="0"/>
              </a:spcAft>
              <a:buSzPts val="1000"/>
              <a:buChar char="○"/>
            </a:pPr>
            <a:r>
              <a:rPr lang="en" sz="1000"/>
              <a:t>You get the screen on the right. Type in the name of the record you want to add the e-portfolio to: in this case, Daniel S Dickinson statue papers. </a:t>
            </a:r>
            <a:endParaRPr sz="1000"/>
          </a:p>
          <a:p>
            <a:pPr marL="914400" lvl="1" indent="-292100" algn="l" rtl="0">
              <a:lnSpc>
                <a:spcPct val="115000"/>
              </a:lnSpc>
              <a:spcBef>
                <a:spcPts val="0"/>
              </a:spcBef>
              <a:spcAft>
                <a:spcPts val="0"/>
              </a:spcAft>
              <a:buSzPts val="1000"/>
              <a:buChar char="○"/>
            </a:pPr>
            <a:r>
              <a:rPr lang="en" sz="1000"/>
              <a:t>Click on the record you want (the first one). And it populates the original screen like so:</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870876c0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870876c0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You can see the </a:t>
            </a:r>
            <a:r>
              <a:rPr lang="en" sz="1000" b="1"/>
              <a:t>choose title</a:t>
            </a:r>
            <a:r>
              <a:rPr lang="en" sz="1000"/>
              <a:t> now has the bib record we want</a:t>
            </a:r>
            <a:endParaRPr sz="1000"/>
          </a:p>
          <a:p>
            <a:pPr marL="914400" lvl="1" indent="-292100" algn="l" rtl="0">
              <a:lnSpc>
                <a:spcPct val="115000"/>
              </a:lnSpc>
              <a:spcBef>
                <a:spcPts val="0"/>
              </a:spcBef>
              <a:spcAft>
                <a:spcPts val="0"/>
              </a:spcAft>
              <a:buSzPts val="1000"/>
              <a:buChar char="○"/>
            </a:pPr>
            <a:r>
              <a:rPr lang="en" sz="1000"/>
              <a:t>The rest of the fields are greyed out; you can’t change them</a:t>
            </a:r>
            <a:endParaRPr sz="1000"/>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870876c0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870876c0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Scroll down the screen, and under </a:t>
            </a:r>
            <a:r>
              <a:rPr lang="en" sz="1000" b="1"/>
              <a:t>general information </a:t>
            </a:r>
            <a:r>
              <a:rPr lang="en" sz="1000"/>
              <a:t>you’ll see </a:t>
            </a:r>
            <a:r>
              <a:rPr lang="en" sz="1000" b="1"/>
              <a:t>portfolio type. Choose standalone</a:t>
            </a:r>
            <a:endParaRPr sz="1000" b="1"/>
          </a:p>
          <a:p>
            <a:pPr marL="457200" lvl="0" indent="-292100" algn="l" rtl="0">
              <a:lnSpc>
                <a:spcPct val="115000"/>
              </a:lnSpc>
              <a:spcBef>
                <a:spcPts val="0"/>
              </a:spcBef>
              <a:spcAft>
                <a:spcPts val="0"/>
              </a:spcAft>
              <a:buSzPts val="1000"/>
              <a:buChar char="●"/>
            </a:pPr>
            <a:r>
              <a:rPr lang="en" sz="1000"/>
              <a:t>You can enter in other information, such as the date information if you wish. </a:t>
            </a:r>
            <a:r>
              <a:rPr lang="en" sz="1000" b="1"/>
              <a:t>The other field you should fill out is farther down the screen:</a:t>
            </a:r>
            <a:endParaRPr sz="1000" b="1"/>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870876c0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870876c0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You need to put the </a:t>
            </a:r>
            <a:r>
              <a:rPr lang="en" sz="1000" b="1"/>
              <a:t>URL</a:t>
            </a:r>
            <a:r>
              <a:rPr lang="en" sz="1000"/>
              <a:t> of the site you are linking to</a:t>
            </a:r>
            <a:endParaRPr sz="1000"/>
          </a:p>
          <a:p>
            <a:pPr marL="914400" lvl="1" indent="-292100" algn="l" rtl="0">
              <a:lnSpc>
                <a:spcPct val="115000"/>
              </a:lnSpc>
              <a:spcBef>
                <a:spcPts val="0"/>
              </a:spcBef>
              <a:spcAft>
                <a:spcPts val="0"/>
              </a:spcAft>
              <a:buSzPts val="1000"/>
              <a:buChar char="○"/>
            </a:pPr>
            <a:r>
              <a:rPr lang="en" sz="1000"/>
              <a:t>As an example here, I’ll put the URL for the ArchivesSpace finding aid for the daniel s dickinson statue papers</a:t>
            </a:r>
            <a:endParaRPr sz="1000"/>
          </a:p>
          <a:p>
            <a:pPr marL="457200" lvl="0" indent="-292100" algn="l" rtl="0">
              <a:lnSpc>
                <a:spcPct val="115000"/>
              </a:lnSpc>
              <a:spcBef>
                <a:spcPts val="0"/>
              </a:spcBef>
              <a:spcAft>
                <a:spcPts val="0"/>
              </a:spcAft>
              <a:buSzPts val="1000"/>
              <a:buChar char="●"/>
            </a:pPr>
            <a:r>
              <a:rPr lang="en" sz="1000"/>
              <a:t>In the </a:t>
            </a:r>
            <a:r>
              <a:rPr lang="en" sz="1000" b="1"/>
              <a:t>public note field</a:t>
            </a:r>
            <a:r>
              <a:rPr lang="en" sz="1000"/>
              <a:t>, type in how you want the link to display in the discovery layer (Primo)</a:t>
            </a:r>
            <a:endParaRPr sz="1000"/>
          </a:p>
          <a:p>
            <a:pPr marL="457200" lvl="0" indent="-292100" algn="l" rtl="0">
              <a:lnSpc>
                <a:spcPct val="115000"/>
              </a:lnSpc>
              <a:spcBef>
                <a:spcPts val="0"/>
              </a:spcBef>
              <a:spcAft>
                <a:spcPts val="0"/>
              </a:spcAft>
              <a:buSzPts val="1000"/>
              <a:buChar char="●"/>
            </a:pPr>
            <a:r>
              <a:rPr lang="en" sz="1000"/>
              <a:t>Click </a:t>
            </a:r>
            <a:r>
              <a:rPr lang="en" sz="1000" b="1"/>
              <a:t>save and done</a:t>
            </a:r>
            <a:endParaRPr sz="1000" b="1"/>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870876c0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870876c0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You’ll end up on this screen</a:t>
            </a:r>
            <a:endParaRPr sz="1000"/>
          </a:p>
          <a:p>
            <a:pPr marL="457200" lvl="0" indent="-292100" algn="l" rtl="0">
              <a:lnSpc>
                <a:spcPct val="115000"/>
              </a:lnSpc>
              <a:spcBef>
                <a:spcPts val="0"/>
              </a:spcBef>
              <a:spcAft>
                <a:spcPts val="0"/>
              </a:spcAft>
              <a:buSzPts val="1000"/>
              <a:buChar char="●"/>
            </a:pPr>
            <a:r>
              <a:rPr lang="en" sz="1000"/>
              <a:t>Click on the </a:t>
            </a:r>
            <a:r>
              <a:rPr lang="en" sz="1000" b="1"/>
              <a:t>ellipses (...) </a:t>
            </a:r>
            <a:r>
              <a:rPr lang="en" sz="1000"/>
              <a:t>on the right, and go down to choose</a:t>
            </a:r>
            <a:r>
              <a:rPr lang="en" sz="1000" b="1"/>
              <a:t> display in discovery.</a:t>
            </a:r>
            <a:r>
              <a:rPr lang="en" sz="1000"/>
              <a:t> </a:t>
            </a:r>
            <a:endParaRPr sz="1000"/>
          </a:p>
          <a:p>
            <a:pPr marL="914400" lvl="1" indent="-292100" algn="l" rtl="0">
              <a:lnSpc>
                <a:spcPct val="115000"/>
              </a:lnSpc>
              <a:spcBef>
                <a:spcPts val="0"/>
              </a:spcBef>
              <a:spcAft>
                <a:spcPts val="0"/>
              </a:spcAft>
              <a:buSzPts val="1000"/>
              <a:buChar char="○"/>
            </a:pPr>
            <a:r>
              <a:rPr lang="en" sz="1000"/>
              <a:t>This will take us to the Primo page the user will see, so we can see how the e-portfolio we made will look to the public</a:t>
            </a:r>
            <a:endParaRPr sz="1000"/>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7ec6cd25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7ec6cd25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presentation will walk through a current project to make SC collections more discoverable. The project involves 3 department: SC, Cataloging/Metadata and Digital Initiatives</a:t>
            </a:r>
            <a:endParaRPr/>
          </a:p>
          <a:p>
            <a:pPr marL="457200" lvl="0" indent="-298450" algn="l" rtl="0">
              <a:spcBef>
                <a:spcPts val="0"/>
              </a:spcBef>
              <a:spcAft>
                <a:spcPts val="0"/>
              </a:spcAft>
              <a:buSzPts val="1100"/>
              <a:buChar char="●"/>
            </a:pPr>
            <a:r>
              <a:rPr lang="en"/>
              <a:t>So, starting with some background about SC: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870876c0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870876c0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Now you can see that there are </a:t>
            </a:r>
            <a:r>
              <a:rPr lang="en" sz="1000" b="1"/>
              <a:t>two options</a:t>
            </a:r>
            <a:r>
              <a:rPr lang="en" sz="1000"/>
              <a:t>: available in SC stacks, and available online</a:t>
            </a:r>
            <a:endParaRPr sz="1000"/>
          </a:p>
          <a:p>
            <a:pPr marL="914400" lvl="1" indent="-292100" algn="l" rtl="0">
              <a:lnSpc>
                <a:spcPct val="115000"/>
              </a:lnSpc>
              <a:spcBef>
                <a:spcPts val="0"/>
              </a:spcBef>
              <a:spcAft>
                <a:spcPts val="0"/>
              </a:spcAft>
              <a:buSzPts val="1000"/>
              <a:buChar char="○"/>
            </a:pPr>
            <a:r>
              <a:rPr lang="en" sz="1000"/>
              <a:t>The available online link just takes you down the page to the view full text</a:t>
            </a:r>
            <a:r>
              <a:rPr lang="en" sz="1000" b="1"/>
              <a:t> Daniel S. Dickinson Statue Papers Electronic Finding Aid link we just made using the e-portfolio. You can see this is the language we used in the public note, so that patrons can tell what this links to</a:t>
            </a:r>
            <a:endParaRPr sz="1000" b="1"/>
          </a:p>
          <a:p>
            <a:pPr marL="914400" lvl="1" indent="-292100" algn="l" rtl="0">
              <a:lnSpc>
                <a:spcPct val="115000"/>
              </a:lnSpc>
              <a:spcBef>
                <a:spcPts val="0"/>
              </a:spcBef>
              <a:spcAft>
                <a:spcPts val="0"/>
              </a:spcAft>
              <a:buSzPts val="1000"/>
              <a:buChar char="○"/>
            </a:pPr>
            <a:r>
              <a:rPr lang="en" sz="1000"/>
              <a:t>If we click on view full text, it takes us to...</a:t>
            </a:r>
            <a:endParaRPr sz="1000"/>
          </a:p>
          <a:p>
            <a:pPr marL="457200" lvl="0" indent="0" algn="l" rtl="0">
              <a:lnSpc>
                <a:spcPct val="115000"/>
              </a:lnSpc>
              <a:spcBef>
                <a:spcPts val="1600"/>
              </a:spcBef>
              <a:spcAft>
                <a:spcPts val="0"/>
              </a:spcAft>
              <a:buNone/>
            </a:pPr>
            <a:endParaRPr sz="1000"/>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870876c0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870876c0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The finding Aid in ArchivesSpace, just like we wanted it to</a:t>
            </a:r>
            <a:endParaRPr sz="1000"/>
          </a:p>
          <a:p>
            <a:pPr marL="457200" lvl="0" indent="-292100" algn="l" rtl="0">
              <a:lnSpc>
                <a:spcPct val="115000"/>
              </a:lnSpc>
              <a:spcBef>
                <a:spcPts val="0"/>
              </a:spcBef>
              <a:spcAft>
                <a:spcPts val="0"/>
              </a:spcAft>
              <a:buSzPts val="1000"/>
              <a:buChar char="●"/>
            </a:pPr>
            <a:r>
              <a:rPr lang="en" sz="1000"/>
              <a:t>We would do the same process to add an e-portfolio with the link to digitized material in Rosetta. It would display the same way in Primo, with the language we chose for the public note, and then when a patron clicked on the link they would be taken to the Rosetta page</a:t>
            </a:r>
            <a:endParaRPr sz="1000"/>
          </a:p>
          <a:p>
            <a:pPr marL="457200" lvl="0" indent="-292100" algn="l" rtl="0">
              <a:lnSpc>
                <a:spcPct val="115000"/>
              </a:lnSpc>
              <a:spcBef>
                <a:spcPts val="0"/>
              </a:spcBef>
              <a:spcAft>
                <a:spcPts val="0"/>
              </a:spcAft>
              <a:buSzPts val="1000"/>
              <a:buChar char="●"/>
            </a:pPr>
            <a:r>
              <a:rPr lang="en" sz="1000"/>
              <a:t>In this way, all of the aspects of the SC collection, the catalog record, the physical items, and links to the finding aids and digitized material, would be in one place for the user to find, making the collection more discoverable</a:t>
            </a:r>
            <a:endParaRPr sz="1000"/>
          </a:p>
          <a:p>
            <a:pPr marL="457200" lvl="0" indent="0" algn="l" rtl="0">
              <a:lnSpc>
                <a:spcPct val="115000"/>
              </a:lnSpc>
              <a:spcBef>
                <a:spcPts val="1600"/>
              </a:spcBef>
              <a:spcAft>
                <a:spcPts val="0"/>
              </a:spcAft>
              <a:buNone/>
            </a:pPr>
            <a:endParaRPr sz="1000"/>
          </a:p>
          <a:p>
            <a:pPr marL="914400" lvl="0" indent="0" algn="l" rtl="0">
              <a:lnSpc>
                <a:spcPct val="115000"/>
              </a:lnSpc>
              <a:spcBef>
                <a:spcPts val="1600"/>
              </a:spcBef>
              <a:spcAft>
                <a:spcPts val="1600"/>
              </a:spcAft>
              <a:buNone/>
            </a:pP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6215893b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6215893b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7ec6cd25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7ec6cd2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Due mainly to a number of retirements, the cataloging/metadata department will essentially be cut in half by the fall</a:t>
            </a:r>
            <a:endParaRPr/>
          </a:p>
          <a:p>
            <a:pPr marL="457200" lvl="0" indent="-298450" algn="l" rtl="0">
              <a:spcBef>
                <a:spcPts val="0"/>
              </a:spcBef>
              <a:spcAft>
                <a:spcPts val="0"/>
              </a:spcAft>
              <a:buSzPts val="1100"/>
              <a:buChar char="●"/>
            </a:pPr>
            <a:r>
              <a:rPr lang="en"/>
              <a:t>Certain easier projects, such as move book locations from one place to another and do copy cataloging for more contemporary collections</a:t>
            </a:r>
            <a:endParaRPr/>
          </a:p>
          <a:p>
            <a:pPr marL="457200" lvl="0" indent="-298450" algn="l" rtl="0">
              <a:spcBef>
                <a:spcPts val="0"/>
              </a:spcBef>
              <a:spcAft>
                <a:spcPts val="0"/>
              </a:spcAft>
              <a:buSzPts val="1100"/>
              <a:buChar char="●"/>
            </a:pPr>
            <a:r>
              <a:rPr lang="en"/>
              <a:t>The libraries migrated from aleph to alma last year. While we are still getting used to Alma, there are certain functionalities that made this project of discoverability easier, which we will see in a few minutes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810759f2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810759f2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staff members working on the website redesign would potentially come from both DI and Library Technology, as there is overlap in the staffing of these departments</a:t>
            </a:r>
            <a:endParaRPr/>
          </a:p>
          <a:p>
            <a:pPr marL="457200" lvl="0" indent="-298450" algn="l" rtl="0">
              <a:spcBef>
                <a:spcPts val="0"/>
              </a:spcBef>
              <a:spcAft>
                <a:spcPts val="0"/>
              </a:spcAft>
              <a:buSzPts val="1100"/>
              <a:buChar char="●"/>
            </a:pPr>
            <a:r>
              <a:rPr lang="en"/>
              <a:t>At this time, I am not sure who will actually work on the redesign; so far there have been meetings between the Head of DI and the Head of SC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10759f2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810759f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SC website is in the beginning stages of a redesign: this is the current website</a:t>
            </a:r>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shows some collections, but not all</a:t>
            </a:r>
            <a:endParaRPr sz="1000">
              <a:latin typeface="Proxima Nova"/>
              <a:ea typeface="Proxima Nova"/>
              <a:cs typeface="Proxima Nova"/>
              <a:sym typeface="Proxima Nova"/>
            </a:endParaRPr>
          </a:p>
          <a:p>
            <a:pPr marL="45720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70876c0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70876c0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There is quite a bit of Duplication (use Daniel S. Dickinson statue papers as an example -- Local History and Manuscripts)</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Some collections have PDFs (as you see in the above Charles Dickinson papers), and some are only online using ArchivesSpace, such as our collection of Anitec material, which you will not even find on the website; the only way to know we have it is to use the search our finding aids option (on the left in red) to search ArchiveSpace. So, you’d have to already know we had this collection</a:t>
            </a:r>
            <a:endParaRPr sz="1000">
              <a:latin typeface="Proxima Nova"/>
              <a:ea typeface="Proxima Nova"/>
              <a:cs typeface="Proxima Nova"/>
              <a:sym typeface="Proxima Nova"/>
            </a:endParaRPr>
          </a:p>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Despite most collections having traditional PDFs attached, the “search our finding aids” option takes you to ArchivesSpace, not a page with the PDFs, which you might expect, since most collections you see on the website have PDF finding aids, but as we see they don’t all have links to archivesspace. On top of which, the ArhivesSpace landing page is not very intuitive</a:t>
            </a:r>
            <a:endParaRPr sz="300"/>
          </a:p>
          <a:p>
            <a:pPr marL="0" lvl="0" indent="0" algn="l" rtl="0">
              <a:spcBef>
                <a:spcPts val="16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70876c0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870876c0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Proxima Nova"/>
              <a:buChar char="●"/>
            </a:pPr>
            <a:r>
              <a:rPr lang="en" sz="1000">
                <a:latin typeface="Proxima Nova"/>
                <a:ea typeface="Proxima Nova"/>
                <a:cs typeface="Proxima Nova"/>
                <a:sym typeface="Proxima Nova"/>
              </a:rPr>
              <a:t>Not very intuitive: need to sort of already know what collection you are looking for, since you don’t land on the collections page, but on a search box. You have to realize that if you are looking for a list of our collections, it is on the top left.</a:t>
            </a:r>
            <a:endParaRPr sz="300"/>
          </a:p>
          <a:p>
            <a:pPr marL="0" lvl="0" indent="0" algn="l"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6215893b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6215893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SC decided they want to have a flatter website. This means taking away the duplication so there is less material to sift through</a:t>
            </a:r>
            <a:endParaRPr sz="1000"/>
          </a:p>
          <a:p>
            <a:pPr marL="457200" lvl="0" indent="-292100" algn="l" rtl="0">
              <a:lnSpc>
                <a:spcPct val="115000"/>
              </a:lnSpc>
              <a:spcBef>
                <a:spcPts val="0"/>
              </a:spcBef>
              <a:spcAft>
                <a:spcPts val="0"/>
              </a:spcAft>
              <a:buSzPts val="1000"/>
              <a:buChar char="●"/>
            </a:pPr>
            <a:r>
              <a:rPr lang="en" sz="1000"/>
              <a:t>Standardize the look and feel of the website, so it is more navigable</a:t>
            </a:r>
            <a:endParaRPr sz="1000"/>
          </a:p>
          <a:p>
            <a:pPr marL="457200" lvl="0" indent="-292100" algn="l" rtl="0">
              <a:lnSpc>
                <a:spcPct val="115000"/>
              </a:lnSpc>
              <a:spcBef>
                <a:spcPts val="0"/>
              </a:spcBef>
              <a:spcAft>
                <a:spcPts val="0"/>
              </a:spcAft>
              <a:buSzPts val="1000"/>
              <a:buChar char="●"/>
            </a:pPr>
            <a:r>
              <a:rPr lang="en" sz="1000"/>
              <a:t>If we could embed a search function that searched essentially the regular library and SC, things would be more discoverable</a:t>
            </a:r>
            <a:endParaRPr sz="1000"/>
          </a:p>
          <a:p>
            <a:pPr marL="457200" lvl="0" indent="-292100" algn="l" rtl="0">
              <a:lnSpc>
                <a:spcPct val="115000"/>
              </a:lnSpc>
              <a:spcBef>
                <a:spcPts val="0"/>
              </a:spcBef>
              <a:spcAft>
                <a:spcPts val="0"/>
              </a:spcAft>
              <a:buSzPts val="1000"/>
              <a:buChar char="●"/>
            </a:pPr>
            <a:r>
              <a:rPr lang="en" sz="1000"/>
              <a:t>If broader categories were made for the lists of collections (for example, why are Reinhardt and Kurdish Collections singled out) each collection could be housed on just one page and linked to ArchivesSpace. So, for example, if we were to have a category called “named collections,” the Link and Reinhardt and Kurdish Collections could be listed on this page, and not singled out, which leads to busier looking pages</a:t>
            </a:r>
            <a:endParaRPr sz="1000"/>
          </a:p>
          <a:p>
            <a:pPr marL="457200" lvl="0" indent="-292100" algn="l" rtl="0">
              <a:lnSpc>
                <a:spcPct val="115000"/>
              </a:lnSpc>
              <a:spcBef>
                <a:spcPts val="0"/>
              </a:spcBef>
              <a:spcAft>
                <a:spcPts val="0"/>
              </a:spcAft>
              <a:buSzPts val="1000"/>
              <a:buChar char="●"/>
            </a:pPr>
            <a:r>
              <a:rPr lang="en" sz="1000"/>
              <a:t>Busier pages are harder to navigate, which makes things less discoverable</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6215893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6215893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60350" algn="l" rtl="0">
              <a:lnSpc>
                <a:spcPct val="115000"/>
              </a:lnSpc>
              <a:spcBef>
                <a:spcPts val="0"/>
              </a:spcBef>
              <a:spcAft>
                <a:spcPts val="0"/>
              </a:spcAft>
              <a:buSzPts val="500"/>
              <a:buChar char="●"/>
            </a:pPr>
            <a:r>
              <a:rPr lang="en" sz="1200"/>
              <a:t>In discussing the website redesign, DI and SC realized they were constantly thinking about the theme of discoverability</a:t>
            </a:r>
            <a:endParaRPr sz="1200"/>
          </a:p>
          <a:p>
            <a:pPr marL="457200" lvl="0" indent="-304800" algn="l" rtl="0">
              <a:lnSpc>
                <a:spcPct val="115000"/>
              </a:lnSpc>
              <a:spcBef>
                <a:spcPts val="0"/>
              </a:spcBef>
              <a:spcAft>
                <a:spcPts val="0"/>
              </a:spcAft>
              <a:buSzPts val="1200"/>
              <a:buChar char="●"/>
            </a:pPr>
            <a:r>
              <a:rPr lang="en" sz="1200"/>
              <a:t>The purpose of the redesign was to make it easier for researchers to find things. But how could they find things that aren’t there to begin with? Began to ask questions like are the collections themselves discoverable?</a:t>
            </a:r>
            <a:endParaRPr sz="1200"/>
          </a:p>
          <a:p>
            <a:pPr marL="914400" lvl="1" indent="-304800" algn="l" rtl="0">
              <a:lnSpc>
                <a:spcPct val="115000"/>
              </a:lnSpc>
              <a:spcBef>
                <a:spcPts val="0"/>
              </a:spcBef>
              <a:spcAft>
                <a:spcPts val="0"/>
              </a:spcAft>
              <a:buSzPts val="1200"/>
              <a:buChar char="○"/>
            </a:pPr>
            <a:r>
              <a:rPr lang="en" sz="1200"/>
              <a:t>What about the uncataloged SC materials?</a:t>
            </a:r>
            <a:endParaRPr sz="1200"/>
          </a:p>
          <a:p>
            <a:pPr marL="914400" lvl="1" indent="-304800" algn="l" rtl="0">
              <a:lnSpc>
                <a:spcPct val="115000"/>
              </a:lnSpc>
              <a:spcBef>
                <a:spcPts val="0"/>
              </a:spcBef>
              <a:spcAft>
                <a:spcPts val="0"/>
              </a:spcAft>
              <a:buSzPts val="1200"/>
              <a:buChar char="○"/>
            </a:pPr>
            <a:r>
              <a:rPr lang="en" sz="1200"/>
              <a:t>Our SC, like all SCs, has a lot of backlog; is there a way to let researchers know this material is even there?</a:t>
            </a:r>
            <a:endParaRPr sz="1200"/>
          </a:p>
          <a:p>
            <a:pPr marL="457200" lvl="0" indent="-304800" algn="l" rtl="0">
              <a:lnSpc>
                <a:spcPct val="115000"/>
              </a:lnSpc>
              <a:spcBef>
                <a:spcPts val="0"/>
              </a:spcBef>
              <a:spcAft>
                <a:spcPts val="0"/>
              </a:spcAft>
              <a:buSzPts val="1200"/>
              <a:buChar char="●"/>
            </a:pPr>
            <a:r>
              <a:rPr lang="en" sz="1200"/>
              <a:t>DI and SC asked to meet with me to see how the Cat/Met department could contribute to the discoverability of SC materials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382700"/>
            <a:ext cx="8123100" cy="246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900"/>
              <a:t>Increasing collections discoverability through interdepartmental collaboration</a:t>
            </a:r>
            <a:endParaRPr sz="3900"/>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Rachel Berman Turner</a:t>
            </a:r>
            <a:endParaRPr sz="1900"/>
          </a:p>
          <a:p>
            <a:pPr marL="0" lvl="0" indent="0" algn="l" rtl="0">
              <a:spcBef>
                <a:spcPts val="0"/>
              </a:spcBef>
              <a:spcAft>
                <a:spcPts val="0"/>
              </a:spcAft>
              <a:buNone/>
            </a:pPr>
            <a:r>
              <a:rPr lang="en" sz="1900"/>
              <a:t>turnerr@binghamton.edu</a:t>
            </a:r>
            <a:endParaRPr sz="1900"/>
          </a:p>
          <a:p>
            <a:pPr marL="0" lvl="0" indent="0" algn="l" rtl="0">
              <a:spcBef>
                <a:spcPts val="0"/>
              </a:spcBef>
              <a:spcAft>
                <a:spcPts val="0"/>
              </a:spcAft>
              <a:buNone/>
            </a:pPr>
            <a:r>
              <a:rPr lang="en" sz="1900"/>
              <a:t>Assistant Head of Cataloging/Metadata</a:t>
            </a:r>
            <a:endParaRPr sz="1900"/>
          </a:p>
          <a:p>
            <a:pPr marL="0" lvl="0" indent="0" algn="l" rtl="0">
              <a:spcBef>
                <a:spcPts val="0"/>
              </a:spcBef>
              <a:spcAft>
                <a:spcPts val="0"/>
              </a:spcAft>
              <a:buNone/>
            </a:pPr>
            <a:r>
              <a:rPr lang="en" sz="1900"/>
              <a:t>Binghamton University Libraries</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Cataloging/Metadata contributions</a:t>
            </a:r>
            <a:endParaRPr b="1"/>
          </a:p>
        </p:txBody>
      </p:sp>
      <p:sp>
        <p:nvSpPr>
          <p:cNvPr id="117" name="Google Shape;117;p22"/>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600">
                <a:solidFill>
                  <a:srgbClr val="000000"/>
                </a:solidFill>
              </a:rPr>
              <a:t>Create collection level records for everything in Special Collections</a:t>
            </a:r>
            <a:endParaRPr sz="26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Staffing shortage means we need to make records everyone can do</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Allows for ALL collections to be accessible in some fashion:</a:t>
            </a:r>
            <a:endParaRPr sz="2200">
              <a:solidFill>
                <a:srgbClr val="000000"/>
              </a:solidFill>
            </a:endParaRPr>
          </a:p>
          <a:p>
            <a:pPr marL="1371600" lvl="2" indent="-355600" algn="l" rtl="0">
              <a:lnSpc>
                <a:spcPct val="115000"/>
              </a:lnSpc>
              <a:spcBef>
                <a:spcPts val="0"/>
              </a:spcBef>
              <a:spcAft>
                <a:spcPts val="0"/>
              </a:spcAft>
              <a:buClr>
                <a:srgbClr val="000000"/>
              </a:buClr>
              <a:buSzPts val="2000"/>
              <a:buChar char="●"/>
            </a:pPr>
            <a:r>
              <a:rPr lang="en" sz="2000">
                <a:solidFill>
                  <a:srgbClr val="000000"/>
                </a:solidFill>
              </a:rPr>
              <a:t>For collections that are completely processed and accessioned</a:t>
            </a:r>
            <a:endParaRPr sz="2000">
              <a:solidFill>
                <a:srgbClr val="000000"/>
              </a:solidFill>
            </a:endParaRPr>
          </a:p>
          <a:p>
            <a:pPr marL="1371600" lvl="2" indent="-355600" algn="l" rtl="0">
              <a:lnSpc>
                <a:spcPct val="115000"/>
              </a:lnSpc>
              <a:spcBef>
                <a:spcPts val="0"/>
              </a:spcBef>
              <a:spcAft>
                <a:spcPts val="0"/>
              </a:spcAft>
              <a:buClr>
                <a:srgbClr val="000000"/>
              </a:buClr>
              <a:buSzPts val="2000"/>
              <a:buChar char="●"/>
            </a:pPr>
            <a:r>
              <a:rPr lang="en" sz="2000">
                <a:solidFill>
                  <a:srgbClr val="000000"/>
                </a:solidFill>
              </a:rPr>
              <a:t>For collections that are partially processed</a:t>
            </a:r>
            <a:endParaRPr sz="2000">
              <a:solidFill>
                <a:srgbClr val="000000"/>
              </a:solidFill>
            </a:endParaRPr>
          </a:p>
          <a:p>
            <a:pPr marL="1371600" lvl="2" indent="-355600" algn="l" rtl="0">
              <a:lnSpc>
                <a:spcPct val="115000"/>
              </a:lnSpc>
              <a:spcBef>
                <a:spcPts val="0"/>
              </a:spcBef>
              <a:spcAft>
                <a:spcPts val="0"/>
              </a:spcAft>
              <a:buClr>
                <a:srgbClr val="000000"/>
              </a:buClr>
              <a:buSzPts val="2000"/>
              <a:buChar char="●"/>
            </a:pPr>
            <a:r>
              <a:rPr lang="en" sz="2000">
                <a:solidFill>
                  <a:srgbClr val="000000"/>
                </a:solidFill>
              </a:rPr>
              <a:t>For collections that have been accessioned but not processed</a:t>
            </a:r>
            <a:endParaRPr sz="2000">
              <a:solidFill>
                <a:srgbClr val="000000"/>
              </a:solidFill>
            </a:endParaRPr>
          </a:p>
          <a:p>
            <a:pPr marL="1371600" lvl="2" indent="-355600" algn="l" rtl="0">
              <a:lnSpc>
                <a:spcPct val="115000"/>
              </a:lnSpc>
              <a:spcBef>
                <a:spcPts val="0"/>
              </a:spcBef>
              <a:spcAft>
                <a:spcPts val="0"/>
              </a:spcAft>
              <a:buClr>
                <a:srgbClr val="000000"/>
              </a:buClr>
              <a:buSzPts val="2000"/>
              <a:buChar char="●"/>
            </a:pPr>
            <a:r>
              <a:rPr lang="en" sz="2000">
                <a:solidFill>
                  <a:srgbClr val="000000"/>
                </a:solidFill>
              </a:rPr>
              <a:t>For collections that have not been accessioned</a:t>
            </a:r>
            <a:endParaRPr sz="20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Practicalities of collection level records</a:t>
            </a:r>
            <a:endParaRPr b="1"/>
          </a:p>
        </p:txBody>
      </p:sp>
      <p:sp>
        <p:nvSpPr>
          <p:cNvPr id="123" name="Google Shape;123;p23"/>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To these collection level bib records we will attach holdings for:</a:t>
            </a:r>
            <a:endParaRPr sz="24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Any physical items</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Boxes of material</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E-portfolios</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Links ArchivesSpace on Special Collections website</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Digitized material in Rosetta</a:t>
            </a:r>
            <a:endParaRPr sz="22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This is possible because we migrated to Alma and Primo</a:t>
            </a:r>
            <a:endParaRPr sz="2400">
              <a:solidFill>
                <a:srgbClr val="000000"/>
              </a:solidFill>
            </a:endParaRPr>
          </a:p>
          <a:p>
            <a:pPr marL="914400" lvl="0" indent="0" algn="l" rtl="0">
              <a:spcBef>
                <a:spcPts val="1600"/>
              </a:spcBef>
              <a:spcAft>
                <a:spcPts val="0"/>
              </a:spcAft>
              <a:buNone/>
            </a:pPr>
            <a:endParaRPr sz="17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867000" y="222500"/>
            <a:ext cx="7338099" cy="4720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2"/>
        <p:cNvGrpSpPr/>
        <p:nvPr/>
      </p:nvGrpSpPr>
      <p:grpSpPr>
        <a:xfrm>
          <a:off x="0" y="0"/>
          <a:ext cx="0" cy="0"/>
          <a:chOff x="0" y="0"/>
          <a:chExt cx="0" cy="0"/>
        </a:xfrm>
      </p:grpSpPr>
      <p:pic>
        <p:nvPicPr>
          <p:cNvPr id="133" name="Google Shape;133;p25"/>
          <p:cNvPicPr preferRelativeResize="0"/>
          <p:nvPr/>
        </p:nvPicPr>
        <p:blipFill>
          <a:blip r:embed="rId3">
            <a:alphaModFix/>
          </a:blip>
          <a:stretch>
            <a:fillRect/>
          </a:stretch>
        </p:blipFill>
        <p:spPr>
          <a:xfrm>
            <a:off x="152400" y="152400"/>
            <a:ext cx="8839199" cy="4160178"/>
          </a:xfrm>
          <a:prstGeom prst="rect">
            <a:avLst/>
          </a:prstGeom>
          <a:noFill/>
          <a:ln>
            <a:noFill/>
          </a:ln>
        </p:spPr>
      </p:pic>
      <p:sp>
        <p:nvSpPr>
          <p:cNvPr id="134" name="Google Shape;134;p25"/>
          <p:cNvSpPr/>
          <p:nvPr/>
        </p:nvSpPr>
        <p:spPr>
          <a:xfrm>
            <a:off x="1653275" y="3872925"/>
            <a:ext cx="3092100" cy="39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8"/>
        <p:cNvGrpSpPr/>
        <p:nvPr/>
      </p:nvGrpSpPr>
      <p:grpSpPr>
        <a:xfrm>
          <a:off x="0" y="0"/>
          <a:ext cx="0" cy="0"/>
          <a:chOff x="0" y="0"/>
          <a:chExt cx="0" cy="0"/>
        </a:xfrm>
      </p:grpSpPr>
      <p:pic>
        <p:nvPicPr>
          <p:cNvPr id="139" name="Google Shape;139;p26"/>
          <p:cNvPicPr preferRelativeResize="0"/>
          <p:nvPr/>
        </p:nvPicPr>
        <p:blipFill>
          <a:blip r:embed="rId3">
            <a:alphaModFix/>
          </a:blip>
          <a:stretch>
            <a:fillRect/>
          </a:stretch>
        </p:blipFill>
        <p:spPr>
          <a:xfrm>
            <a:off x="152400" y="152400"/>
            <a:ext cx="8839200" cy="4695825"/>
          </a:xfrm>
          <a:prstGeom prst="rect">
            <a:avLst/>
          </a:prstGeom>
          <a:noFill/>
          <a:ln>
            <a:noFill/>
          </a:ln>
        </p:spPr>
      </p:pic>
      <p:sp>
        <p:nvSpPr>
          <p:cNvPr id="140" name="Google Shape;140;p26"/>
          <p:cNvSpPr/>
          <p:nvPr/>
        </p:nvSpPr>
        <p:spPr>
          <a:xfrm>
            <a:off x="3000375" y="3015675"/>
            <a:ext cx="10869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0" y="1683200"/>
            <a:ext cx="4708042" cy="2648276"/>
          </a:xfrm>
          <a:prstGeom prst="rect">
            <a:avLst/>
          </a:prstGeom>
          <a:noFill/>
          <a:ln>
            <a:noFill/>
          </a:ln>
        </p:spPr>
      </p:pic>
      <p:pic>
        <p:nvPicPr>
          <p:cNvPr id="146" name="Google Shape;146;p27"/>
          <p:cNvPicPr preferRelativeResize="0"/>
          <p:nvPr/>
        </p:nvPicPr>
        <p:blipFill>
          <a:blip r:embed="rId4">
            <a:alphaModFix/>
          </a:blip>
          <a:stretch>
            <a:fillRect/>
          </a:stretch>
        </p:blipFill>
        <p:spPr>
          <a:xfrm>
            <a:off x="4708050" y="612325"/>
            <a:ext cx="4498325" cy="2530300"/>
          </a:xfrm>
          <a:prstGeom prst="rect">
            <a:avLst/>
          </a:prstGeom>
          <a:noFill/>
          <a:ln>
            <a:noFill/>
          </a:ln>
        </p:spPr>
      </p:pic>
      <p:sp>
        <p:nvSpPr>
          <p:cNvPr id="147" name="Google Shape;147;p27"/>
          <p:cNvSpPr/>
          <p:nvPr/>
        </p:nvSpPr>
        <p:spPr>
          <a:xfrm>
            <a:off x="244950" y="2495250"/>
            <a:ext cx="15921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5112200" y="1468875"/>
            <a:ext cx="24807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5325850" y="2080525"/>
            <a:ext cx="2710800" cy="797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3"/>
        <p:cNvGrpSpPr/>
        <p:nvPr/>
      </p:nvGrpSpPr>
      <p:grpSpPr>
        <a:xfrm>
          <a:off x="0" y="0"/>
          <a:ext cx="0" cy="0"/>
          <a:chOff x="0" y="0"/>
          <a:chExt cx="0" cy="0"/>
        </a:xfrm>
      </p:grpSpPr>
      <p:pic>
        <p:nvPicPr>
          <p:cNvPr id="154" name="Google Shape;154;p28"/>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55" name="Google Shape;155;p28"/>
          <p:cNvSpPr/>
          <p:nvPr/>
        </p:nvSpPr>
        <p:spPr>
          <a:xfrm>
            <a:off x="658250" y="1959400"/>
            <a:ext cx="67203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61" name="Google Shape;161;p29"/>
          <p:cNvSpPr/>
          <p:nvPr/>
        </p:nvSpPr>
        <p:spPr>
          <a:xfrm>
            <a:off x="382700" y="1592025"/>
            <a:ext cx="10869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672875" y="1866900"/>
            <a:ext cx="14856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68" name="Google Shape;168;p30"/>
          <p:cNvSpPr/>
          <p:nvPr/>
        </p:nvSpPr>
        <p:spPr>
          <a:xfrm>
            <a:off x="995025" y="2158425"/>
            <a:ext cx="4301700" cy="214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72875" y="4132475"/>
            <a:ext cx="7662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p:nvPr/>
        </p:nvSpPr>
        <p:spPr>
          <a:xfrm>
            <a:off x="7667625" y="1178725"/>
            <a:ext cx="1086900" cy="2895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4"/>
        <p:cNvGrpSpPr/>
        <p:nvPr/>
      </p:nvGrpSpPr>
      <p:grpSpPr>
        <a:xfrm>
          <a:off x="0" y="0"/>
          <a:ext cx="0" cy="0"/>
          <a:chOff x="0" y="0"/>
          <a:chExt cx="0" cy="0"/>
        </a:xfrm>
      </p:grpSpPr>
      <p:pic>
        <p:nvPicPr>
          <p:cNvPr id="175" name="Google Shape;175;p31"/>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176" name="Google Shape;176;p31"/>
          <p:cNvSpPr/>
          <p:nvPr/>
        </p:nvSpPr>
        <p:spPr>
          <a:xfrm>
            <a:off x="8281650" y="2770750"/>
            <a:ext cx="306300" cy="214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7501050" y="4453950"/>
            <a:ext cx="1086900" cy="153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Background about the Libraries: Special Collections</a:t>
            </a:r>
            <a:endParaRPr b="1"/>
          </a:p>
        </p:txBody>
      </p:sp>
      <p:sp>
        <p:nvSpPr>
          <p:cNvPr id="66" name="Google Shape;66;p14"/>
          <p:cNvSpPr txBox="1">
            <a:spLocks noGrp="1"/>
          </p:cNvSpPr>
          <p:nvPr>
            <p:ph type="body" idx="1"/>
          </p:nvPr>
        </p:nvSpPr>
        <p:spPr>
          <a:xfrm>
            <a:off x="311700" y="1152475"/>
            <a:ext cx="8520600" cy="3670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600">
                <a:solidFill>
                  <a:srgbClr val="000000"/>
                </a:solidFill>
              </a:rPr>
              <a:t>Special Collections has three faculty librarians, a University Archivist, and many different collections that students, professors, and scholars use</a:t>
            </a:r>
            <a:endParaRPr sz="26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Reinhardt collection</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Civil War collection</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Link Collection</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More than 30 other collections that have been processed at least in part</a:t>
            </a:r>
            <a:endParaRPr sz="2200">
              <a:solidFill>
                <a:srgbClr val="000000"/>
              </a:solidFill>
            </a:endParaRPr>
          </a:p>
          <a:p>
            <a:pPr marL="457200" lvl="0" indent="0" algn="l" rtl="0">
              <a:spcBef>
                <a:spcPts val="1600"/>
              </a:spcBef>
              <a:spcAft>
                <a:spcPts val="1600"/>
              </a:spcAft>
              <a:buNone/>
            </a:pPr>
            <a:endParaRPr sz="17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1"/>
        <p:cNvGrpSpPr/>
        <p:nvPr/>
      </p:nvGrpSpPr>
      <p:grpSpPr>
        <a:xfrm>
          <a:off x="0" y="0"/>
          <a:ext cx="0" cy="0"/>
          <a:chOff x="0" y="0"/>
          <a:chExt cx="0" cy="0"/>
        </a:xfrm>
      </p:grpSpPr>
      <p:pic>
        <p:nvPicPr>
          <p:cNvPr id="182" name="Google Shape;182;p32"/>
          <p:cNvPicPr preferRelativeResize="0"/>
          <p:nvPr/>
        </p:nvPicPr>
        <p:blipFill>
          <a:blip r:embed="rId3">
            <a:alphaModFix/>
          </a:blip>
          <a:stretch>
            <a:fillRect/>
          </a:stretch>
        </p:blipFill>
        <p:spPr>
          <a:xfrm>
            <a:off x="541863" y="152400"/>
            <a:ext cx="8602133" cy="4838700"/>
          </a:xfrm>
          <a:prstGeom prst="rect">
            <a:avLst/>
          </a:prstGeom>
          <a:noFill/>
          <a:ln>
            <a:noFill/>
          </a:ln>
        </p:spPr>
      </p:pic>
      <p:sp>
        <p:nvSpPr>
          <p:cNvPr id="183" name="Google Shape;183;p32"/>
          <p:cNvSpPr/>
          <p:nvPr/>
        </p:nvSpPr>
        <p:spPr>
          <a:xfrm>
            <a:off x="2571775" y="2365200"/>
            <a:ext cx="2127900" cy="413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2693550" y="3612025"/>
            <a:ext cx="2756100" cy="413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8"/>
        <p:cNvGrpSpPr/>
        <p:nvPr/>
      </p:nvGrpSpPr>
      <p:grpSpPr>
        <a:xfrm>
          <a:off x="0" y="0"/>
          <a:ext cx="0" cy="0"/>
          <a:chOff x="0" y="0"/>
          <a:chExt cx="0" cy="0"/>
        </a:xfrm>
      </p:grpSpPr>
      <p:pic>
        <p:nvPicPr>
          <p:cNvPr id="189" name="Google Shape;189;p3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137775"/>
            <a:ext cx="8520600" cy="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Discoverability is the point and collaboration is key</a:t>
            </a:r>
            <a:endParaRPr b="1"/>
          </a:p>
        </p:txBody>
      </p:sp>
      <p:sp>
        <p:nvSpPr>
          <p:cNvPr id="195" name="Google Shape;195;p34"/>
          <p:cNvSpPr txBox="1">
            <a:spLocks noGrp="1"/>
          </p:cNvSpPr>
          <p:nvPr>
            <p:ph type="body" idx="1"/>
          </p:nvPr>
        </p:nvSpPr>
        <p:spPr>
          <a:xfrm>
            <a:off x="311700" y="688850"/>
            <a:ext cx="8520600" cy="38799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400">
                <a:solidFill>
                  <a:srgbClr val="000000"/>
                </a:solidFill>
              </a:rPr>
              <a:t>Special Collections working with Digital Initiatives to redesign the website </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To make it more navigable </a:t>
            </a:r>
            <a:endParaRPr sz="2400">
              <a:solidFill>
                <a:srgbClr val="000000"/>
              </a:solidFill>
            </a:endParaRPr>
          </a:p>
          <a:p>
            <a:pPr marL="457200" lvl="0" indent="-393700" algn="l" rtl="0">
              <a:spcBef>
                <a:spcPts val="0"/>
              </a:spcBef>
              <a:spcAft>
                <a:spcPts val="0"/>
              </a:spcAft>
              <a:buClr>
                <a:srgbClr val="000000"/>
              </a:buClr>
              <a:buSzPts val="2600"/>
              <a:buChar char="➔"/>
            </a:pPr>
            <a:r>
              <a:rPr lang="en" sz="2400">
                <a:solidFill>
                  <a:srgbClr val="000000"/>
                </a:solidFill>
              </a:rPr>
              <a:t>Special Collections working with Cataloging/Metadata Department to make collection level records</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To make everything discoverable</a:t>
            </a:r>
            <a:endParaRPr sz="2400">
              <a:solidFill>
                <a:srgbClr val="000000"/>
              </a:solidFill>
            </a:endParaRPr>
          </a:p>
          <a:p>
            <a:pPr marL="457200" lvl="0" indent="-393700" algn="l" rtl="0">
              <a:spcBef>
                <a:spcPts val="0"/>
              </a:spcBef>
              <a:spcAft>
                <a:spcPts val="0"/>
              </a:spcAft>
              <a:buClr>
                <a:srgbClr val="000000"/>
              </a:buClr>
              <a:buSzPts val="2600"/>
              <a:buChar char="➔"/>
            </a:pPr>
            <a:r>
              <a:rPr lang="en" sz="2400">
                <a:solidFill>
                  <a:srgbClr val="000000"/>
                </a:solidFill>
              </a:rPr>
              <a:t>Cataloging/Metadata working with Digital Initiatives to ensure access to digitized materials from collections</a:t>
            </a:r>
            <a:endParaRPr sz="2400">
              <a:solidFill>
                <a:srgbClr val="000000"/>
              </a:solidFill>
            </a:endParaRPr>
          </a:p>
          <a:p>
            <a:pPr marL="457200" lvl="0" indent="-393700" algn="l" rtl="0">
              <a:spcBef>
                <a:spcPts val="0"/>
              </a:spcBef>
              <a:spcAft>
                <a:spcPts val="0"/>
              </a:spcAft>
              <a:buClr>
                <a:srgbClr val="000000"/>
              </a:buClr>
              <a:buSzPts val="2600"/>
              <a:buChar char="➔"/>
            </a:pPr>
            <a:r>
              <a:rPr lang="en" sz="2400">
                <a:solidFill>
                  <a:srgbClr val="000000"/>
                </a:solidFill>
              </a:rPr>
              <a:t>Ability of Alma to have physical items and e-portfolios on same record and display well in Primo</a:t>
            </a:r>
            <a:endParaRPr sz="2400">
              <a:solidFill>
                <a:srgbClr val="000000"/>
              </a:solidFill>
            </a:endParaRPr>
          </a:p>
          <a:p>
            <a:pPr marL="0" lvl="0" indent="0" algn="l" rtl="0">
              <a:spcBef>
                <a:spcPts val="1600"/>
              </a:spcBef>
              <a:spcAft>
                <a:spcPts val="0"/>
              </a:spcAft>
              <a:buNone/>
            </a:pPr>
            <a:endParaRPr sz="2200">
              <a:solidFill>
                <a:srgbClr val="000000"/>
              </a:solidFill>
            </a:endParaRPr>
          </a:p>
          <a:p>
            <a:pPr marL="457200" lvl="0" indent="0" algn="l" rtl="0">
              <a:spcBef>
                <a:spcPts val="1600"/>
              </a:spcBef>
              <a:spcAft>
                <a:spcPts val="0"/>
              </a:spcAft>
              <a:buNone/>
            </a:pPr>
            <a:endParaRPr sz="2200">
              <a:solidFill>
                <a:srgbClr val="000000"/>
              </a:solidFill>
            </a:endParaRPr>
          </a:p>
          <a:p>
            <a:pPr marL="914400" lvl="0" indent="0" algn="l" rtl="0">
              <a:spcBef>
                <a:spcPts val="1600"/>
              </a:spcBef>
              <a:spcAft>
                <a:spcPts val="0"/>
              </a:spcAft>
              <a:buNone/>
            </a:pPr>
            <a:endParaRPr sz="17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0" y="352075"/>
            <a:ext cx="9144000" cy="6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Background about the Libraries: Cataloging/Metadata</a:t>
            </a:r>
            <a:endParaRPr b="1"/>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600">
                <a:solidFill>
                  <a:srgbClr val="000000"/>
                </a:solidFill>
              </a:rPr>
              <a:t>The Cataloging/Metadata Department</a:t>
            </a:r>
            <a:r>
              <a:rPr lang="en" sz="2200">
                <a:solidFill>
                  <a:srgbClr val="000000"/>
                </a:solidFill>
              </a:rPr>
              <a:t> </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Currently has two catalogers capable of handling complex Special Collections material</a:t>
            </a:r>
            <a:endParaRPr sz="2200">
              <a:solidFill>
                <a:srgbClr val="000000"/>
              </a:solidFill>
            </a:endParaRPr>
          </a:p>
          <a:p>
            <a:pPr marL="457200" lvl="0" indent="0" algn="l" rtl="0">
              <a:lnSpc>
                <a:spcPct val="20000"/>
              </a:lnSpc>
              <a:spcBef>
                <a:spcPts val="1600"/>
              </a:spcBef>
              <a:spcAft>
                <a:spcPts val="0"/>
              </a:spcAft>
              <a:buNone/>
            </a:pPr>
            <a:endParaRPr sz="2200">
              <a:solidFill>
                <a:srgbClr val="000000"/>
              </a:solidFill>
            </a:endParaRPr>
          </a:p>
          <a:p>
            <a:pPr marL="914400" lvl="1" indent="-368300" algn="l" rtl="0">
              <a:spcBef>
                <a:spcPts val="1600"/>
              </a:spcBef>
              <a:spcAft>
                <a:spcPts val="0"/>
              </a:spcAft>
              <a:buClr>
                <a:srgbClr val="000000"/>
              </a:buClr>
              <a:buSzPts val="2200"/>
              <a:buChar char="◆"/>
            </a:pPr>
            <a:r>
              <a:rPr lang="en" sz="2200">
                <a:solidFill>
                  <a:srgbClr val="000000"/>
                </a:solidFill>
              </a:rPr>
              <a:t>Two more catalogers who can do certain easier projects for Special Collections</a:t>
            </a:r>
            <a:endParaRPr sz="2200">
              <a:solidFill>
                <a:srgbClr val="000000"/>
              </a:solidFill>
            </a:endParaRPr>
          </a:p>
          <a:p>
            <a:pPr marL="914400" lvl="0" indent="0" algn="l" rtl="0">
              <a:spcBef>
                <a:spcPts val="1600"/>
              </a:spcBef>
              <a:spcAft>
                <a:spcPts val="0"/>
              </a:spcAft>
              <a:buNone/>
            </a:pPr>
            <a:endParaRPr sz="2200">
              <a:solidFill>
                <a:srgbClr val="000000"/>
              </a:solidFill>
            </a:endParaRPr>
          </a:p>
          <a:p>
            <a:pPr marL="914400" lvl="1" indent="-368300" algn="l" rtl="0">
              <a:spcBef>
                <a:spcPts val="1600"/>
              </a:spcBef>
              <a:spcAft>
                <a:spcPts val="0"/>
              </a:spcAft>
              <a:buClr>
                <a:srgbClr val="000000"/>
              </a:buClr>
              <a:buSzPts val="2200"/>
              <a:buChar char="◆"/>
            </a:pPr>
            <a:r>
              <a:rPr lang="en" sz="2200">
                <a:solidFill>
                  <a:srgbClr val="000000"/>
                </a:solidFill>
              </a:rPr>
              <a:t>Migrated to Alma last year</a:t>
            </a:r>
            <a:endParaRPr sz="2200">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0" y="137775"/>
            <a:ext cx="9144000" cy="8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Background about the Libraries: Digital Initiatives and Resource Discovery</a:t>
            </a:r>
            <a:endParaRPr b="1"/>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600">
                <a:solidFill>
                  <a:srgbClr val="000000"/>
                </a:solidFill>
              </a:rPr>
              <a:t>Has some crossover with Library Technology</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All told, there are four people who would possibly work on this redesign</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The head of the department</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Digital Web Designer</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Digital Scholarship Librarian</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Systems Specialist</a:t>
            </a:r>
            <a:endParaRPr sz="2200">
              <a:solidFill>
                <a:srgbClr val="000000"/>
              </a:solidFill>
            </a:endParaRPr>
          </a:p>
          <a:p>
            <a:pPr marL="0" lvl="0" indent="0" algn="l" rtl="0">
              <a:spcBef>
                <a:spcPts val="1600"/>
              </a:spcBef>
              <a:spcAft>
                <a:spcPts val="0"/>
              </a:spcAft>
              <a:buNone/>
            </a:pPr>
            <a:endParaRPr sz="2200">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0" y="76550"/>
            <a:ext cx="9144000" cy="9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started the project?</a:t>
            </a:r>
            <a:endParaRPr b="1"/>
          </a:p>
        </p:txBody>
      </p:sp>
      <p:pic>
        <p:nvPicPr>
          <p:cNvPr id="84" name="Google Shape;84;p17"/>
          <p:cNvPicPr preferRelativeResize="0"/>
          <p:nvPr/>
        </p:nvPicPr>
        <p:blipFill>
          <a:blip r:embed="rId3">
            <a:alphaModFix/>
          </a:blip>
          <a:stretch>
            <a:fillRect/>
          </a:stretch>
        </p:blipFill>
        <p:spPr>
          <a:xfrm>
            <a:off x="1636050" y="797833"/>
            <a:ext cx="7507949" cy="42231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122450" y="0"/>
            <a:ext cx="4572000" cy="2571750"/>
          </a:xfrm>
          <a:prstGeom prst="rect">
            <a:avLst/>
          </a:prstGeom>
          <a:noFill/>
          <a:ln>
            <a:noFill/>
          </a:ln>
        </p:spPr>
      </p:pic>
      <p:sp>
        <p:nvSpPr>
          <p:cNvPr id="90" name="Google Shape;90;p18"/>
          <p:cNvSpPr/>
          <p:nvPr/>
        </p:nvSpPr>
        <p:spPr>
          <a:xfrm>
            <a:off x="642925" y="1484900"/>
            <a:ext cx="826800" cy="1266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8"/>
          <p:cNvPicPr preferRelativeResize="0"/>
          <p:nvPr/>
        </p:nvPicPr>
        <p:blipFill>
          <a:blip r:embed="rId4">
            <a:alphaModFix/>
          </a:blip>
          <a:stretch>
            <a:fillRect/>
          </a:stretch>
        </p:blipFill>
        <p:spPr>
          <a:xfrm>
            <a:off x="3844700" y="2070800"/>
            <a:ext cx="5299301" cy="2980851"/>
          </a:xfrm>
          <a:prstGeom prst="rect">
            <a:avLst/>
          </a:prstGeom>
          <a:noFill/>
          <a:ln>
            <a:noFill/>
          </a:ln>
        </p:spPr>
      </p:pic>
      <p:sp>
        <p:nvSpPr>
          <p:cNvPr id="92" name="Google Shape;92;p18"/>
          <p:cNvSpPr/>
          <p:nvPr/>
        </p:nvSpPr>
        <p:spPr>
          <a:xfrm>
            <a:off x="5602050" y="3413025"/>
            <a:ext cx="2847900" cy="7968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1627750" y="1944200"/>
            <a:ext cx="1224600" cy="1266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8602133" cy="4838700"/>
          </a:xfrm>
          <a:prstGeom prst="rect">
            <a:avLst/>
          </a:prstGeom>
          <a:noFill/>
          <a:ln>
            <a:noFill/>
          </a:ln>
        </p:spPr>
      </p:pic>
      <p:sp>
        <p:nvSpPr>
          <p:cNvPr id="99" name="Google Shape;99;p19"/>
          <p:cNvSpPr/>
          <p:nvPr/>
        </p:nvSpPr>
        <p:spPr>
          <a:xfrm>
            <a:off x="326550" y="1500200"/>
            <a:ext cx="729600" cy="2448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183700" y="474550"/>
            <a:ext cx="8878800" cy="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First thoughts about the project</a:t>
            </a:r>
            <a:endParaRPr b="1"/>
          </a:p>
        </p:txBody>
      </p:sp>
      <p:sp>
        <p:nvSpPr>
          <p:cNvPr id="105" name="Google Shape;105;p20"/>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Char char="➔"/>
            </a:pPr>
            <a:r>
              <a:rPr lang="en" sz="2600">
                <a:solidFill>
                  <a:srgbClr val="000000"/>
                </a:solidFill>
              </a:rPr>
              <a:t>Have a flatter website </a:t>
            </a:r>
            <a:endParaRPr sz="26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Takes away the duplication</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Standardize the look and feel</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Embed a search function that would search library website and ArchivesSpace</a:t>
            </a:r>
            <a:endParaRPr sz="22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Collapse list of collections (why are Reinhardt and Kurdish Collections singled out) and have them all be links in ArchivesSpace</a:t>
            </a:r>
            <a:endParaRPr sz="2200">
              <a:solidFill>
                <a:srgbClr val="000000"/>
              </a:solidFill>
            </a:endParaRPr>
          </a:p>
          <a:p>
            <a:pPr marL="0" lvl="0" indent="0" algn="l" rtl="0">
              <a:spcBef>
                <a:spcPts val="1600"/>
              </a:spcBef>
              <a:spcAft>
                <a:spcPts val="0"/>
              </a:spcAft>
              <a:buNone/>
            </a:pPr>
            <a:endParaRPr sz="2200">
              <a:solidFill>
                <a:srgbClr val="000000"/>
              </a:solidFill>
            </a:endParaRPr>
          </a:p>
          <a:p>
            <a:pPr marL="457200" lvl="0" indent="0" algn="l" rtl="0">
              <a:spcBef>
                <a:spcPts val="1600"/>
              </a:spcBef>
              <a:spcAft>
                <a:spcPts val="0"/>
              </a:spcAft>
              <a:buNone/>
            </a:pPr>
            <a:endParaRPr sz="2200">
              <a:solidFill>
                <a:srgbClr val="000000"/>
              </a:solidFill>
            </a:endParaRPr>
          </a:p>
          <a:p>
            <a:pPr marL="914400" lvl="0" indent="0" algn="l" rtl="0">
              <a:spcBef>
                <a:spcPts val="1600"/>
              </a:spcBef>
              <a:spcAft>
                <a:spcPts val="0"/>
              </a:spcAft>
              <a:buNone/>
            </a:pPr>
            <a:endParaRPr sz="17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Where Cataloging/Metadata fits in</a:t>
            </a:r>
            <a:endParaRPr b="1"/>
          </a:p>
        </p:txBody>
      </p:sp>
      <p:sp>
        <p:nvSpPr>
          <p:cNvPr id="111" name="Google Shape;111;p21"/>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Char char="➔"/>
            </a:pPr>
            <a:r>
              <a:rPr lang="en" sz="2600">
                <a:solidFill>
                  <a:srgbClr val="000000"/>
                </a:solidFill>
              </a:rPr>
              <a:t>Discoverability became a common theme</a:t>
            </a:r>
            <a:endParaRPr sz="2600">
              <a:solidFill>
                <a:srgbClr val="000000"/>
              </a:solidFill>
            </a:endParaRPr>
          </a:p>
          <a:p>
            <a:pPr marL="914400" lvl="1" indent="-368300" algn="l" rtl="0">
              <a:spcBef>
                <a:spcPts val="0"/>
              </a:spcBef>
              <a:spcAft>
                <a:spcPts val="0"/>
              </a:spcAft>
              <a:buClr>
                <a:srgbClr val="000000"/>
              </a:buClr>
              <a:buSzPts val="2200"/>
              <a:buChar char="◆"/>
            </a:pPr>
            <a:r>
              <a:rPr lang="en" sz="2200">
                <a:solidFill>
                  <a:srgbClr val="000000"/>
                </a:solidFill>
              </a:rPr>
              <a:t>Are the collections themselves discoverable?</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Have they been cataloged?</a:t>
            </a:r>
            <a:endParaRPr sz="2200">
              <a:solidFill>
                <a:srgbClr val="000000"/>
              </a:solidFill>
            </a:endParaRPr>
          </a:p>
          <a:p>
            <a:pPr marL="1371600" lvl="2" indent="-368300" algn="l" rtl="0">
              <a:spcBef>
                <a:spcPts val="0"/>
              </a:spcBef>
              <a:spcAft>
                <a:spcPts val="0"/>
              </a:spcAft>
              <a:buClr>
                <a:srgbClr val="000000"/>
              </a:buClr>
              <a:buSzPts val="2200"/>
              <a:buChar char="●"/>
            </a:pPr>
            <a:r>
              <a:rPr lang="en" sz="2200">
                <a:solidFill>
                  <a:srgbClr val="000000"/>
                </a:solidFill>
              </a:rPr>
              <a:t>How much of a backlog is there?</a:t>
            </a:r>
            <a:endParaRPr sz="2200">
              <a:solidFill>
                <a:srgbClr val="000000"/>
              </a:solidFill>
            </a:endParaRPr>
          </a:p>
          <a:p>
            <a:pPr marL="457200" lvl="0" indent="-419100" algn="l" rtl="0">
              <a:spcBef>
                <a:spcPts val="0"/>
              </a:spcBef>
              <a:spcAft>
                <a:spcPts val="0"/>
              </a:spcAft>
              <a:buClr>
                <a:srgbClr val="000000"/>
              </a:buClr>
              <a:buSzPts val="3000"/>
              <a:buChar char="➔"/>
            </a:pPr>
            <a:r>
              <a:rPr lang="en" sz="2600">
                <a:solidFill>
                  <a:srgbClr val="000000"/>
                </a:solidFill>
              </a:rPr>
              <a:t>Pulled Cataloging/Metadata into the discussion to see if there was a way to make the Special Collections collections themselves more discoverable</a:t>
            </a:r>
            <a:endParaRPr sz="2600">
              <a:solidFill>
                <a:srgbClr val="000000"/>
              </a:solidFill>
            </a:endParaRPr>
          </a:p>
          <a:p>
            <a:pPr marL="457200" lvl="0" indent="0" algn="l" rtl="0">
              <a:spcBef>
                <a:spcPts val="1600"/>
              </a:spcBef>
              <a:spcAft>
                <a:spcPts val="0"/>
              </a:spcAft>
              <a:buNone/>
            </a:pPr>
            <a:endParaRPr sz="2200">
              <a:solidFill>
                <a:srgbClr val="000000"/>
              </a:solidFill>
            </a:endParaRPr>
          </a:p>
          <a:p>
            <a:pPr marL="914400" lvl="0" indent="0" algn="l" rtl="0">
              <a:spcBef>
                <a:spcPts val="1600"/>
              </a:spcBef>
              <a:spcAft>
                <a:spcPts val="0"/>
              </a:spcAft>
              <a:buNone/>
            </a:pPr>
            <a:endParaRPr sz="17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2195</Words>
  <Application>Microsoft Office PowerPoint</Application>
  <PresentationFormat>On-screen Show (16:9)</PresentationFormat>
  <Paragraphs>131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Proxima Nova</vt:lpstr>
      <vt:lpstr>Spearmint</vt:lpstr>
      <vt:lpstr>Increasing collections discoverability through interdepartmental collaboration</vt:lpstr>
      <vt:lpstr>Background about the Libraries: Special Collections</vt:lpstr>
      <vt:lpstr>Background about the Libraries: Cataloging/Metadata</vt:lpstr>
      <vt:lpstr>Background about the Libraries: Digital Initiatives and Resource Discovery</vt:lpstr>
      <vt:lpstr>What started the project?</vt:lpstr>
      <vt:lpstr>PowerPoint Presentation</vt:lpstr>
      <vt:lpstr>PowerPoint Presentation</vt:lpstr>
      <vt:lpstr>First thoughts about the project</vt:lpstr>
      <vt:lpstr>Where Cataloging/Metadata fits in</vt:lpstr>
      <vt:lpstr>Cataloging/Metadata contributions</vt:lpstr>
      <vt:lpstr>Practicalities of collection level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Discoverability is the point and collaboration is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collections discoverability through interdepartmental collaboration</dc:title>
  <dc:creator>Turner, Rachel</dc:creator>
  <cp:lastModifiedBy>Jianying Shou</cp:lastModifiedBy>
  <cp:revision>1</cp:revision>
  <dcterms:modified xsi:type="dcterms:W3CDTF">2020-06-29T17:23:03Z</dcterms:modified>
</cp:coreProperties>
</file>