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mccanada.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164c2c34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164c2c34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07a18e0efd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07a18e0ef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732bba0d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732bba0d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https://cmccanada.org/</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64c2c345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164c2c345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7ce13491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07ce1349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Creative Work is instance-specific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7ce13491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07ce13491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64c2c345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164c2c345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64c2c345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64c2c345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07a18e0efd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07a18e0ef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07ce1349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07ce1349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07ce13491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07ce1349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c72f3407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c72f3407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07ce13491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07ce13491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7ce13491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07ce1349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07ce13491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07ce13491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mccanada.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0" y="611625"/>
            <a:ext cx="8520600" cy="2185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Authority Control and the Occult: Ethical Expectations for the NACO Contributor</a:t>
            </a:r>
            <a:endParaRPr/>
          </a:p>
        </p:txBody>
      </p:sp>
      <p:sp>
        <p:nvSpPr>
          <p:cNvPr id="129" name="Google Shape;129;p13"/>
          <p:cNvSpPr txBox="1">
            <a:spLocks noGrp="1"/>
          </p:cNvSpPr>
          <p:nvPr>
            <p:ph type="subTitle" idx="1"/>
          </p:nvPr>
        </p:nvSpPr>
        <p:spPr>
          <a:xfrm>
            <a:off x="311700" y="2834125"/>
            <a:ext cx="8520600" cy="12378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endParaRPr dirty="0"/>
          </a:p>
          <a:p>
            <a:pPr marL="0" lvl="0" indent="0" algn="ctr" rtl="0">
              <a:spcBef>
                <a:spcPts val="0"/>
              </a:spcBef>
              <a:spcAft>
                <a:spcPts val="0"/>
              </a:spcAft>
              <a:buNone/>
            </a:pPr>
            <a:r>
              <a:rPr lang="en" dirty="0"/>
              <a:t>Guy Frost, Georgia NACO Funnel Coordinator</a:t>
            </a:r>
            <a:endParaRPr dirty="0"/>
          </a:p>
          <a:p>
            <a:pPr marL="0" lvl="0" indent="0" algn="ctr" rtl="0">
              <a:spcBef>
                <a:spcPts val="0"/>
              </a:spcBef>
              <a:spcAft>
                <a:spcPts val="0"/>
              </a:spcAft>
              <a:buNone/>
            </a:pPr>
            <a:r>
              <a:rPr lang="en" dirty="0"/>
              <a:t>Founder of the New Age Movements, Occultism, and Spiritualism Research Library</a:t>
            </a:r>
            <a:endParaRPr dirty="0"/>
          </a:p>
          <a:p>
            <a:pPr marL="0" lvl="0" indent="0" algn="ctr" rtl="0">
              <a:spcBef>
                <a:spcPts val="0"/>
              </a:spcBef>
              <a:spcAft>
                <a:spcPts val="0"/>
              </a:spcAft>
              <a:buNone/>
            </a:pPr>
            <a:r>
              <a:rPr lang="en" dirty="0"/>
              <a:t>Valdosta State University</a:t>
            </a:r>
          </a:p>
          <a:p>
            <a:pPr marL="0" lvl="0" indent="0" algn="ctr" rtl="0">
              <a:spcBef>
                <a:spcPts val="0"/>
              </a:spcBef>
              <a:spcAft>
                <a:spcPts val="0"/>
              </a:spcAft>
              <a:buNone/>
            </a:pPr>
            <a:r>
              <a:rPr lang="en" dirty="0"/>
              <a:t>g</a:t>
            </a:r>
            <a:r>
              <a:rPr lang="en-US"/>
              <a:t>frost@Valdosta.edu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819150" y="427200"/>
            <a:ext cx="3709200" cy="66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Ramifications</a:t>
            </a:r>
            <a:endParaRPr/>
          </a:p>
        </p:txBody>
      </p:sp>
      <p:sp>
        <p:nvSpPr>
          <p:cNvPr id="185" name="Google Shape;185;p22"/>
          <p:cNvSpPr txBox="1">
            <a:spLocks noGrp="1"/>
          </p:cNvSpPr>
          <p:nvPr>
            <p:ph type="body" idx="1"/>
          </p:nvPr>
        </p:nvSpPr>
        <p:spPr>
          <a:xfrm>
            <a:off x="830700" y="1161975"/>
            <a:ext cx="3954000" cy="34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t>Aidan Kelly - Author, Poet, Musician, Editor and co-founder of NROOGD, Covenant of the Goddess, and other</a:t>
            </a:r>
            <a:endParaRPr sz="1500" b="1" dirty="0"/>
          </a:p>
          <a:p>
            <a:pPr marL="0" lvl="0" indent="0" algn="l" rtl="0">
              <a:spcBef>
                <a:spcPts val="1200"/>
              </a:spcBef>
              <a:spcAft>
                <a:spcPts val="0"/>
              </a:spcAft>
              <a:buNone/>
            </a:pPr>
            <a:r>
              <a:rPr lang="en" sz="1500" b="1" dirty="0"/>
              <a:t>1970s - Kelly publishes a history of Neopaganism and Wicca that outed many practitioners </a:t>
            </a:r>
            <a:endParaRPr sz="1500" b="1" dirty="0"/>
          </a:p>
          <a:p>
            <a:pPr marL="0" lvl="0" indent="457200" algn="l" rtl="0">
              <a:spcBef>
                <a:spcPts val="1200"/>
              </a:spcBef>
              <a:spcAft>
                <a:spcPts val="0"/>
              </a:spcAft>
              <a:buNone/>
            </a:pPr>
            <a:r>
              <a:rPr lang="en" sz="1500" b="1" dirty="0"/>
              <a:t>- retribution was swift and harsh</a:t>
            </a:r>
            <a:endParaRPr sz="1500" b="1" dirty="0"/>
          </a:p>
          <a:p>
            <a:pPr marL="0" lvl="0" indent="0" algn="l" rtl="0">
              <a:spcBef>
                <a:spcPts val="1200"/>
              </a:spcBef>
              <a:spcAft>
                <a:spcPts val="0"/>
              </a:spcAft>
              <a:buNone/>
            </a:pPr>
            <a:r>
              <a:rPr lang="en" sz="1500" b="1" dirty="0"/>
              <a:t>20 years later - people remember</a:t>
            </a:r>
            <a:endParaRPr sz="1500" b="1" dirty="0"/>
          </a:p>
          <a:p>
            <a:pPr marL="0" lvl="0" indent="0" algn="l" rtl="0">
              <a:spcBef>
                <a:spcPts val="1200"/>
              </a:spcBef>
              <a:spcAft>
                <a:spcPts val="1200"/>
              </a:spcAft>
              <a:buNone/>
            </a:pPr>
            <a:r>
              <a:rPr lang="en" sz="1500" b="1" dirty="0"/>
              <a:t>2022 - religious practitioners do not want to be associated with anything he's a part of</a:t>
            </a:r>
            <a:endParaRPr sz="1500" b="1" dirty="0"/>
          </a:p>
        </p:txBody>
      </p:sp>
      <p:pic>
        <p:nvPicPr>
          <p:cNvPr id="186" name="Google Shape;186;p22"/>
          <p:cNvPicPr preferRelativeResize="0"/>
          <p:nvPr/>
        </p:nvPicPr>
        <p:blipFill>
          <a:blip r:embed="rId3">
            <a:alphaModFix/>
          </a:blip>
          <a:stretch>
            <a:fillRect/>
          </a:stretch>
        </p:blipFill>
        <p:spPr>
          <a:xfrm>
            <a:off x="5239125" y="340375"/>
            <a:ext cx="3270725" cy="424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Linked Data</a:t>
            </a:r>
            <a:endParaRPr/>
          </a:p>
        </p:txBody>
      </p:sp>
      <p:sp>
        <p:nvSpPr>
          <p:cNvPr id="192" name="Google Shape;192;p23"/>
          <p:cNvSpPr txBox="1">
            <a:spLocks noGrp="1"/>
          </p:cNvSpPr>
          <p:nvPr>
            <p:ph type="body" idx="1"/>
          </p:nvPr>
        </p:nvSpPr>
        <p:spPr>
          <a:xfrm>
            <a:off x="819150" y="1469575"/>
            <a:ext cx="7505700" cy="31497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b="1" u="sng"/>
              <a:t>Nodes</a:t>
            </a:r>
            <a:r>
              <a:rPr lang="en" sz="1500" b="1"/>
              <a:t> instead of MARC fields and subfields - It's closer than you think</a:t>
            </a:r>
            <a:endParaRPr sz="1500" b="1"/>
          </a:p>
          <a:p>
            <a:pPr marL="457200" lvl="0" indent="-323850" algn="l" rtl="0">
              <a:spcBef>
                <a:spcPts val="0"/>
              </a:spcBef>
              <a:spcAft>
                <a:spcPts val="0"/>
              </a:spcAft>
              <a:buSzPts val="1500"/>
              <a:buChar char="-"/>
            </a:pPr>
            <a:r>
              <a:rPr lang="en" sz="1500" b="1"/>
              <a:t>Nodes allow machine actionable identifiers to be imported into your Discovery Layer</a:t>
            </a:r>
            <a:endParaRPr sz="1500" b="1"/>
          </a:p>
          <a:p>
            <a:pPr marL="457200" lvl="0" indent="0" algn="l" rtl="0">
              <a:spcBef>
                <a:spcPts val="1200"/>
              </a:spcBef>
              <a:spcAft>
                <a:spcPts val="1200"/>
              </a:spcAft>
              <a:buNone/>
            </a:pPr>
            <a:endParaRPr sz="1500"/>
          </a:p>
        </p:txBody>
      </p:sp>
      <p:pic>
        <p:nvPicPr>
          <p:cNvPr id="193" name="Google Shape;193;p23"/>
          <p:cNvPicPr preferRelativeResize="0"/>
          <p:nvPr/>
        </p:nvPicPr>
        <p:blipFill>
          <a:blip r:embed="rId3">
            <a:alphaModFix/>
          </a:blip>
          <a:stretch>
            <a:fillRect/>
          </a:stretch>
        </p:blipFill>
        <p:spPr>
          <a:xfrm>
            <a:off x="603100" y="2136000"/>
            <a:ext cx="7937799" cy="2483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Systems Outside of Library Catalogs</a:t>
            </a:r>
            <a:endParaRPr/>
          </a:p>
        </p:txBody>
      </p:sp>
      <p:sp>
        <p:nvSpPr>
          <p:cNvPr id="199" name="Google Shape;199;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457200" algn="l" rtl="0">
              <a:spcBef>
                <a:spcPts val="1200"/>
              </a:spcBef>
              <a:spcAft>
                <a:spcPts val="0"/>
              </a:spcAft>
              <a:buNone/>
            </a:pPr>
            <a:endParaRPr sz="1100"/>
          </a:p>
          <a:p>
            <a:pPr marL="457200" lvl="0" indent="457200" algn="l" rtl="0">
              <a:spcBef>
                <a:spcPts val="1200"/>
              </a:spcBef>
              <a:spcAft>
                <a:spcPts val="0"/>
              </a:spcAft>
              <a:buNone/>
            </a:pPr>
            <a:endParaRPr sz="1100"/>
          </a:p>
          <a:p>
            <a:pPr marL="457200" lvl="0" indent="457200" algn="l" rtl="0">
              <a:spcBef>
                <a:spcPts val="1200"/>
              </a:spcBef>
              <a:spcAft>
                <a:spcPts val="1200"/>
              </a:spcAft>
              <a:buNone/>
            </a:pPr>
            <a:r>
              <a:rPr lang="en" sz="1300"/>
              <a:t>Source: Canadian Music Centre : </a:t>
            </a:r>
            <a:r>
              <a:rPr lang="en" sz="1200" u="sng">
                <a:solidFill>
                  <a:srgbClr val="2200CC"/>
                </a:solidFill>
                <a:latin typeface="Arial"/>
                <a:ea typeface="Arial"/>
                <a:cs typeface="Arial"/>
                <a:sym typeface="Arial"/>
                <a:hlinkClick r:id="rId3">
                  <a:extLst>
                    <a:ext uri="{A12FA001-AC4F-418D-AE19-62706E023703}">
                      <ahyp:hlinkClr xmlns:ahyp="http://schemas.microsoft.com/office/drawing/2018/hyperlinkcolor" val="tx"/>
                    </a:ext>
                  </a:extLst>
                </a:hlinkClick>
              </a:rPr>
              <a:t>https://cmccanada.org/</a:t>
            </a:r>
            <a:r>
              <a:rPr lang="en" sz="1200">
                <a:solidFill>
                  <a:srgbClr val="000000"/>
                </a:solidFill>
                <a:latin typeface="Arial"/>
                <a:ea typeface="Arial"/>
                <a:cs typeface="Arial"/>
                <a:sym typeface="Arial"/>
              </a:rPr>
              <a:t> </a:t>
            </a:r>
            <a:r>
              <a:rPr lang="en" sz="1400">
                <a:solidFill>
                  <a:schemeClr val="dk1"/>
                </a:solidFill>
                <a:highlight>
                  <a:srgbClr val="FFFFFF"/>
                </a:highlight>
              </a:rPr>
              <a:t>C</a:t>
            </a:r>
            <a:r>
              <a:rPr lang="en" sz="1300">
                <a:solidFill>
                  <a:schemeClr val="dk1"/>
                </a:solidFill>
                <a:highlight>
                  <a:srgbClr val="FFFFFF"/>
                </a:highlight>
              </a:rPr>
              <a:t>anadian Music Centre' (CMC)</a:t>
            </a:r>
            <a:endParaRPr sz="1300"/>
          </a:p>
        </p:txBody>
      </p:sp>
      <p:pic>
        <p:nvPicPr>
          <p:cNvPr id="200" name="Google Shape;200;p24"/>
          <p:cNvPicPr preferRelativeResize="0"/>
          <p:nvPr/>
        </p:nvPicPr>
        <p:blipFill>
          <a:blip r:embed="rId4">
            <a:alphaModFix/>
          </a:blip>
          <a:stretch>
            <a:fillRect/>
          </a:stretch>
        </p:blipFill>
        <p:spPr>
          <a:xfrm>
            <a:off x="1258400" y="1431825"/>
            <a:ext cx="7100950" cy="217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819150" y="665050"/>
            <a:ext cx="3709200" cy="70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Demographics in Use</a:t>
            </a:r>
            <a:endParaRPr/>
          </a:p>
        </p:txBody>
      </p:sp>
      <p:sp>
        <p:nvSpPr>
          <p:cNvPr id="206" name="Google Shape;206;p25"/>
          <p:cNvSpPr txBox="1">
            <a:spLocks noGrp="1"/>
          </p:cNvSpPr>
          <p:nvPr>
            <p:ph type="body" idx="1"/>
          </p:nvPr>
        </p:nvSpPr>
        <p:spPr>
          <a:xfrm>
            <a:off x="830700" y="1367050"/>
            <a:ext cx="3709200" cy="3071700"/>
          </a:xfrm>
          <a:prstGeom prst="rect">
            <a:avLst/>
          </a:prstGeom>
        </p:spPr>
        <p:txBody>
          <a:bodyPr spcFirstLastPara="1" wrap="square" lIns="91425" tIns="91425" rIns="91425" bIns="91425" anchor="t" anchorCtr="0">
            <a:normAutofit fontScale="92500"/>
          </a:bodyPr>
          <a:lstStyle/>
          <a:p>
            <a:pPr marL="457200" lvl="0" indent="-330200" algn="l" rtl="0">
              <a:spcBef>
                <a:spcPts val="0"/>
              </a:spcBef>
              <a:spcAft>
                <a:spcPts val="0"/>
              </a:spcAft>
              <a:buSzPts val="1600"/>
              <a:buChar char="-"/>
            </a:pPr>
            <a:r>
              <a:rPr lang="en" sz="1600" b="1" dirty="0"/>
              <a:t>Many libraries are experimenting with new MARC fields in their Catalog</a:t>
            </a:r>
            <a:endParaRPr sz="1600" b="1" dirty="0"/>
          </a:p>
          <a:p>
            <a:pPr marL="457200" lvl="0" indent="-330200" algn="l" rtl="0">
              <a:spcBef>
                <a:spcPts val="0"/>
              </a:spcBef>
              <a:spcAft>
                <a:spcPts val="0"/>
              </a:spcAft>
              <a:buSzPts val="1600"/>
              <a:buChar char="-"/>
            </a:pPr>
            <a:r>
              <a:rPr lang="en" sz="1600" b="1" dirty="0"/>
              <a:t>Facets allow for the broad subjects to be filtered</a:t>
            </a:r>
            <a:endParaRPr sz="1600" b="1" dirty="0"/>
          </a:p>
          <a:p>
            <a:pPr marL="457200" lvl="0" indent="-330200" algn="l" rtl="0">
              <a:spcBef>
                <a:spcPts val="0"/>
              </a:spcBef>
              <a:spcAft>
                <a:spcPts val="0"/>
              </a:spcAft>
              <a:buSzPts val="1600"/>
              <a:buChar char="-"/>
            </a:pPr>
            <a:r>
              <a:rPr lang="en" sz="1600" b="1" dirty="0"/>
              <a:t>Creator Characteristics (386 field) would allow users that are members of a sect to select works by other members of the sect</a:t>
            </a:r>
          </a:p>
          <a:p>
            <a:pPr marL="457200" lvl="0" indent="-330200" algn="l" rtl="0">
              <a:spcBef>
                <a:spcPts val="0"/>
              </a:spcBef>
              <a:spcAft>
                <a:spcPts val="0"/>
              </a:spcAft>
              <a:buSzPts val="1600"/>
              <a:buChar char="-"/>
            </a:pPr>
            <a:r>
              <a:rPr lang="en" sz="1600" b="1" dirty="0"/>
              <a:t>Future Systems could populate the 368 $</a:t>
            </a:r>
            <a:r>
              <a:rPr lang="en-US" sz="1600" b="1" dirty="0"/>
              <a:t>c</a:t>
            </a:r>
            <a:r>
              <a:rPr lang="en" sz="1600" b="1" dirty="0"/>
              <a:t> </a:t>
            </a:r>
            <a:r>
              <a:rPr lang="en-US" sz="1600" b="1" dirty="0"/>
              <a:t>and 374 fields from authorities</a:t>
            </a:r>
            <a:endParaRPr sz="1600" b="1" dirty="0"/>
          </a:p>
        </p:txBody>
      </p:sp>
      <p:pic>
        <p:nvPicPr>
          <p:cNvPr id="207" name="Google Shape;207;p25"/>
          <p:cNvPicPr preferRelativeResize="0"/>
          <p:nvPr/>
        </p:nvPicPr>
        <p:blipFill>
          <a:blip r:embed="rId3">
            <a:alphaModFix/>
          </a:blip>
          <a:stretch>
            <a:fillRect/>
          </a:stretch>
        </p:blipFill>
        <p:spPr>
          <a:xfrm>
            <a:off x="5341650" y="665050"/>
            <a:ext cx="3061500" cy="328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Changes in Self Identification</a:t>
            </a:r>
            <a:endParaRPr/>
          </a:p>
        </p:txBody>
      </p:sp>
      <p:sp>
        <p:nvSpPr>
          <p:cNvPr id="213" name="Google Shape;213;p26"/>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b="1"/>
              <a:t>2015 - Twitter</a:t>
            </a:r>
            <a:endParaRPr sz="1600" b="1"/>
          </a:p>
        </p:txBody>
      </p:sp>
      <p:sp>
        <p:nvSpPr>
          <p:cNvPr id="214" name="Google Shape;214;p26"/>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b="1"/>
              <a:t>2018 - Github</a:t>
            </a:r>
            <a:endParaRPr sz="1600" b="1"/>
          </a:p>
        </p:txBody>
      </p:sp>
      <p:pic>
        <p:nvPicPr>
          <p:cNvPr id="215" name="Google Shape;215;p26"/>
          <p:cNvPicPr preferRelativeResize="0"/>
          <p:nvPr/>
        </p:nvPicPr>
        <p:blipFill>
          <a:blip r:embed="rId3">
            <a:alphaModFix/>
          </a:blip>
          <a:stretch>
            <a:fillRect/>
          </a:stretch>
        </p:blipFill>
        <p:spPr>
          <a:xfrm>
            <a:off x="4846475" y="2392550"/>
            <a:ext cx="2834875" cy="1951050"/>
          </a:xfrm>
          <a:prstGeom prst="rect">
            <a:avLst/>
          </a:prstGeom>
          <a:noFill/>
          <a:ln>
            <a:noFill/>
          </a:ln>
        </p:spPr>
      </p:pic>
      <p:pic>
        <p:nvPicPr>
          <p:cNvPr id="216" name="Google Shape;216;p26"/>
          <p:cNvPicPr preferRelativeResize="0"/>
          <p:nvPr/>
        </p:nvPicPr>
        <p:blipFill>
          <a:blip r:embed="rId4">
            <a:alphaModFix/>
          </a:blip>
          <a:stretch>
            <a:fillRect/>
          </a:stretch>
        </p:blipFill>
        <p:spPr>
          <a:xfrm>
            <a:off x="915263" y="2919838"/>
            <a:ext cx="3152775" cy="1362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819150" y="581000"/>
            <a:ext cx="7505700" cy="68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Demographics to use in Authorities</a:t>
            </a:r>
            <a:endParaRPr/>
          </a:p>
        </p:txBody>
      </p:sp>
      <p:sp>
        <p:nvSpPr>
          <p:cNvPr id="222" name="Google Shape;222;p27"/>
          <p:cNvSpPr txBox="1">
            <a:spLocks noGrp="1"/>
          </p:cNvSpPr>
          <p:nvPr>
            <p:ph type="body" idx="1"/>
          </p:nvPr>
        </p:nvSpPr>
        <p:spPr>
          <a:xfrm>
            <a:off x="819150" y="1179075"/>
            <a:ext cx="7505700" cy="35373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dirty="0"/>
              <a:t>A single identifying demographic can reveal a plethora of other demographic data</a:t>
            </a:r>
            <a:endParaRPr sz="1700" b="1" dirty="0"/>
          </a:p>
          <a:p>
            <a:pPr marL="457200" lvl="0" indent="-336550" algn="l" rtl="0">
              <a:spcBef>
                <a:spcPts val="0"/>
              </a:spcBef>
              <a:spcAft>
                <a:spcPts val="0"/>
              </a:spcAft>
              <a:buSzPts val="1700"/>
              <a:buChar char="-"/>
            </a:pPr>
            <a:r>
              <a:rPr lang="en" sz="1700" b="1" dirty="0"/>
              <a:t>What should be included?</a:t>
            </a:r>
            <a:endParaRPr sz="1700" b="1" dirty="0"/>
          </a:p>
          <a:p>
            <a:pPr marL="914400" lvl="1" indent="-323850" algn="l" rtl="0">
              <a:spcBef>
                <a:spcPts val="0"/>
              </a:spcBef>
              <a:spcAft>
                <a:spcPts val="0"/>
              </a:spcAft>
              <a:buSzPts val="1500"/>
              <a:buChar char="-"/>
            </a:pPr>
            <a:r>
              <a:rPr lang="en" sz="1500" b="1" dirty="0"/>
              <a:t>Everything that is public - If it's already discoverable on Google, recording it adds value to the entity's record as nodes; omitting it is not protecting them; no harm done</a:t>
            </a:r>
            <a:endParaRPr sz="1500" b="1" dirty="0"/>
          </a:p>
          <a:p>
            <a:pPr marL="914400" lvl="1" indent="-323850" algn="l" rtl="0">
              <a:spcBef>
                <a:spcPts val="0"/>
              </a:spcBef>
              <a:spcAft>
                <a:spcPts val="0"/>
              </a:spcAft>
              <a:buSzPts val="1500"/>
              <a:buChar char="-"/>
            </a:pPr>
            <a:r>
              <a:rPr lang="en" sz="1500" b="1" dirty="0"/>
              <a:t>Deceased individuals may have their real identities revealed - add the 400 or link them together if individual has creative works under both</a:t>
            </a:r>
            <a:endParaRPr sz="1500" b="1" dirty="0"/>
          </a:p>
          <a:p>
            <a:pPr marL="457200" lvl="0" indent="-330200" algn="l" rtl="0">
              <a:spcBef>
                <a:spcPts val="0"/>
              </a:spcBef>
              <a:spcAft>
                <a:spcPts val="0"/>
              </a:spcAft>
              <a:buSzPts val="1600"/>
              <a:buChar char="-"/>
            </a:pPr>
            <a:r>
              <a:rPr lang="en" sz="1600" b="1" dirty="0"/>
              <a:t>Anything you entity wants to include - establish a dialogue</a:t>
            </a:r>
            <a:endParaRPr sz="1600" b="1" dirty="0"/>
          </a:p>
          <a:p>
            <a:pPr marL="914400" lvl="1" indent="-330200" algn="l" rtl="0">
              <a:spcBef>
                <a:spcPts val="0"/>
              </a:spcBef>
              <a:spcAft>
                <a:spcPts val="0"/>
              </a:spcAft>
              <a:buSzPts val="1600"/>
              <a:buChar char="-"/>
            </a:pPr>
            <a:r>
              <a:rPr lang="en" sz="1600" b="1" dirty="0"/>
              <a:t>Exclude anything you entity wants to exclude</a:t>
            </a:r>
            <a:endParaRPr sz="1600" b="1" dirty="0"/>
          </a:p>
          <a:p>
            <a:pPr marL="914400" lvl="1" indent="-330200" algn="l" rtl="0">
              <a:spcBef>
                <a:spcPts val="0"/>
              </a:spcBef>
              <a:spcAft>
                <a:spcPts val="0"/>
              </a:spcAft>
              <a:buClr>
                <a:srgbClr val="2200CC"/>
              </a:buClr>
              <a:buSzPts val="1600"/>
              <a:buChar char="-"/>
            </a:pPr>
            <a:endParaRPr sz="2000" b="1" dirty="0">
              <a:solidFill>
                <a:srgbClr val="2200CC"/>
              </a:solidFill>
            </a:endParaRPr>
          </a:p>
          <a:p>
            <a:pPr marL="457200" lvl="0" indent="0" algn="l" rtl="0">
              <a:spcBef>
                <a:spcPts val="1200"/>
              </a:spcBef>
              <a:spcAft>
                <a:spcPts val="1200"/>
              </a:spcAft>
              <a:buNone/>
            </a:pPr>
            <a:endParaRPr sz="1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1393925" y="1110725"/>
            <a:ext cx="6366900" cy="3007500"/>
          </a:xfrm>
          <a:prstGeom prst="rect">
            <a:avLst/>
          </a:prstGeom>
        </p:spPr>
        <p:txBody>
          <a:bodyPr spcFirstLastPara="1" wrap="square" lIns="91425" tIns="91425" rIns="91425" bIns="91425" anchor="ctr" anchorCtr="0">
            <a:normAutofit fontScale="90000"/>
          </a:bodyPr>
          <a:lstStyle/>
          <a:p>
            <a:pPr marL="0" lvl="0" indent="0" algn="l" rtl="0">
              <a:lnSpc>
                <a:spcPct val="115000"/>
              </a:lnSpc>
              <a:spcBef>
                <a:spcPts val="0"/>
              </a:spcBef>
              <a:spcAft>
                <a:spcPts val="0"/>
              </a:spcAft>
              <a:buNone/>
            </a:pPr>
            <a:r>
              <a:rPr lang="en" sz="2300" b="1">
                <a:solidFill>
                  <a:srgbClr val="2200CC"/>
                </a:solidFill>
                <a:latin typeface="Calibri"/>
                <a:ea typeface="Calibri"/>
                <a:cs typeface="Calibri"/>
                <a:sym typeface="Calibri"/>
              </a:rPr>
              <a:t>In sum</a:t>
            </a:r>
            <a:endParaRPr sz="2300" b="1">
              <a:solidFill>
                <a:srgbClr val="2200CC"/>
              </a:solidFill>
              <a:latin typeface="Calibri"/>
              <a:ea typeface="Calibri"/>
              <a:cs typeface="Calibri"/>
              <a:sym typeface="Calibri"/>
            </a:endParaRPr>
          </a:p>
          <a:p>
            <a:pPr marL="457200" lvl="0" indent="-360045" algn="l" rtl="0">
              <a:lnSpc>
                <a:spcPct val="115000"/>
              </a:lnSpc>
              <a:spcBef>
                <a:spcPts val="1200"/>
              </a:spcBef>
              <a:spcAft>
                <a:spcPts val="0"/>
              </a:spcAft>
              <a:buClr>
                <a:srgbClr val="2200CC"/>
              </a:buClr>
              <a:buSzPct val="100000"/>
              <a:buFont typeface="Calibri"/>
              <a:buAutoNum type="arabicPeriod"/>
            </a:pPr>
            <a:r>
              <a:rPr lang="en" sz="2300" b="1">
                <a:solidFill>
                  <a:srgbClr val="2200CC"/>
                </a:solidFill>
                <a:latin typeface="Calibri"/>
                <a:ea typeface="Calibri"/>
                <a:cs typeface="Calibri"/>
                <a:sym typeface="Calibri"/>
              </a:rPr>
              <a:t>As NACO contributors, we are obligated to protect the identities of people we are describing</a:t>
            </a:r>
            <a:endParaRPr sz="2300" b="1">
              <a:solidFill>
                <a:srgbClr val="2200CC"/>
              </a:solidFill>
              <a:latin typeface="Calibri"/>
              <a:ea typeface="Calibri"/>
              <a:cs typeface="Calibri"/>
              <a:sym typeface="Calibri"/>
            </a:endParaRPr>
          </a:p>
          <a:p>
            <a:pPr marL="457200" lvl="0" indent="-360045" algn="l" rtl="0">
              <a:lnSpc>
                <a:spcPct val="115000"/>
              </a:lnSpc>
              <a:spcBef>
                <a:spcPts val="0"/>
              </a:spcBef>
              <a:spcAft>
                <a:spcPts val="0"/>
              </a:spcAft>
              <a:buClr>
                <a:srgbClr val="2200CC"/>
              </a:buClr>
              <a:buSzPct val="100000"/>
              <a:buFont typeface="Calibri"/>
              <a:buAutoNum type="arabicPeriod"/>
            </a:pPr>
            <a:r>
              <a:rPr lang="en" sz="2300" b="1">
                <a:solidFill>
                  <a:srgbClr val="2200CC"/>
                </a:solidFill>
                <a:latin typeface="Calibri"/>
                <a:ea typeface="Calibri"/>
                <a:cs typeface="Calibri"/>
                <a:sym typeface="Calibri"/>
              </a:rPr>
              <a:t>At the same time, we should embrace the changes in MARC that link data and our patrons will want</a:t>
            </a:r>
            <a:endParaRPr sz="2300" b="1">
              <a:solidFill>
                <a:srgbClr val="2200CC"/>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76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My Background</a:t>
            </a:r>
            <a:endParaRPr/>
          </a:p>
        </p:txBody>
      </p:sp>
      <p:sp>
        <p:nvSpPr>
          <p:cNvPr id="135" name="Google Shape;135;p14"/>
          <p:cNvSpPr txBox="1">
            <a:spLocks noGrp="1"/>
          </p:cNvSpPr>
          <p:nvPr>
            <p:ph type="body" idx="1"/>
          </p:nvPr>
        </p:nvSpPr>
        <p:spPr>
          <a:xfrm>
            <a:off x="819150" y="1606400"/>
            <a:ext cx="7505700" cy="28323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b="1"/>
              <a:t>Founded a Contemporary Pagan Archive in 2016</a:t>
            </a:r>
            <a:endParaRPr sz="1600" b="1"/>
          </a:p>
          <a:p>
            <a:pPr marL="914400" lvl="1" indent="-330200" algn="l" rtl="0">
              <a:spcBef>
                <a:spcPts val="0"/>
              </a:spcBef>
              <a:spcAft>
                <a:spcPts val="0"/>
              </a:spcAft>
              <a:buSzPts val="1600"/>
              <a:buChar char="-"/>
            </a:pPr>
            <a:r>
              <a:rPr lang="en" sz="1600" b="1" u="sng"/>
              <a:t>New Age Movements, Occultism, and Spiritualism Research Library</a:t>
            </a:r>
            <a:r>
              <a:rPr lang="en" sz="1600" b="1"/>
              <a:t> (NAMOSRL)</a:t>
            </a:r>
            <a:endParaRPr sz="1600" b="1"/>
          </a:p>
          <a:p>
            <a:pPr marL="914400" lvl="1" indent="-330200" algn="l" rtl="0">
              <a:spcBef>
                <a:spcPts val="0"/>
              </a:spcBef>
              <a:spcAft>
                <a:spcPts val="0"/>
              </a:spcAft>
              <a:buSzPts val="1600"/>
              <a:buChar char="-"/>
            </a:pPr>
            <a:r>
              <a:rPr lang="en" sz="1600" b="1"/>
              <a:t>NAMOSRL is a Library with individual archival collections; located in the University Archive at Valdosta State</a:t>
            </a:r>
            <a:endParaRPr sz="1600" b="1"/>
          </a:p>
          <a:p>
            <a:pPr marL="457200" lvl="0" indent="-330200" algn="l" rtl="0">
              <a:spcBef>
                <a:spcPts val="0"/>
              </a:spcBef>
              <a:spcAft>
                <a:spcPts val="0"/>
              </a:spcAft>
              <a:buSzPts val="1600"/>
              <a:buChar char="-"/>
            </a:pPr>
            <a:r>
              <a:rPr lang="en" sz="1600" b="1"/>
              <a:t>Began with 5 collections (64 linear feet)</a:t>
            </a:r>
            <a:endParaRPr sz="1600" b="1"/>
          </a:p>
          <a:p>
            <a:pPr marL="457200" lvl="0" indent="-330200" algn="l" rtl="0">
              <a:spcBef>
                <a:spcPts val="0"/>
              </a:spcBef>
              <a:spcAft>
                <a:spcPts val="0"/>
              </a:spcAft>
              <a:buSzPts val="1600"/>
              <a:buChar char="-"/>
            </a:pPr>
            <a:r>
              <a:rPr lang="en" sz="1600" b="1"/>
              <a:t>Currently 39 named collection (physical and digital)</a:t>
            </a:r>
            <a:endParaRPr sz="1600" b="1"/>
          </a:p>
          <a:p>
            <a:pPr marL="457200" lvl="0" indent="-330200" algn="l" rtl="0">
              <a:spcBef>
                <a:spcPts val="0"/>
              </a:spcBef>
              <a:spcAft>
                <a:spcPts val="0"/>
              </a:spcAft>
              <a:buSzPts val="1600"/>
              <a:buChar char="-"/>
            </a:pPr>
            <a:r>
              <a:rPr lang="en" sz="1600" b="1"/>
              <a:t>Work in NACO and SACO is voluminous</a:t>
            </a:r>
            <a:endParaRPr sz="1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666425"/>
            <a:ext cx="7505700" cy="786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Events of Note Regarding Religious Freedom</a:t>
            </a:r>
            <a:endParaRPr/>
          </a:p>
        </p:txBody>
      </p:sp>
      <p:sp>
        <p:nvSpPr>
          <p:cNvPr id="141" name="Google Shape;141;p15"/>
          <p:cNvSpPr txBox="1">
            <a:spLocks noGrp="1"/>
          </p:cNvSpPr>
          <p:nvPr>
            <p:ph type="body" idx="1"/>
          </p:nvPr>
        </p:nvSpPr>
        <p:spPr>
          <a:xfrm>
            <a:off x="819150" y="1332875"/>
            <a:ext cx="7505700" cy="31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1921 - Margaret Murray publishes </a:t>
            </a:r>
            <a:r>
              <a:rPr lang="en" sz="1500" b="1" i="1"/>
              <a:t>The Witch-Cult in Western Europe</a:t>
            </a:r>
            <a:endParaRPr sz="1500" b="1" i="1"/>
          </a:p>
          <a:p>
            <a:pPr marL="0" lvl="0" indent="0" algn="l" rtl="0">
              <a:spcBef>
                <a:spcPts val="1200"/>
              </a:spcBef>
              <a:spcAft>
                <a:spcPts val="0"/>
              </a:spcAft>
              <a:buNone/>
            </a:pPr>
            <a:r>
              <a:rPr lang="en" sz="1500" b="1"/>
              <a:t>1951 - Repeal of the </a:t>
            </a:r>
            <a:r>
              <a:rPr lang="en" sz="1500" b="1" i="1"/>
              <a:t>Witchcraft Act of 1735</a:t>
            </a:r>
            <a:endParaRPr sz="1500" b="1" i="1"/>
          </a:p>
          <a:p>
            <a:pPr marL="0" lvl="0" indent="0" algn="l" rtl="0">
              <a:spcBef>
                <a:spcPts val="1200"/>
              </a:spcBef>
              <a:spcAft>
                <a:spcPts val="0"/>
              </a:spcAft>
              <a:buNone/>
            </a:pPr>
            <a:r>
              <a:rPr lang="en" sz="1500" b="1"/>
              <a:t>1954 - Gerald Gardner publishes </a:t>
            </a:r>
            <a:r>
              <a:rPr lang="en" sz="1500" b="1" i="1"/>
              <a:t>Witchcraft Today</a:t>
            </a:r>
            <a:endParaRPr sz="1500" b="1" i="1"/>
          </a:p>
          <a:p>
            <a:pPr marL="0" lvl="0" indent="0" algn="l" rtl="0">
              <a:spcBef>
                <a:spcPts val="1200"/>
              </a:spcBef>
              <a:spcAft>
                <a:spcPts val="0"/>
              </a:spcAft>
              <a:buNone/>
            </a:pPr>
            <a:r>
              <a:rPr lang="en" sz="1500" b="1"/>
              <a:t>1960s - Raymond Buckland is credited with bringing Garderian to the United States</a:t>
            </a:r>
            <a:endParaRPr sz="1500" b="1"/>
          </a:p>
          <a:p>
            <a:pPr marL="0" lvl="0" indent="0" algn="l" rtl="0">
              <a:spcBef>
                <a:spcPts val="1200"/>
              </a:spcBef>
              <a:spcAft>
                <a:spcPts val="0"/>
              </a:spcAft>
              <a:buNone/>
            </a:pPr>
            <a:r>
              <a:rPr lang="en" sz="1500" b="1"/>
              <a:t>1960s - Counterculture blossoms</a:t>
            </a:r>
            <a:endParaRPr sz="1500" b="1"/>
          </a:p>
          <a:p>
            <a:pPr marL="0" lvl="0" indent="0" algn="l" rtl="0">
              <a:spcBef>
                <a:spcPts val="1200"/>
              </a:spcBef>
              <a:spcAft>
                <a:spcPts val="0"/>
              </a:spcAft>
              <a:buNone/>
            </a:pPr>
            <a:r>
              <a:rPr lang="en" sz="1500" b="1"/>
              <a:t>1968 - Church and School of Wicca founded by Gavin and Yvonne Frost first federally recognized Wiccan church</a:t>
            </a:r>
            <a:endParaRPr sz="1500" b="1"/>
          </a:p>
          <a:p>
            <a:pPr marL="0" lvl="0" indent="0" algn="l" rtl="0">
              <a:spcBef>
                <a:spcPts val="1200"/>
              </a:spcBef>
              <a:spcAft>
                <a:spcPts val="1200"/>
              </a:spcAft>
              <a:buNone/>
            </a:pPr>
            <a:r>
              <a:rPr lang="en" sz="1500" b="1"/>
              <a:t>1986, 1989 -  Wicca is recognized as a religion in Dettmer v. Landon</a:t>
            </a:r>
            <a:endParaRPr sz="15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Salient Components to the Movements</a:t>
            </a:r>
            <a:endParaRPr/>
          </a:p>
        </p:txBody>
      </p:sp>
      <p:sp>
        <p:nvSpPr>
          <p:cNvPr id="147" name="Google Shape;147;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b="1"/>
              <a:t>Oath Bound Secrecy</a:t>
            </a:r>
            <a:endParaRPr sz="1900" b="1"/>
          </a:p>
          <a:p>
            <a:pPr marL="457200" lvl="0" indent="-349250" algn="l" rtl="0">
              <a:spcBef>
                <a:spcPts val="0"/>
              </a:spcBef>
              <a:spcAft>
                <a:spcPts val="0"/>
              </a:spcAft>
              <a:buSzPts val="1900"/>
              <a:buChar char="-"/>
            </a:pPr>
            <a:r>
              <a:rPr lang="en" sz="1900" b="1"/>
              <a:t>No religious protections (Employment, etc.)</a:t>
            </a:r>
            <a:endParaRPr sz="1900" b="1"/>
          </a:p>
          <a:p>
            <a:pPr marL="457200" lvl="0" indent="-349250" algn="l" rtl="0">
              <a:spcBef>
                <a:spcPts val="0"/>
              </a:spcBef>
              <a:spcAft>
                <a:spcPts val="0"/>
              </a:spcAft>
              <a:buSzPts val="1900"/>
              <a:buChar char="-"/>
            </a:pPr>
            <a:r>
              <a:rPr lang="en" sz="1900" b="1"/>
              <a:t>Discrimination / Ostracization </a:t>
            </a:r>
            <a:endParaRPr sz="1900" b="1"/>
          </a:p>
          <a:p>
            <a:pPr marL="457200" lvl="0" indent="-349250" algn="l" rtl="0">
              <a:spcBef>
                <a:spcPts val="0"/>
              </a:spcBef>
              <a:spcAft>
                <a:spcPts val="0"/>
              </a:spcAft>
              <a:buSzPts val="1900"/>
              <a:buChar char="-"/>
            </a:pPr>
            <a:r>
              <a:rPr lang="en" sz="1900" b="1"/>
              <a:t>Life threats / Harassment</a:t>
            </a:r>
            <a:endParaRPr sz="1900" b="1"/>
          </a:p>
          <a:p>
            <a:pPr marL="0" lvl="0" indent="0" algn="ctr" rtl="0">
              <a:spcBef>
                <a:spcPts val="1200"/>
              </a:spcBef>
              <a:spcAft>
                <a:spcPts val="0"/>
              </a:spcAft>
              <a:buNone/>
            </a:pPr>
            <a:r>
              <a:rPr lang="en" sz="1900" b="1"/>
              <a:t>Sound Familiar?</a:t>
            </a:r>
            <a:endParaRPr sz="1900" b="1"/>
          </a:p>
          <a:p>
            <a:pPr marL="0" lvl="0" indent="0" algn="ctr" rtl="0">
              <a:spcBef>
                <a:spcPts val="1200"/>
              </a:spcBef>
              <a:spcAft>
                <a:spcPts val="1200"/>
              </a:spcAft>
              <a:buNone/>
            </a:pPr>
            <a:r>
              <a:rPr lang="en" sz="1900" b="1"/>
              <a:t>"And Ye Harm None, Do What thou Wilt" - in all its variations</a:t>
            </a:r>
            <a:endParaRPr sz="19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Characteristics of the Demographic</a:t>
            </a:r>
            <a:endParaRPr/>
          </a:p>
        </p:txBody>
      </p:sp>
      <p:sp>
        <p:nvSpPr>
          <p:cNvPr id="153" name="Google Shape;153;p17"/>
          <p:cNvSpPr txBox="1">
            <a:spLocks noGrp="1"/>
          </p:cNvSpPr>
          <p:nvPr>
            <p:ph type="body" idx="1"/>
          </p:nvPr>
        </p:nvSpPr>
        <p:spPr>
          <a:xfrm>
            <a:off x="819150" y="1464975"/>
            <a:ext cx="7505700" cy="29736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sz="1800" b="1"/>
              <a:t>Practitioners chose a </a:t>
            </a:r>
            <a:r>
              <a:rPr lang="en" sz="1800" b="1" u="sng"/>
              <a:t>Craft Name</a:t>
            </a:r>
            <a:r>
              <a:rPr lang="en" sz="1800" b="1"/>
              <a:t> to go by</a:t>
            </a:r>
            <a:endParaRPr sz="1800" b="1"/>
          </a:p>
          <a:p>
            <a:pPr marL="914400" lvl="1" indent="-330200" algn="l" rtl="0">
              <a:spcBef>
                <a:spcPts val="0"/>
              </a:spcBef>
              <a:spcAft>
                <a:spcPts val="0"/>
              </a:spcAft>
              <a:buSzPts val="1600"/>
              <a:buChar char="-"/>
            </a:pPr>
            <a:r>
              <a:rPr lang="en" sz="1600" b="1"/>
              <a:t>Multiple Craft names can be chosen distinguished by function (public and non-public)</a:t>
            </a:r>
            <a:endParaRPr sz="1600" b="1"/>
          </a:p>
          <a:p>
            <a:pPr marL="914400" lvl="1" indent="-330200" algn="l" rtl="0">
              <a:spcBef>
                <a:spcPts val="0"/>
              </a:spcBef>
              <a:spcAft>
                <a:spcPts val="0"/>
              </a:spcAft>
              <a:buSzPts val="1600"/>
              <a:buChar char="-"/>
            </a:pPr>
            <a:r>
              <a:rPr lang="en" sz="1600" b="1"/>
              <a:t>Craft names often are chosen based on the primary deity they identify with - as more religious adherents find their creative work in the archives setting, the more conflicts will occur</a:t>
            </a:r>
            <a:endParaRPr sz="1600" b="1"/>
          </a:p>
          <a:p>
            <a:pPr marL="457200" lvl="0" indent="-342900" algn="l" rtl="0">
              <a:spcBef>
                <a:spcPts val="0"/>
              </a:spcBef>
              <a:spcAft>
                <a:spcPts val="0"/>
              </a:spcAft>
              <a:buSzPts val="1800"/>
              <a:buChar char="-"/>
            </a:pPr>
            <a:r>
              <a:rPr lang="en" sz="1800" b="1" u="sng"/>
              <a:t>Outer Court</a:t>
            </a:r>
            <a:r>
              <a:rPr lang="en" sz="1800" b="1"/>
              <a:t> and </a:t>
            </a:r>
            <a:r>
              <a:rPr lang="en" sz="1800" b="1" u="sng"/>
              <a:t>Inner Court</a:t>
            </a:r>
            <a:r>
              <a:rPr lang="en" sz="1800" b="1"/>
              <a:t> allows "weeding" of those not serious and adds a layer of protection and privacy</a:t>
            </a:r>
            <a:endParaRPr sz="1800" b="1"/>
          </a:p>
          <a:p>
            <a:pPr marL="457200" lvl="0" indent="-342900" algn="l" rtl="0">
              <a:spcBef>
                <a:spcPts val="0"/>
              </a:spcBef>
              <a:spcAft>
                <a:spcPts val="0"/>
              </a:spcAft>
              <a:buSzPts val="1800"/>
              <a:buChar char="-"/>
            </a:pPr>
            <a:r>
              <a:rPr lang="en" sz="1800" b="1"/>
              <a:t>Publishers, Distributors, Writers, etc. query individuals on their preference</a:t>
            </a:r>
            <a:endParaRPr sz="1800" b="1"/>
          </a:p>
          <a:p>
            <a:pPr marL="914400" lvl="1" indent="-342900" algn="l" rtl="0">
              <a:spcBef>
                <a:spcPts val="0"/>
              </a:spcBef>
              <a:spcAft>
                <a:spcPts val="0"/>
              </a:spcAft>
              <a:buSzPts val="1800"/>
              <a:buChar char="-"/>
            </a:pPr>
            <a:r>
              <a:rPr lang="en" sz="1800" b="1"/>
              <a:t>Some individuals use their real name, initials, or Craft name</a:t>
            </a:r>
            <a:endParaRPr sz="1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Practitioners Protecting Identities</a:t>
            </a:r>
            <a:endParaRPr/>
          </a:p>
        </p:txBody>
      </p:sp>
      <p:sp>
        <p:nvSpPr>
          <p:cNvPr id="159" name="Google Shape;159;p18"/>
          <p:cNvSpPr txBox="1">
            <a:spLocks noGrp="1"/>
          </p:cNvSpPr>
          <p:nvPr>
            <p:ph type="body" idx="1"/>
          </p:nvPr>
        </p:nvSpPr>
        <p:spPr>
          <a:xfrm>
            <a:off x="819150" y="1674625"/>
            <a:ext cx="3686100" cy="2763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600" b="1"/>
              <a:t>Taken from </a:t>
            </a:r>
            <a:r>
              <a:rPr lang="en" sz="1600" b="1" u="sng"/>
              <a:t>Serpentine Music Productions</a:t>
            </a:r>
            <a:r>
              <a:rPr lang="en" sz="1600" b="1"/>
              <a:t>' sales catalog, each individual was queried for permission to use the quote and what form of name to be used: real name or initials</a:t>
            </a:r>
            <a:endParaRPr sz="1600" b="1"/>
          </a:p>
          <a:p>
            <a:pPr marL="457200" lvl="0" indent="-330200" algn="l" rtl="0">
              <a:spcBef>
                <a:spcPts val="1200"/>
              </a:spcBef>
              <a:spcAft>
                <a:spcPts val="0"/>
              </a:spcAft>
              <a:buSzPts val="1600"/>
              <a:buChar char="-"/>
            </a:pPr>
            <a:r>
              <a:rPr lang="en" sz="1600" b="1"/>
              <a:t>Practitioners requested use of Craft name</a:t>
            </a:r>
            <a:endParaRPr sz="1600" b="1"/>
          </a:p>
          <a:p>
            <a:pPr marL="0" lvl="0" indent="0" algn="l" rtl="0">
              <a:spcBef>
                <a:spcPts val="1200"/>
              </a:spcBef>
              <a:spcAft>
                <a:spcPts val="1200"/>
              </a:spcAft>
              <a:buNone/>
            </a:pPr>
            <a:r>
              <a:rPr lang="en" sz="1600" b="1" u="sng"/>
              <a:t>Key Concept:</a:t>
            </a:r>
            <a:r>
              <a:rPr lang="en" sz="1600" b="1"/>
              <a:t> Practitioner "chooses" how they want to be represented</a:t>
            </a:r>
            <a:endParaRPr sz="1600" b="1"/>
          </a:p>
        </p:txBody>
      </p:sp>
      <p:sp>
        <p:nvSpPr>
          <p:cNvPr id="160" name="Google Shape;160;p18"/>
          <p:cNvSpPr txBox="1">
            <a:spLocks noGrp="1"/>
          </p:cNvSpPr>
          <p:nvPr>
            <p:ph type="body" idx="2"/>
          </p:nvPr>
        </p:nvSpPr>
        <p:spPr>
          <a:xfrm>
            <a:off x="4638675" y="1418225"/>
            <a:ext cx="3686100" cy="3020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1" name="Google Shape;161;p18"/>
          <p:cNvPicPr preferRelativeResize="0"/>
          <p:nvPr/>
        </p:nvPicPr>
        <p:blipFill>
          <a:blip r:embed="rId3">
            <a:alphaModFix/>
          </a:blip>
          <a:stretch>
            <a:fillRect/>
          </a:stretch>
        </p:blipFill>
        <p:spPr>
          <a:xfrm>
            <a:off x="4638675" y="1418225"/>
            <a:ext cx="2200292" cy="302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819150" y="623300"/>
            <a:ext cx="7505700" cy="79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Practitioner Requests</a:t>
            </a:r>
            <a:endParaRPr/>
          </a:p>
        </p:txBody>
      </p:sp>
      <p:sp>
        <p:nvSpPr>
          <p:cNvPr id="167" name="Google Shape;167;p19"/>
          <p:cNvSpPr txBox="1">
            <a:spLocks noGrp="1"/>
          </p:cNvSpPr>
          <p:nvPr>
            <p:ph type="body" idx="1"/>
          </p:nvPr>
        </p:nvSpPr>
        <p:spPr>
          <a:xfrm>
            <a:off x="819150" y="1418225"/>
            <a:ext cx="7505700" cy="3020400"/>
          </a:xfrm>
          <a:prstGeom prst="rect">
            <a:avLst/>
          </a:prstGeom>
        </p:spPr>
        <p:txBody>
          <a:bodyPr spcFirstLastPara="1" wrap="square" lIns="91425" tIns="91425" rIns="91425" bIns="91425" anchor="t" anchorCtr="0">
            <a:normAutofit/>
          </a:bodyPr>
          <a:lstStyle/>
          <a:p>
            <a:pPr marL="457200" lvl="0" indent="-331835" algn="l" rtl="0">
              <a:spcBef>
                <a:spcPts val="0"/>
              </a:spcBef>
              <a:spcAft>
                <a:spcPts val="0"/>
              </a:spcAft>
              <a:buSzPts val="1626"/>
              <a:buChar char="-"/>
            </a:pPr>
            <a:r>
              <a:rPr lang="en" sz="1625" b="1" dirty="0"/>
              <a:t>The term </a:t>
            </a:r>
            <a:r>
              <a:rPr lang="en" sz="1625" b="1" u="sng" dirty="0"/>
              <a:t>Witch </a:t>
            </a:r>
            <a:r>
              <a:rPr lang="en" sz="1625" b="1" dirty="0"/>
              <a:t>has been "reclaimed" by women (and some men)</a:t>
            </a:r>
            <a:endParaRPr sz="1625" b="1" dirty="0"/>
          </a:p>
          <a:p>
            <a:pPr marL="914400" lvl="1" indent="-319135" algn="l" rtl="0">
              <a:spcBef>
                <a:spcPts val="0"/>
              </a:spcBef>
              <a:spcAft>
                <a:spcPts val="0"/>
              </a:spcAft>
              <a:buSzPts val="1426"/>
              <a:buChar char="-"/>
            </a:pPr>
            <a:r>
              <a:rPr lang="en" sz="1425" b="1" dirty="0"/>
              <a:t>If the</a:t>
            </a:r>
            <a:r>
              <a:rPr lang="en-US" sz="1425" b="1"/>
              <a:t>y</a:t>
            </a:r>
            <a:r>
              <a:rPr lang="en" sz="1425" b="1"/>
              <a:t> call themselves a Witch, we should too</a:t>
            </a:r>
            <a:endParaRPr sz="1425" b="1" dirty="0"/>
          </a:p>
          <a:p>
            <a:pPr marL="457200" lvl="0" indent="-331835" algn="l" rtl="0">
              <a:spcBef>
                <a:spcPts val="0"/>
              </a:spcBef>
              <a:spcAft>
                <a:spcPts val="0"/>
              </a:spcAft>
              <a:buSzPts val="1626"/>
              <a:buChar char="-"/>
            </a:pPr>
            <a:r>
              <a:rPr lang="en" sz="1625" b="1" dirty="0"/>
              <a:t>Some people use only initials and conflicts in the NACO file require decisions</a:t>
            </a:r>
            <a:endParaRPr sz="1625" b="1" dirty="0"/>
          </a:p>
          <a:p>
            <a:pPr marL="914400" lvl="1" indent="-319135" algn="l" rtl="0">
              <a:spcBef>
                <a:spcPts val="0"/>
              </a:spcBef>
              <a:spcAft>
                <a:spcPts val="0"/>
              </a:spcAft>
              <a:buSzPts val="1426"/>
              <a:buChar char="-"/>
            </a:pPr>
            <a:r>
              <a:rPr lang="en" sz="1425" b="1" dirty="0"/>
              <a:t>Contact them or their publisher</a:t>
            </a:r>
            <a:endParaRPr sz="1425" b="1" dirty="0"/>
          </a:p>
          <a:p>
            <a:pPr marL="914400" lvl="1" indent="-319135" algn="l" rtl="0">
              <a:spcBef>
                <a:spcPts val="0"/>
              </a:spcBef>
              <a:spcAft>
                <a:spcPts val="0"/>
              </a:spcAft>
              <a:buSzPts val="1426"/>
              <a:buChar char="-"/>
            </a:pPr>
            <a:r>
              <a:rPr lang="en" sz="1425" b="1" dirty="0"/>
              <a:t>Provide examples (my name is a good choice) </a:t>
            </a:r>
            <a:endParaRPr sz="1425" b="1" dirty="0"/>
          </a:p>
          <a:p>
            <a:pPr marL="914400" lvl="1" indent="-319135" algn="l" rtl="0">
              <a:spcBef>
                <a:spcPts val="0"/>
              </a:spcBef>
              <a:spcAft>
                <a:spcPts val="0"/>
              </a:spcAft>
              <a:buSzPts val="1426"/>
              <a:buChar char="-"/>
            </a:pPr>
            <a:r>
              <a:rPr lang="en" sz="1425" b="1" dirty="0"/>
              <a:t>Explain in </a:t>
            </a:r>
            <a:r>
              <a:rPr lang="en" sz="1525" b="1" u="sng" dirty="0"/>
              <a:t>detail </a:t>
            </a:r>
            <a:r>
              <a:rPr lang="en" sz="1425" b="1" dirty="0"/>
              <a:t>what you are doing and how you would "like their help"</a:t>
            </a:r>
            <a:endParaRPr sz="1425" b="1" dirty="0"/>
          </a:p>
          <a:p>
            <a:pPr marL="914400" lvl="1" indent="-319135" algn="l" rtl="0">
              <a:spcBef>
                <a:spcPts val="0"/>
              </a:spcBef>
              <a:spcAft>
                <a:spcPts val="0"/>
              </a:spcAft>
              <a:buSzPts val="1426"/>
              <a:buChar char="-"/>
            </a:pPr>
            <a:r>
              <a:rPr lang="en" sz="1425" b="1" dirty="0"/>
              <a:t>Use buzz words (e.g., Library of Congress, form of name used in catalogs, etc.)</a:t>
            </a:r>
            <a:endParaRPr sz="1425" b="1" dirty="0"/>
          </a:p>
          <a:p>
            <a:pPr marL="914400" lvl="1" indent="-319135" algn="l" rtl="0">
              <a:spcBef>
                <a:spcPts val="0"/>
              </a:spcBef>
              <a:spcAft>
                <a:spcPts val="0"/>
              </a:spcAft>
              <a:buSzPts val="1426"/>
              <a:buChar char="-"/>
            </a:pPr>
            <a:r>
              <a:rPr lang="en" sz="1425" b="1" dirty="0"/>
              <a:t>Provided as many links as necessary (authorities.loc.gov until it lasts; or id.loc.gov)</a:t>
            </a:r>
            <a:endParaRPr sz="1425" b="1" dirty="0"/>
          </a:p>
          <a:p>
            <a:pPr marL="914400" lvl="0" indent="0" algn="l" rtl="0">
              <a:spcBef>
                <a:spcPts val="1200"/>
              </a:spcBef>
              <a:spcAft>
                <a:spcPts val="1200"/>
              </a:spcAft>
              <a:buNone/>
            </a:pPr>
            <a:endParaRPr sz="15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a:t>
            </a:r>
            <a:endParaRPr/>
          </a:p>
        </p:txBody>
      </p:sp>
      <p:sp>
        <p:nvSpPr>
          <p:cNvPr id="173" name="Google Shape;173;p20"/>
          <p:cNvSpPr txBox="1">
            <a:spLocks noGrp="1"/>
          </p:cNvSpPr>
          <p:nvPr>
            <p:ph type="body" idx="1"/>
          </p:nvPr>
        </p:nvSpPr>
        <p:spPr>
          <a:xfrm>
            <a:off x="819150" y="1800200"/>
            <a:ext cx="7505700" cy="263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25" b="1"/>
              <a:t>245 $c … ; translated by M.T.</a:t>
            </a:r>
            <a:endParaRPr sz="1725" b="1"/>
          </a:p>
          <a:p>
            <a:pPr marL="685800" lvl="0" indent="-331835" algn="l" rtl="0">
              <a:spcBef>
                <a:spcPts val="1200"/>
              </a:spcBef>
              <a:spcAft>
                <a:spcPts val="0"/>
              </a:spcAft>
              <a:buSzPts val="1626"/>
              <a:buChar char="-"/>
            </a:pPr>
            <a:r>
              <a:rPr lang="en" sz="1625" b="1"/>
              <a:t>Religious sect(s) is uncertain</a:t>
            </a:r>
            <a:endParaRPr sz="1625" b="1"/>
          </a:p>
          <a:p>
            <a:pPr marL="685800" lvl="0" indent="-331835" algn="l" rtl="0">
              <a:spcBef>
                <a:spcPts val="0"/>
              </a:spcBef>
              <a:spcAft>
                <a:spcPts val="0"/>
              </a:spcAft>
              <a:buSzPts val="1626"/>
              <a:buChar char="-"/>
            </a:pPr>
            <a:r>
              <a:rPr lang="en" sz="1625" b="1"/>
              <a:t>Biographical information is limited</a:t>
            </a:r>
            <a:endParaRPr sz="1625" b="1"/>
          </a:p>
          <a:p>
            <a:pPr marL="914400" lvl="0" indent="0" algn="l" rtl="0">
              <a:spcBef>
                <a:spcPts val="0"/>
              </a:spcBef>
              <a:spcAft>
                <a:spcPts val="0"/>
              </a:spcAft>
              <a:buNone/>
            </a:pPr>
            <a:endParaRPr sz="1625"/>
          </a:p>
          <a:p>
            <a:pPr marL="0" lvl="0" indent="0" algn="l" rtl="0">
              <a:spcBef>
                <a:spcPts val="0"/>
              </a:spcBef>
              <a:spcAft>
                <a:spcPts val="0"/>
              </a:spcAft>
              <a:buNone/>
            </a:pPr>
            <a:r>
              <a:rPr lang="en" sz="1625" b="1" u="sng"/>
              <a:t>Choice made:</a:t>
            </a:r>
            <a:r>
              <a:rPr lang="en" sz="1625" b="1"/>
              <a:t> contact the </a:t>
            </a:r>
            <a:r>
              <a:rPr lang="en" sz="1625" b="1" i="1"/>
              <a:t>publisher </a:t>
            </a:r>
            <a:r>
              <a:rPr lang="en" sz="1625" b="1"/>
              <a:t>requesting help </a:t>
            </a:r>
            <a:r>
              <a:rPr lang="en" sz="1625" b="1" u="sng"/>
              <a:t>from M.T. </a:t>
            </a:r>
            <a:r>
              <a:rPr lang="en" sz="1625" b="1"/>
              <a:t>in a </a:t>
            </a:r>
            <a:r>
              <a:rPr lang="en" sz="1625" b="1" u="sng"/>
              <a:t>detailed email </a:t>
            </a:r>
            <a:r>
              <a:rPr lang="en" sz="1625" b="1"/>
              <a:t>- Creator makes decision of how they want to be represented</a:t>
            </a:r>
            <a:endParaRPr sz="1625" b="1"/>
          </a:p>
          <a:p>
            <a:pPr marL="914400" lvl="0" indent="0" algn="l" rtl="0">
              <a:spcBef>
                <a:spcPts val="1200"/>
              </a:spcBef>
              <a:spcAft>
                <a:spcPts val="1200"/>
              </a:spcAft>
              <a:buNone/>
            </a:pPr>
            <a:r>
              <a:rPr lang="en" sz="1550" b="1">
                <a:solidFill>
                  <a:srgbClr val="212529"/>
                </a:solidFill>
                <a:latin typeface="Roboto"/>
                <a:ea typeface="Roboto"/>
                <a:cs typeface="Roboto"/>
                <a:sym typeface="Roboto"/>
              </a:rPr>
              <a:t>100;0_; $a M. T. $q (M. Trzcinska)</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Other Practitioners Requests</a:t>
            </a:r>
            <a:endParaRPr/>
          </a:p>
        </p:txBody>
      </p:sp>
      <p:sp>
        <p:nvSpPr>
          <p:cNvPr id="179" name="Google Shape;179;p21"/>
          <p:cNvSpPr txBox="1">
            <a:spLocks noGrp="1"/>
          </p:cNvSpPr>
          <p:nvPr>
            <p:ph type="body" idx="1"/>
          </p:nvPr>
        </p:nvSpPr>
        <p:spPr>
          <a:xfrm>
            <a:off x="819150" y="1733850"/>
            <a:ext cx="7505700" cy="2704800"/>
          </a:xfrm>
          <a:prstGeom prst="rect">
            <a:avLst/>
          </a:prstGeom>
        </p:spPr>
        <p:txBody>
          <a:bodyPr spcFirstLastPara="1" wrap="square" lIns="91425" tIns="91425" rIns="91425" bIns="91425" anchor="t" anchorCtr="0">
            <a:normAutofit fontScale="85000" lnSpcReduction="10000"/>
          </a:bodyPr>
          <a:lstStyle/>
          <a:p>
            <a:pPr marL="457200" lvl="0" indent="-342900" algn="l" rtl="0">
              <a:spcBef>
                <a:spcPts val="0"/>
              </a:spcBef>
              <a:spcAft>
                <a:spcPts val="0"/>
              </a:spcAft>
              <a:buSzPts val="1800"/>
              <a:buChar char="-"/>
            </a:pPr>
            <a:r>
              <a:rPr lang="en" sz="1800" b="1" dirty="0"/>
              <a:t>Some individuals want to be associated with their public Craft name </a:t>
            </a:r>
            <a:r>
              <a:rPr lang="en-US" sz="1800" b="1" dirty="0"/>
              <a:t>AND real name</a:t>
            </a:r>
            <a:endParaRPr sz="1800" b="1" dirty="0"/>
          </a:p>
          <a:p>
            <a:pPr marL="914400" lvl="1" indent="-330200" algn="l" rtl="0">
              <a:spcBef>
                <a:spcPts val="0"/>
              </a:spcBef>
              <a:spcAft>
                <a:spcPts val="0"/>
              </a:spcAft>
              <a:buSzPts val="1600"/>
              <a:buChar char="-"/>
            </a:pPr>
            <a:r>
              <a:rPr lang="en" sz="1600" b="1" dirty="0"/>
              <a:t>M. Macha NightMare (Aline O'Brien)</a:t>
            </a:r>
            <a:endParaRPr sz="1600" b="1" dirty="0"/>
          </a:p>
          <a:p>
            <a:pPr marL="1371600" lvl="2" indent="-330200" algn="l" rtl="0">
              <a:spcBef>
                <a:spcPts val="0"/>
              </a:spcBef>
              <a:spcAft>
                <a:spcPts val="0"/>
              </a:spcAft>
              <a:buSzPts val="1600"/>
              <a:buChar char="-"/>
            </a:pPr>
            <a:r>
              <a:rPr lang="en" sz="1600" b="1" dirty="0"/>
              <a:t>Has creative work under both names</a:t>
            </a:r>
            <a:endParaRPr sz="1600" b="1" dirty="0"/>
          </a:p>
          <a:p>
            <a:pPr marL="1371600" lvl="2" indent="-330200" algn="l" rtl="0">
              <a:spcBef>
                <a:spcPts val="0"/>
              </a:spcBef>
              <a:spcAft>
                <a:spcPts val="0"/>
              </a:spcAft>
              <a:buSzPts val="1600"/>
              <a:buChar char="-"/>
            </a:pPr>
            <a:r>
              <a:rPr lang="en" sz="1600" b="1" dirty="0"/>
              <a:t>Wants the names to be associated</a:t>
            </a:r>
            <a:endParaRPr sz="1600" b="1" dirty="0"/>
          </a:p>
          <a:p>
            <a:pPr marL="1828800" lvl="3" indent="-330200" algn="l" rtl="0">
              <a:spcBef>
                <a:spcPts val="0"/>
              </a:spcBef>
              <a:spcAft>
                <a:spcPts val="0"/>
              </a:spcAft>
              <a:buSzPts val="1600"/>
              <a:buChar char="-"/>
            </a:pPr>
            <a:r>
              <a:rPr lang="en" sz="1600" b="1" dirty="0"/>
              <a:t>500;1_; $w r </a:t>
            </a:r>
            <a:r>
              <a:rPr lang="en" sz="1800" b="1" dirty="0">
                <a:solidFill>
                  <a:schemeClr val="accent6"/>
                </a:solidFill>
              </a:rPr>
              <a:t>$i Real identity:</a:t>
            </a:r>
            <a:r>
              <a:rPr lang="en" sz="1600" b="1" dirty="0">
                <a:solidFill>
                  <a:schemeClr val="accent6"/>
                </a:solidFill>
              </a:rPr>
              <a:t> </a:t>
            </a:r>
            <a:r>
              <a:rPr lang="en" sz="1600" b="1" dirty="0"/>
              <a:t>$a O'Brien, Aline</a:t>
            </a:r>
            <a:endParaRPr sz="1600" b="1" dirty="0"/>
          </a:p>
          <a:p>
            <a:pPr marL="1828800" lvl="3" indent="-330200" algn="l" rtl="0">
              <a:spcBef>
                <a:spcPts val="0"/>
              </a:spcBef>
              <a:spcAft>
                <a:spcPts val="0"/>
              </a:spcAft>
              <a:buSzPts val="1600"/>
              <a:buChar char="-"/>
            </a:pPr>
            <a:r>
              <a:rPr lang="en" sz="1600" b="1" dirty="0"/>
              <a:t>500;0_; $w r </a:t>
            </a:r>
            <a:r>
              <a:rPr lang="en" sz="1800" b="1" dirty="0">
                <a:solidFill>
                  <a:srgbClr val="0000FF"/>
                </a:solidFill>
              </a:rPr>
              <a:t>$i Alternate identity: </a:t>
            </a:r>
            <a:r>
              <a:rPr lang="en" sz="1600" b="1" dirty="0"/>
              <a:t>$a M. Macha NightMare</a:t>
            </a:r>
            <a:endParaRPr sz="1600" b="1" dirty="0"/>
          </a:p>
          <a:p>
            <a:pPr marL="1371600" lvl="2" indent="-330200" algn="l" rtl="0">
              <a:spcBef>
                <a:spcPts val="0"/>
              </a:spcBef>
              <a:spcAft>
                <a:spcPts val="0"/>
              </a:spcAft>
              <a:buSzPts val="1600"/>
              <a:buChar char="-"/>
            </a:pPr>
            <a:r>
              <a:rPr lang="en" sz="1600" b="1" dirty="0"/>
              <a:t>Currently identifies as a Witch at Large</a:t>
            </a:r>
            <a:endParaRPr sz="1600" b="1" dirty="0"/>
          </a:p>
          <a:p>
            <a:pPr marL="0" lvl="0" indent="0" algn="l" rtl="0">
              <a:spcBef>
                <a:spcPts val="1200"/>
              </a:spcBef>
              <a:spcAft>
                <a:spcPts val="1200"/>
              </a:spcAft>
              <a:buNone/>
            </a:pPr>
            <a:r>
              <a:rPr lang="en" sz="1600" b="1" dirty="0"/>
              <a:t>Note, however, she prefers that no one know what M. stands for - not added to authority record</a:t>
            </a:r>
            <a:endParaRPr sz="1600" b="1"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996</Words>
  <Application>Microsoft Office PowerPoint</Application>
  <PresentationFormat>On-screen Show (16:9)</PresentationFormat>
  <Paragraphs>101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Nunito</vt:lpstr>
      <vt:lpstr>Roboto</vt:lpstr>
      <vt:lpstr>Shift</vt:lpstr>
      <vt:lpstr>Authority Control and the Occult: Ethical Expectations for the NACO Contributor</vt:lpstr>
      <vt:lpstr>My Background</vt:lpstr>
      <vt:lpstr>Events of Note Regarding Religious Freedom</vt:lpstr>
      <vt:lpstr>Salient Components to the Movements</vt:lpstr>
      <vt:lpstr>Characteristics of the Demographic</vt:lpstr>
      <vt:lpstr>Practitioners Protecting Identities</vt:lpstr>
      <vt:lpstr>Practitioner Requests</vt:lpstr>
      <vt:lpstr>Example:</vt:lpstr>
      <vt:lpstr>Other Practitioners Requests</vt:lpstr>
      <vt:lpstr>Ramifications</vt:lpstr>
      <vt:lpstr>Linked Data</vt:lpstr>
      <vt:lpstr>Systems Outside of Library Catalogs</vt:lpstr>
      <vt:lpstr>Demographics in Use</vt:lpstr>
      <vt:lpstr>Changes in Self Identification</vt:lpstr>
      <vt:lpstr>What Demographics to use in Authorities</vt:lpstr>
      <vt:lpstr>In sum As NACO contributors, we are obligated to protect the identities of people we are describing At the same time, we should embrace the changes in MARC that link data and our patrons will want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Authority Control and the Occult: Ethical Expectations for the NACO Contributor</dc:title>
  <cp:lastModifiedBy>Guy Vernon Frost</cp:lastModifiedBy>
  <cp:revision>6</cp:revision>
  <dcterms:modified xsi:type="dcterms:W3CDTF">2023-03-07T20:17:26Z</dcterms:modified>
</cp:coreProperties>
</file>