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2"/>
  </p:notesMasterIdLst>
  <p:sldIdLst>
    <p:sldId id="275" r:id="rId2"/>
    <p:sldId id="280" r:id="rId3"/>
    <p:sldId id="281" r:id="rId4"/>
    <p:sldId id="282" r:id="rId5"/>
    <p:sldId id="283" r:id="rId6"/>
    <p:sldId id="284" r:id="rId7"/>
    <p:sldId id="286" r:id="rId8"/>
    <p:sldId id="285" r:id="rId9"/>
    <p:sldId id="287" r:id="rId10"/>
    <p:sldId id="288" r:id="rId1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EB6E0F5-C3DB-44F6-9A52-E743218AEC30}">
          <p14:sldIdLst>
            <p14:sldId id="275"/>
            <p14:sldId id="280"/>
            <p14:sldId id="281"/>
            <p14:sldId id="282"/>
            <p14:sldId id="283"/>
            <p14:sldId id="284"/>
            <p14:sldId id="286"/>
            <p14:sldId id="285"/>
            <p14:sldId id="287"/>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1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711" autoAdjust="0"/>
  </p:normalViewPr>
  <p:slideViewPr>
    <p:cSldViewPr snapToGrid="0">
      <p:cViewPr varScale="1">
        <p:scale>
          <a:sx n="86" d="100"/>
          <a:sy n="86" d="100"/>
        </p:scale>
        <p:origin x="9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D151564-4CA7-49A3-898C-8CFE8303A47C}" type="datetimeFigureOut">
              <a:rPr lang="en-US" smtClean="0"/>
              <a:t>2/1/2021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3AE85F2E-6FA7-4AB1-B00A-1812A1605A68}" type="slidenum">
              <a:rPr lang="en-US" smtClean="0"/>
              <a:t>‹#›</a:t>
            </a:fld>
            <a:endParaRPr lang="en-US"/>
          </a:p>
        </p:txBody>
      </p:sp>
    </p:spTree>
    <p:extLst>
      <p:ext uri="{BB962C8B-B14F-4D97-AF65-F5344CB8AC3E}">
        <p14:creationId xmlns:p14="http://schemas.microsoft.com/office/powerpoint/2010/main" val="2954659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a:t>
            </a:r>
            <a:r>
              <a:rPr lang="en-US" sz="1200" kern="1200" dirty="0" smtClean="0">
                <a:solidFill>
                  <a:schemeClr val="tx1"/>
                </a:solidFill>
                <a:effectLst/>
                <a:latin typeface="+mn-lt"/>
                <a:ea typeface="+mn-ea"/>
                <a:cs typeface="+mn-cs"/>
              </a:rPr>
              <a:t>accessing or referencing linked data resources, catalogers or metadata librarians may encounter statements that seem incorrect. Sometimes linked data authorities for entities, particularly individuals and organizations, contain factual errors. How can these potential issues be assessed? Can individuals provide constructive feedback to the organization that hosts the authority record(s)? This session will discuss these issues, and how best practices may differ for different platforms and data sources.</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1</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283866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10</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469322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2</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113595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3</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193826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4</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415803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5</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737402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6</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014174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7</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413887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8</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961765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26497" rtl="0" eaLnBrk="1" fontAlgn="base" latinLnBrk="0" hangingPunct="1">
              <a:lnSpc>
                <a:spcPct val="100000"/>
              </a:lnSpc>
              <a:spcBef>
                <a:spcPct val="0"/>
              </a:spcBef>
              <a:spcAft>
                <a:spcPct val="0"/>
              </a:spcAft>
              <a:buClrTx/>
              <a:buSzTx/>
              <a:buFontTx/>
              <a:buNone/>
              <a:tabLst/>
              <a:defRPr/>
            </a:pPr>
            <a:fld id="{56204804-E4B9-4212-84EC-C91A62C4BEC5}" type="slidenum">
              <a:rPr kumimoji="0" lang="en-US" sz="1300" b="0" i="0" u="none" strike="noStrike" kern="1200" cap="none" spc="0" normalizeH="0" baseline="0" noProof="0" smtClean="0">
                <a:ln>
                  <a:noFill/>
                </a:ln>
                <a:solidFill>
                  <a:srgbClr val="000000"/>
                </a:solidFill>
                <a:effectLst/>
                <a:uLnTx/>
                <a:uFillTx/>
                <a:latin typeface="Arial" pitchFamily="34" charset="0"/>
                <a:ea typeface="ＭＳ Ｐゴシック" pitchFamily="34" charset="-128"/>
                <a:cs typeface="Arial" pitchFamily="34" charset="0"/>
              </a:rPr>
              <a:pPr marL="0" marR="0" lvl="0" indent="0" algn="r" defTabSz="926497" rtl="0" eaLnBrk="1" fontAlgn="base" latinLnBrk="0" hangingPunct="1">
                <a:lnSpc>
                  <a:spcPct val="100000"/>
                </a:lnSpc>
                <a:spcBef>
                  <a:spcPct val="0"/>
                </a:spcBef>
                <a:spcAft>
                  <a:spcPct val="0"/>
                </a:spcAft>
                <a:buClrTx/>
                <a:buSzTx/>
                <a:buFontTx/>
                <a:buNone/>
                <a:tabLst/>
                <a:defRPr/>
              </a:pPr>
              <a:t>9</a:t>
            </a:fld>
            <a:endParaRPr kumimoji="0" lang="en-US" sz="13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417694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a:prstGeom prst="rect">
            <a:avLst/>
          </a:prstGeom>
        </p:spPr>
        <p:txBody>
          <a:bodyPr/>
          <a:lstStyle>
            <a:lvl1pPr>
              <a:defRPr>
                <a:solidFill>
                  <a:srgbClr val="F05936"/>
                </a:solidFill>
                <a:latin typeface="Arial" charset="0"/>
                <a:ea typeface="Arial" charset="0"/>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pPr>
              <a:defRPr/>
            </a:pPr>
            <a:fld id="{A304EB23-957D-49C6-B4DA-5A03BBEAED57}" type="slidenum">
              <a:rPr lang="en-US" altLang="en-US"/>
              <a:pPr>
                <a:defRPr/>
              </a:pPr>
              <a:t>‹#›</a:t>
            </a:fld>
            <a:endParaRPr lang="en-US" altLang="en-US" dirty="0">
              <a:solidFill>
                <a:schemeClr val="tx1"/>
              </a:solidFill>
            </a:endParaRPr>
          </a:p>
        </p:txBody>
      </p:sp>
    </p:spTree>
    <p:extLst>
      <p:ext uri="{BB962C8B-B14F-4D97-AF65-F5344CB8AC3E}">
        <p14:creationId xmlns:p14="http://schemas.microsoft.com/office/powerpoint/2010/main" val="2385861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pPr>
              <a:defRPr/>
            </a:pPr>
            <a:fld id="{5997BB00-9803-41B4-AC65-7DC582A38785}" type="slidenum">
              <a:rPr lang="en-US" altLang="en-US"/>
              <a:pPr>
                <a:defRPr/>
              </a:pPr>
              <a:t>‹#›</a:t>
            </a:fld>
            <a:endParaRPr lang="en-US" altLang="en-US" dirty="0">
              <a:solidFill>
                <a:schemeClr val="tx1"/>
              </a:solidFill>
            </a:endParaRPr>
          </a:p>
        </p:txBody>
      </p:sp>
      <p:sp>
        <p:nvSpPr>
          <p:cNvPr id="4" name="Rectangle 18"/>
          <p:cNvSpPr>
            <a:spLocks noChangeArrowheads="1"/>
          </p:cNvSpPr>
          <p:nvPr userDrawn="1"/>
        </p:nvSpPr>
        <p:spPr bwMode="auto">
          <a:xfrm>
            <a:off x="508000" y="381000"/>
            <a:ext cx="11176000" cy="76200"/>
          </a:xfrm>
          <a:prstGeom prst="rect">
            <a:avLst/>
          </a:prstGeom>
          <a:solidFill>
            <a:schemeClr val="tx1"/>
          </a:solidFill>
          <a:ln>
            <a:noFill/>
          </a:ln>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33207869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2B009ED-B312-4ACC-B6D2-3B3431B195CD}" type="slidenum">
              <a:rPr lang="en-US" altLang="en-US"/>
              <a:pPr>
                <a:defRPr/>
              </a:pPr>
              <a:t>‹#›</a:t>
            </a:fld>
            <a:endParaRPr lang="en-US" altLang="en-US" dirty="0">
              <a:solidFill>
                <a:schemeClr val="tx1"/>
              </a:solidFill>
            </a:endParaRPr>
          </a:p>
        </p:txBody>
      </p:sp>
      <p:sp>
        <p:nvSpPr>
          <p:cNvPr id="4" name="Rectangle 18"/>
          <p:cNvSpPr>
            <a:spLocks noChangeArrowheads="1"/>
          </p:cNvSpPr>
          <p:nvPr userDrawn="1"/>
        </p:nvSpPr>
        <p:spPr bwMode="auto">
          <a:xfrm>
            <a:off x="508000" y="152400"/>
            <a:ext cx="11176000" cy="76200"/>
          </a:xfrm>
          <a:prstGeom prst="rect">
            <a:avLst/>
          </a:prstGeom>
          <a:solidFill>
            <a:schemeClr val="tx1"/>
          </a:solidFill>
          <a:ln>
            <a:noFill/>
          </a:ln>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Tree>
    <p:extLst>
      <p:ext uri="{BB962C8B-B14F-4D97-AF65-F5344CB8AC3E}">
        <p14:creationId xmlns:p14="http://schemas.microsoft.com/office/powerpoint/2010/main" val="21777251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6"/>
          <p:cNvSpPr>
            <a:spLocks noGrp="1"/>
          </p:cNvSpPr>
          <p:nvPr>
            <p:ph type="sldNum" sz="quarter" idx="10"/>
          </p:nvPr>
        </p:nvSpPr>
        <p:spPr/>
        <p:txBody>
          <a:bodyPr/>
          <a:lstStyle/>
          <a:p>
            <a:pPr>
              <a:defRPr/>
            </a:pPr>
            <a:fld id="{259B20A2-6D97-4732-944A-CFFDBD4BF56B}" type="slidenum">
              <a:rPr lang="en-US" altLang="en-US" smtClean="0"/>
              <a:pPr>
                <a:defRPr/>
              </a:pPr>
              <a:t>‹#›</a:t>
            </a:fld>
            <a:endParaRPr lang="en-US" altLang="en-US" dirty="0"/>
          </a:p>
        </p:txBody>
      </p:sp>
    </p:spTree>
    <p:extLst>
      <p:ext uri="{BB962C8B-B14F-4D97-AF65-F5344CB8AC3E}">
        <p14:creationId xmlns:p14="http://schemas.microsoft.com/office/powerpoint/2010/main" val="40043558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6248400"/>
            <a:ext cx="12192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51" name="Rectangle 3"/>
          <p:cNvSpPr>
            <a:spLocks noGrp="1" noChangeArrowheads="1"/>
          </p:cNvSpPr>
          <p:nvPr>
            <p:ph type="body" idx="1"/>
          </p:nvPr>
        </p:nvSpPr>
        <p:spPr bwMode="auto">
          <a:xfrm>
            <a:off x="484095" y="1143000"/>
            <a:ext cx="109728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30" name="Rectangle 6"/>
          <p:cNvSpPr>
            <a:spLocks noGrp="1" noChangeArrowheads="1"/>
          </p:cNvSpPr>
          <p:nvPr>
            <p:ph type="sldNum" sz="quarter" idx="4"/>
          </p:nvPr>
        </p:nvSpPr>
        <p:spPr bwMode="auto">
          <a:xfrm>
            <a:off x="10668000" y="6400800"/>
            <a:ext cx="132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259B20A2-6D97-4732-944A-CFFDBD4BF56B}" type="slidenum">
              <a:rPr lang="en-US" altLang="en-US"/>
              <a:pPr>
                <a:defRPr/>
              </a:pPr>
              <a:t>‹#›</a:t>
            </a:fld>
            <a:endParaRPr lang="en-US" altLang="en-US" dirty="0"/>
          </a:p>
        </p:txBody>
      </p:sp>
      <p:sp>
        <p:nvSpPr>
          <p:cNvPr id="2056" name="Text Box 14"/>
          <p:cNvSpPr txBox="1">
            <a:spLocks noChangeArrowheads="1"/>
          </p:cNvSpPr>
          <p:nvPr userDrawn="1"/>
        </p:nvSpPr>
        <p:spPr bwMode="auto">
          <a:xfrm>
            <a:off x="711200" y="990601"/>
            <a:ext cx="69088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endParaRPr lang="en-US" altLang="en-US" sz="1800" dirty="0" smtClean="0">
              <a:ea typeface="+mn-ea"/>
            </a:endParaRPr>
          </a:p>
        </p:txBody>
      </p:sp>
      <p:sp>
        <p:nvSpPr>
          <p:cNvPr id="2058" name="Text Box 18"/>
          <p:cNvSpPr txBox="1">
            <a:spLocks noChangeArrowheads="1"/>
          </p:cNvSpPr>
          <p:nvPr userDrawn="1"/>
        </p:nvSpPr>
        <p:spPr bwMode="auto">
          <a:xfrm>
            <a:off x="11176000" y="6400800"/>
            <a:ext cx="81280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Bef>
                <a:spcPct val="50000"/>
              </a:spcBef>
              <a:defRPr/>
            </a:pPr>
            <a:fld id="{67BD3325-56D4-4B20-B13A-19C6EC98A464}" type="slidenum">
              <a:rPr lang="en-US" altLang="en-US" sz="1200" smtClean="0">
                <a:solidFill>
                  <a:srgbClr val="000000"/>
                </a:solidFill>
              </a:rPr>
              <a:pPr eaLnBrk="1" hangingPunct="1">
                <a:spcBef>
                  <a:spcPct val="50000"/>
                </a:spcBef>
                <a:defRPr/>
              </a:pPr>
              <a:t>‹#›</a:t>
            </a:fld>
            <a:endParaRPr lang="en-US" altLang="en-US" sz="1800" dirty="0" smtClean="0">
              <a:solidFill>
                <a:srgbClr val="000000"/>
              </a:solidFill>
            </a:endParaRPr>
          </a:p>
        </p:txBody>
      </p:sp>
      <p:pic>
        <p:nvPicPr>
          <p:cNvPr id="2" name="Picture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08000" y="6309949"/>
            <a:ext cx="2465493" cy="486503"/>
          </a:xfrm>
          <a:prstGeom prst="rect">
            <a:avLst/>
          </a:prstGeom>
        </p:spPr>
      </p:pic>
      <p:cxnSp>
        <p:nvCxnSpPr>
          <p:cNvPr id="4" name="Straight Connector 3"/>
          <p:cNvCxnSpPr/>
          <p:nvPr userDrawn="1"/>
        </p:nvCxnSpPr>
        <p:spPr>
          <a:xfrm>
            <a:off x="0" y="6248400"/>
            <a:ext cx="12192000" cy="0"/>
          </a:xfrm>
          <a:prstGeom prst="line">
            <a:avLst/>
          </a:prstGeom>
          <a:ln w="9525">
            <a:solidFill>
              <a:srgbClr val="373535"/>
            </a:solidFill>
          </a:ln>
        </p:spPr>
        <p:style>
          <a:lnRef idx="1">
            <a:schemeClr val="accent1"/>
          </a:lnRef>
          <a:fillRef idx="0">
            <a:schemeClr val="accent1"/>
          </a:fillRef>
          <a:effectRef idx="0">
            <a:schemeClr val="accent1"/>
          </a:effectRef>
          <a:fontRef idx="minor">
            <a:schemeClr val="tx1"/>
          </a:fontRef>
        </p:style>
      </p:cxnSp>
      <p:sp>
        <p:nvSpPr>
          <p:cNvPr id="12" name="Rectangle 18"/>
          <p:cNvSpPr>
            <a:spLocks noChangeArrowheads="1"/>
          </p:cNvSpPr>
          <p:nvPr userDrawn="1"/>
        </p:nvSpPr>
        <p:spPr bwMode="auto">
          <a:xfrm>
            <a:off x="508000" y="381000"/>
            <a:ext cx="11176000" cy="76200"/>
          </a:xfrm>
          <a:prstGeom prst="rect">
            <a:avLst/>
          </a:prstGeom>
          <a:solidFill>
            <a:schemeClr val="tx1"/>
          </a:solidFill>
          <a:ln>
            <a:noFill/>
          </a:ln>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2000"/>
          </a:p>
        </p:txBody>
      </p:sp>
      <p:sp>
        <p:nvSpPr>
          <p:cNvPr id="3" name="Title Placeholder 2"/>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1115133111"/>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Lst>
  <p:timing>
    <p:tnLst>
      <p:par>
        <p:cTn id="1" dur="indefinite" restart="never" nodeType="tmRoot"/>
      </p:par>
    </p:tnLst>
  </p:timing>
  <p:hf sldNum="0" hdr="0" dt="0"/>
  <p:txStyles>
    <p:titleStyle>
      <a:lvl1pPr algn="l" rtl="0" eaLnBrk="0" fontAlgn="base" hangingPunct="0">
        <a:spcBef>
          <a:spcPct val="0"/>
        </a:spcBef>
        <a:spcAft>
          <a:spcPct val="0"/>
        </a:spcAft>
        <a:defRPr sz="2800" b="0" i="0" u="none">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DDDDDD"/>
        </a:buClr>
        <a:buFont typeface="Wingdings" pitchFamily="2" charset="2"/>
        <a:buChar char="§"/>
        <a:defRPr sz="1600" b="0" i="0" u="none">
          <a:solidFill>
            <a:schemeClr val="tx1"/>
          </a:solidFill>
          <a:latin typeface="+mn-lt"/>
          <a:ea typeface="Arial" charset="0"/>
          <a:cs typeface="+mn-cs"/>
        </a:defRPr>
      </a:lvl2pPr>
      <a:lvl3pPr marL="1143000" indent="-228600" algn="l" rtl="0" eaLnBrk="0" fontAlgn="base" hangingPunct="0">
        <a:spcBef>
          <a:spcPct val="20000"/>
        </a:spcBef>
        <a:spcAft>
          <a:spcPct val="0"/>
        </a:spcAft>
        <a:buClr>
          <a:srgbClr val="DDDDDD"/>
        </a:buClr>
        <a:buFont typeface="Wingdings" pitchFamily="2" charset="2"/>
        <a:buChar char="§"/>
        <a:defRPr sz="1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ea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17" y="759907"/>
            <a:ext cx="11898351"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a:solidFill>
                  <a:schemeClr val="tx1"/>
                </a:solidFill>
              </a:rPr>
              <a:t>Troubleshooting Linked Data Authority Records</a:t>
            </a: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758283" y="1693329"/>
            <a:ext cx="4495800" cy="4138312"/>
          </a:xfrm>
          <a:prstGeom prst="rect">
            <a:avLst/>
          </a:prstGeom>
        </p:spPr>
        <p:txBody>
          <a:bodyPr vert="horz" wrap="square" lIns="0" tIns="57150" rIns="0" bIns="0" rtlCol="0">
            <a:spAutoFit/>
          </a:bodyPr>
          <a:lstStyle/>
          <a:p>
            <a:pPr marL="12065" algn="ctr" fontAlgn="base">
              <a:spcBef>
                <a:spcPts val="450"/>
              </a:spcBef>
              <a:spcAft>
                <a:spcPct val="0"/>
              </a:spcAft>
              <a:buClr>
                <a:srgbClr val="000000"/>
              </a:buClr>
              <a:buSzPct val="150000"/>
              <a:tabLst>
                <a:tab pos="333375" algn="l"/>
              </a:tabLst>
            </a:pPr>
            <a:r>
              <a:rPr lang="en-US" sz="4000" b="1" dirty="0" smtClean="0">
                <a:solidFill>
                  <a:srgbClr val="FA5129"/>
                </a:solidFill>
                <a:latin typeface="Arial" pitchFamily="34" charset="0"/>
                <a:ea typeface="ＭＳ Ｐゴシック" pitchFamily="34" charset="-128"/>
              </a:rPr>
              <a:t>Paul Frank</a:t>
            </a:r>
            <a:endParaRPr lang="en-US" sz="4000" b="1" dirty="0">
              <a:solidFill>
                <a:srgbClr val="FA5129"/>
              </a:solidFill>
              <a:latin typeface="Arial" pitchFamily="34" charset="0"/>
              <a:ea typeface="ＭＳ Ｐゴシック" pitchFamily="34" charset="-128"/>
            </a:endParaRPr>
          </a:p>
          <a:p>
            <a:pPr marL="12065" algn="ctr" fontAlgn="base">
              <a:spcBef>
                <a:spcPts val="450"/>
              </a:spcBef>
              <a:spcAft>
                <a:spcPct val="0"/>
              </a:spcAft>
              <a:buClr>
                <a:srgbClr val="000000"/>
              </a:buClr>
              <a:buSzPct val="150000"/>
              <a:tabLst>
                <a:tab pos="333375" algn="l"/>
              </a:tabLst>
            </a:pPr>
            <a:endParaRPr lang="en-US" sz="2000" b="1" dirty="0">
              <a:solidFill>
                <a:srgbClr val="FA5129"/>
              </a:solidFill>
              <a:latin typeface="Arial" pitchFamily="34" charset="0"/>
              <a:ea typeface="ＭＳ Ｐゴシック" pitchFamily="34" charset="-128"/>
            </a:endParaRPr>
          </a:p>
          <a:p>
            <a:pPr marL="12065" algn="ctr" fontAlgn="base">
              <a:spcBef>
                <a:spcPts val="450"/>
              </a:spcBef>
              <a:spcAft>
                <a:spcPct val="0"/>
              </a:spcAft>
              <a:buClr>
                <a:srgbClr val="000000"/>
              </a:buClr>
              <a:buSzPct val="150000"/>
              <a:tabLst>
                <a:tab pos="333375" algn="l"/>
              </a:tabLst>
            </a:pPr>
            <a:r>
              <a:rPr lang="en-US" sz="2800" b="1" dirty="0" smtClean="0">
                <a:latin typeface="Arial" pitchFamily="34" charset="0"/>
                <a:ea typeface="ＭＳ Ｐゴシック" pitchFamily="34" charset="-128"/>
              </a:rPr>
              <a:t>NACO Program</a:t>
            </a:r>
          </a:p>
          <a:p>
            <a:pPr marL="12065" algn="ctr" fontAlgn="base">
              <a:spcBef>
                <a:spcPts val="450"/>
              </a:spcBef>
              <a:spcAft>
                <a:spcPct val="0"/>
              </a:spcAft>
              <a:buClr>
                <a:srgbClr val="000000"/>
              </a:buClr>
              <a:buSzPct val="150000"/>
              <a:tabLst>
                <a:tab pos="333375" algn="l"/>
              </a:tabLst>
            </a:pPr>
            <a:endParaRPr lang="en-US" sz="2800" b="1" dirty="0" smtClean="0">
              <a:solidFill>
                <a:srgbClr val="F05936"/>
              </a:solidFill>
              <a:latin typeface="Arial" pitchFamily="34" charset="0"/>
              <a:ea typeface="ＭＳ Ｐゴシック" pitchFamily="34" charset="-128"/>
            </a:endParaRPr>
          </a:p>
          <a:p>
            <a:pPr marL="12065" algn="ctr" fontAlgn="base">
              <a:spcBef>
                <a:spcPts val="450"/>
              </a:spcBef>
              <a:spcAft>
                <a:spcPct val="0"/>
              </a:spcAft>
              <a:buClr>
                <a:srgbClr val="000000"/>
              </a:buClr>
              <a:buSzPct val="150000"/>
              <a:tabLst>
                <a:tab pos="333375" algn="l"/>
              </a:tabLst>
            </a:pPr>
            <a:r>
              <a:rPr lang="en-US" b="1" dirty="0" smtClean="0">
                <a:solidFill>
                  <a:srgbClr val="F05936"/>
                </a:solidFill>
                <a:latin typeface="Arial" pitchFamily="34" charset="0"/>
                <a:ea typeface="ＭＳ Ｐゴシック" pitchFamily="34" charset="-128"/>
              </a:rPr>
              <a:t>Policy</a:t>
            </a:r>
            <a:r>
              <a:rPr lang="en-US" b="1" dirty="0">
                <a:solidFill>
                  <a:srgbClr val="F05936"/>
                </a:solidFill>
                <a:latin typeface="Arial" pitchFamily="34" charset="0"/>
                <a:ea typeface="ＭＳ Ｐゴシック" pitchFamily="34" charset="-128"/>
              </a:rPr>
              <a:t>, Training, and Cooperative Programs </a:t>
            </a:r>
            <a:r>
              <a:rPr lang="en-US" b="1" dirty="0" smtClean="0">
                <a:solidFill>
                  <a:srgbClr val="F05936"/>
                </a:solidFill>
                <a:latin typeface="Arial" pitchFamily="34" charset="0"/>
                <a:ea typeface="ＭＳ Ｐゴシック" pitchFamily="34" charset="-128"/>
              </a:rPr>
              <a:t>Division</a:t>
            </a:r>
          </a:p>
          <a:p>
            <a:pPr marL="12065" algn="ctr" fontAlgn="base">
              <a:spcBef>
                <a:spcPts val="450"/>
              </a:spcBef>
              <a:spcAft>
                <a:spcPct val="0"/>
              </a:spcAft>
              <a:buClr>
                <a:srgbClr val="000000"/>
              </a:buClr>
              <a:buSzPct val="150000"/>
              <a:tabLst>
                <a:tab pos="333375" algn="l"/>
              </a:tabLst>
            </a:pPr>
            <a:endParaRPr lang="en-US" sz="2800" b="1" dirty="0">
              <a:solidFill>
                <a:srgbClr val="F05936"/>
              </a:solidFill>
              <a:latin typeface="Arial" pitchFamily="34" charset="0"/>
              <a:ea typeface="ＭＳ Ｐゴシック" pitchFamily="34" charset="-128"/>
            </a:endParaRPr>
          </a:p>
          <a:p>
            <a:pPr marL="12065" algn="ctr" fontAlgn="base">
              <a:spcBef>
                <a:spcPts val="450"/>
              </a:spcBef>
              <a:spcAft>
                <a:spcPct val="0"/>
              </a:spcAft>
              <a:buClr>
                <a:srgbClr val="000000"/>
              </a:buClr>
              <a:buSzPct val="150000"/>
              <a:tabLst>
                <a:tab pos="333375" algn="l"/>
              </a:tabLst>
            </a:pPr>
            <a:r>
              <a:rPr lang="en-US" sz="2800" b="1" dirty="0" smtClean="0">
                <a:latin typeface="Arial" pitchFamily="34" charset="0"/>
                <a:ea typeface="ＭＳ Ｐゴシック" pitchFamily="34" charset="-128"/>
              </a:rPr>
              <a:t>Library of Congress</a:t>
            </a:r>
            <a:endParaRPr lang="en-US" sz="2800" b="1" dirty="0">
              <a:latin typeface="Arial" pitchFamily="34" charset="0"/>
              <a:ea typeface="ＭＳ Ｐゴシック" pitchFamily="34" charset="-128"/>
            </a:endParaRPr>
          </a:p>
          <a:p>
            <a:pPr marL="12065" algn="ctr" fontAlgn="base">
              <a:spcBef>
                <a:spcPts val="450"/>
              </a:spcBef>
              <a:spcAft>
                <a:spcPct val="0"/>
              </a:spcAft>
              <a:buClr>
                <a:srgbClr val="000000"/>
              </a:buClr>
              <a:buSzPct val="150000"/>
              <a:tabLst>
                <a:tab pos="333375" algn="l"/>
              </a:tabLst>
            </a:pPr>
            <a:endParaRPr lang="en-US" sz="2800" b="1" dirty="0">
              <a:solidFill>
                <a:srgbClr val="F05936"/>
              </a:solidFill>
              <a:latin typeface="Arial" pitchFamily="34" charset="0"/>
              <a:ea typeface="ＭＳ Ｐゴシック" pitchFamily="34" charset="-128"/>
            </a:endParaRPr>
          </a:p>
        </p:txBody>
      </p:sp>
      <p:pic>
        <p:nvPicPr>
          <p:cNvPr id="2" name="Picture 1"/>
          <p:cNvPicPr>
            <a:picLocks noChangeAspect="1"/>
          </p:cNvPicPr>
          <p:nvPr/>
        </p:nvPicPr>
        <p:blipFill>
          <a:blip r:embed="rId3"/>
          <a:stretch>
            <a:fillRect/>
          </a:stretch>
        </p:blipFill>
        <p:spPr>
          <a:xfrm>
            <a:off x="5961293" y="1742365"/>
            <a:ext cx="4914286" cy="1742857"/>
          </a:xfrm>
          <a:prstGeom prst="rect">
            <a:avLst/>
          </a:prstGeom>
        </p:spPr>
      </p:pic>
      <p:pic>
        <p:nvPicPr>
          <p:cNvPr id="3" name="Picture 2"/>
          <p:cNvPicPr>
            <a:picLocks noChangeAspect="1"/>
          </p:cNvPicPr>
          <p:nvPr/>
        </p:nvPicPr>
        <p:blipFill>
          <a:blip r:embed="rId4"/>
          <a:stretch>
            <a:fillRect/>
          </a:stretch>
        </p:blipFill>
        <p:spPr>
          <a:xfrm>
            <a:off x="6099717" y="3753213"/>
            <a:ext cx="5632142" cy="768019"/>
          </a:xfrm>
          <a:prstGeom prst="rect">
            <a:avLst/>
          </a:prstGeom>
        </p:spPr>
      </p:pic>
      <p:pic>
        <p:nvPicPr>
          <p:cNvPr id="5" name="Picture 4"/>
          <p:cNvPicPr>
            <a:picLocks noChangeAspect="1"/>
          </p:cNvPicPr>
          <p:nvPr/>
        </p:nvPicPr>
        <p:blipFill>
          <a:blip r:embed="rId5"/>
          <a:stretch>
            <a:fillRect/>
          </a:stretch>
        </p:blipFill>
        <p:spPr>
          <a:xfrm>
            <a:off x="5961417" y="4896680"/>
            <a:ext cx="5190886" cy="411299"/>
          </a:xfrm>
          <a:prstGeom prst="rect">
            <a:avLst/>
          </a:prstGeom>
        </p:spPr>
      </p:pic>
      <p:sp>
        <p:nvSpPr>
          <p:cNvPr id="7" name="Rectangle 6"/>
          <p:cNvSpPr/>
          <p:nvPr/>
        </p:nvSpPr>
        <p:spPr>
          <a:xfrm>
            <a:off x="5961293" y="5646975"/>
            <a:ext cx="5908990" cy="369332"/>
          </a:xfrm>
          <a:prstGeom prst="rect">
            <a:avLst/>
          </a:prstGeom>
        </p:spPr>
        <p:txBody>
          <a:bodyPr wrap="none">
            <a:spAutoFit/>
          </a:bodyPr>
          <a:lstStyle/>
          <a:p>
            <a:r>
              <a:rPr lang="en-US" dirty="0"/>
              <a:t>Cannot identify with: n 2007043886: </a:t>
            </a:r>
            <a:r>
              <a:rPr lang="en-US" dirty="0" err="1"/>
              <a:t>Darvāzahʹghāri</a:t>
            </a:r>
            <a:r>
              <a:rPr lang="en-US" dirty="0"/>
              <a:t>̄, </a:t>
            </a:r>
            <a:r>
              <a:rPr lang="en-US" dirty="0" err="1"/>
              <a:t>ʻAli</a:t>
            </a:r>
            <a:r>
              <a:rPr lang="en-US" dirty="0"/>
              <a:t>̄</a:t>
            </a:r>
          </a:p>
        </p:txBody>
      </p:sp>
    </p:spTree>
    <p:extLst>
      <p:ext uri="{BB962C8B-B14F-4D97-AF65-F5344CB8AC3E}">
        <p14:creationId xmlns:p14="http://schemas.microsoft.com/office/powerpoint/2010/main" val="249123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17" y="759907"/>
            <a:ext cx="11898351"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marL="0" marR="0" lvl="0" indent="0" algn="ctr" defTabSz="914400" rtl="0" eaLnBrk="0" fontAlgn="base" latinLnBrk="0" hangingPunct="0">
              <a:lnSpc>
                <a:spcPts val="2500"/>
              </a:lnSpc>
              <a:spcBef>
                <a:spcPct val="0"/>
              </a:spcBef>
              <a:spcAft>
                <a:spcPct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Arial" charset="0"/>
                <a:cs typeface="Arial" charset="0"/>
              </a:rPr>
              <a:t>Troubleshooting Linked Data Authority Records</a:t>
            </a:r>
            <a:endParaRPr kumimoji="0" lang="en-US" sz="40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6" name="object 3"/>
          <p:cNvSpPr txBox="1"/>
          <p:nvPr/>
        </p:nvSpPr>
        <p:spPr>
          <a:xfrm>
            <a:off x="3713392" y="1581818"/>
            <a:ext cx="4495800" cy="4258858"/>
          </a:xfrm>
          <a:prstGeom prst="rect">
            <a:avLst/>
          </a:prstGeom>
        </p:spPr>
        <p:txBody>
          <a:bodyPr vert="horz" wrap="square" lIns="0" tIns="57150" rIns="0" bIns="0" rtlCol="0">
            <a:spAutoFit/>
          </a:bodyPr>
          <a:lstStyle/>
          <a:p>
            <a:pPr marL="12065" marR="0" lvl="0" indent="0" algn="ctr" defTabSz="914400" rtl="0" eaLnBrk="1" fontAlgn="base" latinLnBrk="0" hangingPunct="1">
              <a:lnSpc>
                <a:spcPct val="100000"/>
              </a:lnSpc>
              <a:spcBef>
                <a:spcPts val="450"/>
              </a:spcBef>
              <a:spcAft>
                <a:spcPct val="0"/>
              </a:spcAft>
              <a:buClr>
                <a:srgbClr val="000000"/>
              </a:buClr>
              <a:buSzPct val="150000"/>
              <a:buFontTx/>
              <a:buNone/>
              <a:tabLst>
                <a:tab pos="333375" algn="l"/>
              </a:tabLst>
              <a:defRPr/>
            </a:pPr>
            <a:r>
              <a:rPr kumimoji="0" lang="en-US" sz="4000" b="1" i="0" u="none" strike="noStrike" kern="1200" cap="none" spc="0" normalizeH="0" baseline="0" noProof="0" dirty="0" smtClean="0">
                <a:ln>
                  <a:noFill/>
                </a:ln>
                <a:solidFill>
                  <a:srgbClr val="FA5129"/>
                </a:solidFill>
                <a:effectLst/>
                <a:uLnTx/>
                <a:uFillTx/>
                <a:latin typeface="Arial" pitchFamily="34" charset="0"/>
                <a:ea typeface="ＭＳ Ｐゴシック" pitchFamily="34" charset="-128"/>
                <a:cs typeface="+mn-cs"/>
              </a:rPr>
              <a:t>Thank you!</a:t>
            </a:r>
          </a:p>
          <a:p>
            <a:pPr marL="12065" marR="0" lvl="0" indent="0" algn="ctr" defTabSz="914400" rtl="0" eaLnBrk="1" fontAlgn="base" latinLnBrk="0" hangingPunct="1">
              <a:lnSpc>
                <a:spcPct val="100000"/>
              </a:lnSpc>
              <a:spcBef>
                <a:spcPts val="450"/>
              </a:spcBef>
              <a:spcAft>
                <a:spcPct val="0"/>
              </a:spcAft>
              <a:buClr>
                <a:srgbClr val="000000"/>
              </a:buClr>
              <a:buSzPct val="150000"/>
              <a:buFontTx/>
              <a:buNone/>
              <a:tabLst>
                <a:tab pos="333375" algn="l"/>
              </a:tabLst>
              <a:defRPr/>
            </a:pPr>
            <a:endParaRPr kumimoji="0" lang="en-US" sz="4000" b="1" i="0" u="none" strike="noStrike" kern="1200" cap="none" spc="0" normalizeH="0" baseline="0" noProof="0" dirty="0" smtClean="0">
              <a:ln>
                <a:noFill/>
              </a:ln>
              <a:solidFill>
                <a:srgbClr val="FA5129"/>
              </a:solidFill>
              <a:effectLst/>
              <a:uLnTx/>
              <a:uFillTx/>
              <a:latin typeface="Arial" pitchFamily="34" charset="0"/>
              <a:ea typeface="ＭＳ Ｐゴシック" pitchFamily="34" charset="-128"/>
              <a:cs typeface="+mn-cs"/>
            </a:endParaRPr>
          </a:p>
          <a:p>
            <a:pPr marL="12065" marR="0" lvl="0" indent="0" algn="ctr" defTabSz="914400" rtl="0" eaLnBrk="1" fontAlgn="base" latinLnBrk="0" hangingPunct="1">
              <a:lnSpc>
                <a:spcPct val="100000"/>
              </a:lnSpc>
              <a:spcBef>
                <a:spcPts val="450"/>
              </a:spcBef>
              <a:spcAft>
                <a:spcPct val="0"/>
              </a:spcAft>
              <a:buClr>
                <a:srgbClr val="000000"/>
              </a:buClr>
              <a:buSzPct val="150000"/>
              <a:buFontTx/>
              <a:buNone/>
              <a:tabLst>
                <a:tab pos="333375" algn="l"/>
              </a:tabLst>
              <a:defRPr/>
            </a:pPr>
            <a:r>
              <a:rPr lang="en-US" sz="4000" b="1" dirty="0" smtClean="0">
                <a:latin typeface="Arial" pitchFamily="34" charset="0"/>
                <a:ea typeface="ＭＳ Ｐゴシック" pitchFamily="34" charset="-128"/>
              </a:rPr>
              <a:t>Paul Frank</a:t>
            </a:r>
          </a:p>
          <a:p>
            <a:pPr marL="12065" marR="0" lvl="0" indent="0" algn="ctr" defTabSz="914400" rtl="0" eaLnBrk="1" fontAlgn="base" latinLnBrk="0" hangingPunct="1">
              <a:lnSpc>
                <a:spcPct val="100000"/>
              </a:lnSpc>
              <a:spcBef>
                <a:spcPts val="450"/>
              </a:spcBef>
              <a:spcAft>
                <a:spcPct val="0"/>
              </a:spcAft>
              <a:buClr>
                <a:srgbClr val="000000"/>
              </a:buClr>
              <a:buSzPct val="150000"/>
              <a:buFontTx/>
              <a:buNone/>
              <a:tabLst>
                <a:tab pos="333375" algn="l"/>
              </a:tabLst>
              <a:defRPr/>
            </a:pPr>
            <a:endParaRPr kumimoji="0" lang="en-US" sz="4000" b="1" i="0" u="none" strike="noStrike" kern="1200" cap="none" spc="0" normalizeH="0" baseline="0" noProof="0" dirty="0" smtClean="0">
              <a:ln>
                <a:noFill/>
              </a:ln>
              <a:solidFill>
                <a:srgbClr val="FA5129"/>
              </a:solidFill>
              <a:effectLst/>
              <a:uLnTx/>
              <a:uFillTx/>
              <a:latin typeface="Arial" pitchFamily="34" charset="0"/>
              <a:ea typeface="ＭＳ Ｐゴシック" pitchFamily="34" charset="-128"/>
              <a:cs typeface="+mn-cs"/>
            </a:endParaRPr>
          </a:p>
          <a:p>
            <a:pPr marL="12065" marR="0" lvl="0" indent="0" algn="ctr" defTabSz="914400" rtl="0" eaLnBrk="1" fontAlgn="base" latinLnBrk="0" hangingPunct="1">
              <a:lnSpc>
                <a:spcPct val="100000"/>
              </a:lnSpc>
              <a:spcBef>
                <a:spcPts val="450"/>
              </a:spcBef>
              <a:spcAft>
                <a:spcPct val="0"/>
              </a:spcAft>
              <a:buClr>
                <a:srgbClr val="000000"/>
              </a:buClr>
              <a:buSzPct val="150000"/>
              <a:buFontTx/>
              <a:buNone/>
              <a:tabLst>
                <a:tab pos="333375" algn="l"/>
              </a:tabLst>
              <a:defRPr/>
            </a:pPr>
            <a:r>
              <a:rPr lang="en-US" sz="4000" b="1" dirty="0" smtClean="0">
                <a:solidFill>
                  <a:srgbClr val="FA5129"/>
                </a:solidFill>
                <a:latin typeface="Arial" pitchFamily="34" charset="0"/>
                <a:ea typeface="ＭＳ Ｐゴシック" pitchFamily="34" charset="-128"/>
              </a:rPr>
              <a:t>pfrank@loc.gov</a:t>
            </a:r>
            <a:endParaRPr kumimoji="0" lang="en-US" sz="4000" b="1" i="0" u="none" strike="noStrike" kern="1200" cap="none" spc="0" normalizeH="0" baseline="0" noProof="0" dirty="0">
              <a:ln>
                <a:noFill/>
              </a:ln>
              <a:solidFill>
                <a:srgbClr val="FA5129"/>
              </a:solidFill>
              <a:effectLst/>
              <a:uLnTx/>
              <a:uFillTx/>
              <a:latin typeface="Arial" pitchFamily="34" charset="0"/>
              <a:ea typeface="ＭＳ Ｐゴシック" pitchFamily="34" charset="-128"/>
              <a:cs typeface="+mn-cs"/>
            </a:endParaRPr>
          </a:p>
          <a:p>
            <a:pPr marL="12065" marR="0" lvl="0" indent="0" algn="ctr" defTabSz="914400" rtl="0" eaLnBrk="1" fontAlgn="base" latinLnBrk="0" hangingPunct="1">
              <a:lnSpc>
                <a:spcPct val="100000"/>
              </a:lnSpc>
              <a:spcBef>
                <a:spcPts val="450"/>
              </a:spcBef>
              <a:spcAft>
                <a:spcPct val="0"/>
              </a:spcAft>
              <a:buClr>
                <a:srgbClr val="000000"/>
              </a:buClr>
              <a:buSzPct val="150000"/>
              <a:buFontTx/>
              <a:buNone/>
              <a:tabLst>
                <a:tab pos="333375" algn="l"/>
              </a:tabLst>
              <a:defRPr/>
            </a:pPr>
            <a:endParaRPr kumimoji="0" lang="en-US" sz="2000" b="1" i="0" u="none" strike="noStrike" kern="1200" cap="none" spc="0" normalizeH="0" baseline="0" noProof="0" dirty="0">
              <a:ln>
                <a:noFill/>
              </a:ln>
              <a:solidFill>
                <a:srgbClr val="FA5129"/>
              </a:solidFill>
              <a:effectLst/>
              <a:uLnTx/>
              <a:uFillTx/>
              <a:latin typeface="Arial" pitchFamily="34" charset="0"/>
              <a:ea typeface="ＭＳ Ｐゴシック" pitchFamily="34" charset="-128"/>
              <a:cs typeface="+mn-cs"/>
            </a:endParaRPr>
          </a:p>
          <a:p>
            <a:pPr marL="12065" marR="0" lvl="0" indent="0" algn="ctr" defTabSz="914400" rtl="0" eaLnBrk="1" fontAlgn="base" latinLnBrk="0" hangingPunct="1">
              <a:lnSpc>
                <a:spcPct val="100000"/>
              </a:lnSpc>
              <a:spcBef>
                <a:spcPts val="450"/>
              </a:spcBef>
              <a:spcAft>
                <a:spcPct val="0"/>
              </a:spcAft>
              <a:buClr>
                <a:srgbClr val="000000"/>
              </a:buClr>
              <a:buSzPct val="150000"/>
              <a:buFontTx/>
              <a:buNone/>
              <a:tabLst>
                <a:tab pos="333375" algn="l"/>
              </a:tabLst>
              <a:defRPr/>
            </a:pPr>
            <a:endParaRPr kumimoji="0" lang="en-US" sz="2800" b="1" i="0" u="none" strike="noStrike" kern="1200" cap="none" spc="0" normalizeH="0" baseline="0" noProof="0" dirty="0">
              <a:ln>
                <a:noFill/>
              </a:ln>
              <a:solidFill>
                <a:srgbClr val="F05936"/>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2657644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2956" y="960518"/>
            <a:ext cx="10682868"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a:solidFill>
                  <a:schemeClr val="tx1"/>
                </a:solidFill>
              </a:rPr>
              <a:t>Troubleshooting </a:t>
            </a:r>
            <a:r>
              <a:rPr lang="en-US" sz="4000" b="1" dirty="0" smtClean="0">
                <a:solidFill>
                  <a:schemeClr val="tx1"/>
                </a:solidFill>
              </a:rPr>
              <a:t>… Authority </a:t>
            </a:r>
            <a:r>
              <a:rPr lang="en-US" sz="4000" b="1" dirty="0">
                <a:solidFill>
                  <a:schemeClr val="tx1"/>
                </a:solidFill>
              </a:rPr>
              <a:t>Records</a:t>
            </a: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758282" y="1693329"/>
            <a:ext cx="11162371" cy="3638175"/>
          </a:xfrm>
          <a:prstGeom prst="rect">
            <a:avLst/>
          </a:prstGeom>
        </p:spPr>
        <p:txBody>
          <a:bodyPr vert="horz" wrap="square" lIns="0" tIns="57150" rIns="0" bIns="0" rtlCol="0">
            <a:spAutoFit/>
          </a:bodyPr>
          <a:lstStyle/>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The good old days … the NACO common goal … the NACO cottage industry</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What types of factual errors are there?</a:t>
            </a:r>
          </a:p>
          <a:p>
            <a:pPr marL="1040765" lvl="1"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Conflation of identities</a:t>
            </a:r>
          </a:p>
          <a:p>
            <a:pPr marL="1040765" lvl="1"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Duplication of identities</a:t>
            </a:r>
          </a:p>
          <a:p>
            <a:pPr marL="1040765" lvl="1"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Factual errors within an authority record</a:t>
            </a:r>
          </a:p>
        </p:txBody>
      </p:sp>
    </p:spTree>
    <p:extLst>
      <p:ext uri="{BB962C8B-B14F-4D97-AF65-F5344CB8AC3E}">
        <p14:creationId xmlns:p14="http://schemas.microsoft.com/office/powerpoint/2010/main" val="4117297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8282" y="766989"/>
            <a:ext cx="10682868"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smtClean="0">
                <a:solidFill>
                  <a:schemeClr val="tx1"/>
                </a:solidFill>
              </a:rPr>
              <a:t>Conflation of Identities</a:t>
            </a: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669072" y="1223292"/>
            <a:ext cx="11162371" cy="6174767"/>
          </a:xfrm>
          <a:prstGeom prst="rect">
            <a:avLst/>
          </a:prstGeom>
        </p:spPr>
        <p:txBody>
          <a:bodyPr vert="horz" wrap="square" lIns="0" tIns="57150" rIns="0" bIns="0" rtlCol="0">
            <a:spAutoFit/>
          </a:bodyPr>
          <a:lstStyle/>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Intentional</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Undifferentiated personal name </a:t>
            </a:r>
            <a:r>
              <a:rPr lang="en-US" sz="3600" b="1" dirty="0" smtClean="0">
                <a:solidFill>
                  <a:srgbClr val="FA5129"/>
                </a:solidFill>
                <a:latin typeface="Arial" pitchFamily="34" charset="0"/>
                <a:ea typeface="ＭＳ Ｐゴシック" pitchFamily="34" charset="-128"/>
              </a:rPr>
              <a:t>records</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Some corporate bodies</a:t>
            </a:r>
            <a:endParaRPr lang="en-US" sz="3600" b="1" dirty="0" smtClean="0">
              <a:solidFill>
                <a:srgbClr val="FA5129"/>
              </a:solidFill>
              <a:latin typeface="Arial" pitchFamily="34" charset="0"/>
              <a:ea typeface="ＭＳ Ｐゴシック" pitchFamily="34" charset="-128"/>
            </a:endParaRP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Unintentional</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How many polymaths can there be?</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a:solidFill>
                  <a:srgbClr val="FA5129"/>
                </a:solidFill>
                <a:latin typeface="Arial" pitchFamily="34" charset="0"/>
                <a:ea typeface="ＭＳ Ｐゴシック" pitchFamily="34" charset="-128"/>
              </a:rPr>
              <a:t>Cataloger’s best </a:t>
            </a:r>
            <a:r>
              <a:rPr lang="en-US" sz="3600" b="1" dirty="0" smtClean="0">
                <a:solidFill>
                  <a:srgbClr val="FA5129"/>
                </a:solidFill>
                <a:latin typeface="Arial" pitchFamily="34" charset="0"/>
                <a:ea typeface="ＭＳ Ｐゴシック" pitchFamily="34" charset="-128"/>
              </a:rPr>
              <a:t>intentions</a:t>
            </a:r>
          </a:p>
          <a:p>
            <a:pPr marL="1955165" lvl="3"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05936"/>
                </a:solidFill>
                <a:latin typeface="Arial" pitchFamily="34" charset="0"/>
                <a:ea typeface="ＭＳ Ｐゴシック" pitchFamily="34" charset="-128"/>
              </a:rPr>
              <a:t>667, 672, 673, 675 </a:t>
            </a:r>
            <a:r>
              <a:rPr lang="en-US" sz="3600" b="1" dirty="0" smtClean="0">
                <a:solidFill>
                  <a:srgbClr val="F05936"/>
                </a:solidFill>
                <a:latin typeface="Arial" pitchFamily="34" charset="0"/>
                <a:ea typeface="ＭＳ Ｐゴシック" pitchFamily="34" charset="-128"/>
              </a:rPr>
              <a:t>notes</a:t>
            </a:r>
          </a:p>
          <a:p>
            <a:pPr marL="1040765" lvl="1"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u="sng" dirty="0" smtClean="0">
                <a:solidFill>
                  <a:srgbClr val="F05936"/>
                </a:solidFill>
                <a:latin typeface="Arial" pitchFamily="34" charset="0"/>
                <a:ea typeface="ＭＳ Ｐゴシック" pitchFamily="34" charset="-128"/>
              </a:rPr>
              <a:t>Resolved </a:t>
            </a:r>
            <a:r>
              <a:rPr lang="en-US" sz="3600" b="1" u="sng" dirty="0" smtClean="0">
                <a:solidFill>
                  <a:srgbClr val="F05936"/>
                </a:solidFill>
                <a:latin typeface="Arial" pitchFamily="34" charset="0"/>
                <a:ea typeface="ＭＳ Ｐゴシック" pitchFamily="34" charset="-128"/>
              </a:rPr>
              <a:t>internally, in one file</a:t>
            </a:r>
          </a:p>
          <a:p>
            <a:pPr marL="926465" lvl="2" fontAlgn="base">
              <a:spcBef>
                <a:spcPts val="450"/>
              </a:spcBef>
              <a:spcAft>
                <a:spcPct val="0"/>
              </a:spcAft>
              <a:buClr>
                <a:srgbClr val="000000"/>
              </a:buClr>
              <a:buSzPct val="150000"/>
              <a:tabLst>
                <a:tab pos="333375" algn="l"/>
              </a:tabLst>
            </a:pPr>
            <a:endParaRPr lang="en-US" sz="3600" b="1" dirty="0" smtClean="0">
              <a:solidFill>
                <a:srgbClr val="F05936"/>
              </a:solidFill>
              <a:latin typeface="Arial" pitchFamily="34" charset="0"/>
              <a:ea typeface="ＭＳ Ｐゴシック" pitchFamily="34" charset="-128"/>
            </a:endParaRP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endParaRPr lang="en-US" sz="3600" b="1" dirty="0">
              <a:solidFill>
                <a:srgbClr val="F05936"/>
              </a:solidFill>
              <a:latin typeface="Arial" pitchFamily="34" charset="0"/>
              <a:ea typeface="ＭＳ Ｐゴシック" pitchFamily="34" charset="-128"/>
            </a:endParaRPr>
          </a:p>
        </p:txBody>
      </p:sp>
    </p:spTree>
    <p:extLst>
      <p:ext uri="{BB962C8B-B14F-4D97-AF65-F5344CB8AC3E}">
        <p14:creationId xmlns:p14="http://schemas.microsoft.com/office/powerpoint/2010/main" val="1099912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8282" y="978862"/>
            <a:ext cx="10682868"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smtClean="0">
                <a:solidFill>
                  <a:schemeClr val="tx1"/>
                </a:solidFill>
              </a:rPr>
              <a:t>Duplication of Identities</a:t>
            </a: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758282" y="1693329"/>
            <a:ext cx="11162371" cy="3702296"/>
          </a:xfrm>
          <a:prstGeom prst="rect">
            <a:avLst/>
          </a:prstGeom>
        </p:spPr>
        <p:txBody>
          <a:bodyPr vert="horz" wrap="square" lIns="0" tIns="57150" rIns="0" bIns="0" rtlCol="0">
            <a:spAutoFit/>
          </a:bodyPr>
          <a:lstStyle/>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Unintentional in almost every case</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Polymaths don’t exist</a:t>
            </a:r>
            <a:endParaRPr lang="en-US" sz="3600" b="1" dirty="0">
              <a:solidFill>
                <a:srgbClr val="FA5129"/>
              </a:solidFill>
              <a:latin typeface="Arial" pitchFamily="34" charset="0"/>
              <a:ea typeface="ＭＳ Ｐゴシック" pitchFamily="34" charset="-128"/>
            </a:endParaRP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Cataloger’s </a:t>
            </a:r>
            <a:r>
              <a:rPr lang="en-US" sz="3600" b="1" dirty="0">
                <a:solidFill>
                  <a:srgbClr val="FA5129"/>
                </a:solidFill>
                <a:latin typeface="Arial" pitchFamily="34" charset="0"/>
                <a:ea typeface="ＭＳ Ｐゴシック" pitchFamily="34" charset="-128"/>
              </a:rPr>
              <a:t>best </a:t>
            </a:r>
            <a:r>
              <a:rPr lang="en-US" sz="3600" b="1" dirty="0" smtClean="0">
                <a:solidFill>
                  <a:srgbClr val="FA5129"/>
                </a:solidFill>
                <a:latin typeface="Arial" pitchFamily="34" charset="0"/>
                <a:ea typeface="ＭＳ Ｐゴシック" pitchFamily="34" charset="-128"/>
              </a:rPr>
              <a:t>intentions</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a:solidFill>
                  <a:srgbClr val="F05936"/>
                </a:solidFill>
                <a:latin typeface="Arial" pitchFamily="34" charset="0"/>
                <a:ea typeface="ＭＳ Ｐゴシック" pitchFamily="34" charset="-128"/>
              </a:rPr>
              <a:t>667, 672, 673, 675 notes</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u="sng" dirty="0" smtClean="0">
                <a:solidFill>
                  <a:srgbClr val="F05936"/>
                </a:solidFill>
                <a:latin typeface="Arial" pitchFamily="34" charset="0"/>
                <a:ea typeface="ＭＳ Ｐゴシック" pitchFamily="34" charset="-128"/>
              </a:rPr>
              <a:t>Resolved </a:t>
            </a:r>
            <a:r>
              <a:rPr lang="en-US" sz="3600" b="1" u="sng" dirty="0">
                <a:solidFill>
                  <a:srgbClr val="F05936"/>
                </a:solidFill>
                <a:latin typeface="Arial" pitchFamily="34" charset="0"/>
                <a:ea typeface="ＭＳ Ｐゴシック" pitchFamily="34" charset="-128"/>
              </a:rPr>
              <a:t>internally, in one file</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endParaRPr lang="en-US" sz="3600" b="1" dirty="0">
              <a:solidFill>
                <a:srgbClr val="F05936"/>
              </a:solidFill>
              <a:latin typeface="Arial" pitchFamily="34" charset="0"/>
              <a:ea typeface="ＭＳ Ｐゴシック" pitchFamily="34" charset="-128"/>
            </a:endParaRPr>
          </a:p>
        </p:txBody>
      </p:sp>
    </p:spTree>
    <p:extLst>
      <p:ext uri="{BB962C8B-B14F-4D97-AF65-F5344CB8AC3E}">
        <p14:creationId xmlns:p14="http://schemas.microsoft.com/office/powerpoint/2010/main" val="4049589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2954" y="822745"/>
            <a:ext cx="11162371"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smtClean="0">
                <a:solidFill>
                  <a:schemeClr val="tx1"/>
                </a:solidFill>
              </a:rPr>
              <a:t>Factual Errors Within One Authority Record</a:t>
            </a: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758282" y="1693329"/>
            <a:ext cx="11162371" cy="4874411"/>
          </a:xfrm>
          <a:prstGeom prst="rect">
            <a:avLst/>
          </a:prstGeom>
        </p:spPr>
        <p:txBody>
          <a:bodyPr vert="horz" wrap="square" lIns="0" tIns="57150" rIns="0" bIns="0" rtlCol="0">
            <a:spAutoFit/>
          </a:bodyPr>
          <a:lstStyle/>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AACR2 vs. RDA</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WWW knocking at the door</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Cataloger’s </a:t>
            </a:r>
            <a:r>
              <a:rPr lang="en-US" sz="3600" b="1" dirty="0">
                <a:solidFill>
                  <a:srgbClr val="FA5129"/>
                </a:solidFill>
                <a:latin typeface="Arial" pitchFamily="34" charset="0"/>
                <a:ea typeface="ＭＳ Ｐゴシック" pitchFamily="34" charset="-128"/>
              </a:rPr>
              <a:t>best </a:t>
            </a:r>
            <a:r>
              <a:rPr lang="en-US" sz="3600" b="1" dirty="0" smtClean="0">
                <a:solidFill>
                  <a:srgbClr val="FA5129"/>
                </a:solidFill>
                <a:latin typeface="Arial" pitchFamily="34" charset="0"/>
                <a:ea typeface="ＭＳ Ｐゴシック" pitchFamily="34" charset="-128"/>
              </a:rPr>
              <a:t>intentions</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u="sng" dirty="0" smtClean="0">
                <a:solidFill>
                  <a:srgbClr val="F05936"/>
                </a:solidFill>
                <a:latin typeface="Arial" pitchFamily="34" charset="0"/>
                <a:ea typeface="ＭＳ Ｐゴシック" pitchFamily="34" charset="-128"/>
              </a:rPr>
              <a:t>Resolved </a:t>
            </a:r>
            <a:r>
              <a:rPr lang="en-US" sz="3600" b="1" u="sng" dirty="0">
                <a:solidFill>
                  <a:srgbClr val="F05936"/>
                </a:solidFill>
                <a:latin typeface="Arial" pitchFamily="34" charset="0"/>
                <a:ea typeface="ＭＳ Ｐゴシック" pitchFamily="34" charset="-128"/>
              </a:rPr>
              <a:t>internally, in one </a:t>
            </a:r>
            <a:r>
              <a:rPr lang="en-US" sz="3600" b="1" u="sng" dirty="0" smtClean="0">
                <a:solidFill>
                  <a:srgbClr val="F05936"/>
                </a:solidFill>
                <a:latin typeface="Arial" pitchFamily="34" charset="0"/>
                <a:ea typeface="ＭＳ Ｐゴシック" pitchFamily="34" charset="-128"/>
              </a:rPr>
              <a:t>file</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rPr>
              <a:t>Members provide feedback </a:t>
            </a:r>
            <a:r>
              <a:rPr lang="en-US" sz="3600" b="1" dirty="0">
                <a:solidFill>
                  <a:srgbClr val="FA5129"/>
                </a:solidFill>
              </a:rPr>
              <a:t>to the </a:t>
            </a:r>
            <a:r>
              <a:rPr lang="en-US" sz="3600" b="1" dirty="0" smtClean="0">
                <a:solidFill>
                  <a:srgbClr val="FA5129"/>
                </a:solidFill>
              </a:rPr>
              <a:t>organization or institution that </a:t>
            </a:r>
            <a:r>
              <a:rPr lang="en-US" sz="3600" b="1" dirty="0">
                <a:solidFill>
                  <a:srgbClr val="FA5129"/>
                </a:solidFill>
              </a:rPr>
              <a:t>hosts the authority </a:t>
            </a:r>
            <a:r>
              <a:rPr lang="en-US" sz="3600" b="1" dirty="0" smtClean="0">
                <a:solidFill>
                  <a:srgbClr val="FA5129"/>
                </a:solidFill>
              </a:rPr>
              <a:t>record(s)</a:t>
            </a:r>
            <a:endParaRPr lang="en-US" sz="3600" b="1" dirty="0">
              <a:solidFill>
                <a:srgbClr val="FA5129"/>
              </a:solidFill>
              <a:ea typeface="ＭＳ Ｐゴシック" pitchFamily="34" charset="-128"/>
            </a:endParaRP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05936"/>
                </a:solidFill>
                <a:latin typeface="Arial" pitchFamily="34" charset="0"/>
                <a:ea typeface="ＭＳ Ｐゴシック" pitchFamily="34" charset="-128"/>
              </a:rPr>
              <a:t>All pretty simple and straightforward … </a:t>
            </a:r>
            <a:endParaRPr lang="en-US" sz="3600" b="1" dirty="0">
              <a:solidFill>
                <a:srgbClr val="F05936"/>
              </a:solidFill>
              <a:latin typeface="Arial" pitchFamily="34" charset="0"/>
              <a:ea typeface="ＭＳ Ｐゴシック" pitchFamily="34" charset="-128"/>
            </a:endParaRP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endParaRPr lang="en-US" sz="3600" b="1" dirty="0">
              <a:solidFill>
                <a:srgbClr val="F05936"/>
              </a:solidFill>
              <a:latin typeface="Arial" pitchFamily="34" charset="0"/>
              <a:ea typeface="ＭＳ Ｐゴシック" pitchFamily="34" charset="-128"/>
            </a:endParaRPr>
          </a:p>
        </p:txBody>
      </p:sp>
    </p:spTree>
    <p:extLst>
      <p:ext uri="{BB962C8B-B14F-4D97-AF65-F5344CB8AC3E}">
        <p14:creationId xmlns:p14="http://schemas.microsoft.com/office/powerpoint/2010/main" val="1559266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2954" y="822745"/>
            <a:ext cx="11162371"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smtClean="0">
                <a:solidFill>
                  <a:schemeClr val="tx1"/>
                </a:solidFill>
              </a:rPr>
              <a:t>Where We Are Now</a:t>
            </a: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289929" y="1537212"/>
            <a:ext cx="11902071" cy="4320413"/>
          </a:xfrm>
          <a:prstGeom prst="rect">
            <a:avLst/>
          </a:prstGeom>
        </p:spPr>
        <p:txBody>
          <a:bodyPr vert="horz" wrap="square" lIns="0" tIns="57150" rIns="0" bIns="0" rtlCol="0">
            <a:spAutoFit/>
          </a:bodyPr>
          <a:lstStyle/>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Working in multiple files, not just one</a:t>
            </a:r>
          </a:p>
          <a:p>
            <a:pPr marL="1955165" lvl="3"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NACO</a:t>
            </a:r>
          </a:p>
          <a:p>
            <a:pPr marL="1955165" lvl="3"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Wikidata</a:t>
            </a:r>
          </a:p>
          <a:p>
            <a:pPr marL="1955165" lvl="3"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ISNI</a:t>
            </a:r>
          </a:p>
          <a:p>
            <a:pPr marL="1955165" lvl="3"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ORCID  </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Making manual assertions in those files … while …</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Algorithms are doing the same thing</a:t>
            </a:r>
            <a:endParaRPr lang="en-US" sz="3600" b="1" dirty="0">
              <a:solidFill>
                <a:srgbClr val="F05936"/>
              </a:solidFill>
              <a:latin typeface="Arial" pitchFamily="34" charset="0"/>
              <a:ea typeface="ＭＳ Ｐゴシック" pitchFamily="34" charset="-128"/>
            </a:endParaRPr>
          </a:p>
        </p:txBody>
      </p:sp>
    </p:spTree>
    <p:extLst>
      <p:ext uri="{BB962C8B-B14F-4D97-AF65-F5344CB8AC3E}">
        <p14:creationId xmlns:p14="http://schemas.microsoft.com/office/powerpoint/2010/main" val="1616436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2954" y="822745"/>
            <a:ext cx="11162371"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smtClean="0">
                <a:solidFill>
                  <a:schemeClr val="tx1"/>
                </a:solidFill>
              </a:rPr>
              <a:t>Where We Are Now</a:t>
            </a: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289929" y="1537212"/>
            <a:ext cx="11608419" cy="4938531"/>
          </a:xfrm>
          <a:prstGeom prst="rect">
            <a:avLst/>
          </a:prstGeom>
        </p:spPr>
        <p:txBody>
          <a:bodyPr vert="horz" wrap="square" lIns="0" tIns="57150" rIns="0" bIns="0" rtlCol="0">
            <a:spAutoFit/>
          </a:bodyPr>
          <a:lstStyle/>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Assertions as Factual Errors – the box is open</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Proliferation and replication of errors</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The NACO chicken/egg story about dates</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Challenging when working locally … but</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Detrimental to information integrity</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Have we become Google-</a:t>
            </a:r>
            <a:r>
              <a:rPr lang="en-US" sz="3600" b="1" dirty="0" err="1" smtClean="0">
                <a:solidFill>
                  <a:srgbClr val="FA5129"/>
                </a:solidFill>
                <a:latin typeface="Arial" pitchFamily="34" charset="0"/>
                <a:ea typeface="ＭＳ Ｐゴシック" pitchFamily="34" charset="-128"/>
              </a:rPr>
              <a:t>ized</a:t>
            </a:r>
            <a:r>
              <a:rPr lang="en-US" sz="3600" b="1" dirty="0" smtClean="0">
                <a:solidFill>
                  <a:srgbClr val="FA5129"/>
                </a:solidFill>
                <a:latin typeface="Arial" pitchFamily="34" charset="0"/>
                <a:ea typeface="ＭＳ Ｐゴシック" pitchFamily="34" charset="-128"/>
              </a:rPr>
              <a:t>?</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Have we lost our cottage industry curation ability?  </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endParaRPr lang="en-US" sz="3600" b="1" dirty="0">
              <a:solidFill>
                <a:srgbClr val="F05936"/>
              </a:solidFill>
              <a:latin typeface="Arial" pitchFamily="34" charset="0"/>
              <a:ea typeface="ＭＳ Ｐゴシック" pitchFamily="34" charset="-128"/>
            </a:endParaRPr>
          </a:p>
        </p:txBody>
      </p:sp>
    </p:spTree>
    <p:extLst>
      <p:ext uri="{BB962C8B-B14F-4D97-AF65-F5344CB8AC3E}">
        <p14:creationId xmlns:p14="http://schemas.microsoft.com/office/powerpoint/2010/main" val="2478533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23745" y="744686"/>
            <a:ext cx="11162371"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smtClean="0">
                <a:solidFill>
                  <a:schemeClr val="tx1"/>
                </a:solidFill>
              </a:rPr>
              <a:t>Best Practices – how and what? </a:t>
            </a: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289929" y="1537212"/>
            <a:ext cx="11608419" cy="5428409"/>
          </a:xfrm>
          <a:prstGeom prst="rect">
            <a:avLst/>
          </a:prstGeom>
        </p:spPr>
        <p:txBody>
          <a:bodyPr vert="horz" wrap="square" lIns="0" tIns="57150" rIns="0" bIns="0" rtlCol="0">
            <a:spAutoFit/>
          </a:bodyPr>
          <a:lstStyle/>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Let’s not let go of what worked before</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A lot of faith in that statement</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We can bring the same skill set to linked data</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Corrections in one file can, over time, distribute to others</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Deprecation in one file can also lead to deprecation in other files </a:t>
            </a:r>
          </a:p>
          <a:p>
            <a:pPr marL="2412365" lvl="4"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Wikidata example</a:t>
            </a:r>
          </a:p>
          <a:p>
            <a:pPr marL="12065" fontAlgn="base">
              <a:spcBef>
                <a:spcPts val="450"/>
              </a:spcBef>
              <a:spcAft>
                <a:spcPct val="0"/>
              </a:spcAft>
              <a:buClr>
                <a:srgbClr val="000000"/>
              </a:buClr>
              <a:buSzPct val="150000"/>
              <a:tabLst>
                <a:tab pos="333375" algn="l"/>
              </a:tabLst>
            </a:pPr>
            <a:endParaRPr lang="en-US" sz="3600" b="1" dirty="0">
              <a:solidFill>
                <a:srgbClr val="F05936"/>
              </a:solidFill>
              <a:latin typeface="Arial" pitchFamily="34" charset="0"/>
              <a:ea typeface="ＭＳ Ｐゴシック" pitchFamily="34" charset="-128"/>
            </a:endParaRPr>
          </a:p>
        </p:txBody>
      </p:sp>
    </p:spTree>
    <p:extLst>
      <p:ext uri="{BB962C8B-B14F-4D97-AF65-F5344CB8AC3E}">
        <p14:creationId xmlns:p14="http://schemas.microsoft.com/office/powerpoint/2010/main" val="2130688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2954" y="822745"/>
            <a:ext cx="11162371" cy="714467"/>
          </a:xfrm>
          <a:prstGeom prst="rect">
            <a:avLst/>
          </a:prstGeom>
        </p:spPr>
        <p:txBody>
          <a:bodyPr>
            <a:noAutofit/>
          </a:bodyPr>
          <a:lstStyle>
            <a:lvl1pPr algn="l" rtl="0" eaLnBrk="0" fontAlgn="base" hangingPunct="0">
              <a:spcBef>
                <a:spcPct val="0"/>
              </a:spcBef>
              <a:spcAft>
                <a:spcPct val="0"/>
              </a:spcAft>
              <a:defRPr sz="2800">
                <a:solidFill>
                  <a:srgbClr val="F05936"/>
                </a:solidFill>
                <a:latin typeface="Arial" charset="0"/>
                <a:ea typeface="Arial" charset="0"/>
                <a:cs typeface="Arial" charset="0"/>
              </a:defRPr>
            </a:lvl1pPr>
            <a:lvl2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2pPr>
            <a:lvl3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3pPr>
            <a:lvl4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4pPr>
            <a:lvl5pPr algn="l" rtl="0" eaLnBrk="0" fontAlgn="base" hangingPunct="0">
              <a:spcBef>
                <a:spcPct val="0"/>
              </a:spcBef>
              <a:spcAft>
                <a:spcPct val="0"/>
              </a:spcAft>
              <a:defRPr sz="2800">
                <a:solidFill>
                  <a:srgbClr val="0069A9"/>
                </a:solidFill>
                <a:latin typeface="Palatino" pitchFamily="-96" charset="0"/>
                <a:ea typeface="ＭＳ Ｐゴシック" charset="0"/>
                <a:cs typeface="Arial" charset="0"/>
              </a:defRPr>
            </a:lvl5pPr>
            <a:lvl6pPr marL="457200" algn="l" rtl="0" fontAlgn="base">
              <a:spcBef>
                <a:spcPct val="0"/>
              </a:spcBef>
              <a:spcAft>
                <a:spcPct val="0"/>
              </a:spcAft>
              <a:defRPr sz="2800">
                <a:solidFill>
                  <a:srgbClr val="0069A9"/>
                </a:solidFill>
                <a:latin typeface="Palatino" pitchFamily="-96" charset="0"/>
                <a:cs typeface="Arial" charset="0"/>
              </a:defRPr>
            </a:lvl6pPr>
            <a:lvl7pPr marL="914400" algn="l" rtl="0" fontAlgn="base">
              <a:spcBef>
                <a:spcPct val="0"/>
              </a:spcBef>
              <a:spcAft>
                <a:spcPct val="0"/>
              </a:spcAft>
              <a:defRPr sz="2800">
                <a:solidFill>
                  <a:srgbClr val="0069A9"/>
                </a:solidFill>
                <a:latin typeface="Palatino" pitchFamily="-96" charset="0"/>
                <a:cs typeface="Arial" charset="0"/>
              </a:defRPr>
            </a:lvl7pPr>
            <a:lvl8pPr marL="1371600" algn="l" rtl="0" fontAlgn="base">
              <a:spcBef>
                <a:spcPct val="0"/>
              </a:spcBef>
              <a:spcAft>
                <a:spcPct val="0"/>
              </a:spcAft>
              <a:defRPr sz="2800">
                <a:solidFill>
                  <a:srgbClr val="0069A9"/>
                </a:solidFill>
                <a:latin typeface="Palatino" pitchFamily="-96" charset="0"/>
                <a:cs typeface="Arial" charset="0"/>
              </a:defRPr>
            </a:lvl8pPr>
            <a:lvl9pPr marL="1828800" algn="l" rtl="0" fontAlgn="base">
              <a:spcBef>
                <a:spcPct val="0"/>
              </a:spcBef>
              <a:spcAft>
                <a:spcPct val="0"/>
              </a:spcAft>
              <a:defRPr sz="2800">
                <a:solidFill>
                  <a:srgbClr val="0069A9"/>
                </a:solidFill>
                <a:latin typeface="Palatino" pitchFamily="-96" charset="0"/>
                <a:cs typeface="Arial" charset="0"/>
              </a:defRPr>
            </a:lvl9pPr>
          </a:lstStyle>
          <a:p>
            <a:pPr algn="ctr">
              <a:lnSpc>
                <a:spcPts val="2500"/>
              </a:lnSpc>
            </a:pPr>
            <a:r>
              <a:rPr lang="en-US" sz="4000" b="1" dirty="0">
                <a:solidFill>
                  <a:schemeClr val="tx1"/>
                </a:solidFill>
              </a:rPr>
              <a:t>Best Practices </a:t>
            </a:r>
            <a:r>
              <a:rPr lang="en-US" sz="4000" b="1" dirty="0" smtClean="0">
                <a:solidFill>
                  <a:schemeClr val="tx1"/>
                </a:solidFill>
              </a:rPr>
              <a:t>-- how </a:t>
            </a:r>
            <a:r>
              <a:rPr lang="en-US" sz="4000" b="1" dirty="0">
                <a:solidFill>
                  <a:schemeClr val="tx1"/>
                </a:solidFill>
              </a:rPr>
              <a:t>and what? </a:t>
            </a:r>
            <a:endParaRPr lang="en-US" sz="4000" b="1" dirty="0">
              <a:solidFill>
                <a:schemeClr val="tx1"/>
              </a:solidFill>
              <a:latin typeface="Arial" panose="020B0604020202020204" pitchFamily="34" charset="0"/>
              <a:cs typeface="Arial" panose="020B0604020202020204" pitchFamily="34" charset="0"/>
            </a:endParaRPr>
          </a:p>
          <a:p>
            <a:pPr algn="ctr">
              <a:lnSpc>
                <a:spcPts val="2500"/>
              </a:lnSpc>
            </a:pPr>
            <a:endParaRPr lang="en-US" sz="4000" b="1" dirty="0">
              <a:solidFill>
                <a:schemeClr val="tx1"/>
              </a:solidFill>
              <a:latin typeface="Arial" panose="020B0604020202020204" pitchFamily="34" charset="0"/>
              <a:cs typeface="Arial" panose="020B0604020202020204" pitchFamily="34" charset="0"/>
            </a:endParaRPr>
          </a:p>
        </p:txBody>
      </p:sp>
      <p:sp>
        <p:nvSpPr>
          <p:cNvPr id="6" name="object 3"/>
          <p:cNvSpPr txBox="1"/>
          <p:nvPr/>
        </p:nvSpPr>
        <p:spPr>
          <a:xfrm>
            <a:off x="289929" y="1537212"/>
            <a:ext cx="11608419" cy="6046527"/>
          </a:xfrm>
          <a:prstGeom prst="rect">
            <a:avLst/>
          </a:prstGeom>
        </p:spPr>
        <p:txBody>
          <a:bodyPr vert="horz" wrap="square" lIns="0" tIns="57150" rIns="0" bIns="0" rtlCol="0">
            <a:spAutoFit/>
          </a:bodyPr>
          <a:lstStyle/>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Go to the source</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Spoke (NACO)</a:t>
            </a:r>
          </a:p>
          <a:p>
            <a:pPr marL="1497965" lvl="2"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Hub (Wikidata, VIAF)</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Data providers have a vested interest in credible and accurate data (just like NACO catalogers do)</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But this all needs to play out over time</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r>
              <a:rPr lang="en-US" sz="3600" b="1" dirty="0" smtClean="0">
                <a:solidFill>
                  <a:srgbClr val="FA5129"/>
                </a:solidFill>
                <a:latin typeface="Arial" pitchFamily="34" charset="0"/>
                <a:ea typeface="ＭＳ Ｐゴシック" pitchFamily="34" charset="-128"/>
              </a:rPr>
              <a:t>Keep in mind that the goals are the same, it is just the arena that is larger</a:t>
            </a:r>
          </a:p>
          <a:p>
            <a:pPr marL="583565" indent="-571500" fontAlgn="base">
              <a:spcBef>
                <a:spcPts val="450"/>
              </a:spcBef>
              <a:spcAft>
                <a:spcPct val="0"/>
              </a:spcAft>
              <a:buClr>
                <a:srgbClr val="000000"/>
              </a:buClr>
              <a:buSzPct val="150000"/>
              <a:buFont typeface="Arial" panose="020B0604020202020204" pitchFamily="34" charset="0"/>
              <a:buChar char="•"/>
              <a:tabLst>
                <a:tab pos="333375" algn="l"/>
              </a:tabLst>
            </a:pPr>
            <a:endParaRPr lang="en-US" sz="3600" b="1" dirty="0" smtClean="0">
              <a:solidFill>
                <a:srgbClr val="FA5129"/>
              </a:solidFill>
              <a:latin typeface="Arial" pitchFamily="34" charset="0"/>
              <a:ea typeface="ＭＳ Ｐゴシック" pitchFamily="34" charset="-128"/>
            </a:endParaRPr>
          </a:p>
          <a:p>
            <a:pPr marL="12065" fontAlgn="base">
              <a:spcBef>
                <a:spcPts val="450"/>
              </a:spcBef>
              <a:spcAft>
                <a:spcPct val="0"/>
              </a:spcAft>
              <a:buClr>
                <a:srgbClr val="000000"/>
              </a:buClr>
              <a:buSzPct val="150000"/>
              <a:tabLst>
                <a:tab pos="333375" algn="l"/>
              </a:tabLst>
            </a:pPr>
            <a:endParaRPr lang="en-US" sz="3600" b="1" dirty="0">
              <a:solidFill>
                <a:srgbClr val="F05936"/>
              </a:solidFill>
              <a:latin typeface="Arial" pitchFamily="34" charset="0"/>
              <a:ea typeface="ＭＳ Ｐゴシック" pitchFamily="34" charset="-128"/>
            </a:endParaRPr>
          </a:p>
        </p:txBody>
      </p:sp>
    </p:spTree>
    <p:extLst>
      <p:ext uri="{BB962C8B-B14F-4D97-AF65-F5344CB8AC3E}">
        <p14:creationId xmlns:p14="http://schemas.microsoft.com/office/powerpoint/2010/main" val="1428469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4">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F5936"/>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2197</TotalTime>
  <Words>486</Words>
  <Application>Microsoft Office PowerPoint</Application>
  <PresentationFormat>Widescreen</PresentationFormat>
  <Paragraphs>85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Palatino</vt: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Library of Congress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ready</dc:title>
  <dc:creator>McCallum Sally</dc:creator>
  <cp:lastModifiedBy>Paul Frank</cp:lastModifiedBy>
  <cp:revision>79</cp:revision>
  <cp:lastPrinted>2021-01-24T03:08:15Z</cp:lastPrinted>
  <dcterms:created xsi:type="dcterms:W3CDTF">2020-09-21T00:11:19Z</dcterms:created>
  <dcterms:modified xsi:type="dcterms:W3CDTF">2021-02-01T18:45:00Z</dcterms:modified>
</cp:coreProperties>
</file>