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Cabin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Cabin-italic.fntdata"/><Relationship Id="rId10" Type="http://schemas.openxmlformats.org/officeDocument/2006/relationships/font" Target="fonts/Cabin-bold.fntdata"/><Relationship Id="rId12" Type="http://schemas.openxmlformats.org/officeDocument/2006/relationships/font" Target="fonts/Cabin-boldItalic.fntdata"/><Relationship Id="rId9" Type="http://schemas.openxmlformats.org/officeDocument/2006/relationships/font" Target="fonts/Cabin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baa82174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baa8217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Articles provide case studies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ct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1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  <a:defRPr b="0" i="0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1" name="Google Shape;81;p11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2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  <a:defRPr b="0" i="0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  <a:defRPr b="0" i="0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b="0" i="0" sz="18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288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  <a:defRPr b="0" i="0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  <a:defRPr b="0" i="0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b="0" i="0" sz="22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b="0" i="0" sz="22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7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  <a:defRPr b="0" i="0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9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39F8A"/>
              </a:buClr>
              <a:buSzPts val="2000"/>
              <a:buFont typeface="Cabin"/>
              <a:buNone/>
              <a:defRPr b="0" i="0" sz="2000" u="none" cap="none" strike="noStrik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544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3756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2072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0388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0388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0388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0388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0388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0388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r">
              <a:spcBef>
                <a:spcPts val="220"/>
              </a:spcBef>
              <a:spcAft>
                <a:spcPts val="0"/>
              </a:spcAft>
              <a:buClr>
                <a:schemeClr val="accent2"/>
              </a:buClr>
              <a:buSzPts val="1012"/>
              <a:buFont typeface="Noto Sans Symbols"/>
              <a:buNone/>
              <a:defRPr b="0" i="0" sz="11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012"/>
              <a:buFont typeface="Noto Sans Symbols"/>
              <a:buNone/>
              <a:defRPr b="0" i="0" sz="11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92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rgbClr val="539F8A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bin"/>
              <a:buNone/>
              <a:defRPr b="0" i="0" sz="24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3" name="Google Shape;73;p10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92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828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  <a:defRPr b="0" i="0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ala-apa.org/wellness/" TargetMode="External"/><Relationship Id="rId4" Type="http://schemas.openxmlformats.org/officeDocument/2006/relationships/hyperlink" Target="http://www.ala.org/alcts/confevents/upcoming/webinar/082615" TargetMode="External"/><Relationship Id="rId5" Type="http://schemas.openxmlformats.org/officeDocument/2006/relationships/hyperlink" Target="https://www.sessionlab.com/library/team" TargetMode="External"/><Relationship Id="rId6" Type="http://schemas.openxmlformats.org/officeDocument/2006/relationships/hyperlink" Target="https://writingcenter.unc.edu/tips-and-tools/writing-groups/writing-group-starter-kit/" TargetMode="External"/><Relationship Id="rId7" Type="http://schemas.openxmlformats.org/officeDocument/2006/relationships/hyperlink" Target="http://journal.acrlla.org/index.php/codex/article/view/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>
            <p:ph type="ctrTitle"/>
          </p:nvPr>
        </p:nvSpPr>
        <p:spPr>
          <a:xfrm>
            <a:off x="581188" y="80430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bin"/>
              <a:buNone/>
            </a:pPr>
            <a:r>
              <a:rPr lang="en-US" sz="4000"/>
              <a:t>TEAM BUILDING IN TECHNICAL SERVICES: </a:t>
            </a:r>
            <a:endParaRPr sz="4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bin"/>
              <a:buNone/>
            </a:pPr>
            <a:r>
              <a:rPr lang="en-US"/>
              <a:t>HOW TO BOOST MORALE AND MOTIVATE STAFF</a:t>
            </a:r>
            <a:endParaRPr b="0" i="0" u="none" cap="none" strike="noStrike">
              <a:solidFill>
                <a:schemeClr val="accen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7" name="Google Shape;97;p13"/>
          <p:cNvSpPr txBox="1"/>
          <p:nvPr>
            <p:ph idx="1" type="subTitle"/>
          </p:nvPr>
        </p:nvSpPr>
        <p:spPr>
          <a:xfrm>
            <a:off x="581191" y="2279314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DISCUSSION AT THE CREATIVE IDEAS IN TECHNICAL SERVICES INTEREST GROUP</a:t>
            </a:r>
            <a:endParaRPr/>
          </a:p>
          <a:p>
            <a:pPr indent="0" lvl="0" marL="0" marR="0" rtl="0" algn="l">
              <a:spcBef>
                <a:spcPts val="9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ALA MIDWINTER, </a:t>
            </a:r>
            <a:r>
              <a:rPr lang="en-US"/>
              <a:t>JANUARY 26</a:t>
            </a:r>
            <a:r>
              <a:rPr b="0" i="0" lang="en-US" sz="16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, 201</a:t>
            </a:r>
            <a:r>
              <a:rPr lang="en-US"/>
              <a:t>9</a:t>
            </a:r>
            <a:endParaRPr b="0" i="0" sz="1600" u="none" cap="none" strike="noStrike">
              <a:solidFill>
                <a:schemeClr val="accent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581203" y="4006725"/>
            <a:ext cx="50058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Facilitated by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Laura Evans and Rachel Turner</a:t>
            </a:r>
            <a:endParaRPr sz="24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Binghamton University</a:t>
            </a:r>
            <a:endParaRPr sz="24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DISCUSSION QUESTIONS</a:t>
            </a:r>
            <a:endParaRPr b="0" i="0" sz="2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06000" lvl="0" marL="30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Char char="◼"/>
            </a:pPr>
            <a:r>
              <a:rPr lang="en-US" sz="2000"/>
              <a:t>In your experience, what team building ideas have been successful within your department?</a:t>
            </a:r>
            <a:endParaRPr/>
          </a:p>
          <a:p>
            <a:pPr indent="-306000" lvl="0" marL="306000" marR="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Char char="◼"/>
            </a:pPr>
            <a:r>
              <a:rPr lang="en-US" sz="2000"/>
              <a:t>In what contexts are fun or motivational activities appropriate? How do you keep these activities focused and productive?</a:t>
            </a:r>
            <a:endParaRPr/>
          </a:p>
          <a:p>
            <a:pPr indent="-306000" lvl="0" marL="306000" marR="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Char char="◼"/>
            </a:pPr>
            <a:r>
              <a:rPr lang="en-US" sz="2000"/>
              <a:t>How do you address inclusivity, or include staff members who are not comfortable with traditional team building ideas?</a:t>
            </a:r>
            <a:r>
              <a:rPr b="0" i="0" lang="en-US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/>
          </a:p>
          <a:p>
            <a:pPr indent="-306000" lvl="0" marL="306000" marR="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Char char="◼"/>
            </a:pPr>
            <a:r>
              <a:rPr lang="en-US" sz="2000"/>
              <a:t>What role do mindfulness and wellness practices have in boosting staff morale?</a:t>
            </a:r>
            <a:endParaRPr/>
          </a:p>
          <a:p>
            <a:pPr indent="0" lvl="0" marL="30600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00844" lvl="0" marL="306000" marR="0" rtl="0" algn="l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SUGGESTIONS</a:t>
            </a:r>
            <a:endParaRPr/>
          </a:p>
        </p:txBody>
      </p:sp>
      <p:sp>
        <p:nvSpPr>
          <p:cNvPr id="110" name="Google Shape;110;p15"/>
          <p:cNvSpPr txBox="1"/>
          <p:nvPr>
            <p:ph idx="1" type="body"/>
          </p:nvPr>
        </p:nvSpPr>
        <p:spPr>
          <a:xfrm>
            <a:off x="887219" y="2250892"/>
            <a:ext cx="5087100" cy="53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440"/>
              </a:spcBef>
              <a:spcAft>
                <a:spcPts val="600"/>
              </a:spcAft>
              <a:buNone/>
            </a:pPr>
            <a:r>
              <a:rPr lang="en-US"/>
              <a:t>Activities</a:t>
            </a:r>
            <a:endParaRPr/>
          </a:p>
        </p:txBody>
      </p:sp>
      <p:sp>
        <p:nvSpPr>
          <p:cNvPr id="111" name="Google Shape;111;p15"/>
          <p:cNvSpPr txBox="1"/>
          <p:nvPr>
            <p:ph idx="2" type="body"/>
          </p:nvPr>
        </p:nvSpPr>
        <p:spPr>
          <a:xfrm>
            <a:off x="581194" y="2926052"/>
            <a:ext cx="5393100" cy="29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000"/>
              <a:buChar char="◼"/>
            </a:pPr>
            <a:r>
              <a:rPr lang="en-US" sz="2000">
                <a:solidFill>
                  <a:srgbClr val="000000"/>
                </a:solidFill>
              </a:rPr>
              <a:t>Departmental potluck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◼"/>
            </a:pPr>
            <a:r>
              <a:rPr lang="en-US" sz="2000">
                <a:solidFill>
                  <a:srgbClr val="000000"/>
                </a:solidFill>
              </a:rPr>
              <a:t>Peer writing support group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◼"/>
            </a:pPr>
            <a:r>
              <a:rPr lang="en-US" sz="2000">
                <a:solidFill>
                  <a:srgbClr val="000000"/>
                </a:solidFill>
              </a:rPr>
              <a:t>Communication styles workshop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◼"/>
            </a:pPr>
            <a:r>
              <a:rPr lang="en-US" sz="2000">
                <a:solidFill>
                  <a:srgbClr val="000000"/>
                </a:solidFill>
              </a:rPr>
              <a:t>De-stress activities at meetings (e.g., coloring books)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◼"/>
            </a:pPr>
            <a:r>
              <a:rPr lang="en-US" sz="2000">
                <a:solidFill>
                  <a:srgbClr val="000000"/>
                </a:solidFill>
              </a:rPr>
              <a:t>Therapy dogs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 txBox="1"/>
          <p:nvPr>
            <p:ph idx="3" type="body"/>
          </p:nvPr>
        </p:nvSpPr>
        <p:spPr>
          <a:xfrm>
            <a:off x="6523735" y="2250892"/>
            <a:ext cx="5087100" cy="55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40"/>
              </a:spcBef>
              <a:spcAft>
                <a:spcPts val="600"/>
              </a:spcAft>
              <a:buNone/>
            </a:pPr>
            <a:r>
              <a:rPr lang="en-US"/>
              <a:t>Leadership strategies</a:t>
            </a:r>
            <a:endParaRPr/>
          </a:p>
        </p:txBody>
      </p:sp>
      <p:sp>
        <p:nvSpPr>
          <p:cNvPr id="113" name="Google Shape;113;p15"/>
          <p:cNvSpPr txBox="1"/>
          <p:nvPr>
            <p:ph idx="4" type="body"/>
          </p:nvPr>
        </p:nvSpPr>
        <p:spPr>
          <a:xfrm>
            <a:off x="6217709" y="2926052"/>
            <a:ext cx="5393100" cy="29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000"/>
              <a:buChar char="◼"/>
            </a:pPr>
            <a:r>
              <a:rPr lang="en-US" sz="2000">
                <a:solidFill>
                  <a:srgbClr val="000000"/>
                </a:solidFill>
              </a:rPr>
              <a:t>Set goals and timelines for projects and agendas for meetings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◼"/>
            </a:pPr>
            <a:r>
              <a:rPr lang="en-US" sz="2000">
                <a:solidFill>
                  <a:srgbClr val="000000"/>
                </a:solidFill>
              </a:rPr>
              <a:t>Ask for input and feedback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◼"/>
            </a:pPr>
            <a:r>
              <a:rPr lang="en-US" sz="2000">
                <a:solidFill>
                  <a:srgbClr val="000000"/>
                </a:solidFill>
              </a:rPr>
              <a:t>Celebrate progress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RESOURCES</a:t>
            </a:r>
            <a:endParaRPr b="0" i="0" sz="2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581250" y="2050751"/>
            <a:ext cx="11029500" cy="42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06000" lvl="0" marL="30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lang="en-US"/>
              <a:t>ALA-APA Wellness: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ala-apa.org/wellness</a:t>
            </a:r>
            <a:endParaRPr/>
          </a:p>
          <a:p>
            <a:pPr indent="-306000" lvl="0" marL="3060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lang="en-US"/>
              <a:t>ALCTS Strategies for Effective Library Communication: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http://www.ala.org/alcts/confevents/upcoming/webinar/082615</a:t>
            </a:r>
            <a:endParaRPr/>
          </a:p>
          <a:p>
            <a:pPr indent="-306000" lvl="0" marL="30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lang="en-US"/>
              <a:t>Team Building Activities: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https://www.sessionlab.com/library/team</a:t>
            </a:r>
            <a:endParaRPr/>
          </a:p>
          <a:p>
            <a:pPr indent="-306000" lvl="0" marL="30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lang="en-US"/>
              <a:t>UNC Chapel Hill resource for starting a writing group: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https://writingcenter.unc.edu/tips-and-tools/writing-groups/writing-group-starter-kit/</a:t>
            </a:r>
            <a:endParaRPr/>
          </a:p>
          <a:p>
            <a:pPr indent="-306000" lvl="0" marL="30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lang="en-US"/>
              <a:t>Hakala-Ausperk, C. (2013). </a:t>
            </a:r>
            <a:r>
              <a:rPr i="1" lang="en-US"/>
              <a:t>Build a great team: One year to success</a:t>
            </a:r>
            <a:r>
              <a:rPr lang="en-US"/>
              <a:t>. Chicago: ALA Editions.</a:t>
            </a:r>
            <a:endParaRPr/>
          </a:p>
          <a:p>
            <a:pPr indent="-306000" lvl="0" marL="30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lang="en-US"/>
              <a:t>McDevitt, T., &amp; Jones, J. (2013). Stress reduction and team building activities for modern library employees. </a:t>
            </a:r>
            <a:r>
              <a:rPr i="1" lang="en-US"/>
              <a:t>Codex</a:t>
            </a:r>
            <a:r>
              <a:rPr lang="en-US"/>
              <a:t> 2(3).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http://journal.acrlla.org/index.php/codex/article/view/79</a:t>
            </a:r>
            <a:endParaRPr/>
          </a:p>
          <a:p>
            <a:pPr indent="-306000" lvl="0" marL="3060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lang="en-US"/>
              <a:t>Nesser, E.B. (2016). </a:t>
            </a:r>
            <a:r>
              <a:rPr i="1" lang="en-US"/>
              <a:t>Color and activity book for librarians: or anybody who has worked at a library.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