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6" r:id="rId1"/>
  </p:sldMasterIdLst>
  <p:notesMasterIdLst>
    <p:notesMasterId r:id="rId20"/>
  </p:notesMasterIdLst>
  <p:sldIdLst>
    <p:sldId id="256" r:id="rId2"/>
    <p:sldId id="294" r:id="rId3"/>
    <p:sldId id="371" r:id="rId4"/>
    <p:sldId id="357" r:id="rId5"/>
    <p:sldId id="372" r:id="rId6"/>
    <p:sldId id="379" r:id="rId7"/>
    <p:sldId id="380" r:id="rId8"/>
    <p:sldId id="324" r:id="rId9"/>
    <p:sldId id="364" r:id="rId10"/>
    <p:sldId id="363" r:id="rId11"/>
    <p:sldId id="349" r:id="rId12"/>
    <p:sldId id="374" r:id="rId13"/>
    <p:sldId id="375" r:id="rId14"/>
    <p:sldId id="376" r:id="rId15"/>
    <p:sldId id="377" r:id="rId16"/>
    <p:sldId id="378" r:id="rId17"/>
    <p:sldId id="373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07" autoAdjust="0"/>
    <p:restoredTop sz="82801" autoAdjust="0"/>
  </p:normalViewPr>
  <p:slideViewPr>
    <p:cSldViewPr>
      <p:cViewPr varScale="1">
        <p:scale>
          <a:sx n="72" d="100"/>
          <a:sy n="72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1A2FBA-DF9C-4C82-9C5B-EAB91C3FF08E}" type="datetimeFigureOut">
              <a:rPr lang="en-US" smtClean="0"/>
              <a:t>7/15/2021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F879C-932B-40C2-86BF-AA9930EEE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879C-932B-40C2-86BF-AA9930EEE5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31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1,111</a:t>
            </a:r>
            <a:r>
              <a:rPr lang="en-US" baseline="0" dirty="0" smtClean="0"/>
              <a:t> records created for </a:t>
            </a:r>
            <a:r>
              <a:rPr lang="en-US" b="1" baseline="0" dirty="0" smtClean="0"/>
              <a:t>Information storage and retrieval systems </a:t>
            </a:r>
            <a:r>
              <a:rPr lang="en-US" baseline="0" dirty="0" smtClean="0"/>
              <a:t>alone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879C-932B-40C2-86BF-AA9930EEE5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466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F879C-932B-40C2-86BF-AA9930EEE5E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72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244AF-5FBC-4D5D-AA0E-BEA382B9EC63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96382-FCAC-4F16-ACEE-848EC8C65B59}" type="datetime1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31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93F5-EEA0-4117-9A00-4EB33AF74442}" type="datetime1">
              <a:rPr lang="en-US" smtClean="0"/>
              <a:t>7/15/2021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>
                <a:latin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</a:defRPr>
            </a:lvl3pPr>
            <a:lvl4pPr marL="914400">
              <a:defRPr sz="2400"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AA71B-43C2-4EDD-8DFD-27D0D62CF605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0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2892-07D2-4572-BA0F-427E77085C49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8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BFE56-0BA4-465B-908B-579C80B882A1}" type="datetime1">
              <a:rPr lang="en-US" smtClean="0"/>
              <a:t>7/15/2021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4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C0F53-66E8-4424-97CF-0F371AA7299E}" type="datetime1">
              <a:rPr lang="en-US" smtClean="0"/>
              <a:t>7/15/2021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8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155DF-AF84-4B19-8859-4088443CBA94}" type="datetime1">
              <a:rPr lang="en-US" smtClean="0"/>
              <a:t>7/15/2021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2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38D23-A3AD-4D46-AF01-24CA840DDC8C}" type="datetime1">
              <a:rPr lang="en-US" smtClean="0"/>
              <a:t>7/15/2021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4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3600" b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 marL="457200">
              <a:defRPr sz="2800">
                <a:latin typeface="Calibri" panose="020F0502020204030204" pitchFamily="34" charset="0"/>
              </a:defRPr>
            </a:lvl2pPr>
            <a:lvl3pPr>
              <a:defRPr sz="1600">
                <a:latin typeface="Calibri" panose="020F0502020204030204" pitchFamily="34" charset="0"/>
              </a:defRPr>
            </a:lvl3pPr>
            <a:lvl4pPr>
              <a:defRPr sz="1400">
                <a:latin typeface="Calibri" panose="020F0502020204030204" pitchFamily="34" charset="0"/>
              </a:defRPr>
            </a:lvl4pPr>
            <a:lvl5pPr>
              <a:defRPr sz="1400">
                <a:latin typeface="Calibri" panose="020F050202020403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32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D62B2-ED8A-418D-9B32-6166E57B60C2}" type="datetime1">
              <a:rPr lang="en-US" smtClean="0"/>
              <a:t>7/15/2021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37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8FAB-F804-46EC-89AA-36507C1CC22A}" type="datetime1">
              <a:rPr lang="en-US" smtClean="0"/>
              <a:t>7/15/2021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AC0678D-7D21-473D-B717-B37FDCC2ABB9}" type="datetime1">
              <a:rPr lang="en-US" smtClean="0"/>
              <a:t>7/15/2021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01A0E149-478A-4267-80C9-C12BB3F9A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984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62484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of Congress Update to the 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Authority Control Interest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124200"/>
            <a:ext cx="6172200" cy="2971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/>
              <a:t>2021 ALA </a:t>
            </a:r>
            <a:r>
              <a:rPr lang="en-US" sz="3200" dirty="0" smtClean="0"/>
              <a:t>Annual Conference</a:t>
            </a:r>
            <a:endParaRPr lang="en-US" sz="3200" dirty="0"/>
          </a:p>
          <a:p>
            <a:pPr algn="ctr"/>
            <a:endParaRPr lang="en-US" dirty="0"/>
          </a:p>
          <a:p>
            <a:pPr algn="ctr"/>
            <a:r>
              <a:rPr lang="en-US" sz="2400" dirty="0"/>
              <a:t>Janis L. Young</a:t>
            </a:r>
          </a:p>
          <a:p>
            <a:pPr algn="ctr"/>
            <a:r>
              <a:rPr lang="en-US" sz="2200" dirty="0"/>
              <a:t>Policy, Training, and </a:t>
            </a:r>
          </a:p>
          <a:p>
            <a:pPr algn="ctr">
              <a:spcBef>
                <a:spcPts val="0"/>
              </a:spcBef>
            </a:pPr>
            <a:r>
              <a:rPr lang="en-US" sz="2200" dirty="0"/>
              <a:t>Cooperative Programs Division</a:t>
            </a:r>
          </a:p>
          <a:p>
            <a:pPr algn="ctr"/>
            <a:r>
              <a:rPr lang="en-US" sz="2200" dirty="0"/>
              <a:t>Library of Congress</a:t>
            </a:r>
          </a:p>
          <a:p>
            <a:pPr algn="ctr"/>
            <a:r>
              <a:rPr lang="en-US" sz="2200" dirty="0"/>
              <a:t>jayo@loc.gov</a:t>
            </a:r>
          </a:p>
        </p:txBody>
      </p:sp>
    </p:spTree>
    <p:extLst>
      <p:ext uri="{BB962C8B-B14F-4D97-AF65-F5344CB8AC3E}">
        <p14:creationId xmlns:p14="http://schemas.microsoft.com/office/powerpoint/2010/main" val="251114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AD85A-F9AA-45F4-8B2D-1B0BFBEE8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F8F4A-9B1C-4CAB-BA96-01EE7FF3D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</a:t>
            </a:r>
            <a:r>
              <a:rPr lang="en-US" dirty="0" smtClean="0"/>
              <a:t>statistics since the Midwinter Meeting</a:t>
            </a:r>
            <a:endParaRPr lang="en-US" dirty="0"/>
          </a:p>
          <a:p>
            <a:pPr lvl="1"/>
            <a:r>
              <a:rPr lang="en-US" dirty="0" smtClean="0"/>
              <a:t>100 </a:t>
            </a:r>
            <a:r>
              <a:rPr lang="en-US" dirty="0"/>
              <a:t>records cancelled</a:t>
            </a:r>
          </a:p>
          <a:p>
            <a:pPr lvl="1"/>
            <a:r>
              <a:rPr lang="en-US" dirty="0" smtClean="0"/>
              <a:t>3,326 </a:t>
            </a:r>
            <a:r>
              <a:rPr lang="en-US" dirty="0"/>
              <a:t>records created</a:t>
            </a:r>
          </a:p>
          <a:p>
            <a:pPr lvl="1"/>
            <a:r>
              <a:rPr lang="en-US" dirty="0" smtClean="0"/>
              <a:t>36 validation </a:t>
            </a:r>
            <a:r>
              <a:rPr lang="en-US" dirty="0"/>
              <a:t>records moved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AEBC5B-3E1E-4D2B-9B04-E9BF7BEC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81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Catalogers should</a:t>
            </a:r>
          </a:p>
          <a:p>
            <a:pPr lvl="1"/>
            <a:r>
              <a:rPr lang="en-US" dirty="0"/>
              <a:t>Always search LCSH</a:t>
            </a:r>
          </a:p>
          <a:p>
            <a:pPr lvl="2"/>
            <a:r>
              <a:rPr lang="en-US" dirty="0"/>
              <a:t>Do not assume that a multiple subdivision still exists</a:t>
            </a:r>
          </a:p>
          <a:p>
            <a:pPr lvl="1"/>
            <a:r>
              <a:rPr lang="en-US" dirty="0"/>
              <a:t>Propose new subdivisions as needed where a multiple does not exist [any longer]</a:t>
            </a:r>
          </a:p>
          <a:p>
            <a:pPr lvl="1"/>
            <a:r>
              <a:rPr lang="en-US" dirty="0"/>
              <a:t>Continue to use existing multiples as usual until they are cancelled (see SHM H 1090)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Concentration camps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heading cancelled in April 2021</a:t>
            </a:r>
          </a:p>
          <a:p>
            <a:pPr lvl="1"/>
            <a:r>
              <a:rPr lang="en-US" dirty="0" smtClean="0"/>
              <a:t>Replaced by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Internment camps</a:t>
            </a:r>
          </a:p>
          <a:p>
            <a:pPr marL="274320" lvl="1" indent="0">
              <a:buNone/>
            </a:pPr>
            <a:r>
              <a:rPr lang="en-US" b="1" dirty="0" smtClean="0"/>
              <a:t>	Nazi concentration camps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93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sz="2900" dirty="0" smtClean="0"/>
              <a:t>Concentration camps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708650" cy="5120640"/>
          </a:xfrm>
        </p:spPr>
        <p:txBody>
          <a:bodyPr/>
          <a:lstStyle/>
          <a:p>
            <a:r>
              <a:rPr lang="en-US" dirty="0" smtClean="0"/>
              <a:t>Phrase headings revised likewise in June 2021, e.g.,</a:t>
            </a:r>
          </a:p>
          <a:p>
            <a:endParaRPr lang="en-US" sz="1000" dirty="0"/>
          </a:p>
          <a:p>
            <a:pPr lvl="1"/>
            <a:r>
              <a:rPr lang="en-US" b="1" dirty="0" smtClean="0"/>
              <a:t>Concentration camp buildings</a:t>
            </a:r>
          </a:p>
          <a:p>
            <a:pPr marL="27432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replaced by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n-US" b="1" dirty="0" smtClean="0"/>
              <a:t>Internment camp buildings</a:t>
            </a:r>
          </a:p>
          <a:p>
            <a:pPr marL="274320" lvl="1" indent="0">
              <a:buNone/>
            </a:pPr>
            <a:r>
              <a:rPr lang="en-US" b="1" dirty="0" smtClean="0"/>
              <a:t>	Nazi concentration camp 	     	   buildings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Subdivision  </a:t>
            </a:r>
            <a:r>
              <a:rPr lang="en-US" sz="3000" b="1" dirty="0" smtClean="0"/>
              <a:t>–Evacuation and </a:t>
            </a:r>
            <a:r>
              <a:rPr lang="en-US" sz="3000" b="1" dirty="0" smtClean="0"/>
              <a:t>relocation, [dates]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Cancelled and replaced by    </a:t>
            </a:r>
            <a:r>
              <a:rPr lang="en-US" b="1" dirty="0" smtClean="0"/>
              <a:t>–Forced removal and </a:t>
            </a:r>
            <a:r>
              <a:rPr lang="en-US" b="1" dirty="0" smtClean="0"/>
              <a:t>internment, [dates] </a:t>
            </a:r>
            <a:r>
              <a:rPr lang="en-US" dirty="0" smtClean="0"/>
              <a:t>in June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Subdivision  </a:t>
            </a:r>
            <a:r>
              <a:rPr lang="en-US" sz="3000" b="1" dirty="0" smtClean="0"/>
              <a:t>–Evacuation and </a:t>
            </a:r>
            <a:r>
              <a:rPr lang="en-US" sz="3000" b="1" dirty="0" smtClean="0"/>
              <a:t>relocation, [dates]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965144"/>
              </p:ext>
            </p:extLst>
          </p:nvPr>
        </p:nvGraphicFramePr>
        <p:xfrm>
          <a:off x="2901949" y="1806448"/>
          <a:ext cx="5708650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4325">
                  <a:extLst>
                    <a:ext uri="{9D8B030D-6E8A-4147-A177-3AD203B41FA5}">
                      <a16:colId xmlns:a16="http://schemas.microsoft.com/office/drawing/2014/main" val="3369303603"/>
                    </a:ext>
                  </a:extLst>
                </a:gridCol>
                <a:gridCol w="2854325">
                  <a:extLst>
                    <a:ext uri="{9D8B030D-6E8A-4147-A177-3AD203B41FA5}">
                      <a16:colId xmlns:a16="http://schemas.microsoft.com/office/drawing/2014/main" val="4228831714"/>
                    </a:ext>
                  </a:extLst>
                </a:gridCol>
              </a:tblGrid>
              <a:tr h="563880">
                <a:tc gridSpan="2">
                  <a:txBody>
                    <a:bodyPr/>
                    <a:lstStyle/>
                    <a:p>
                      <a:r>
                        <a:rPr lang="en-US" sz="2100" dirty="0" smtClean="0"/>
                        <a:t>Headings now</a:t>
                      </a:r>
                      <a:r>
                        <a:rPr lang="en-US" sz="2100" baseline="0" dirty="0" smtClean="0"/>
                        <a:t> subdivided by</a:t>
                      </a:r>
                    </a:p>
                    <a:p>
                      <a:r>
                        <a:rPr lang="en-US" sz="21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–Forced removal and </a:t>
                      </a:r>
                      <a:r>
                        <a:rPr lang="en-US" sz="2100" baseline="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</a:rPr>
                        <a:t>internment, [dates]</a:t>
                      </a:r>
                      <a:endParaRPr lang="en-US" sz="2100" dirty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425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Aleuts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Italians—Great Britain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08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German Americans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Japanese—Canada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367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Germans—Canada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Japanese—Mexico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7255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Germans—Great Britain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Japanese—Peru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803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Germans—Mexico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Japanese Americans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11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Italian Americans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Ukrainians—Canada </a:t>
                      </a:r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160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Italians—Australia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40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1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Subdivision  </a:t>
            </a:r>
            <a:r>
              <a:rPr lang="en-US" sz="3000" b="1" dirty="0" smtClean="0"/>
              <a:t>–Evacuation and </a:t>
            </a:r>
            <a:r>
              <a:rPr lang="en-US" sz="3000" b="1" dirty="0" smtClean="0"/>
              <a:t>relocation, [dates]</a:t>
            </a: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–Forced removal of civilians</a:t>
            </a:r>
          </a:p>
          <a:p>
            <a:pPr lvl="1"/>
            <a:r>
              <a:rPr lang="en-US" dirty="0" smtClean="0"/>
              <a:t>New free-floating subdivision used with headings for wars (H 1200)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94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Cutters Based on the Word Negro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40 class numbers cancelled in April 2021</a:t>
            </a:r>
          </a:p>
          <a:p>
            <a:r>
              <a:rPr lang="en-US" dirty="0" smtClean="0"/>
              <a:t>Replaced with a cutter based on the word </a:t>
            </a:r>
            <a:r>
              <a:rPr lang="en-US" dirty="0" smtClean="0"/>
              <a:t>Blacks</a:t>
            </a:r>
          </a:p>
          <a:p>
            <a:endParaRPr lang="en-US" sz="900" dirty="0" smtClean="0"/>
          </a:p>
          <a:p>
            <a:pPr marL="502920" lvl="2" indent="0">
              <a:buNone/>
            </a:pPr>
            <a:r>
              <a:rPr lang="en-US" dirty="0" smtClean="0"/>
              <a:t>PN1995.9.N4</a:t>
            </a:r>
          </a:p>
          <a:p>
            <a:pPr marL="502920" lvl="2" indent="0">
              <a:buNone/>
            </a:pPr>
            <a:r>
              <a:rPr lang="en-US" dirty="0" smtClean="0"/>
              <a:t>Negroes/Blacks/African Americans in motion pictures</a:t>
            </a:r>
          </a:p>
          <a:p>
            <a:pPr marL="502920" lvl="2" indent="0">
              <a:buNone/>
            </a:pPr>
            <a:endParaRPr lang="en-US" sz="800" dirty="0" smtClean="0"/>
          </a:p>
          <a:p>
            <a:pPr marL="502920" lvl="2" indent="0">
              <a:buNone/>
            </a:pPr>
            <a:r>
              <a:rPr lang="en-US" dirty="0" smtClean="0"/>
              <a:t>PN1995.9.B585 </a:t>
            </a:r>
          </a:p>
          <a:p>
            <a:pPr marL="502920" lvl="2" indent="0">
              <a:buNone/>
            </a:pPr>
            <a:r>
              <a:rPr lang="en-US" dirty="0" smtClean="0"/>
              <a:t>Blacks/African Americans in motion pictures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3418367"/>
            <a:ext cx="2057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9000" y="4169734"/>
            <a:ext cx="43434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9000" y="3841899"/>
            <a:ext cx="35052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43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24911" cy="460118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BIBFRAME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editor interface launched on June 2, 2021</a:t>
            </a:r>
          </a:p>
          <a:p>
            <a:pPr lvl="1"/>
            <a:r>
              <a:rPr lang="en-US" dirty="0" smtClean="0"/>
              <a:t>Includes templates for thirteen material formats</a:t>
            </a:r>
          </a:p>
          <a:p>
            <a:pPr lvl="1"/>
            <a:r>
              <a:rPr lang="en-US" dirty="0" smtClean="0"/>
              <a:t>Accommodates diacritics and Cyrillic script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0E149-478A-4267-80C9-C12BB3F9AE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2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Romanization Tables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New procedure for proposing new and revised tables</a:t>
            </a:r>
          </a:p>
          <a:p>
            <a:pPr lvl="1"/>
            <a:r>
              <a:rPr lang="en-US" dirty="0" smtClean="0"/>
              <a:t>Review board consists of members from</a:t>
            </a:r>
          </a:p>
          <a:p>
            <a:pPr lvl="2"/>
            <a:r>
              <a:rPr lang="en-US" dirty="0" smtClean="0"/>
              <a:t>Library of Congress</a:t>
            </a:r>
          </a:p>
          <a:p>
            <a:pPr lvl="2"/>
            <a:r>
              <a:rPr lang="en-US" dirty="0" smtClean="0"/>
              <a:t>Committee on Cataloging: African and Asian Materials (CC:AAM)</a:t>
            </a:r>
          </a:p>
          <a:p>
            <a:pPr lvl="2"/>
            <a:r>
              <a:rPr lang="en-US" dirty="0" smtClean="0"/>
              <a:t>Committee on Cataloging: Description and Access (CC:DA)</a:t>
            </a:r>
          </a:p>
          <a:p>
            <a:pPr lvl="1"/>
            <a:r>
              <a:rPr lang="en-US" dirty="0" smtClean="0"/>
              <a:t>Full guidelines found at </a:t>
            </a:r>
            <a:r>
              <a:rPr lang="en-US" u="sng" dirty="0"/>
              <a:t>https://</a:t>
            </a:r>
            <a:r>
              <a:rPr lang="en-US" u="sng" dirty="0" smtClean="0"/>
              <a:t>www.loc.gov/catdir/cpso/romguid_2010.html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Conventional Collective Titles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950" y="864108"/>
            <a:ext cx="5708649" cy="5120640"/>
          </a:xfrm>
        </p:spPr>
        <p:txBody>
          <a:bodyPr>
            <a:normAutofit/>
          </a:bodyPr>
          <a:lstStyle/>
          <a:p>
            <a:r>
              <a:rPr lang="en-US" dirty="0" smtClean="0"/>
              <a:t>New policy for partial compilations of literary and artistic works by one agent</a:t>
            </a:r>
          </a:p>
          <a:p>
            <a:pPr lvl="1"/>
            <a:r>
              <a:rPr lang="en-US" dirty="0" smtClean="0"/>
              <a:t>Implemented April 2021</a:t>
            </a:r>
          </a:p>
          <a:p>
            <a:pPr lvl="1"/>
            <a:r>
              <a:rPr lang="en-US" dirty="0" smtClean="0"/>
              <a:t>Does not impact</a:t>
            </a:r>
          </a:p>
          <a:p>
            <a:pPr lvl="2"/>
            <a:r>
              <a:rPr lang="en-US" dirty="0" smtClean="0"/>
              <a:t>Pre-1500 compilations</a:t>
            </a:r>
          </a:p>
          <a:p>
            <a:pPr lvl="2"/>
            <a:r>
              <a:rPr lang="en-US" dirty="0" smtClean="0"/>
              <a:t>Compilations of musical works</a:t>
            </a:r>
          </a:p>
          <a:p>
            <a:pPr lvl="2"/>
            <a:r>
              <a:rPr lang="en-US" dirty="0" smtClean="0"/>
              <a:t>Compilations of laws</a:t>
            </a:r>
          </a:p>
          <a:p>
            <a:pPr lvl="1"/>
            <a:r>
              <a:rPr lang="en-US" dirty="0" smtClean="0"/>
              <a:t>Revised LC/PCC PS available at </a:t>
            </a:r>
            <a:r>
              <a:rPr lang="en-US" u="sng" dirty="0" smtClean="0"/>
              <a:t>https</a:t>
            </a:r>
            <a:r>
              <a:rPr lang="en-US" u="sng" dirty="0"/>
              <a:t>://www.loc.gov/aba/rda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6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2241-EAB6-44E6-A05C-1D8667B46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Cataloging 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2472E-659F-48F3-97CD-E37137740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008/39 = </a:t>
            </a:r>
            <a:r>
              <a:rPr lang="en-US" b="1" dirty="0"/>
              <a:t>|</a:t>
            </a:r>
            <a:r>
              <a:rPr lang="en-US" dirty="0"/>
              <a:t> [fill character]</a:t>
            </a:r>
          </a:p>
          <a:p>
            <a:pPr lvl="1"/>
            <a:r>
              <a:rPr lang="en-US" dirty="0" smtClean="0"/>
              <a:t>Implemented in February 2021</a:t>
            </a:r>
          </a:p>
          <a:p>
            <a:pPr lvl="1"/>
            <a:r>
              <a:rPr lang="en-US" dirty="0" smtClean="0"/>
              <a:t>LCSH</a:t>
            </a:r>
            <a:r>
              <a:rPr lang="en-US" dirty="0"/>
              <a:t>, LCGFT, LCMPT, LCDGT authority records</a:t>
            </a:r>
          </a:p>
          <a:p>
            <a:pPr lvl="2"/>
            <a:r>
              <a:rPr lang="en-US" dirty="0"/>
              <a:t>New records</a:t>
            </a:r>
          </a:p>
          <a:p>
            <a:pPr lvl="2"/>
            <a:r>
              <a:rPr lang="en-US" dirty="0"/>
              <a:t>Records revised for some other reason</a:t>
            </a:r>
          </a:p>
          <a:p>
            <a:pPr lvl="3"/>
            <a:r>
              <a:rPr lang="en-US" dirty="0"/>
              <a:t>No intention to update all authorities programmatically</a:t>
            </a:r>
          </a:p>
          <a:p>
            <a:pPr lvl="1"/>
            <a:r>
              <a:rPr lang="en-US" dirty="0"/>
              <a:t>Does not affect name authority </a:t>
            </a:r>
            <a:r>
              <a:rPr lang="en-US" dirty="0" smtClean="0"/>
              <a:t>records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61571A-B4BA-492B-9B2C-45252177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4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Video games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games</a:t>
            </a:r>
          </a:p>
          <a:p>
            <a:pPr lvl="1"/>
            <a:r>
              <a:rPr lang="en-US" dirty="0" smtClean="0"/>
              <a:t>Establish as titles in NAF</a:t>
            </a:r>
          </a:p>
          <a:p>
            <a:endParaRPr lang="en-US" sz="800" dirty="0"/>
          </a:p>
          <a:p>
            <a:pPr marL="50292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Angry Birds: Star Wars</a:t>
            </a:r>
          </a:p>
          <a:p>
            <a:endParaRPr lang="en-US" sz="900" dirty="0" smtClean="0"/>
          </a:p>
          <a:p>
            <a:r>
              <a:rPr lang="en-US" dirty="0" smtClean="0"/>
              <a:t>Game franchises</a:t>
            </a:r>
          </a:p>
          <a:p>
            <a:pPr lvl="1"/>
            <a:r>
              <a:rPr lang="en-US" dirty="0" smtClean="0"/>
              <a:t>Establish as subject headings</a:t>
            </a:r>
          </a:p>
          <a:p>
            <a:pPr lvl="1"/>
            <a:endParaRPr lang="en-US" sz="800" dirty="0" smtClean="0"/>
          </a:p>
          <a:p>
            <a:pPr marL="502920" lvl="2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1"/>
                </a:solidFill>
              </a:rPr>
              <a:t>Angry birds video games</a:t>
            </a:r>
          </a:p>
          <a:p>
            <a:pPr marL="502920" lvl="2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	BT Video games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39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Video games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subject headings</a:t>
            </a:r>
          </a:p>
          <a:p>
            <a:pPr marL="502920" lvl="2" indent="0">
              <a:buNone/>
            </a:pPr>
            <a:r>
              <a:rPr lang="en-US" dirty="0" smtClean="0"/>
              <a:t>Computer games</a:t>
            </a:r>
          </a:p>
          <a:p>
            <a:pPr marL="502920" lvl="2" indent="0">
              <a:buNone/>
            </a:pPr>
            <a:r>
              <a:rPr lang="en-US" dirty="0" smtClean="0"/>
              <a:t>Electronic games </a:t>
            </a:r>
          </a:p>
          <a:p>
            <a:pPr marL="502920" lvl="2" indent="0">
              <a:buNone/>
            </a:pPr>
            <a:r>
              <a:rPr lang="en-US" dirty="0" smtClean="0"/>
              <a:t>Internet games</a:t>
            </a:r>
          </a:p>
          <a:p>
            <a:pPr marL="502920" lvl="2" indent="0">
              <a:buNone/>
            </a:pPr>
            <a:r>
              <a:rPr lang="en-US" dirty="0" smtClean="0"/>
              <a:t>Video games</a:t>
            </a:r>
          </a:p>
          <a:p>
            <a:pPr marL="502920" lvl="2" indent="0">
              <a:buNone/>
            </a:pPr>
            <a:r>
              <a:rPr lang="en-US" dirty="0" smtClean="0"/>
              <a:t>UF Computer games</a:t>
            </a:r>
          </a:p>
          <a:p>
            <a:pPr marL="502920" lvl="2" indent="0">
              <a:buNone/>
            </a:pPr>
            <a:r>
              <a:rPr lang="en-US" dirty="0" smtClean="0"/>
              <a:t>UF Electronic games</a:t>
            </a:r>
          </a:p>
          <a:p>
            <a:pPr marL="502920" lvl="2" indent="0">
              <a:buNone/>
            </a:pPr>
            <a:r>
              <a:rPr lang="en-US" dirty="0" smtClean="0"/>
              <a:t>UF Internet games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483934" y="1981200"/>
            <a:ext cx="2514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83934" y="2895600"/>
            <a:ext cx="2231066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483934" y="2438400"/>
            <a:ext cx="25146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03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status</a:t>
            </a:r>
          </a:p>
          <a:p>
            <a:pPr lvl="1"/>
            <a:r>
              <a:rPr lang="en-US" dirty="0"/>
              <a:t>Subdivisions under </a:t>
            </a:r>
            <a:r>
              <a:rPr lang="en-US" b="1" dirty="0"/>
              <a:t>–Religious aspects</a:t>
            </a:r>
          </a:p>
          <a:p>
            <a:pPr lvl="2"/>
            <a:r>
              <a:rPr lang="en-US" dirty="0"/>
              <a:t>Completed July 2020</a:t>
            </a:r>
          </a:p>
          <a:p>
            <a:pPr lvl="1"/>
            <a:r>
              <a:rPr lang="en-US" dirty="0"/>
              <a:t>Subdivisions under inherently religious topics</a:t>
            </a:r>
          </a:p>
          <a:p>
            <a:pPr lvl="2"/>
            <a:r>
              <a:rPr lang="en-US" dirty="0" smtClean="0"/>
              <a:t>Nearing completion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7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0D9E0C-0E5B-4FBB-955C-F78576AB9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LCSH</a:t>
            </a:r>
            <a:br>
              <a:rPr lang="en-US" dirty="0"/>
            </a:br>
            <a:r>
              <a:rPr lang="en-US" dirty="0"/>
              <a:t>“Multiple” Subdivisions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297DF-4CE7-4F4E-836D-F79D01AEC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status</a:t>
            </a:r>
          </a:p>
          <a:p>
            <a:pPr lvl="1"/>
            <a:r>
              <a:rPr lang="en-US" dirty="0"/>
              <a:t>Subdivisions used with non-religious headings</a:t>
            </a:r>
          </a:p>
          <a:p>
            <a:pPr lvl="2"/>
            <a:r>
              <a:rPr lang="en-US" dirty="0"/>
              <a:t>SAC providing assistance</a:t>
            </a:r>
          </a:p>
          <a:p>
            <a:pPr lvl="2"/>
            <a:endParaRPr lang="en-US" sz="800" dirty="0"/>
          </a:p>
          <a:p>
            <a:pPr marL="731520" lvl="3" indent="0">
              <a:buNone/>
            </a:pPr>
            <a:r>
              <a:rPr lang="en-US" b="1" dirty="0"/>
              <a:t>Information storage and retrieval 	systems–Accounting, [China, 	Electronics, Korea, etc.]</a:t>
            </a:r>
          </a:p>
          <a:p>
            <a:pPr marL="731520" lvl="3" indent="0">
              <a:buNone/>
            </a:pPr>
            <a:r>
              <a:rPr lang="en-US" b="1" dirty="0"/>
              <a:t>Olympics–Participation, German, 	[Irish, Swiss, etc.]</a:t>
            </a:r>
          </a:p>
          <a:p>
            <a:pPr marL="731520" lvl="3" indent="0">
              <a:buNone/>
            </a:pPr>
            <a:r>
              <a:rPr lang="en-US" b="1" dirty="0" smtClean="0"/>
              <a:t>Plant </a:t>
            </a:r>
            <a:r>
              <a:rPr lang="en-US" b="1" dirty="0"/>
              <a:t>names, </a:t>
            </a:r>
            <a:r>
              <a:rPr lang="en-US" b="1" dirty="0" smtClean="0"/>
              <a:t>Popular–French</a:t>
            </a:r>
            <a:r>
              <a:rPr lang="en-US" b="1" dirty="0"/>
              <a:t>, </a:t>
            </a:r>
            <a:r>
              <a:rPr lang="en-US" b="1" dirty="0" smtClean="0"/>
              <a:t>	[</a:t>
            </a:r>
            <a:r>
              <a:rPr lang="en-US" b="1" dirty="0"/>
              <a:t>Italian, etc</a:t>
            </a:r>
            <a:r>
              <a:rPr lang="en-US" b="1" dirty="0" smtClean="0"/>
              <a:t>.]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C19250-E559-46BF-A0E2-59A6B5B4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45FEB-1312-4759-B46B-EA60ED4C665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87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me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7438</TotalTime>
  <Words>591</Words>
  <Application>Microsoft Office PowerPoint</Application>
  <PresentationFormat>On-screen Show (4:3)</PresentationFormat>
  <Paragraphs>144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Corbel</vt:lpstr>
      <vt:lpstr>Wingdings 2</vt:lpstr>
      <vt:lpstr>Frame</vt:lpstr>
      <vt:lpstr>Library of Congress Update to the  Authority Control Interest Group</vt:lpstr>
      <vt:lpstr>BIBFRAME</vt:lpstr>
      <vt:lpstr>Romanization Tables</vt:lpstr>
      <vt:lpstr>Conventional Collective Titles</vt:lpstr>
      <vt:lpstr>Cataloging Source</vt:lpstr>
      <vt:lpstr>Video games</vt:lpstr>
      <vt:lpstr>Video games</vt:lpstr>
      <vt:lpstr>LCSH “Multiple” Subdivisions</vt:lpstr>
      <vt:lpstr>LCSH “Multiple” Subdivisions</vt:lpstr>
      <vt:lpstr>LCSH “Multiple” Subdivisions</vt:lpstr>
      <vt:lpstr>LCSH “Multiple” Subdivisions</vt:lpstr>
      <vt:lpstr>Concentration camps</vt:lpstr>
      <vt:lpstr>Concentration camps</vt:lpstr>
      <vt:lpstr>Subdivision  –Evacuation and relocation, [dates]</vt:lpstr>
      <vt:lpstr>Subdivision  –Evacuation and relocation, [dates]</vt:lpstr>
      <vt:lpstr>Subdivision  –Evacuation and relocation, [dates]</vt:lpstr>
      <vt:lpstr>Cutters Based on the Word Negro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Janis</dc:creator>
  <cp:lastModifiedBy>Young, Janis</cp:lastModifiedBy>
  <cp:revision>252</cp:revision>
  <dcterms:created xsi:type="dcterms:W3CDTF">2014-06-20T23:46:22Z</dcterms:created>
  <dcterms:modified xsi:type="dcterms:W3CDTF">2021-07-15T12:32:44Z</dcterms:modified>
</cp:coreProperties>
</file>