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2" r:id="rId2"/>
    <p:sldId id="268" r:id="rId3"/>
    <p:sldId id="269" r:id="rId4"/>
    <p:sldId id="263" r:id="rId5"/>
    <p:sldId id="265" r:id="rId6"/>
    <p:sldId id="266" r:id="rId7"/>
    <p:sldId id="261" r:id="rId8"/>
    <p:sldId id="260" r:id="rId9"/>
    <p:sldId id="273" r:id="rId10"/>
    <p:sldId id="258" r:id="rId11"/>
    <p:sldId id="259" r:id="rId12"/>
    <p:sldId id="270" r:id="rId13"/>
    <p:sldId id="271" r:id="rId14"/>
    <p:sldId id="267" r:id="rId15"/>
    <p:sldId id="27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00F"/>
    <a:srgbClr val="460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31" autoAdjust="0"/>
    <p:restoredTop sz="79723" autoAdjust="0"/>
  </p:normalViewPr>
  <p:slideViewPr>
    <p:cSldViewPr snapToGrid="0">
      <p:cViewPr varScale="1">
        <p:scale>
          <a:sx n="58" d="100"/>
          <a:sy n="58" d="100"/>
        </p:scale>
        <p:origin x="2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AB9FBB-443E-4AB4-9FBB-CFDC0ADA22D6}" type="datetimeFigureOut">
              <a:rPr lang="en-US" smtClean="0"/>
              <a:t>9/20/2023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B9C319-2BED-47CC-BC5D-313E4D3DB59D}" type="slidenum">
              <a:rPr lang="en-US" smtClean="0"/>
              <a:t>‹#›</a:t>
            </a:fld>
            <a:endParaRPr lang="en-US"/>
          </a:p>
        </p:txBody>
      </p:sp>
    </p:spTree>
    <p:extLst>
      <p:ext uri="{BB962C8B-B14F-4D97-AF65-F5344CB8AC3E}">
        <p14:creationId xmlns:p14="http://schemas.microsoft.com/office/powerpoint/2010/main" val="99772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clc.org/realm/hom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name, job, project intro</a:t>
            </a:r>
          </a:p>
        </p:txBody>
      </p:sp>
      <p:sp>
        <p:nvSpPr>
          <p:cNvPr id="4" name="Slide Number Placeholder 3"/>
          <p:cNvSpPr>
            <a:spLocks noGrp="1"/>
          </p:cNvSpPr>
          <p:nvPr>
            <p:ph type="sldNum" sz="quarter" idx="5"/>
          </p:nvPr>
        </p:nvSpPr>
        <p:spPr/>
        <p:txBody>
          <a:bodyPr/>
          <a:lstStyle/>
          <a:p>
            <a:fld id="{32B9C319-2BED-47CC-BC5D-313E4D3DB59D}" type="slidenum">
              <a:rPr lang="en-US" smtClean="0"/>
              <a:t>1</a:t>
            </a:fld>
            <a:endParaRPr lang="en-US"/>
          </a:p>
        </p:txBody>
      </p:sp>
    </p:spTree>
    <p:extLst>
      <p:ext uri="{BB962C8B-B14F-4D97-AF65-F5344CB8AC3E}">
        <p14:creationId xmlns:p14="http://schemas.microsoft.com/office/powerpoint/2010/main" val="161256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spectral features from scattering, but also additional peaks from the paperboard (Kaolinite, cellulose)</a:t>
            </a:r>
          </a:p>
        </p:txBody>
      </p:sp>
      <p:sp>
        <p:nvSpPr>
          <p:cNvPr id="4" name="Slide Number Placeholder 3"/>
          <p:cNvSpPr>
            <a:spLocks noGrp="1"/>
          </p:cNvSpPr>
          <p:nvPr>
            <p:ph type="sldNum" sz="quarter" idx="5"/>
          </p:nvPr>
        </p:nvSpPr>
        <p:spPr/>
        <p:txBody>
          <a:bodyPr/>
          <a:lstStyle/>
          <a:p>
            <a:fld id="{32B9C319-2BED-47CC-BC5D-313E4D3DB59D}" type="slidenum">
              <a:rPr lang="en-US" smtClean="0"/>
              <a:t>10</a:t>
            </a:fld>
            <a:endParaRPr lang="en-US"/>
          </a:p>
        </p:txBody>
      </p:sp>
    </p:spTree>
    <p:extLst>
      <p:ext uri="{BB962C8B-B14F-4D97-AF65-F5344CB8AC3E}">
        <p14:creationId xmlns:p14="http://schemas.microsoft.com/office/powerpoint/2010/main" val="288329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Times New Roman" panose="02020603050405020304" pitchFamily="18" charset="0"/>
              </a:rPr>
              <a:t>It seems that the most common coating polymer is acrylic both alone and in combination with other plastics. The most common combination seemed to be acrylic and ABS, with the addition of polystyrene and polypropylene. </a:t>
            </a:r>
            <a:endParaRPr lang="en-US" dirty="0"/>
          </a:p>
        </p:txBody>
      </p:sp>
      <p:sp>
        <p:nvSpPr>
          <p:cNvPr id="4" name="Slide Number Placeholder 3"/>
          <p:cNvSpPr>
            <a:spLocks noGrp="1"/>
          </p:cNvSpPr>
          <p:nvPr>
            <p:ph type="sldNum" sz="quarter" idx="5"/>
          </p:nvPr>
        </p:nvSpPr>
        <p:spPr/>
        <p:txBody>
          <a:bodyPr/>
          <a:lstStyle/>
          <a:p>
            <a:fld id="{32B9C319-2BED-47CC-BC5D-313E4D3DB59D}" type="slidenum">
              <a:rPr lang="en-US" smtClean="0"/>
              <a:t>11</a:t>
            </a:fld>
            <a:endParaRPr lang="en-US"/>
          </a:p>
        </p:txBody>
      </p:sp>
    </p:spTree>
    <p:extLst>
      <p:ext uri="{BB962C8B-B14F-4D97-AF65-F5344CB8AC3E}">
        <p14:creationId xmlns:p14="http://schemas.microsoft.com/office/powerpoint/2010/main" val="348198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interpretation of spectra </a:t>
            </a:r>
            <a:r>
              <a:rPr lang="en-US" dirty="0" err="1"/>
              <a:t>Cioa</a:t>
            </a:r>
            <a:r>
              <a:rPr lang="en-US" dirty="0"/>
              <a:t> baby we will look at next. </a:t>
            </a:r>
          </a:p>
        </p:txBody>
      </p:sp>
      <p:sp>
        <p:nvSpPr>
          <p:cNvPr id="4" name="Slide Number Placeholder 3"/>
          <p:cNvSpPr>
            <a:spLocks noGrp="1"/>
          </p:cNvSpPr>
          <p:nvPr>
            <p:ph type="sldNum" sz="quarter" idx="5"/>
          </p:nvPr>
        </p:nvSpPr>
        <p:spPr/>
        <p:txBody>
          <a:bodyPr/>
          <a:lstStyle/>
          <a:p>
            <a:fld id="{32B9C319-2BED-47CC-BC5D-313E4D3DB59D}" type="slidenum">
              <a:rPr lang="en-US" smtClean="0"/>
              <a:t>12</a:t>
            </a:fld>
            <a:endParaRPr lang="en-US"/>
          </a:p>
        </p:txBody>
      </p:sp>
    </p:spTree>
    <p:extLst>
      <p:ext uri="{BB962C8B-B14F-4D97-AF65-F5344CB8AC3E}">
        <p14:creationId xmlns:p14="http://schemas.microsoft.com/office/powerpoint/2010/main" val="225770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interpretation of spectra</a:t>
            </a:r>
          </a:p>
        </p:txBody>
      </p:sp>
      <p:sp>
        <p:nvSpPr>
          <p:cNvPr id="4" name="Slide Number Placeholder 3"/>
          <p:cNvSpPr>
            <a:spLocks noGrp="1"/>
          </p:cNvSpPr>
          <p:nvPr>
            <p:ph type="sldNum" sz="quarter" idx="5"/>
          </p:nvPr>
        </p:nvSpPr>
        <p:spPr/>
        <p:txBody>
          <a:bodyPr/>
          <a:lstStyle/>
          <a:p>
            <a:fld id="{32B9C319-2BED-47CC-BC5D-313E4D3DB59D}" type="slidenum">
              <a:rPr lang="en-US" smtClean="0"/>
              <a:t>13</a:t>
            </a:fld>
            <a:endParaRPr lang="en-US"/>
          </a:p>
        </p:txBody>
      </p:sp>
    </p:spTree>
    <p:extLst>
      <p:ext uri="{BB962C8B-B14F-4D97-AF65-F5344CB8AC3E}">
        <p14:creationId xmlns:p14="http://schemas.microsoft.com/office/powerpoint/2010/main" val="62120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86" lvl="0" indent="0">
              <a:buFont typeface="Arial" panose="020B0604020202020204" pitchFamily="34" charset="0"/>
              <a:buNone/>
            </a:pPr>
            <a:r>
              <a:rPr lang="en-US" dirty="0"/>
              <a:t>A lot of excitement of under researched books which has led to the desire to complete further, more in-depth research on this subject.</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Increase total number of books analyzed</a:t>
            </a:r>
          </a:p>
          <a:p>
            <a:pPr marL="640594" lvl="1" indent="-174708">
              <a:buFont typeface="Arial" panose="020B0604020202020204" pitchFamily="34" charset="0"/>
              <a:buChar char="•"/>
            </a:pPr>
            <a:r>
              <a:rPr lang="en-US" dirty="0"/>
              <a:t>Increase reference material </a:t>
            </a:r>
          </a:p>
          <a:p>
            <a:pPr marL="640594" lvl="1" indent="-174708">
              <a:buFont typeface="Arial" panose="020B0604020202020204" pitchFamily="34" charset="0"/>
              <a:buChar char="•"/>
            </a:pPr>
            <a:r>
              <a:rPr lang="en-US" dirty="0"/>
              <a:t>Expand date range of material</a:t>
            </a:r>
          </a:p>
          <a:p>
            <a:pPr marL="640594" lvl="1" indent="-174708">
              <a:buFont typeface="Arial" panose="020B0604020202020204" pitchFamily="34" charset="0"/>
              <a:buChar char="•"/>
            </a:pPr>
            <a:r>
              <a:rPr lang="en-US" dirty="0"/>
              <a:t>Cross compare and look at book type/material identification/</a:t>
            </a:r>
          </a:p>
          <a:p>
            <a:pPr marL="640594" lvl="1" indent="-174708">
              <a:buFont typeface="Arial" panose="020B0604020202020204" pitchFamily="34" charset="0"/>
              <a:buChar char="•"/>
            </a:pPr>
            <a:r>
              <a:rPr lang="en-US" dirty="0"/>
              <a:t>Aging study component to answer long term preservation concern questions</a:t>
            </a:r>
          </a:p>
          <a:p>
            <a:endParaRPr lang="en-US" dirty="0"/>
          </a:p>
          <a:p>
            <a:r>
              <a:rPr lang="en-US" dirty="0"/>
              <a:t>Complete a full historical review of board books and board book construction from the 20</a:t>
            </a:r>
            <a:r>
              <a:rPr lang="en-US" baseline="30000" dirty="0"/>
              <a:t>th</a:t>
            </a:r>
            <a:r>
              <a:rPr lang="en-US" dirty="0"/>
              <a:t>-21</a:t>
            </a:r>
            <a:r>
              <a:rPr lang="en-US" baseline="30000" dirty="0"/>
              <a:t>st</a:t>
            </a:r>
            <a:r>
              <a:rPr lang="en-US" dirty="0"/>
              <a:t> century.</a:t>
            </a:r>
          </a:p>
          <a:p>
            <a:endParaRPr lang="en-US" dirty="0"/>
          </a:p>
          <a:p>
            <a:r>
              <a:rPr lang="en-US" dirty="0"/>
              <a:t>Add in an aging study to determine most at risk material</a:t>
            </a:r>
          </a:p>
        </p:txBody>
      </p:sp>
      <p:sp>
        <p:nvSpPr>
          <p:cNvPr id="4" name="Slide Number Placeholder 3"/>
          <p:cNvSpPr>
            <a:spLocks noGrp="1"/>
          </p:cNvSpPr>
          <p:nvPr>
            <p:ph type="sldNum" sz="quarter" idx="5"/>
          </p:nvPr>
        </p:nvSpPr>
        <p:spPr/>
        <p:txBody>
          <a:bodyPr/>
          <a:lstStyle/>
          <a:p>
            <a:fld id="{32B9C319-2BED-47CC-BC5D-313E4D3DB59D}" type="slidenum">
              <a:rPr lang="en-US" smtClean="0"/>
              <a:t>14</a:t>
            </a:fld>
            <a:endParaRPr lang="en-US"/>
          </a:p>
        </p:txBody>
      </p:sp>
    </p:spTree>
    <p:extLst>
      <p:ext uri="{BB962C8B-B14F-4D97-AF65-F5344CB8AC3E}">
        <p14:creationId xmlns:p14="http://schemas.microsoft.com/office/powerpoint/2010/main" val="116664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9C319-2BED-47CC-BC5D-313E4D3DB59D}" type="slidenum">
              <a:rPr lang="en-US" smtClean="0"/>
              <a:t>15</a:t>
            </a:fld>
            <a:endParaRPr lang="en-US"/>
          </a:p>
        </p:txBody>
      </p:sp>
    </p:spTree>
    <p:extLst>
      <p:ext uri="{BB962C8B-B14F-4D97-AF65-F5344CB8AC3E}">
        <p14:creationId xmlns:p14="http://schemas.microsoft.com/office/powerpoint/2010/main" val="230447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children’s literature has changed over time along with the way children’s childhood and education were viewed in society. Prior to the 18</a:t>
            </a:r>
            <a:r>
              <a:rPr lang="en-US" baseline="30000" dirty="0"/>
              <a:t>th</a:t>
            </a:r>
            <a:r>
              <a:rPr lang="en-US" dirty="0"/>
              <a:t> century, books were written to instruct in religious and moral concepts. Starting in the 18</a:t>
            </a:r>
            <a:r>
              <a:rPr lang="en-US" baseline="30000" dirty="0"/>
              <a:t>th</a:t>
            </a:r>
            <a:r>
              <a:rPr lang="en-US" dirty="0"/>
              <a:t> c, the modern concept of literature specifically written for children, not only to teach, but to entertain them began, not without pushback of course. As literacy rates increased (and infant mortality rates decreased) demand for age appropriate books that were durable increased in kind.</a:t>
            </a:r>
          </a:p>
          <a:p>
            <a:r>
              <a:rPr lang="en-US" dirty="0"/>
              <a:t> 20</a:t>
            </a:r>
            <a:r>
              <a:rPr lang="en-US" baseline="30000" dirty="0"/>
              <a:t>th</a:t>
            </a:r>
            <a:r>
              <a:rPr lang="en-US" dirty="0"/>
              <a:t> century brought screen printed cloth books, until the World wars led to rationing of cloth. Board books rose out of necessity and demand, as they were easier for children to handle. </a:t>
            </a:r>
          </a:p>
          <a:p>
            <a:r>
              <a:rPr lang="en-US" dirty="0"/>
              <a:t>LC – at this point probably over 600,000 items including maps, visual and audio media and secondary material</a:t>
            </a:r>
          </a:p>
          <a:p>
            <a:endParaRPr lang="en-US" dirty="0"/>
          </a:p>
          <a:p>
            <a:pPr defTabSz="931774">
              <a:defRPr/>
            </a:pPr>
            <a:r>
              <a:rPr lang="en-US" dirty="0"/>
              <a:t>Image: generally considered to be the First children’s book printed. </a:t>
            </a:r>
            <a:r>
              <a:rPr lang="en-US" b="0" i="0" dirty="0">
                <a:solidFill>
                  <a:srgbClr val="242424"/>
                </a:solidFill>
                <a:effectLst/>
                <a:latin typeface="Open Sans" panose="020B0606030504020204" pitchFamily="34" charset="0"/>
              </a:rPr>
              <a:t>A little pretty pocket-book : intended for the instruction and amusement of little Master Tommy, and pretty Miss Polly : with two letters from Jack the giant-killer, as also a ball and pincushion, the use of which will infallibly make Tommy a good boy, and Polly a good girl : to which is added, A little song-book, being a new attempt to teach children the use of the English alphabet, by way of diversion. 1787. Reprint of the London edition originally published by John Newbery in 1744.</a:t>
            </a:r>
          </a:p>
          <a:p>
            <a:endParaRPr lang="en-US" dirty="0"/>
          </a:p>
        </p:txBody>
      </p:sp>
      <p:sp>
        <p:nvSpPr>
          <p:cNvPr id="4" name="Slide Number Placeholder 3"/>
          <p:cNvSpPr>
            <a:spLocks noGrp="1"/>
          </p:cNvSpPr>
          <p:nvPr>
            <p:ph type="sldNum" sz="quarter" idx="5"/>
          </p:nvPr>
        </p:nvSpPr>
        <p:spPr/>
        <p:txBody>
          <a:bodyPr/>
          <a:lstStyle/>
          <a:p>
            <a:fld id="{32B9C319-2BED-47CC-BC5D-313E4D3DB59D}" type="slidenum">
              <a:rPr lang="en-US" smtClean="0"/>
              <a:t>2</a:t>
            </a:fld>
            <a:endParaRPr lang="en-US"/>
          </a:p>
        </p:txBody>
      </p:sp>
    </p:spTree>
    <p:extLst>
      <p:ext uri="{BB962C8B-B14F-4D97-AF65-F5344CB8AC3E}">
        <p14:creationId xmlns:p14="http://schemas.microsoft.com/office/powerpoint/2010/main" val="14066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9C319-2BED-47CC-BC5D-313E4D3DB59D}" type="slidenum">
              <a:rPr lang="en-US" smtClean="0"/>
              <a:t>3</a:t>
            </a:fld>
            <a:endParaRPr lang="en-US"/>
          </a:p>
        </p:txBody>
      </p:sp>
    </p:spTree>
    <p:extLst>
      <p:ext uri="{BB962C8B-B14F-4D97-AF65-F5344CB8AC3E}">
        <p14:creationId xmlns:p14="http://schemas.microsoft.com/office/powerpoint/2010/main" val="300267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REALM (</a:t>
            </a:r>
            <a:r>
              <a:rPr lang="en-US" sz="2800" b="1" i="0" dirty="0" err="1">
                <a:effectLst/>
                <a:latin typeface="Lato" panose="020F0502020204030203" pitchFamily="34" charset="0"/>
              </a:rPr>
              <a:t>REopening</a:t>
            </a:r>
            <a:r>
              <a:rPr lang="en-US" sz="2800" b="1" i="0" dirty="0">
                <a:effectLst/>
                <a:latin typeface="Lato" panose="020F0502020204030203" pitchFamily="34" charset="0"/>
              </a:rPr>
              <a:t> Archives, Libraries, and Museums)</a:t>
            </a:r>
            <a:r>
              <a:rPr lang="en-US" sz="1800" dirty="0">
                <a:latin typeface="Calibri" panose="020F0502020204030204" pitchFamily="34" charset="0"/>
                <a:ea typeface="Calibri" panose="020F0502020204030204" pitchFamily="34" charset="0"/>
              </a:rPr>
              <a:t> project and that LC was on the Scientific and Operations Advisory Group - </a:t>
            </a:r>
            <a:r>
              <a:rPr lang="en-US" sz="2900" dirty="0">
                <a:latin typeface="Lato" panose="020F0502020204030203" pitchFamily="34" charset="0"/>
              </a:rPr>
              <a:t>a research project conducted by OCLC, the Institute of Museum and Library Services, and Battelle to produce and distribute science-based COVID-19 information that can aid local decision making regarding operations of archives, libraries, and museums.</a:t>
            </a:r>
          </a:p>
          <a:p>
            <a:endParaRPr lang="en-US" sz="1800" dirty="0">
              <a:latin typeface="Calibri" panose="020F0502020204030204" pitchFamily="34" charset="0"/>
              <a:ea typeface="Calibri" panose="020F0502020204030204" pitchFamily="34" charset="0"/>
            </a:endParaRPr>
          </a:p>
          <a:p>
            <a:r>
              <a:rPr lang="en-US" sz="1800" u="sng" dirty="0">
                <a:solidFill>
                  <a:srgbClr val="0000FF"/>
                </a:solidFill>
                <a:latin typeface="Calibri" panose="020F0502020204030204" pitchFamily="34" charset="0"/>
                <a:ea typeface="Calibri" panose="020F0502020204030204" pitchFamily="34" charset="0"/>
                <a:hlinkClick r:id="rId3"/>
              </a:rPr>
              <a:t>https://www.oclc.org/realm/home.html</a:t>
            </a:r>
            <a:r>
              <a:rPr lang="en-US" sz="1800" dirty="0">
                <a:latin typeface="Calibri" panose="020F0502020204030204" pitchFamily="34" charset="0"/>
                <a:ea typeface="Calibri" panose="020F0502020204030204" pitchFamily="34" charset="0"/>
              </a:rPr>
              <a:t> </a:t>
            </a:r>
          </a:p>
          <a:p>
            <a:r>
              <a:rPr lang="en-US" dirty="0"/>
              <a:t>Putting the Research question into context</a:t>
            </a:r>
          </a:p>
          <a:p>
            <a:pPr marL="232943" indent="-232943">
              <a:buFont typeface="+mj-lt"/>
              <a:buAutoNum type="arabicPeriod"/>
            </a:pPr>
            <a:endParaRPr lang="en-US" dirty="0"/>
          </a:p>
          <a:p>
            <a:pPr marL="232943" indent="-232943" defTabSz="931774">
              <a:buFont typeface="+mj-lt"/>
              <a:buAutoNum type="arabicPeriod"/>
              <a:defRPr/>
            </a:pPr>
            <a:r>
              <a:rPr lang="en-US" dirty="0"/>
              <a:t>https://blogs.loc.gov/preservation/2021/06/assessing-the-impact-of-sanitizing-products-on-collection-items/</a:t>
            </a:r>
          </a:p>
          <a:p>
            <a:r>
              <a:rPr lang="en-US" dirty="0"/>
              <a:t>Guardians of memory blog plug</a:t>
            </a:r>
          </a:p>
        </p:txBody>
      </p:sp>
      <p:sp>
        <p:nvSpPr>
          <p:cNvPr id="4" name="Slide Number Placeholder 3"/>
          <p:cNvSpPr>
            <a:spLocks noGrp="1"/>
          </p:cNvSpPr>
          <p:nvPr>
            <p:ph type="sldNum" sz="quarter" idx="5"/>
          </p:nvPr>
        </p:nvSpPr>
        <p:spPr/>
        <p:txBody>
          <a:bodyPr/>
          <a:lstStyle/>
          <a:p>
            <a:fld id="{32B9C319-2BED-47CC-BC5D-313E4D3DB59D}" type="slidenum">
              <a:rPr lang="en-US" smtClean="0"/>
              <a:t>4</a:t>
            </a:fld>
            <a:endParaRPr lang="en-US"/>
          </a:p>
        </p:txBody>
      </p:sp>
    </p:spTree>
    <p:extLst>
      <p:ext uri="{BB962C8B-B14F-4D97-AF65-F5344CB8AC3E}">
        <p14:creationId xmlns:p14="http://schemas.microsoft.com/office/powerpoint/2010/main" val="405511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Fourier-Transform Infrared Spectrometer with an external reflectance (ER-) and </a:t>
            </a:r>
            <a:r>
              <a:rPr lang="en-US" dirty="0" err="1"/>
              <a:t>and</a:t>
            </a:r>
            <a:r>
              <a:rPr lang="en-US" dirty="0"/>
              <a:t> Attenuated Total Reflectance (ATR) module attached. This instrument uses Infrared light to vibrate bonds within a material and provides organic and polymeric composition. This technique is great for differentiating polymers and any additives. Explain in depth differences between ER and ATR and lack of reference databases available online. Discuss scattering. </a:t>
            </a:r>
          </a:p>
          <a:p>
            <a:endParaRPr lang="en-US" dirty="0"/>
          </a:p>
          <a:p>
            <a:endParaRPr lang="en-US" dirty="0"/>
          </a:p>
        </p:txBody>
      </p:sp>
      <p:sp>
        <p:nvSpPr>
          <p:cNvPr id="4" name="Slide Number Placeholder 3"/>
          <p:cNvSpPr>
            <a:spLocks noGrp="1"/>
          </p:cNvSpPr>
          <p:nvPr>
            <p:ph type="sldNum" sz="quarter" idx="5"/>
          </p:nvPr>
        </p:nvSpPr>
        <p:spPr/>
        <p:txBody>
          <a:bodyPr/>
          <a:lstStyle/>
          <a:p>
            <a:fld id="{32B9C319-2BED-47CC-BC5D-313E4D3DB59D}" type="slidenum">
              <a:rPr lang="en-US" smtClean="0"/>
              <a:t>5</a:t>
            </a:fld>
            <a:endParaRPr lang="en-US"/>
          </a:p>
        </p:txBody>
      </p:sp>
    </p:spTree>
    <p:extLst>
      <p:ext uri="{BB962C8B-B14F-4D97-AF65-F5344CB8AC3E}">
        <p14:creationId xmlns:p14="http://schemas.microsoft.com/office/powerpoint/2010/main" val="380417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books are we looking at</a:t>
            </a:r>
          </a:p>
          <a:p>
            <a:r>
              <a:rPr lang="en-US" dirty="0"/>
              <a:t>62 books pulled from the General collection were analyzed, dating between 2002-2019. A variety of styles were chosen as well, with touch and feel sections, variation in coating within the same book, Books with flaps, etc. </a:t>
            </a:r>
          </a:p>
          <a:p>
            <a:endParaRPr lang="en-US" dirty="0"/>
          </a:p>
          <a:p>
            <a:r>
              <a:rPr lang="en-US" sz="1800" dirty="0">
                <a:latin typeface="Times New Roman" panose="02020603050405020304" pitchFamily="18" charset="0"/>
                <a:ea typeface="Times New Roman" panose="02020603050405020304" pitchFamily="18" charset="0"/>
              </a:rPr>
              <a:t>(60 initially tested as well as two titles that were used for Pandemic related testing, “Big Kid Bed” (BKB) and “Ciao Baby” (CB))</a:t>
            </a:r>
            <a:endParaRPr lang="en-US" dirty="0"/>
          </a:p>
        </p:txBody>
      </p:sp>
      <p:sp>
        <p:nvSpPr>
          <p:cNvPr id="4" name="Slide Number Placeholder 3"/>
          <p:cNvSpPr>
            <a:spLocks noGrp="1"/>
          </p:cNvSpPr>
          <p:nvPr>
            <p:ph type="sldNum" sz="quarter" idx="5"/>
          </p:nvPr>
        </p:nvSpPr>
        <p:spPr/>
        <p:txBody>
          <a:bodyPr/>
          <a:lstStyle/>
          <a:p>
            <a:fld id="{32B9C319-2BED-47CC-BC5D-313E4D3DB59D}" type="slidenum">
              <a:rPr lang="en-US" smtClean="0"/>
              <a:t>6</a:t>
            </a:fld>
            <a:endParaRPr lang="en-US"/>
          </a:p>
        </p:txBody>
      </p:sp>
    </p:spTree>
    <p:extLst>
      <p:ext uri="{BB962C8B-B14F-4D97-AF65-F5344CB8AC3E}">
        <p14:creationId xmlns:p14="http://schemas.microsoft.com/office/powerpoint/2010/main" val="74650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for result interpretations</a:t>
            </a:r>
          </a:p>
          <a:p>
            <a:r>
              <a:rPr lang="en-US" dirty="0"/>
              <a:t>Preservation of board books extends to their withstanding heavy use, but not necessarily long term storage. They are viewed as a commodity and meant to be replaced when worn out. But with budgetary considerations, that is becoming less possible for many public libraries due to budgetary constraints. As a result, limited </a:t>
            </a:r>
            <a:r>
              <a:rPr lang="en-US" dirty="0" err="1"/>
              <a:t>imformation</a:t>
            </a:r>
            <a:r>
              <a:rPr lang="en-US" dirty="0"/>
              <a:t> on full materiality is not easily found, but has to be extracted from commercial information on board book publisher websites. </a:t>
            </a:r>
          </a:p>
          <a:p>
            <a:pPr algn="just"/>
            <a:r>
              <a:rPr lang="en-US" dirty="0"/>
              <a:t>As a result of the shutdown, limited samples of polymers were able to be used for comparative purposes. </a:t>
            </a:r>
            <a:r>
              <a:rPr lang="en-US" sz="1800" dirty="0">
                <a:latin typeface="Times New Roman" panose="02020603050405020304" pitchFamily="18" charset="0"/>
                <a:ea typeface="Times New Roman" panose="02020603050405020304" pitchFamily="18" charset="0"/>
              </a:rPr>
              <a:t>ABS</a:t>
            </a:r>
          </a:p>
          <a:p>
            <a:pPr marL="349415" indent="-349415" algn="jus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Acrylic</a:t>
            </a:r>
          </a:p>
          <a:p>
            <a:pPr marL="349415" indent="-349415" algn="jus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Polyester</a:t>
            </a:r>
          </a:p>
          <a:p>
            <a:pPr marL="349415" indent="-349415" algn="jus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Polystyrene</a:t>
            </a:r>
          </a:p>
          <a:p>
            <a:pPr marL="349415" indent="-349415" algn="jus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PVC</a:t>
            </a:r>
          </a:p>
          <a:p>
            <a:pPr marL="349415" indent="-349415" algn="jus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HDPE*</a:t>
            </a:r>
          </a:p>
          <a:p>
            <a:pPr marL="349415" indent="-349415" algn="jus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Polypropylene</a:t>
            </a:r>
          </a:p>
          <a:p>
            <a:pPr marL="349415" indent="-349415" algn="jus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LDPE*</a:t>
            </a:r>
            <a:endParaRPr lang="en-US" dirty="0"/>
          </a:p>
          <a:p>
            <a:endParaRPr lang="en-US" dirty="0"/>
          </a:p>
          <a:p>
            <a:r>
              <a:rPr lang="en-US" dirty="0"/>
              <a:t>Multiple coatings as well as multiple polymer blends were found within books and book components. </a:t>
            </a:r>
          </a:p>
          <a:p>
            <a:endParaRPr lang="en-US" dirty="0"/>
          </a:p>
          <a:p>
            <a:r>
              <a:rPr lang="en-US" dirty="0"/>
              <a:t>External Reflectance FTIR spectral features contain </a:t>
            </a:r>
            <a:r>
              <a:rPr lang="en-US" dirty="0" err="1"/>
              <a:t>Restrahlen</a:t>
            </a:r>
            <a:r>
              <a:rPr lang="en-US" dirty="0"/>
              <a:t> scattering effects**</a:t>
            </a:r>
          </a:p>
        </p:txBody>
      </p:sp>
      <p:sp>
        <p:nvSpPr>
          <p:cNvPr id="4" name="Slide Number Placeholder 3"/>
          <p:cNvSpPr>
            <a:spLocks noGrp="1"/>
          </p:cNvSpPr>
          <p:nvPr>
            <p:ph type="sldNum" sz="quarter" idx="5"/>
          </p:nvPr>
        </p:nvSpPr>
        <p:spPr/>
        <p:txBody>
          <a:bodyPr/>
          <a:lstStyle/>
          <a:p>
            <a:fld id="{32B9C319-2BED-47CC-BC5D-313E4D3DB59D}" type="slidenum">
              <a:rPr lang="en-US" smtClean="0"/>
              <a:t>7</a:t>
            </a:fld>
            <a:endParaRPr lang="en-US"/>
          </a:p>
        </p:txBody>
      </p:sp>
    </p:spTree>
    <p:extLst>
      <p:ext uri="{BB962C8B-B14F-4D97-AF65-F5344CB8AC3E}">
        <p14:creationId xmlns:p14="http://schemas.microsoft.com/office/powerpoint/2010/main" val="369471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than 100% due to polymer combinations</a:t>
            </a:r>
          </a:p>
          <a:p>
            <a:endParaRPr lang="en-US" dirty="0"/>
          </a:p>
          <a:p>
            <a:r>
              <a:rPr lang="en-US" dirty="0"/>
              <a:t>ABS - </a:t>
            </a:r>
            <a:r>
              <a:rPr lang="en-US" b="0" i="0" dirty="0">
                <a:solidFill>
                  <a:srgbClr val="4D5156"/>
                </a:solidFill>
                <a:effectLst/>
                <a:latin typeface="Roboto" panose="02000000000000000000" pitchFamily="2" charset="0"/>
              </a:rPr>
              <a:t>Acrylonitrile butadiene styrene, Lego bricks</a:t>
            </a:r>
          </a:p>
          <a:p>
            <a:r>
              <a:rPr lang="en-US" dirty="0"/>
              <a:t>Acrylic – lenses and acrylic nails</a:t>
            </a:r>
          </a:p>
          <a:p>
            <a:r>
              <a:rPr lang="en-US" dirty="0"/>
              <a:t>Polyester – clothing blend material/tarp	</a:t>
            </a:r>
          </a:p>
          <a:p>
            <a:r>
              <a:rPr lang="en-US" dirty="0"/>
              <a:t>Polyethylene – food containers/plastic bags</a:t>
            </a:r>
          </a:p>
          <a:p>
            <a:r>
              <a:rPr lang="en-US" dirty="0"/>
              <a:t>Polypropylene – packaging/living hinge materials(Caps) and medical and laboratory equipment</a:t>
            </a:r>
          </a:p>
          <a:p>
            <a:r>
              <a:rPr lang="en-US" dirty="0"/>
              <a:t>Polystyrene - </a:t>
            </a:r>
            <a:r>
              <a:rPr lang="en-US" dirty="0" err="1"/>
              <a:t>styrofoam</a:t>
            </a:r>
            <a:endParaRPr lang="en-US" dirty="0"/>
          </a:p>
          <a:p>
            <a:r>
              <a:rPr lang="en-US" dirty="0"/>
              <a:t>PVC - pipes</a:t>
            </a:r>
          </a:p>
        </p:txBody>
      </p:sp>
      <p:sp>
        <p:nvSpPr>
          <p:cNvPr id="4" name="Slide Number Placeholder 3"/>
          <p:cNvSpPr>
            <a:spLocks noGrp="1"/>
          </p:cNvSpPr>
          <p:nvPr>
            <p:ph type="sldNum" sz="quarter" idx="5"/>
          </p:nvPr>
        </p:nvSpPr>
        <p:spPr/>
        <p:txBody>
          <a:bodyPr/>
          <a:lstStyle/>
          <a:p>
            <a:fld id="{32B9C319-2BED-47CC-BC5D-313E4D3DB59D}" type="slidenum">
              <a:rPr lang="en-US" smtClean="0"/>
              <a:t>8</a:t>
            </a:fld>
            <a:endParaRPr lang="en-US"/>
          </a:p>
        </p:txBody>
      </p:sp>
    </p:spTree>
    <p:extLst>
      <p:ext uri="{BB962C8B-B14F-4D97-AF65-F5344CB8AC3E}">
        <p14:creationId xmlns:p14="http://schemas.microsoft.com/office/powerpoint/2010/main" val="46866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Times New Roman" panose="02020603050405020304" pitchFamily="18" charset="0"/>
                <a:ea typeface="Times New Roman" panose="02020603050405020304" pitchFamily="18" charset="0"/>
              </a:rPr>
              <a:t>It seems that the most common coating polymer is acrylic both alone and in combination with other plastics. The most common combination seemed to be acrylic and ABS, with the addition of polystyrene and polypropylene. </a:t>
            </a:r>
            <a:endParaRPr lang="en-US" dirty="0"/>
          </a:p>
          <a:p>
            <a:endParaRPr lang="en-US" dirty="0"/>
          </a:p>
        </p:txBody>
      </p:sp>
      <p:sp>
        <p:nvSpPr>
          <p:cNvPr id="4" name="Slide Number Placeholder 3"/>
          <p:cNvSpPr>
            <a:spLocks noGrp="1"/>
          </p:cNvSpPr>
          <p:nvPr>
            <p:ph type="sldNum" sz="quarter" idx="5"/>
          </p:nvPr>
        </p:nvSpPr>
        <p:spPr/>
        <p:txBody>
          <a:bodyPr/>
          <a:lstStyle/>
          <a:p>
            <a:fld id="{32B9C319-2BED-47CC-BC5D-313E4D3DB59D}" type="slidenum">
              <a:rPr lang="en-US" smtClean="0"/>
              <a:t>9</a:t>
            </a:fld>
            <a:endParaRPr lang="en-US"/>
          </a:p>
        </p:txBody>
      </p:sp>
    </p:spTree>
    <p:extLst>
      <p:ext uri="{BB962C8B-B14F-4D97-AF65-F5344CB8AC3E}">
        <p14:creationId xmlns:p14="http://schemas.microsoft.com/office/powerpoint/2010/main" val="27445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1B5B79-575C-4D17-B55F-12528DC82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14557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B5B79-575C-4D17-B55F-12528DC82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24522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B5B79-575C-4D17-B55F-12528DC82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280363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B5B79-575C-4D17-B55F-12528DC82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339049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B5B79-575C-4D17-B55F-12528DC82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76358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B5B79-575C-4D17-B55F-12528DC8217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254452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B5B79-575C-4D17-B55F-12528DC8217B}"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230634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B5B79-575C-4D17-B55F-12528DC8217B}"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348921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B5B79-575C-4D17-B55F-12528DC8217B}"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28522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B5B79-575C-4D17-B55F-12528DC8217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202684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B5B79-575C-4D17-B55F-12528DC8217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4701F-7389-42F5-BC05-EB64C7DF399B}" type="slidenum">
              <a:rPr lang="en-US" smtClean="0"/>
              <a:t>‹#›</a:t>
            </a:fld>
            <a:endParaRPr lang="en-US"/>
          </a:p>
        </p:txBody>
      </p:sp>
    </p:spTree>
    <p:extLst>
      <p:ext uri="{BB962C8B-B14F-4D97-AF65-F5344CB8AC3E}">
        <p14:creationId xmlns:p14="http://schemas.microsoft.com/office/powerpoint/2010/main" val="181473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B5B79-575C-4D17-B55F-12528DC8217B}"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4701F-7389-42F5-BC05-EB64C7DF399B}" type="slidenum">
              <a:rPr lang="en-US" smtClean="0"/>
              <a:t>‹#›</a:t>
            </a:fld>
            <a:endParaRPr lang="en-US"/>
          </a:p>
        </p:txBody>
      </p:sp>
    </p:spTree>
    <p:extLst>
      <p:ext uri="{BB962C8B-B14F-4D97-AF65-F5344CB8AC3E}">
        <p14:creationId xmlns:p14="http://schemas.microsoft.com/office/powerpoint/2010/main" val="11494956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RTD@loc.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oclc.org/realm/hom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C5E2-BBEF-48FA-A635-3896C2B38BC7}"/>
              </a:ext>
            </a:extLst>
          </p:cNvPr>
          <p:cNvSpPr>
            <a:spLocks noGrp="1"/>
          </p:cNvSpPr>
          <p:nvPr>
            <p:ph type="ctrTitle"/>
          </p:nvPr>
        </p:nvSpPr>
        <p:spPr/>
        <p:txBody>
          <a:bodyPr>
            <a:normAutofit/>
          </a:bodyPr>
          <a:lstStyle/>
          <a:p>
            <a:r>
              <a:rPr lang="en-US" dirty="0"/>
              <a:t>Children’s Board Books: </a:t>
            </a:r>
            <a:br>
              <a:rPr lang="en-US" dirty="0"/>
            </a:br>
            <a:r>
              <a:rPr lang="en-US" dirty="0"/>
              <a:t>the Coating Conundrum</a:t>
            </a:r>
          </a:p>
        </p:txBody>
      </p:sp>
      <p:sp>
        <p:nvSpPr>
          <p:cNvPr id="3" name="Subtitle 2">
            <a:extLst>
              <a:ext uri="{FF2B5EF4-FFF2-40B4-BE49-F238E27FC236}">
                <a16:creationId xmlns:a16="http://schemas.microsoft.com/office/drawing/2014/main" id="{5B44D4AD-F747-4B61-984E-8D8DBFF517FC}"/>
              </a:ext>
            </a:extLst>
          </p:cNvPr>
          <p:cNvSpPr>
            <a:spLocks noGrp="1"/>
          </p:cNvSpPr>
          <p:nvPr>
            <p:ph type="subTitle" idx="1"/>
          </p:nvPr>
        </p:nvSpPr>
        <p:spPr>
          <a:xfrm>
            <a:off x="1524000" y="4414838"/>
            <a:ext cx="9144000" cy="1655762"/>
          </a:xfrm>
        </p:spPr>
        <p:txBody>
          <a:bodyPr>
            <a:normAutofit lnSpcReduction="10000"/>
          </a:bodyPr>
          <a:lstStyle/>
          <a:p>
            <a:r>
              <a:rPr lang="en-US" sz="2800" dirty="0"/>
              <a:t>Amanda Satorius </a:t>
            </a:r>
          </a:p>
          <a:p>
            <a:r>
              <a:rPr lang="en-US" sz="2000" i="1" dirty="0"/>
              <a:t>Preservation Science Specialist</a:t>
            </a:r>
          </a:p>
          <a:p>
            <a:r>
              <a:rPr lang="en-US" sz="2000" i="1" dirty="0"/>
              <a:t>Preservation Research and Testing Division</a:t>
            </a:r>
          </a:p>
          <a:p>
            <a:r>
              <a:rPr lang="en-US" sz="2000" i="1" dirty="0"/>
              <a:t>Library of Congress</a:t>
            </a:r>
          </a:p>
        </p:txBody>
      </p:sp>
      <p:grpSp>
        <p:nvGrpSpPr>
          <p:cNvPr id="7" name="Group 6">
            <a:extLst>
              <a:ext uri="{FF2B5EF4-FFF2-40B4-BE49-F238E27FC236}">
                <a16:creationId xmlns:a16="http://schemas.microsoft.com/office/drawing/2014/main" id="{BBE02E18-1720-4972-93A6-8EF47B4BAB31}"/>
              </a:ext>
            </a:extLst>
          </p:cNvPr>
          <p:cNvGrpSpPr/>
          <p:nvPr/>
        </p:nvGrpSpPr>
        <p:grpSpPr>
          <a:xfrm>
            <a:off x="-6876" y="4"/>
            <a:ext cx="12198875" cy="1294823"/>
            <a:chOff x="-6875" y="0"/>
            <a:chExt cx="9150874" cy="971550"/>
          </a:xfrm>
        </p:grpSpPr>
        <p:grpSp>
          <p:nvGrpSpPr>
            <p:cNvPr id="8" name="Group 7">
              <a:extLst>
                <a:ext uri="{FF2B5EF4-FFF2-40B4-BE49-F238E27FC236}">
                  <a16:creationId xmlns:a16="http://schemas.microsoft.com/office/drawing/2014/main" id="{2634CBB7-0610-4289-9F73-74F92EED70F8}"/>
                </a:ext>
              </a:extLst>
            </p:cNvPr>
            <p:cNvGrpSpPr/>
            <p:nvPr/>
          </p:nvGrpSpPr>
          <p:grpSpPr>
            <a:xfrm>
              <a:off x="-6875" y="0"/>
              <a:ext cx="9150874" cy="971550"/>
              <a:chOff x="-6875" y="0"/>
              <a:chExt cx="9150874" cy="971550"/>
            </a:xfrm>
          </p:grpSpPr>
          <p:pic>
            <p:nvPicPr>
              <p:cNvPr id="21" name="Picture 20">
                <a:extLst>
                  <a:ext uri="{FF2B5EF4-FFF2-40B4-BE49-F238E27FC236}">
                    <a16:creationId xmlns:a16="http://schemas.microsoft.com/office/drawing/2014/main" id="{7707DA92-458C-4E50-BB23-6BA5F0BBFB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49"/>
              <a:stretch/>
            </p:blipFill>
            <p:spPr>
              <a:xfrm>
                <a:off x="4793172" y="0"/>
                <a:ext cx="4350827" cy="970433"/>
              </a:xfrm>
              <a:prstGeom prst="rect">
                <a:avLst/>
              </a:prstGeom>
            </p:spPr>
          </p:pic>
          <p:pic>
            <p:nvPicPr>
              <p:cNvPr id="22" name="Picture 21">
                <a:extLst>
                  <a:ext uri="{FF2B5EF4-FFF2-40B4-BE49-F238E27FC236}">
                    <a16:creationId xmlns:a16="http://schemas.microsoft.com/office/drawing/2014/main" id="{82855022-244B-494B-8B3A-E54CF9201D24}"/>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875" y="0"/>
                <a:ext cx="4308873" cy="971550"/>
              </a:xfrm>
              <a:prstGeom prst="rect">
                <a:avLst/>
              </a:prstGeom>
              <a:solidFill>
                <a:schemeClr val="bg1"/>
              </a:solidFill>
            </p:spPr>
          </p:pic>
          <p:pic>
            <p:nvPicPr>
              <p:cNvPr id="23" name="Picture 22">
                <a:extLst>
                  <a:ext uri="{FF2B5EF4-FFF2-40B4-BE49-F238E27FC236}">
                    <a16:creationId xmlns:a16="http://schemas.microsoft.com/office/drawing/2014/main" id="{BA0B5A36-41C1-4F46-948F-58279FF1CDB0}"/>
                  </a:ext>
                </a:extLst>
              </p:cNvPr>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b="29167"/>
              <a:stretch/>
            </p:blipFill>
            <p:spPr>
              <a:xfrm>
                <a:off x="1547971" y="0"/>
                <a:ext cx="3810000" cy="971550"/>
              </a:xfrm>
              <a:prstGeom prst="rect">
                <a:avLst/>
              </a:prstGeom>
            </p:spPr>
          </p:pic>
        </p:grpSp>
        <p:grpSp>
          <p:nvGrpSpPr>
            <p:cNvPr id="9" name="Group 8">
              <a:extLst>
                <a:ext uri="{FF2B5EF4-FFF2-40B4-BE49-F238E27FC236}">
                  <a16:creationId xmlns:a16="http://schemas.microsoft.com/office/drawing/2014/main" id="{E5F8A95D-0B89-404A-A5E9-E658B818C31B}"/>
                </a:ext>
              </a:extLst>
            </p:cNvPr>
            <p:cNvGrpSpPr/>
            <p:nvPr/>
          </p:nvGrpSpPr>
          <p:grpSpPr>
            <a:xfrm>
              <a:off x="105747" y="28359"/>
              <a:ext cx="3598815" cy="925116"/>
              <a:chOff x="146997" y="28359"/>
              <a:chExt cx="3598815" cy="925116"/>
            </a:xfrm>
          </p:grpSpPr>
          <p:pic>
            <p:nvPicPr>
              <p:cNvPr id="11" name="Picture 10">
                <a:extLst>
                  <a:ext uri="{FF2B5EF4-FFF2-40B4-BE49-F238E27FC236}">
                    <a16:creationId xmlns:a16="http://schemas.microsoft.com/office/drawing/2014/main" id="{921AC3B0-39ED-49F3-A023-C8DA78BF5A03}"/>
                  </a:ext>
                </a:extLst>
              </p:cNvPr>
              <p:cNvPicPr>
                <a:picLocks noChangeAspect="1"/>
              </p:cNvPicPr>
              <p:nvPr/>
            </p:nvPicPr>
            <p:blipFill rotWithShape="1">
              <a:blip r:embed="rId6">
                <a:extLst>
                  <a:ext uri="{28A0092B-C50C-407E-A947-70E740481C1C}">
                    <a14:useLocalDpi xmlns:a14="http://schemas.microsoft.com/office/drawing/2010/main" val="0"/>
                  </a:ext>
                </a:extLst>
              </a:blip>
              <a:srcRect r="33781"/>
              <a:stretch/>
            </p:blipFill>
            <p:spPr>
              <a:xfrm>
                <a:off x="146997" y="28359"/>
                <a:ext cx="3598815" cy="455301"/>
              </a:xfrm>
              <a:prstGeom prst="rect">
                <a:avLst/>
              </a:prstGeom>
            </p:spPr>
          </p:pic>
          <p:pic>
            <p:nvPicPr>
              <p:cNvPr id="12" name="Picture 11">
                <a:extLst>
                  <a:ext uri="{FF2B5EF4-FFF2-40B4-BE49-F238E27FC236}">
                    <a16:creationId xmlns:a16="http://schemas.microsoft.com/office/drawing/2014/main" id="{F15441FD-14AB-414D-8732-1C88C7CF233B}"/>
                  </a:ext>
                </a:extLst>
              </p:cNvPr>
              <p:cNvPicPr>
                <a:picLocks noChangeAspect="1"/>
              </p:cNvPicPr>
              <p:nvPr/>
            </p:nvPicPr>
            <p:blipFill rotWithShape="1">
              <a:blip r:embed="rId6">
                <a:extLst>
                  <a:ext uri="{28A0092B-C50C-407E-A947-70E740481C1C}">
                    <a14:useLocalDpi xmlns:a14="http://schemas.microsoft.com/office/drawing/2010/main" val="0"/>
                  </a:ext>
                </a:extLst>
              </a:blip>
              <a:srcRect l="66913"/>
              <a:stretch/>
            </p:blipFill>
            <p:spPr>
              <a:xfrm>
                <a:off x="146997" y="495624"/>
                <a:ext cx="1798168" cy="455301"/>
              </a:xfrm>
              <a:prstGeom prst="rect">
                <a:avLst/>
              </a:prstGeom>
            </p:spPr>
          </p:pic>
          <p:grpSp>
            <p:nvGrpSpPr>
              <p:cNvPr id="13" name="Group 12">
                <a:extLst>
                  <a:ext uri="{FF2B5EF4-FFF2-40B4-BE49-F238E27FC236}">
                    <a16:creationId xmlns:a16="http://schemas.microsoft.com/office/drawing/2014/main" id="{68449163-F9EA-471F-98E4-EF2E464EF056}"/>
                  </a:ext>
                </a:extLst>
              </p:cNvPr>
              <p:cNvGrpSpPr/>
              <p:nvPr/>
            </p:nvGrpSpPr>
            <p:grpSpPr>
              <a:xfrm>
                <a:off x="1938288" y="491394"/>
                <a:ext cx="1299924" cy="462081"/>
                <a:chOff x="2826241" y="1281743"/>
                <a:chExt cx="2637224" cy="937449"/>
              </a:xfrm>
            </p:grpSpPr>
            <p:pic>
              <p:nvPicPr>
                <p:cNvPr id="14" name="Picture 13" descr="A picture containing piano, drawing&#10;&#10;Description automatically generated">
                  <a:extLst>
                    <a:ext uri="{FF2B5EF4-FFF2-40B4-BE49-F238E27FC236}">
                      <a16:creationId xmlns:a16="http://schemas.microsoft.com/office/drawing/2014/main" id="{4243DE68-D103-44E3-8EC2-52550A29ACCF}"/>
                    </a:ext>
                  </a:extLst>
                </p:cNvPr>
                <p:cNvPicPr>
                  <a:picLocks noChangeAspect="1"/>
                </p:cNvPicPr>
                <p:nvPr/>
              </p:nvPicPr>
              <p:blipFill rotWithShape="1">
                <a:blip r:embed="rId7">
                  <a:extLst>
                    <a:ext uri="{28A0092B-C50C-407E-A947-70E740481C1C}">
                      <a14:useLocalDpi xmlns:a14="http://schemas.microsoft.com/office/drawing/2010/main" val="0"/>
                    </a:ext>
                  </a:extLst>
                </a:blip>
                <a:srcRect l="40594" r="50911"/>
                <a:stretch/>
              </p:blipFill>
              <p:spPr>
                <a:xfrm>
                  <a:off x="5049137" y="1307494"/>
                  <a:ext cx="414328" cy="885947"/>
                </a:xfrm>
                <a:prstGeom prst="rect">
                  <a:avLst/>
                </a:prstGeom>
              </p:spPr>
            </p:pic>
            <p:pic>
              <p:nvPicPr>
                <p:cNvPr id="15" name="Picture 14" descr="A picture containing piano, drawing&#10;&#10;Description automatically generated">
                  <a:extLst>
                    <a:ext uri="{FF2B5EF4-FFF2-40B4-BE49-F238E27FC236}">
                      <a16:creationId xmlns:a16="http://schemas.microsoft.com/office/drawing/2014/main" id="{CA7CFA1D-4F4D-4743-A7A9-8E299EF2866C}"/>
                    </a:ext>
                  </a:extLst>
                </p:cNvPr>
                <p:cNvPicPr>
                  <a:picLocks noChangeAspect="1"/>
                </p:cNvPicPr>
                <p:nvPr/>
              </p:nvPicPr>
              <p:blipFill rotWithShape="1">
                <a:blip r:embed="rId7">
                  <a:extLst>
                    <a:ext uri="{28A0092B-C50C-407E-A947-70E740481C1C}">
                      <a14:useLocalDpi xmlns:a14="http://schemas.microsoft.com/office/drawing/2010/main" val="0"/>
                    </a:ext>
                  </a:extLst>
                </a:blip>
                <a:srcRect l="8659" r="81228"/>
                <a:stretch/>
              </p:blipFill>
              <p:spPr>
                <a:xfrm>
                  <a:off x="2826241" y="1307494"/>
                  <a:ext cx="493224" cy="885948"/>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09D72C98-954A-438C-ACFD-D6C7188FF094}"/>
                    </a:ext>
                  </a:extLst>
                </p:cNvPr>
                <p:cNvPicPr>
                  <a:picLocks noChangeAspect="1"/>
                </p:cNvPicPr>
                <p:nvPr/>
              </p:nvPicPr>
              <p:blipFill rotWithShape="1">
                <a:blip r:embed="rId8">
                  <a:extLst>
                    <a:ext uri="{28A0092B-C50C-407E-A947-70E740481C1C}">
                      <a14:useLocalDpi xmlns:a14="http://schemas.microsoft.com/office/drawing/2010/main" val="0"/>
                    </a:ext>
                  </a:extLst>
                </a:blip>
                <a:srcRect l="87060"/>
                <a:stretch/>
              </p:blipFill>
              <p:spPr>
                <a:xfrm>
                  <a:off x="4095750" y="1307492"/>
                  <a:ext cx="376750" cy="890713"/>
                </a:xfrm>
                <a:prstGeom prst="rect">
                  <a:avLst/>
                </a:prstGeom>
              </p:spPr>
            </p:pic>
            <p:pic>
              <p:nvPicPr>
                <p:cNvPr id="17" name="Picture 16" descr="A picture containing piano, drawing&#10;&#10;Description automatically generated">
                  <a:extLst>
                    <a:ext uri="{FF2B5EF4-FFF2-40B4-BE49-F238E27FC236}">
                      <a16:creationId xmlns:a16="http://schemas.microsoft.com/office/drawing/2014/main" id="{D0CF667E-B6DB-4E29-A799-BB01E8E30A82}"/>
                    </a:ext>
                  </a:extLst>
                </p:cNvPr>
                <p:cNvPicPr>
                  <a:picLocks noChangeAspect="1"/>
                </p:cNvPicPr>
                <p:nvPr/>
              </p:nvPicPr>
              <p:blipFill rotWithShape="1">
                <a:blip r:embed="rId7">
                  <a:extLst>
                    <a:ext uri="{28A0092B-C50C-407E-A947-70E740481C1C}">
                      <a14:useLocalDpi xmlns:a14="http://schemas.microsoft.com/office/drawing/2010/main" val="0"/>
                    </a:ext>
                  </a:extLst>
                </a:blip>
                <a:srcRect l="82283" r="13519"/>
                <a:stretch/>
              </p:blipFill>
              <p:spPr>
                <a:xfrm>
                  <a:off x="4460961" y="1309687"/>
                  <a:ext cx="204787" cy="88594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8FDD18B1-46B3-43C4-A6D2-F26587891448}"/>
                    </a:ext>
                  </a:extLst>
                </p:cNvPr>
                <p:cNvPicPr>
                  <a:picLocks noChangeAspect="1"/>
                </p:cNvPicPr>
                <p:nvPr/>
              </p:nvPicPr>
              <p:blipFill rotWithShape="1">
                <a:blip r:embed="rId9">
                  <a:extLst>
                    <a:ext uri="{28A0092B-C50C-407E-A947-70E740481C1C}">
                      <a14:useLocalDpi xmlns:a14="http://schemas.microsoft.com/office/drawing/2010/main" val="0"/>
                    </a:ext>
                  </a:extLst>
                </a:blip>
                <a:srcRect l="16487" r="72877"/>
                <a:stretch/>
              </p:blipFill>
              <p:spPr>
                <a:xfrm>
                  <a:off x="4655572" y="1281743"/>
                  <a:ext cx="387908" cy="93744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36AFBA75-4639-47E0-BE71-F357672E3FE6}"/>
                    </a:ext>
                  </a:extLst>
                </p:cNvPr>
                <p:cNvPicPr>
                  <a:picLocks noChangeAspect="1"/>
                </p:cNvPicPr>
                <p:nvPr/>
              </p:nvPicPr>
              <p:blipFill rotWithShape="1">
                <a:blip r:embed="rId9">
                  <a:extLst>
                    <a:ext uri="{28A0092B-C50C-407E-A947-70E740481C1C}">
                      <a14:useLocalDpi xmlns:a14="http://schemas.microsoft.com/office/drawing/2010/main" val="0"/>
                    </a:ext>
                  </a:extLst>
                </a:blip>
                <a:srcRect l="57232" t="2409" r="26745"/>
                <a:stretch/>
              </p:blipFill>
              <p:spPr>
                <a:xfrm flipH="1">
                  <a:off x="3323344" y="1307492"/>
                  <a:ext cx="576262" cy="902149"/>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67C3D851-3D5D-4CF4-81B3-C3E9A4292C06}"/>
                    </a:ext>
                  </a:extLst>
                </p:cNvPr>
                <p:cNvPicPr>
                  <a:picLocks noChangeAspect="1"/>
                </p:cNvPicPr>
                <p:nvPr/>
              </p:nvPicPr>
              <p:blipFill rotWithShape="1">
                <a:blip r:embed="rId9">
                  <a:extLst>
                    <a:ext uri="{28A0092B-C50C-407E-A947-70E740481C1C}">
                      <a14:useLocalDpi xmlns:a14="http://schemas.microsoft.com/office/drawing/2010/main" val="0"/>
                    </a:ext>
                  </a:extLst>
                </a:blip>
                <a:srcRect l="57232" t="2409" r="26745"/>
                <a:stretch/>
              </p:blipFill>
              <p:spPr>
                <a:xfrm>
                  <a:off x="3524260" y="1307492"/>
                  <a:ext cx="576262" cy="902150"/>
                </a:xfrm>
                <a:prstGeom prst="rect">
                  <a:avLst/>
                </a:prstGeom>
              </p:spPr>
            </p:pic>
          </p:grpSp>
        </p:grpSp>
        <p:pic>
          <p:nvPicPr>
            <p:cNvPr id="10" name="Picture 9" descr="A drawing of a person&#10;&#10;Description automatically generated">
              <a:extLst>
                <a:ext uri="{FF2B5EF4-FFF2-40B4-BE49-F238E27FC236}">
                  <a16:creationId xmlns:a16="http://schemas.microsoft.com/office/drawing/2014/main" id="{2F3FE222-B2A4-439F-928A-2ABA4EE112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4733" y="692419"/>
              <a:ext cx="926708" cy="241488"/>
            </a:xfrm>
            <a:prstGeom prst="rect">
              <a:avLst/>
            </a:prstGeom>
          </p:spPr>
        </p:pic>
      </p:grpSp>
    </p:spTree>
    <p:extLst>
      <p:ext uri="{BB962C8B-B14F-4D97-AF65-F5344CB8AC3E}">
        <p14:creationId xmlns:p14="http://schemas.microsoft.com/office/powerpoint/2010/main" val="214110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5987-61CA-43C7-BFEB-AA9907BB69AA}"/>
              </a:ext>
            </a:extLst>
          </p:cNvPr>
          <p:cNvSpPr>
            <a:spLocks noGrp="1"/>
          </p:cNvSpPr>
          <p:nvPr>
            <p:ph type="title"/>
          </p:nvPr>
        </p:nvSpPr>
        <p:spPr>
          <a:xfrm>
            <a:off x="6018213" y="1438275"/>
            <a:ext cx="4338634" cy="1750942"/>
          </a:xfrm>
        </p:spPr>
        <p:txBody>
          <a:bodyPr/>
          <a:lstStyle/>
          <a:p>
            <a:endParaRPr lang="en-US" dirty="0"/>
          </a:p>
        </p:txBody>
      </p:sp>
      <p:pic>
        <p:nvPicPr>
          <p:cNvPr id="1026" name="Picture 2">
            <a:extLst>
              <a:ext uri="{FF2B5EF4-FFF2-40B4-BE49-F238E27FC236}">
                <a16:creationId xmlns:a16="http://schemas.microsoft.com/office/drawing/2014/main" id="{F03444D8-29D5-451C-A2CC-1791DB38E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788" y="263268"/>
            <a:ext cx="9048850" cy="515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EA79299-14A4-4A8D-87F9-BBFE3908DF92}"/>
              </a:ext>
            </a:extLst>
          </p:cNvPr>
          <p:cNvSpPr txBox="1"/>
          <p:nvPr/>
        </p:nvSpPr>
        <p:spPr>
          <a:xfrm>
            <a:off x="2810378" y="5696985"/>
            <a:ext cx="6169024" cy="646331"/>
          </a:xfrm>
          <a:prstGeom prst="rect">
            <a:avLst/>
          </a:prstGeom>
          <a:noFill/>
        </p:spPr>
        <p:txBody>
          <a:bodyPr wrap="square" rtlCol="0">
            <a:spAutoFit/>
          </a:bodyPr>
          <a:lstStyle/>
          <a:p>
            <a:r>
              <a:rPr lang="en-US" sz="1800" i="1" dirty="0">
                <a:effectLst/>
                <a:latin typeface="Times New Roman" panose="02020603050405020304" pitchFamily="18" charset="0"/>
                <a:ea typeface="Times New Roman" panose="02020603050405020304" pitchFamily="18" charset="0"/>
              </a:rPr>
              <a:t>Book QA113.M93585_2015_Copy1 (red) coating was identified as acrylic (reference spectra, grey).</a:t>
            </a:r>
            <a:endParaRPr lang="en-US" dirty="0"/>
          </a:p>
        </p:txBody>
      </p:sp>
      <p:sp>
        <p:nvSpPr>
          <p:cNvPr id="6" name="Oval 5">
            <a:extLst>
              <a:ext uri="{FF2B5EF4-FFF2-40B4-BE49-F238E27FC236}">
                <a16:creationId xmlns:a16="http://schemas.microsoft.com/office/drawing/2014/main" id="{26164DCE-5768-4603-8926-6C5C7EA46E13}"/>
              </a:ext>
            </a:extLst>
          </p:cNvPr>
          <p:cNvSpPr/>
          <p:nvPr/>
        </p:nvSpPr>
        <p:spPr>
          <a:xfrm>
            <a:off x="4872631" y="1191926"/>
            <a:ext cx="590309" cy="856527"/>
          </a:xfrm>
          <a:prstGeom prst="ellipse">
            <a:avLst/>
          </a:prstGeom>
          <a:noFill/>
          <a:ln>
            <a:solidFill>
              <a:schemeClr val="tx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B6EC9E3-916A-4091-8D0B-4E284B4C4198}"/>
              </a:ext>
            </a:extLst>
          </p:cNvPr>
          <p:cNvSpPr/>
          <p:nvPr/>
        </p:nvSpPr>
        <p:spPr>
          <a:xfrm>
            <a:off x="6722808" y="1191926"/>
            <a:ext cx="590309" cy="856527"/>
          </a:xfrm>
          <a:prstGeom prst="ellipse">
            <a:avLst/>
          </a:prstGeom>
          <a:noFill/>
          <a:ln>
            <a:solidFill>
              <a:schemeClr val="tx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9A6CE5-231B-42A4-BD5A-3F027F9747F5}"/>
              </a:ext>
            </a:extLst>
          </p:cNvPr>
          <p:cNvSpPr/>
          <p:nvPr/>
        </p:nvSpPr>
        <p:spPr>
          <a:xfrm>
            <a:off x="9938671" y="1191926"/>
            <a:ext cx="759541" cy="1997291"/>
          </a:xfrm>
          <a:prstGeom prst="ellipse">
            <a:avLst/>
          </a:prstGeom>
          <a:noFill/>
          <a:ln>
            <a:solidFill>
              <a:schemeClr val="tx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2B483F3-DB21-4280-A504-E663210F4F5C}"/>
              </a:ext>
            </a:extLst>
          </p:cNvPr>
          <p:cNvSpPr/>
          <p:nvPr/>
        </p:nvSpPr>
        <p:spPr>
          <a:xfrm>
            <a:off x="7868391" y="162369"/>
            <a:ext cx="1111012" cy="5156457"/>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99767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0EB2-6C4E-4768-A521-EA92A76122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CAB065-673C-4F44-A348-77BB2E0A2400}"/>
              </a:ext>
            </a:extLst>
          </p:cNvPr>
          <p:cNvSpPr>
            <a:spLocks noGrp="1"/>
          </p:cNvSpPr>
          <p:nvPr>
            <p:ph sz="half" idx="1"/>
          </p:nvPr>
        </p:nvSpPr>
        <p:spPr>
          <a:xfrm>
            <a:off x="492819" y="4899148"/>
            <a:ext cx="5203086" cy="1188274"/>
          </a:xfrm>
        </p:spPr>
        <p:txBody>
          <a:bodyPr/>
          <a:lstStyle/>
          <a:p>
            <a:pPr marL="0" indent="0">
              <a:buNone/>
            </a:pPr>
            <a:r>
              <a:rPr lang="en-US" sz="1800" i="1" dirty="0">
                <a:effectLst/>
                <a:latin typeface="Times New Roman" panose="02020603050405020304" pitchFamily="18" charset="0"/>
                <a:ea typeface="Times New Roman" panose="02020603050405020304" pitchFamily="18" charset="0"/>
              </a:rPr>
              <a:t>Book QC495.5.S485_Copy 1 (red) coating was identified as polyester (reference polyester coating, grey).</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2050" name="Picture 2">
            <a:extLst>
              <a:ext uri="{FF2B5EF4-FFF2-40B4-BE49-F238E27FC236}">
                <a16:creationId xmlns:a16="http://schemas.microsoft.com/office/drawing/2014/main" id="{BC6F75CD-5187-41EF-98D3-5B3777AE7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12617"/>
            <a:ext cx="5827733" cy="363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DC4A2459-1682-41CA-8861-58F85EE7B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40" y="1099596"/>
            <a:ext cx="5893845" cy="365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2C17380-9BE5-42E5-A84F-0E611D5784C6}"/>
              </a:ext>
            </a:extLst>
          </p:cNvPr>
          <p:cNvSpPr txBox="1"/>
          <p:nvPr/>
        </p:nvSpPr>
        <p:spPr>
          <a:xfrm>
            <a:off x="6151113" y="4842084"/>
            <a:ext cx="6094070" cy="923330"/>
          </a:xfrm>
          <a:prstGeom prst="rect">
            <a:avLst/>
          </a:prstGeom>
          <a:noFill/>
        </p:spPr>
        <p:txBody>
          <a:bodyPr wrap="square">
            <a:spAutoFit/>
          </a:bodyPr>
          <a:lstStyle/>
          <a:p>
            <a:r>
              <a:rPr lang="en-US" sz="1800" i="1" dirty="0">
                <a:effectLst/>
                <a:latin typeface="Times New Roman" panose="02020603050405020304" pitchFamily="18" charset="0"/>
                <a:ea typeface="Times New Roman" panose="02020603050405020304" pitchFamily="18" charset="0"/>
              </a:rPr>
              <a:t>Book QC495.5.C6414545_2012_Copy1 (red) coating was identified as a polypropylene (reference, black) and polystyrene (reference spectra, grey) combination.</a:t>
            </a:r>
            <a:endParaRPr lang="en-US" dirty="0"/>
          </a:p>
        </p:txBody>
      </p:sp>
      <p:sp>
        <p:nvSpPr>
          <p:cNvPr id="7" name="Oval 6">
            <a:extLst>
              <a:ext uri="{FF2B5EF4-FFF2-40B4-BE49-F238E27FC236}">
                <a16:creationId xmlns:a16="http://schemas.microsoft.com/office/drawing/2014/main" id="{91C6668C-A713-4402-91D2-623680DAC291}"/>
              </a:ext>
            </a:extLst>
          </p:cNvPr>
          <p:cNvSpPr/>
          <p:nvPr/>
        </p:nvSpPr>
        <p:spPr>
          <a:xfrm>
            <a:off x="4144691" y="1112617"/>
            <a:ext cx="526462" cy="3633175"/>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3BEAAFFA-8CA7-48E0-BEDF-AAE6339DD181}"/>
              </a:ext>
            </a:extLst>
          </p:cNvPr>
          <p:cNvSpPr/>
          <p:nvPr/>
        </p:nvSpPr>
        <p:spPr>
          <a:xfrm>
            <a:off x="4892003" y="1121796"/>
            <a:ext cx="300460" cy="3633175"/>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a:extLst>
              <a:ext uri="{FF2B5EF4-FFF2-40B4-BE49-F238E27FC236}">
                <a16:creationId xmlns:a16="http://schemas.microsoft.com/office/drawing/2014/main" id="{7C09B1D4-EAB7-4D84-B50E-ECA831013A49}"/>
              </a:ext>
            </a:extLst>
          </p:cNvPr>
          <p:cNvSpPr/>
          <p:nvPr/>
        </p:nvSpPr>
        <p:spPr>
          <a:xfrm>
            <a:off x="9144523" y="1112617"/>
            <a:ext cx="526462" cy="1906005"/>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02FCC477-7C40-49B6-8B1E-0BFADF8FFF5C}"/>
              </a:ext>
            </a:extLst>
          </p:cNvPr>
          <p:cNvSpPr/>
          <p:nvPr/>
        </p:nvSpPr>
        <p:spPr>
          <a:xfrm>
            <a:off x="10674532" y="1322025"/>
            <a:ext cx="526462" cy="2069158"/>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a:extLst>
              <a:ext uri="{FF2B5EF4-FFF2-40B4-BE49-F238E27FC236}">
                <a16:creationId xmlns:a16="http://schemas.microsoft.com/office/drawing/2014/main" id="{C27EA8BB-F986-4B71-A91F-166ACFB4FF78}"/>
              </a:ext>
            </a:extLst>
          </p:cNvPr>
          <p:cNvSpPr/>
          <p:nvPr/>
        </p:nvSpPr>
        <p:spPr>
          <a:xfrm>
            <a:off x="11574650" y="1690687"/>
            <a:ext cx="312550" cy="2892329"/>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68556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2A36-832F-4B32-A6C1-7260C4AAB04A}"/>
              </a:ext>
            </a:extLst>
          </p:cNvPr>
          <p:cNvSpPr>
            <a:spLocks noGrp="1"/>
          </p:cNvSpPr>
          <p:nvPr>
            <p:ph type="title"/>
          </p:nvPr>
        </p:nvSpPr>
        <p:spPr/>
        <p:txBody>
          <a:bodyPr/>
          <a:lstStyle/>
          <a:p>
            <a:r>
              <a:rPr lang="en-US" dirty="0"/>
              <a:t>Big Kid Bed</a:t>
            </a:r>
          </a:p>
        </p:txBody>
      </p:sp>
      <p:pic>
        <p:nvPicPr>
          <p:cNvPr id="4098" name="Picture 2">
            <a:extLst>
              <a:ext uri="{FF2B5EF4-FFF2-40B4-BE49-F238E27FC236}">
                <a16:creationId xmlns:a16="http://schemas.microsoft.com/office/drawing/2014/main" id="{6461FF3B-F0BB-427B-BF1B-36BE75B0C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739" y="1357105"/>
            <a:ext cx="7483998" cy="481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5C3B118-EAFF-4277-86CF-390104933CF0}"/>
              </a:ext>
            </a:extLst>
          </p:cNvPr>
          <p:cNvSpPr txBox="1"/>
          <p:nvPr/>
        </p:nvSpPr>
        <p:spPr>
          <a:xfrm>
            <a:off x="219919" y="6308209"/>
            <a:ext cx="12072395" cy="369332"/>
          </a:xfrm>
          <a:prstGeom prst="rect">
            <a:avLst/>
          </a:prstGeom>
          <a:noFill/>
        </p:spPr>
        <p:txBody>
          <a:bodyPr wrap="square">
            <a:spAutoFit/>
          </a:bodyPr>
          <a:lstStyle/>
          <a:p>
            <a:r>
              <a:rPr lang="en-US" sz="1800" i="1" dirty="0">
                <a:effectLst/>
                <a:latin typeface="Times New Roman" panose="02020603050405020304" pitchFamily="18" charset="0"/>
                <a:ea typeface="Times New Roman" panose="02020603050405020304" pitchFamily="18" charset="0"/>
              </a:rPr>
              <a:t>“Big Kid Bed” spectra of the cover (blue) and an internal page (red) with the acrylic (grey) and ABS (black) reference spectra. </a:t>
            </a:r>
            <a:endParaRPr lang="en-US" dirty="0"/>
          </a:p>
        </p:txBody>
      </p:sp>
      <p:pic>
        <p:nvPicPr>
          <p:cNvPr id="5" name="Picture 16" descr="Big Kid Bed -  (Leslie Patricelli Boardbooks) (Hardcover), 1 of 2">
            <a:extLst>
              <a:ext uri="{FF2B5EF4-FFF2-40B4-BE49-F238E27FC236}">
                <a16:creationId xmlns:a16="http://schemas.microsoft.com/office/drawing/2014/main" id="{AADDF463-4B4F-428F-9ABB-A64B60D813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10" t="9931" r="9772" b="9931"/>
          <a:stretch/>
        </p:blipFill>
        <p:spPr bwMode="auto">
          <a:xfrm>
            <a:off x="8986085" y="1568940"/>
            <a:ext cx="2786005" cy="2762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a:extLst>
              <a:ext uri="{FF2B5EF4-FFF2-40B4-BE49-F238E27FC236}">
                <a16:creationId xmlns:a16="http://schemas.microsoft.com/office/drawing/2014/main" id="{EE5B57A5-C2B1-4C25-86FB-02035766A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2069" y="4236221"/>
            <a:ext cx="2654038" cy="132701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1D20086D-6C04-428F-9928-C06EDA4A11A5}"/>
              </a:ext>
            </a:extLst>
          </p:cNvPr>
          <p:cNvSpPr/>
          <p:nvPr/>
        </p:nvSpPr>
        <p:spPr>
          <a:xfrm>
            <a:off x="6609308" y="1357104"/>
            <a:ext cx="526462" cy="3446249"/>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B9ADD1F0-9F9B-4F57-BC47-BB0842BC0609}"/>
              </a:ext>
            </a:extLst>
          </p:cNvPr>
          <p:cNvSpPr/>
          <p:nvPr/>
        </p:nvSpPr>
        <p:spPr>
          <a:xfrm>
            <a:off x="8240616" y="4430744"/>
            <a:ext cx="253388" cy="1604134"/>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1D3BDC74-EE1A-45A3-9076-C4D2C7847129}"/>
              </a:ext>
            </a:extLst>
          </p:cNvPr>
          <p:cNvSpPr/>
          <p:nvPr/>
        </p:nvSpPr>
        <p:spPr>
          <a:xfrm>
            <a:off x="7042232" y="4175331"/>
            <a:ext cx="440409" cy="1652592"/>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46744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902C-64EB-48E9-8FA4-55CF63229FB9}"/>
              </a:ext>
            </a:extLst>
          </p:cNvPr>
          <p:cNvSpPr>
            <a:spLocks noGrp="1"/>
          </p:cNvSpPr>
          <p:nvPr>
            <p:ph type="title"/>
          </p:nvPr>
        </p:nvSpPr>
        <p:spPr/>
        <p:txBody>
          <a:bodyPr/>
          <a:lstStyle/>
          <a:p>
            <a:r>
              <a:rPr lang="en-US" dirty="0"/>
              <a:t>Ciao Baby</a:t>
            </a:r>
          </a:p>
        </p:txBody>
      </p:sp>
      <p:pic>
        <p:nvPicPr>
          <p:cNvPr id="5122" name="Picture 2">
            <a:extLst>
              <a:ext uri="{FF2B5EF4-FFF2-40B4-BE49-F238E27FC236}">
                <a16:creationId xmlns:a16="http://schemas.microsoft.com/office/drawing/2014/main" id="{CA94E091-E7F3-446F-B402-3B2D045F0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225" y="1354238"/>
            <a:ext cx="7756778" cy="48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F1C55CC-762E-4BE2-B7D2-67823D97BF35}"/>
              </a:ext>
            </a:extLst>
          </p:cNvPr>
          <p:cNvSpPr txBox="1"/>
          <p:nvPr/>
        </p:nvSpPr>
        <p:spPr>
          <a:xfrm>
            <a:off x="199663" y="6176963"/>
            <a:ext cx="11945073" cy="646331"/>
          </a:xfrm>
          <a:prstGeom prst="rect">
            <a:avLst/>
          </a:prstGeom>
          <a:noFill/>
        </p:spPr>
        <p:txBody>
          <a:bodyPr wrap="square">
            <a:spAutoFit/>
          </a:bodyPr>
          <a:lstStyle/>
          <a:p>
            <a:r>
              <a:rPr lang="en-US" sz="1800" i="1" dirty="0">
                <a:effectLst/>
                <a:latin typeface="Times New Roman" panose="02020603050405020304" pitchFamily="18" charset="0"/>
                <a:ea typeface="Times New Roman" panose="02020603050405020304" pitchFamily="18" charset="0"/>
              </a:rPr>
              <a:t>“Ciao Baby” spectra of the cover (blue) and an internal page (red) with the acrylic (grey), ABS (black), PVC (green) and Polypropylene (blue) reference spectra.</a:t>
            </a:r>
            <a:endParaRPr lang="en-US" dirty="0"/>
          </a:p>
        </p:txBody>
      </p:sp>
      <p:pic>
        <p:nvPicPr>
          <p:cNvPr id="5" name="Picture 20" descr="Ciao, Baby! Ready for a Ride">
            <a:extLst>
              <a:ext uri="{FF2B5EF4-FFF2-40B4-BE49-F238E27FC236}">
                <a16:creationId xmlns:a16="http://schemas.microsoft.com/office/drawing/2014/main" id="{D914D5A7-D3E9-46A4-8D1F-B4D04385E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2367" y="2368284"/>
            <a:ext cx="2786005" cy="279463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895D0A21-8D4A-4AAB-B2D6-E4E3FD667281}"/>
              </a:ext>
            </a:extLst>
          </p:cNvPr>
          <p:cNvSpPr/>
          <p:nvPr/>
        </p:nvSpPr>
        <p:spPr>
          <a:xfrm>
            <a:off x="6764829" y="1354238"/>
            <a:ext cx="440409" cy="3405049"/>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a:extLst>
              <a:ext uri="{FF2B5EF4-FFF2-40B4-BE49-F238E27FC236}">
                <a16:creationId xmlns:a16="http://schemas.microsoft.com/office/drawing/2014/main" id="{54FB71FE-17BB-4515-BAE4-EC90034A5E01}"/>
              </a:ext>
            </a:extLst>
          </p:cNvPr>
          <p:cNvSpPr/>
          <p:nvPr/>
        </p:nvSpPr>
        <p:spPr>
          <a:xfrm>
            <a:off x="8350786" y="4087258"/>
            <a:ext cx="304423" cy="1416504"/>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0702178C-C050-4006-87B1-98F5F7C712D4}"/>
              </a:ext>
            </a:extLst>
          </p:cNvPr>
          <p:cNvSpPr/>
          <p:nvPr/>
        </p:nvSpPr>
        <p:spPr>
          <a:xfrm>
            <a:off x="7249390" y="4253435"/>
            <a:ext cx="440409" cy="1416504"/>
          </a:xfrm>
          <a:prstGeom prst="ellipse">
            <a:avLst/>
          </a:prstGeom>
          <a:noFill/>
          <a:ln>
            <a:solidFill>
              <a:schemeClr val="tx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8427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8C00-C056-48C5-8C2F-CF4AFF0215A9}"/>
              </a:ext>
            </a:extLst>
          </p:cNvPr>
          <p:cNvSpPr>
            <a:spLocks noGrp="1"/>
          </p:cNvSpPr>
          <p:nvPr>
            <p:ph type="title"/>
          </p:nvPr>
        </p:nvSpPr>
        <p:spPr/>
        <p:txBody>
          <a:bodyPr/>
          <a:lstStyle/>
          <a:p>
            <a:r>
              <a:rPr lang="en-US" dirty="0"/>
              <a:t>Future Research	</a:t>
            </a:r>
          </a:p>
        </p:txBody>
      </p:sp>
      <p:sp>
        <p:nvSpPr>
          <p:cNvPr id="3" name="Content Placeholder 2">
            <a:extLst>
              <a:ext uri="{FF2B5EF4-FFF2-40B4-BE49-F238E27FC236}">
                <a16:creationId xmlns:a16="http://schemas.microsoft.com/office/drawing/2014/main" id="{CC91F1D3-7180-44B9-9EAA-E88CF45C9D97}"/>
              </a:ext>
            </a:extLst>
          </p:cNvPr>
          <p:cNvSpPr>
            <a:spLocks noGrp="1"/>
          </p:cNvSpPr>
          <p:nvPr>
            <p:ph idx="1"/>
          </p:nvPr>
        </p:nvSpPr>
        <p:spPr/>
        <p:txBody>
          <a:bodyPr/>
          <a:lstStyle/>
          <a:p>
            <a:r>
              <a:rPr lang="en-US" dirty="0"/>
              <a:t>Comparative study of reference material destructive and non-destructive analysis to confirm non-contact collection item material identification.</a:t>
            </a:r>
          </a:p>
          <a:p>
            <a:r>
              <a:rPr lang="en-US" dirty="0"/>
              <a:t>Full historical review of the production of children’s board books compared to modern methods and materials.</a:t>
            </a:r>
          </a:p>
        </p:txBody>
      </p:sp>
    </p:spTree>
    <p:extLst>
      <p:ext uri="{BB962C8B-B14F-4D97-AF65-F5344CB8AC3E}">
        <p14:creationId xmlns:p14="http://schemas.microsoft.com/office/powerpoint/2010/main" val="97122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B7A7-61C1-4550-BA37-0079506ED00C}"/>
              </a:ext>
            </a:extLst>
          </p:cNvPr>
          <p:cNvSpPr>
            <a:spLocks noGrp="1"/>
          </p:cNvSpPr>
          <p:nvPr>
            <p:ph type="title"/>
          </p:nvPr>
        </p:nvSpPr>
        <p:spPr>
          <a:xfrm>
            <a:off x="838200" y="1974006"/>
            <a:ext cx="10515600" cy="1325563"/>
          </a:xfrm>
        </p:spPr>
        <p:txBody>
          <a:bodyPr/>
          <a:lstStyle/>
          <a:p>
            <a:pPr algn="ctr"/>
            <a:r>
              <a:rPr lang="en-US" dirty="0"/>
              <a:t>Thank You</a:t>
            </a:r>
          </a:p>
        </p:txBody>
      </p:sp>
      <p:sp>
        <p:nvSpPr>
          <p:cNvPr id="3" name="Content Placeholder 2">
            <a:extLst>
              <a:ext uri="{FF2B5EF4-FFF2-40B4-BE49-F238E27FC236}">
                <a16:creationId xmlns:a16="http://schemas.microsoft.com/office/drawing/2014/main" id="{63C19183-DC29-419F-AA22-5EE94730DE4F}"/>
              </a:ext>
            </a:extLst>
          </p:cNvPr>
          <p:cNvSpPr>
            <a:spLocks noGrp="1"/>
          </p:cNvSpPr>
          <p:nvPr>
            <p:ph idx="1"/>
          </p:nvPr>
        </p:nvSpPr>
        <p:spPr>
          <a:xfrm>
            <a:off x="838200" y="3822853"/>
            <a:ext cx="10515600" cy="2354110"/>
          </a:xfrm>
        </p:spPr>
        <p:txBody>
          <a:bodyPr>
            <a:normAutofit lnSpcReduction="10000"/>
          </a:bodyPr>
          <a:lstStyle/>
          <a:p>
            <a:pPr marL="0" indent="0" algn="ctr">
              <a:buNone/>
            </a:pPr>
            <a:r>
              <a:rPr lang="en-US" dirty="0"/>
              <a:t>Special thanks to Dr. Fenella France, Dr. Andrew Forsberg and Carrie Beyers </a:t>
            </a:r>
          </a:p>
          <a:p>
            <a:pPr marL="0" indent="0" algn="ctr">
              <a:buNone/>
            </a:pPr>
            <a:endParaRPr lang="en-US" dirty="0"/>
          </a:p>
          <a:p>
            <a:pPr marL="0" indent="0" algn="ctr">
              <a:buNone/>
            </a:pPr>
            <a:endParaRPr lang="en-US" dirty="0"/>
          </a:p>
          <a:p>
            <a:pPr marL="0" indent="0" algn="ctr">
              <a:buNone/>
            </a:pPr>
            <a:r>
              <a:rPr lang="en-US" dirty="0">
                <a:solidFill>
                  <a:schemeClr val="tx1">
                    <a:lumMod val="65000"/>
                  </a:schemeClr>
                </a:solidFill>
              </a:rPr>
              <a:t>Email: </a:t>
            </a:r>
            <a:r>
              <a:rPr lang="en-US" dirty="0">
                <a:solidFill>
                  <a:schemeClr val="tx1">
                    <a:lumMod val="65000"/>
                  </a:schemeClr>
                </a:solidFill>
                <a:hlinkClick r:id="rId3">
                  <a:extLst>
                    <a:ext uri="{A12FA001-AC4F-418D-AE19-62706E023703}">
                      <ahyp:hlinkClr xmlns:ahyp="http://schemas.microsoft.com/office/drawing/2018/hyperlinkcolor" val="tx"/>
                    </a:ext>
                  </a:extLst>
                </a:hlinkClick>
              </a:rPr>
              <a:t>PRTD@loc.gov</a:t>
            </a:r>
            <a:r>
              <a:rPr lang="en-US" dirty="0">
                <a:solidFill>
                  <a:schemeClr val="tx1">
                    <a:lumMod val="65000"/>
                  </a:schemeClr>
                </a:solidFill>
              </a:rPr>
              <a:t> if you have any further questions!</a:t>
            </a:r>
          </a:p>
        </p:txBody>
      </p:sp>
    </p:spTree>
    <p:extLst>
      <p:ext uri="{BB962C8B-B14F-4D97-AF65-F5344CB8AC3E}">
        <p14:creationId xmlns:p14="http://schemas.microsoft.com/office/powerpoint/2010/main" val="125976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0C8B-3208-48DA-A26A-3C553F6ED7D1}"/>
              </a:ext>
            </a:extLst>
          </p:cNvPr>
          <p:cNvSpPr>
            <a:spLocks noGrp="1"/>
          </p:cNvSpPr>
          <p:nvPr>
            <p:ph type="title"/>
          </p:nvPr>
        </p:nvSpPr>
        <p:spPr/>
        <p:txBody>
          <a:bodyPr/>
          <a:lstStyle/>
          <a:p>
            <a:r>
              <a:rPr lang="en-US" dirty="0"/>
              <a:t>Brief History</a:t>
            </a:r>
          </a:p>
        </p:txBody>
      </p:sp>
      <p:sp>
        <p:nvSpPr>
          <p:cNvPr id="3" name="Content Placeholder 2">
            <a:extLst>
              <a:ext uri="{FF2B5EF4-FFF2-40B4-BE49-F238E27FC236}">
                <a16:creationId xmlns:a16="http://schemas.microsoft.com/office/drawing/2014/main" id="{3997EE04-0883-4B7F-B7A5-5F8A4D88C01E}"/>
              </a:ext>
            </a:extLst>
          </p:cNvPr>
          <p:cNvSpPr>
            <a:spLocks noGrp="1"/>
          </p:cNvSpPr>
          <p:nvPr>
            <p:ph sz="half" idx="1"/>
          </p:nvPr>
        </p:nvSpPr>
        <p:spPr>
          <a:xfrm>
            <a:off x="838200" y="1825625"/>
            <a:ext cx="4613031" cy="4351338"/>
          </a:xfrm>
        </p:spPr>
        <p:txBody>
          <a:bodyPr/>
          <a:lstStyle/>
          <a:p>
            <a:r>
              <a:rPr lang="en-US" dirty="0"/>
              <a:t>Modern genre of children’s literature started about the 18</a:t>
            </a:r>
            <a:r>
              <a:rPr lang="en-US" baseline="30000" dirty="0"/>
              <a:t>th</a:t>
            </a:r>
            <a:r>
              <a:rPr lang="en-US" dirty="0"/>
              <a:t> c.</a:t>
            </a:r>
          </a:p>
          <a:p>
            <a:r>
              <a:rPr lang="en-US" dirty="0"/>
              <a:t>20</a:t>
            </a:r>
            <a:r>
              <a:rPr lang="en-US" baseline="30000" dirty="0"/>
              <a:t>th</a:t>
            </a:r>
            <a:r>
              <a:rPr lang="en-US" dirty="0"/>
              <a:t> c. brought cloth books and board books</a:t>
            </a:r>
          </a:p>
          <a:p>
            <a:r>
              <a:rPr lang="en-US" dirty="0"/>
              <a:t>Library of Congress houses over 500,000 children's books and periodicals</a:t>
            </a:r>
          </a:p>
          <a:p>
            <a:pPr marL="0" indent="0">
              <a:buNone/>
            </a:pPr>
            <a:endParaRPr lang="en-US" dirty="0"/>
          </a:p>
        </p:txBody>
      </p:sp>
      <p:pic>
        <p:nvPicPr>
          <p:cNvPr id="1028" name="Picture 4">
            <a:extLst>
              <a:ext uri="{FF2B5EF4-FFF2-40B4-BE49-F238E27FC236}">
                <a16:creationId xmlns:a16="http://schemas.microsoft.com/office/drawing/2014/main" id="{F21C43BD-2A69-485A-A96D-488E9AA108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51231" y="1253331"/>
            <a:ext cx="305769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878A7AA-D17F-4F13-95E4-2666FE0BD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250" y="1318839"/>
            <a:ext cx="2962897" cy="42203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BE17456-0C8A-4943-8D0B-A0821240431C}"/>
              </a:ext>
            </a:extLst>
          </p:cNvPr>
          <p:cNvSpPr txBox="1"/>
          <p:nvPr/>
        </p:nvSpPr>
        <p:spPr>
          <a:xfrm>
            <a:off x="7731369" y="6308208"/>
            <a:ext cx="6096000" cy="369332"/>
          </a:xfrm>
          <a:prstGeom prst="rect">
            <a:avLst/>
          </a:prstGeom>
          <a:noFill/>
        </p:spPr>
        <p:txBody>
          <a:bodyPr wrap="square">
            <a:spAutoFit/>
          </a:bodyPr>
          <a:lstStyle/>
          <a:p>
            <a:r>
              <a:rPr lang="en-US" dirty="0">
                <a:solidFill>
                  <a:schemeClr val="tx1">
                    <a:lumMod val="50000"/>
                  </a:schemeClr>
                </a:solidFill>
              </a:rPr>
              <a:t>Image: http://hdl.loc.gov/loc.rbc/juv.05880</a:t>
            </a:r>
          </a:p>
        </p:txBody>
      </p:sp>
    </p:spTree>
    <p:extLst>
      <p:ext uri="{BB962C8B-B14F-4D97-AF65-F5344CB8AC3E}">
        <p14:creationId xmlns:p14="http://schemas.microsoft.com/office/powerpoint/2010/main" val="127411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8FBE-631F-48AB-BD1C-76FD03A34A45}"/>
              </a:ext>
            </a:extLst>
          </p:cNvPr>
          <p:cNvSpPr>
            <a:spLocks noGrp="1"/>
          </p:cNvSpPr>
          <p:nvPr>
            <p:ph type="title"/>
          </p:nvPr>
        </p:nvSpPr>
        <p:spPr/>
        <p:txBody>
          <a:bodyPr/>
          <a:lstStyle/>
          <a:p>
            <a:r>
              <a:rPr lang="en-US" dirty="0"/>
              <a:t>Modern Structure</a:t>
            </a:r>
          </a:p>
        </p:txBody>
      </p:sp>
      <p:sp>
        <p:nvSpPr>
          <p:cNvPr id="4" name="Content Placeholder 3">
            <a:extLst>
              <a:ext uri="{FF2B5EF4-FFF2-40B4-BE49-F238E27FC236}">
                <a16:creationId xmlns:a16="http://schemas.microsoft.com/office/drawing/2014/main" id="{BFDC6F3A-89E6-4A34-92D3-1B73772ADA58}"/>
              </a:ext>
            </a:extLst>
          </p:cNvPr>
          <p:cNvSpPr>
            <a:spLocks noGrp="1"/>
          </p:cNvSpPr>
          <p:nvPr>
            <p:ph sz="half" idx="2"/>
          </p:nvPr>
        </p:nvSpPr>
        <p:spPr/>
        <p:txBody>
          <a:bodyPr/>
          <a:lstStyle/>
          <a:p>
            <a:r>
              <a:rPr lang="en-US" dirty="0"/>
              <a:t>Paperboard – white or gray board </a:t>
            </a:r>
          </a:p>
          <a:p>
            <a:r>
              <a:rPr lang="en-US" dirty="0"/>
              <a:t>White laminate surface - matte or gloss</a:t>
            </a:r>
          </a:p>
          <a:p>
            <a:r>
              <a:rPr lang="en-US" dirty="0"/>
              <a:t>Additional materials for touch-and-feel and accentuated details.</a:t>
            </a:r>
          </a:p>
        </p:txBody>
      </p:sp>
      <p:pic>
        <p:nvPicPr>
          <p:cNvPr id="2050" name="Picture 2" descr="White board and gray board comparison for board book printing">
            <a:extLst>
              <a:ext uri="{FF2B5EF4-FFF2-40B4-BE49-F238E27FC236}">
                <a16:creationId xmlns:a16="http://schemas.microsoft.com/office/drawing/2014/main" id="{92C473F2-480E-4187-9E3F-A11CB65A7EE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82717B-59C8-42CC-AD05-56801EC7870C}"/>
              </a:ext>
            </a:extLst>
          </p:cNvPr>
          <p:cNvSpPr txBox="1"/>
          <p:nvPr/>
        </p:nvSpPr>
        <p:spPr>
          <a:xfrm>
            <a:off x="76200" y="6287667"/>
            <a:ext cx="6096000" cy="369332"/>
          </a:xfrm>
          <a:prstGeom prst="rect">
            <a:avLst/>
          </a:prstGeom>
          <a:noFill/>
        </p:spPr>
        <p:txBody>
          <a:bodyPr wrap="square">
            <a:spAutoFit/>
          </a:bodyPr>
          <a:lstStyle/>
          <a:p>
            <a:r>
              <a:rPr lang="en-US" dirty="0">
                <a:solidFill>
                  <a:schemeClr val="tx1">
                    <a:lumMod val="50000"/>
                  </a:schemeClr>
                </a:solidFill>
              </a:rPr>
              <a:t>Image: https://www.callawind.com/board-book-printing-basics</a:t>
            </a:r>
          </a:p>
        </p:txBody>
      </p:sp>
      <p:pic>
        <p:nvPicPr>
          <p:cNvPr id="7" name="Picture 6">
            <a:extLst>
              <a:ext uri="{FF2B5EF4-FFF2-40B4-BE49-F238E27FC236}">
                <a16:creationId xmlns:a16="http://schemas.microsoft.com/office/drawing/2014/main" id="{7B3B9142-DD93-4BF8-8E2B-C9D46323222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11402" y="4992370"/>
            <a:ext cx="2703195" cy="1319530"/>
          </a:xfrm>
          <a:prstGeom prst="rect">
            <a:avLst/>
          </a:prstGeom>
          <a:noFill/>
          <a:ln>
            <a:noFill/>
          </a:ln>
        </p:spPr>
      </p:pic>
    </p:spTree>
    <p:extLst>
      <p:ext uri="{BB962C8B-B14F-4D97-AF65-F5344CB8AC3E}">
        <p14:creationId xmlns:p14="http://schemas.microsoft.com/office/powerpoint/2010/main" val="424483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5432-F0D4-4831-B9DD-50ED5059AED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68AF87A-E9D8-452A-A4C7-C697F95D2D34}"/>
              </a:ext>
            </a:extLst>
          </p:cNvPr>
          <p:cNvSpPr>
            <a:spLocks noGrp="1"/>
          </p:cNvSpPr>
          <p:nvPr>
            <p:ph idx="1"/>
          </p:nvPr>
        </p:nvSpPr>
        <p:spPr/>
        <p:txBody>
          <a:bodyPr>
            <a:normAutofit/>
          </a:bodyPr>
          <a:lstStyle/>
          <a:p>
            <a:pPr marL="0" indent="0">
              <a:buNone/>
            </a:pPr>
            <a:r>
              <a:rPr lang="en-US" dirty="0"/>
              <a:t>Library of Congress phased reopening plan considerations</a:t>
            </a:r>
          </a:p>
          <a:p>
            <a:pPr lvl="1"/>
            <a:r>
              <a:rPr lang="en-US" dirty="0"/>
              <a:t>REALM</a:t>
            </a:r>
            <a:r>
              <a:rPr lang="en-US" dirty="0">
                <a:solidFill>
                  <a:schemeClr val="tx1">
                    <a:lumMod val="50000"/>
                  </a:schemeClr>
                </a:solidFill>
              </a:rPr>
              <a:t>*</a:t>
            </a:r>
          </a:p>
          <a:p>
            <a:pPr lvl="1"/>
            <a:r>
              <a:rPr lang="en-US" dirty="0"/>
              <a:t>COVID-19 research</a:t>
            </a:r>
            <a:r>
              <a:rPr lang="en-US" dirty="0">
                <a:solidFill>
                  <a:schemeClr val="tx1">
                    <a:lumMod val="50000"/>
                  </a:schemeClr>
                </a:solidFill>
              </a:rPr>
              <a:t>**</a:t>
            </a:r>
          </a:p>
          <a:p>
            <a:pPr lvl="2"/>
            <a:r>
              <a:rPr lang="en-US" dirty="0"/>
              <a:t>What is the virus lifespan on the surface of specific materials?</a:t>
            </a:r>
          </a:p>
          <a:p>
            <a:pPr lvl="2"/>
            <a:r>
              <a:rPr lang="en-US" dirty="0"/>
              <a:t>How is risk of transmission mitigated?</a:t>
            </a:r>
          </a:p>
          <a:p>
            <a:pPr lvl="3"/>
            <a:r>
              <a:rPr lang="en-US" dirty="0"/>
              <a:t>Sanitization</a:t>
            </a:r>
          </a:p>
          <a:p>
            <a:pPr lvl="3"/>
            <a:r>
              <a:rPr lang="en-US" dirty="0"/>
              <a:t>Distancing</a:t>
            </a:r>
          </a:p>
          <a:p>
            <a:pPr lvl="3"/>
            <a:r>
              <a:rPr lang="en-US" dirty="0"/>
              <a:t>Surface rest time between use</a:t>
            </a:r>
          </a:p>
          <a:p>
            <a:pPr lvl="1"/>
            <a:r>
              <a:rPr lang="en-US" dirty="0"/>
              <a:t>What materials are present within various collections?</a:t>
            </a:r>
          </a:p>
          <a:p>
            <a:pPr lvl="1"/>
            <a:r>
              <a:rPr lang="en-US" dirty="0"/>
              <a:t>What are the concerns about handling of these collections?</a:t>
            </a:r>
          </a:p>
        </p:txBody>
      </p:sp>
      <p:sp>
        <p:nvSpPr>
          <p:cNvPr id="5" name="TextBox 4">
            <a:extLst>
              <a:ext uri="{FF2B5EF4-FFF2-40B4-BE49-F238E27FC236}">
                <a16:creationId xmlns:a16="http://schemas.microsoft.com/office/drawing/2014/main" id="{D6F99E47-091E-4E0E-A874-7AA4DE12D476}"/>
              </a:ext>
            </a:extLst>
          </p:cNvPr>
          <p:cNvSpPr txBox="1"/>
          <p:nvPr/>
        </p:nvSpPr>
        <p:spPr>
          <a:xfrm>
            <a:off x="95194" y="6169709"/>
            <a:ext cx="11039354" cy="646331"/>
          </a:xfrm>
          <a:prstGeom prst="rect">
            <a:avLst/>
          </a:prstGeom>
          <a:noFill/>
        </p:spPr>
        <p:txBody>
          <a:bodyPr wrap="square">
            <a:spAutoFit/>
          </a:bodyPr>
          <a:lstStyle/>
          <a:p>
            <a:pPr defTabSz="914400">
              <a:defRPr/>
            </a:pPr>
            <a:r>
              <a:rPr lang="en-US" dirty="0">
                <a:solidFill>
                  <a:schemeClr val="tx1">
                    <a:lumMod val="50000"/>
                  </a:schemeClr>
                </a:solidFill>
              </a:rPr>
              <a:t>*</a:t>
            </a:r>
            <a:r>
              <a:rPr lang="en-US" sz="1800" u="sng" dirty="0">
                <a:solidFill>
                  <a:schemeClr val="tx1">
                    <a:lumMod val="50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https://www.oclc.org/realm/home.html</a:t>
            </a:r>
            <a:r>
              <a:rPr lang="en-US" sz="1800" dirty="0">
                <a:solidFill>
                  <a:schemeClr val="tx1">
                    <a:lumMod val="50000"/>
                  </a:schemeClr>
                </a:solidFill>
                <a:effectLst/>
                <a:latin typeface="Calibri" panose="020F0502020204030204" pitchFamily="34" charset="0"/>
                <a:ea typeface="Calibri" panose="020F0502020204030204" pitchFamily="34" charset="0"/>
              </a:rPr>
              <a:t> </a:t>
            </a:r>
            <a:endParaRPr lang="en-US" dirty="0">
              <a:solidFill>
                <a:schemeClr val="tx1">
                  <a:lumMod val="50000"/>
                </a:schemeClr>
              </a:solidFill>
            </a:endParaRPr>
          </a:p>
          <a:p>
            <a:pPr marR="0" lvl="0" algn="l" defTabSz="914400" rtl="0" eaLnBrk="1" fontAlgn="auto" latinLnBrk="0" hangingPunct="1">
              <a:lnSpc>
                <a:spcPct val="100000"/>
              </a:lnSpc>
              <a:spcBef>
                <a:spcPts val="0"/>
              </a:spcBef>
              <a:spcAft>
                <a:spcPts val="0"/>
              </a:spcAft>
              <a:buClrTx/>
              <a:buSzTx/>
              <a:tabLst/>
              <a:defRPr/>
            </a:pPr>
            <a:r>
              <a:rPr lang="en-US" dirty="0">
                <a:solidFill>
                  <a:schemeClr val="tx1">
                    <a:lumMod val="50000"/>
                  </a:schemeClr>
                </a:solidFill>
              </a:rPr>
              <a:t>**https://blogs.loc.gov/preservation/2021/06/assessing-the-impact-of-sanitizing-products-on-collection-items/</a:t>
            </a:r>
          </a:p>
        </p:txBody>
      </p:sp>
    </p:spTree>
    <p:extLst>
      <p:ext uri="{BB962C8B-B14F-4D97-AF65-F5344CB8AC3E}">
        <p14:creationId xmlns:p14="http://schemas.microsoft.com/office/powerpoint/2010/main" val="319466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4639-DBA0-4754-B4D6-C3B7B5EED054}"/>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03C512B6-C3B1-4B80-AAFB-2D6774DDA679}"/>
              </a:ext>
            </a:extLst>
          </p:cNvPr>
          <p:cNvSpPr>
            <a:spLocks noGrp="1"/>
          </p:cNvSpPr>
          <p:nvPr>
            <p:ph sz="half" idx="1"/>
          </p:nvPr>
        </p:nvSpPr>
        <p:spPr>
          <a:xfrm>
            <a:off x="537259" y="1779981"/>
            <a:ext cx="4324109" cy="3708382"/>
          </a:xfrm>
        </p:spPr>
        <p:txBody>
          <a:bodyPr>
            <a:normAutofit fontScale="92500"/>
          </a:bodyPr>
          <a:lstStyle/>
          <a:p>
            <a:pPr marL="0" indent="0">
              <a:buNone/>
            </a:pPr>
            <a:r>
              <a:rPr lang="en-US" sz="3200" dirty="0"/>
              <a:t>Collection material</a:t>
            </a:r>
          </a:p>
          <a:p>
            <a:r>
              <a:rPr lang="en-US" dirty="0"/>
              <a:t>ER-FTIR</a:t>
            </a:r>
          </a:p>
          <a:p>
            <a:pPr lvl="1"/>
            <a:r>
              <a:rPr lang="en-US" dirty="0"/>
              <a:t>Bruker Alpha Spectrometer</a:t>
            </a:r>
          </a:p>
          <a:p>
            <a:pPr lvl="2"/>
            <a:r>
              <a:rPr lang="en-US" dirty="0">
                <a:solidFill>
                  <a:schemeClr val="tx1">
                    <a:lumMod val="50000"/>
                  </a:schemeClr>
                </a:solidFill>
              </a:rPr>
              <a:t>KBR </a:t>
            </a:r>
            <a:r>
              <a:rPr lang="en-US" dirty="0" err="1">
                <a:solidFill>
                  <a:schemeClr val="tx1">
                    <a:lumMod val="50000"/>
                  </a:schemeClr>
                </a:solidFill>
              </a:rPr>
              <a:t>beamsplitter</a:t>
            </a:r>
            <a:endParaRPr lang="en-US" dirty="0">
              <a:solidFill>
                <a:schemeClr val="tx1">
                  <a:lumMod val="50000"/>
                </a:schemeClr>
              </a:solidFill>
            </a:endParaRPr>
          </a:p>
          <a:p>
            <a:pPr lvl="2"/>
            <a:r>
              <a:rPr lang="en-US" dirty="0" err="1">
                <a:solidFill>
                  <a:schemeClr val="tx1">
                    <a:lumMod val="50000"/>
                  </a:schemeClr>
                </a:solidFill>
              </a:rPr>
              <a:t>DLaGTs</a:t>
            </a:r>
            <a:r>
              <a:rPr lang="en-US" dirty="0">
                <a:solidFill>
                  <a:schemeClr val="tx1">
                    <a:lumMod val="50000"/>
                  </a:schemeClr>
                </a:solidFill>
              </a:rPr>
              <a:t> detector</a:t>
            </a:r>
          </a:p>
          <a:p>
            <a:pPr lvl="2"/>
            <a:r>
              <a:rPr lang="en-US" dirty="0" err="1">
                <a:solidFill>
                  <a:schemeClr val="tx1">
                    <a:lumMod val="50000"/>
                  </a:schemeClr>
                </a:solidFill>
              </a:rPr>
              <a:t>RockSolid</a:t>
            </a:r>
            <a:r>
              <a:rPr lang="en-US" baseline="30000" dirty="0" err="1">
                <a:solidFill>
                  <a:schemeClr val="tx1">
                    <a:lumMod val="50000"/>
                  </a:schemeClr>
                </a:solidFill>
              </a:rPr>
              <a:t>TM</a:t>
            </a:r>
            <a:r>
              <a:rPr lang="en-US" dirty="0">
                <a:solidFill>
                  <a:schemeClr val="tx1">
                    <a:lumMod val="50000"/>
                  </a:schemeClr>
                </a:solidFill>
              </a:rPr>
              <a:t> Interferometer</a:t>
            </a:r>
          </a:p>
          <a:p>
            <a:pPr lvl="1"/>
            <a:r>
              <a:rPr lang="en-US" dirty="0"/>
              <a:t>64 scans</a:t>
            </a:r>
          </a:p>
          <a:p>
            <a:pPr lvl="2"/>
            <a:r>
              <a:rPr lang="en-US" dirty="0">
                <a:solidFill>
                  <a:schemeClr val="tx1">
                    <a:lumMod val="50000"/>
                  </a:schemeClr>
                </a:solidFill>
              </a:rPr>
              <a:t>4 cm-1 resolution</a:t>
            </a:r>
          </a:p>
          <a:p>
            <a:pPr lvl="1"/>
            <a:r>
              <a:rPr lang="en-US" dirty="0"/>
              <a:t>Background for ER-FTIR: Gold reference standard 	</a:t>
            </a:r>
          </a:p>
        </p:txBody>
      </p:sp>
      <p:sp>
        <p:nvSpPr>
          <p:cNvPr id="4" name="Content Placeholder 3">
            <a:extLst>
              <a:ext uri="{FF2B5EF4-FFF2-40B4-BE49-F238E27FC236}">
                <a16:creationId xmlns:a16="http://schemas.microsoft.com/office/drawing/2014/main" id="{B950BB54-C14C-482E-B5E9-ECE9A4891B71}"/>
              </a:ext>
            </a:extLst>
          </p:cNvPr>
          <p:cNvSpPr>
            <a:spLocks noGrp="1"/>
          </p:cNvSpPr>
          <p:nvPr>
            <p:ph sz="half" idx="2"/>
          </p:nvPr>
        </p:nvSpPr>
        <p:spPr>
          <a:xfrm>
            <a:off x="7120952" y="1754571"/>
            <a:ext cx="4823156" cy="4351338"/>
          </a:xfrm>
        </p:spPr>
        <p:txBody>
          <a:bodyPr>
            <a:normAutofit fontScale="92500"/>
          </a:bodyPr>
          <a:lstStyle/>
          <a:p>
            <a:pPr marL="0" indent="0">
              <a:buNone/>
            </a:pPr>
            <a:r>
              <a:rPr lang="en-US" sz="3200" dirty="0"/>
              <a:t>Reference polymer samples</a:t>
            </a:r>
          </a:p>
          <a:p>
            <a:r>
              <a:rPr lang="en-US" dirty="0"/>
              <a:t>ATR- and ER-FTIR</a:t>
            </a:r>
          </a:p>
          <a:p>
            <a:pPr lvl="1"/>
            <a:r>
              <a:rPr lang="en-US" dirty="0"/>
              <a:t>Bruker Alpha Spectrometer</a:t>
            </a:r>
          </a:p>
          <a:p>
            <a:pPr lvl="2"/>
            <a:r>
              <a:rPr lang="en-US" dirty="0">
                <a:solidFill>
                  <a:schemeClr val="tx1">
                    <a:lumMod val="50000"/>
                  </a:schemeClr>
                </a:solidFill>
              </a:rPr>
              <a:t>KBR </a:t>
            </a:r>
            <a:r>
              <a:rPr lang="en-US" dirty="0" err="1">
                <a:solidFill>
                  <a:schemeClr val="tx1">
                    <a:lumMod val="50000"/>
                  </a:schemeClr>
                </a:solidFill>
              </a:rPr>
              <a:t>beamsplitter</a:t>
            </a:r>
            <a:endParaRPr lang="en-US" dirty="0">
              <a:solidFill>
                <a:schemeClr val="tx1">
                  <a:lumMod val="50000"/>
                </a:schemeClr>
              </a:solidFill>
            </a:endParaRPr>
          </a:p>
          <a:p>
            <a:pPr lvl="2"/>
            <a:r>
              <a:rPr lang="en-US" dirty="0" err="1">
                <a:solidFill>
                  <a:schemeClr val="tx1">
                    <a:lumMod val="50000"/>
                  </a:schemeClr>
                </a:solidFill>
              </a:rPr>
              <a:t>DLaGTs</a:t>
            </a:r>
            <a:r>
              <a:rPr lang="en-US" dirty="0">
                <a:solidFill>
                  <a:schemeClr val="tx1">
                    <a:lumMod val="50000"/>
                  </a:schemeClr>
                </a:solidFill>
              </a:rPr>
              <a:t> detector</a:t>
            </a:r>
          </a:p>
          <a:p>
            <a:pPr lvl="2"/>
            <a:r>
              <a:rPr lang="en-US" dirty="0" err="1">
                <a:solidFill>
                  <a:schemeClr val="tx1">
                    <a:lumMod val="50000"/>
                  </a:schemeClr>
                </a:solidFill>
              </a:rPr>
              <a:t>RockSolid</a:t>
            </a:r>
            <a:r>
              <a:rPr lang="en-US" baseline="30000" dirty="0" err="1">
                <a:solidFill>
                  <a:schemeClr val="tx1">
                    <a:lumMod val="50000"/>
                  </a:schemeClr>
                </a:solidFill>
              </a:rPr>
              <a:t>TM</a:t>
            </a:r>
            <a:r>
              <a:rPr lang="en-US" dirty="0">
                <a:solidFill>
                  <a:schemeClr val="tx1">
                    <a:lumMod val="50000"/>
                  </a:schemeClr>
                </a:solidFill>
              </a:rPr>
              <a:t> Interferometer</a:t>
            </a:r>
          </a:p>
          <a:p>
            <a:pPr lvl="1"/>
            <a:r>
              <a:rPr lang="en-US" dirty="0"/>
              <a:t>64 scans</a:t>
            </a:r>
          </a:p>
          <a:p>
            <a:pPr lvl="2"/>
            <a:r>
              <a:rPr lang="en-US" dirty="0">
                <a:solidFill>
                  <a:schemeClr val="tx1">
                    <a:lumMod val="50000"/>
                  </a:schemeClr>
                </a:solidFill>
              </a:rPr>
              <a:t>4 cm-1 resolution</a:t>
            </a:r>
          </a:p>
          <a:p>
            <a:pPr lvl="1"/>
            <a:r>
              <a:rPr lang="en-US" dirty="0"/>
              <a:t>ER-FTIR: Gold reference standard </a:t>
            </a:r>
          </a:p>
          <a:p>
            <a:pPr lvl="1"/>
            <a:r>
              <a:rPr lang="en-US" dirty="0"/>
              <a:t>ATR-FTIR: Diamond crystal</a:t>
            </a:r>
          </a:p>
          <a:p>
            <a:pPr lvl="1"/>
            <a:endParaRPr lang="en-US" dirty="0"/>
          </a:p>
        </p:txBody>
      </p:sp>
      <p:pic>
        <p:nvPicPr>
          <p:cNvPr id="3075" name="Picture 3">
            <a:extLst>
              <a:ext uri="{FF2B5EF4-FFF2-40B4-BE49-F238E27FC236}">
                <a16:creationId xmlns:a16="http://schemas.microsoft.com/office/drawing/2014/main" id="{86D1FC5F-CBFB-4668-918F-0931BD5D8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5347" r="19570" b="14462"/>
          <a:stretch/>
        </p:blipFill>
        <p:spPr bwMode="auto">
          <a:xfrm>
            <a:off x="4861368" y="1690688"/>
            <a:ext cx="1932644" cy="192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5A0B7075-670D-4CA9-ADDA-B184E8D6C2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81" t="13665" r="5528" b="11229"/>
          <a:stretch/>
        </p:blipFill>
        <p:spPr bwMode="auto">
          <a:xfrm>
            <a:off x="4953801" y="3914512"/>
            <a:ext cx="1747778" cy="206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80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79B489-C420-4032-B88D-DECA0F4CD4B9}"/>
              </a:ext>
            </a:extLst>
          </p:cNvPr>
          <p:cNvPicPr>
            <a:picLocks noChangeAspect="1"/>
          </p:cNvPicPr>
          <p:nvPr/>
        </p:nvPicPr>
        <p:blipFill>
          <a:blip r:embed="rId3"/>
          <a:stretch>
            <a:fillRect/>
          </a:stretch>
        </p:blipFill>
        <p:spPr>
          <a:xfrm>
            <a:off x="9463341" y="4270397"/>
            <a:ext cx="1810483" cy="2066762"/>
          </a:xfrm>
          <a:prstGeom prst="rect">
            <a:avLst/>
          </a:prstGeom>
        </p:spPr>
      </p:pic>
      <p:pic>
        <p:nvPicPr>
          <p:cNvPr id="9" name="Picture 8">
            <a:extLst>
              <a:ext uri="{FF2B5EF4-FFF2-40B4-BE49-F238E27FC236}">
                <a16:creationId xmlns:a16="http://schemas.microsoft.com/office/drawing/2014/main" id="{F9D821C7-DD4D-49C5-A243-615F8A017AF7}"/>
              </a:ext>
            </a:extLst>
          </p:cNvPr>
          <p:cNvPicPr>
            <a:picLocks noChangeAspect="1"/>
          </p:cNvPicPr>
          <p:nvPr/>
        </p:nvPicPr>
        <p:blipFill>
          <a:blip r:embed="rId4"/>
          <a:stretch>
            <a:fillRect/>
          </a:stretch>
        </p:blipFill>
        <p:spPr>
          <a:xfrm>
            <a:off x="8811058" y="1357980"/>
            <a:ext cx="2385976" cy="2946681"/>
          </a:xfrm>
          <a:prstGeom prst="rect">
            <a:avLst/>
          </a:prstGeom>
        </p:spPr>
      </p:pic>
      <p:pic>
        <p:nvPicPr>
          <p:cNvPr id="8" name="Picture 7">
            <a:extLst>
              <a:ext uri="{FF2B5EF4-FFF2-40B4-BE49-F238E27FC236}">
                <a16:creationId xmlns:a16="http://schemas.microsoft.com/office/drawing/2014/main" id="{FF9BB267-5A6D-4C69-B406-518C0DCB711B}"/>
              </a:ext>
            </a:extLst>
          </p:cNvPr>
          <p:cNvPicPr>
            <a:picLocks noChangeAspect="1"/>
          </p:cNvPicPr>
          <p:nvPr/>
        </p:nvPicPr>
        <p:blipFill>
          <a:blip r:embed="rId5"/>
          <a:stretch>
            <a:fillRect/>
          </a:stretch>
        </p:blipFill>
        <p:spPr>
          <a:xfrm>
            <a:off x="5142748" y="1328672"/>
            <a:ext cx="2538143" cy="2538143"/>
          </a:xfrm>
          <a:prstGeom prst="rect">
            <a:avLst/>
          </a:prstGeom>
        </p:spPr>
      </p:pic>
      <p:pic>
        <p:nvPicPr>
          <p:cNvPr id="7" name="Picture 6">
            <a:extLst>
              <a:ext uri="{FF2B5EF4-FFF2-40B4-BE49-F238E27FC236}">
                <a16:creationId xmlns:a16="http://schemas.microsoft.com/office/drawing/2014/main" id="{B43B44D2-6B54-43EB-9F95-68FDB7CA2C71}"/>
              </a:ext>
            </a:extLst>
          </p:cNvPr>
          <p:cNvPicPr>
            <a:picLocks noChangeAspect="1"/>
          </p:cNvPicPr>
          <p:nvPr/>
        </p:nvPicPr>
        <p:blipFill>
          <a:blip r:embed="rId6"/>
          <a:stretch>
            <a:fillRect/>
          </a:stretch>
        </p:blipFill>
        <p:spPr>
          <a:xfrm>
            <a:off x="834866" y="1296987"/>
            <a:ext cx="2786005" cy="2089504"/>
          </a:xfrm>
          <a:prstGeom prst="rect">
            <a:avLst/>
          </a:prstGeom>
        </p:spPr>
      </p:pic>
      <p:pic>
        <p:nvPicPr>
          <p:cNvPr id="1034" name="Picture 10" descr="Page 1">
            <a:extLst>
              <a:ext uri="{FF2B5EF4-FFF2-40B4-BE49-F238E27FC236}">
                <a16:creationId xmlns:a16="http://schemas.microsoft.com/office/drawing/2014/main" id="{631978EF-8C8E-439D-B351-084705B479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708" y="3190241"/>
            <a:ext cx="1472995" cy="1846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9FBAC99-5139-48AA-BCEF-02D8CFE4BC86}"/>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1440754" y="4730786"/>
            <a:ext cx="1846587" cy="18465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g Kid Bed -  (Leslie Patricelli Boardbooks) (Hardcover), 1 of 2">
            <a:extLst>
              <a:ext uri="{FF2B5EF4-FFF2-40B4-BE49-F238E27FC236}">
                <a16:creationId xmlns:a16="http://schemas.microsoft.com/office/drawing/2014/main" id="{840D5551-7018-4CDA-BCA0-93B34F04F89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410" t="9931" r="9772" b="9931"/>
          <a:stretch/>
        </p:blipFill>
        <p:spPr bwMode="auto">
          <a:xfrm>
            <a:off x="2728659" y="2705948"/>
            <a:ext cx="2786005" cy="2762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4596CF2-3E30-4449-96F2-04ED3CCFC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4041" y="4990082"/>
            <a:ext cx="2654038" cy="132701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iao, Baby! Ready for a Ride">
            <a:extLst>
              <a:ext uri="{FF2B5EF4-FFF2-40B4-BE49-F238E27FC236}">
                <a16:creationId xmlns:a16="http://schemas.microsoft.com/office/drawing/2014/main" id="{DC6D714D-6E26-40AF-B65D-575759BD793F}"/>
              </a:ext>
            </a:extLst>
          </p:cNvPr>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bwMode="auto">
          <a:xfrm>
            <a:off x="6461776" y="3190241"/>
            <a:ext cx="2786005" cy="279463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AA43656F-8D39-4668-92C3-5E3FD9AE6E8C}"/>
              </a:ext>
            </a:extLst>
          </p:cNvPr>
          <p:cNvSpPr>
            <a:spLocks noGrp="1"/>
          </p:cNvSpPr>
          <p:nvPr>
            <p:ph type="title"/>
          </p:nvPr>
        </p:nvSpPr>
        <p:spPr>
          <a:xfrm>
            <a:off x="791308" y="152098"/>
            <a:ext cx="10515600" cy="1325563"/>
          </a:xfrm>
        </p:spPr>
        <p:txBody>
          <a:bodyPr/>
          <a:lstStyle/>
          <a:p>
            <a:r>
              <a:rPr lang="en-US" dirty="0"/>
              <a:t>Collection Material</a:t>
            </a:r>
          </a:p>
        </p:txBody>
      </p:sp>
      <p:sp>
        <p:nvSpPr>
          <p:cNvPr id="2" name="TextBox 1">
            <a:extLst>
              <a:ext uri="{FF2B5EF4-FFF2-40B4-BE49-F238E27FC236}">
                <a16:creationId xmlns:a16="http://schemas.microsoft.com/office/drawing/2014/main" id="{BC3178C1-5949-4361-B84E-80EDFA51627A}"/>
              </a:ext>
            </a:extLst>
          </p:cNvPr>
          <p:cNvSpPr txBox="1"/>
          <p:nvPr/>
        </p:nvSpPr>
        <p:spPr>
          <a:xfrm>
            <a:off x="6224530" y="6392707"/>
            <a:ext cx="5592257" cy="369332"/>
          </a:xfrm>
          <a:prstGeom prst="rect">
            <a:avLst/>
          </a:prstGeom>
          <a:noFill/>
        </p:spPr>
        <p:txBody>
          <a:bodyPr wrap="square" rtlCol="0">
            <a:spAutoFit/>
          </a:bodyPr>
          <a:lstStyle/>
          <a:p>
            <a:r>
              <a:rPr lang="en-US" dirty="0">
                <a:solidFill>
                  <a:schemeClr val="tx1">
                    <a:lumMod val="50000"/>
                  </a:schemeClr>
                </a:solidFill>
              </a:rPr>
              <a:t>60+2 collection materials with a date range 2002-2019</a:t>
            </a:r>
          </a:p>
        </p:txBody>
      </p:sp>
    </p:spTree>
    <p:extLst>
      <p:ext uri="{BB962C8B-B14F-4D97-AF65-F5344CB8AC3E}">
        <p14:creationId xmlns:p14="http://schemas.microsoft.com/office/powerpoint/2010/main" val="251426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825D-9741-4A0F-9CD0-44E63F6A67CA}"/>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E6522F6E-519F-42DE-8EBC-3EF394C17A90}"/>
              </a:ext>
            </a:extLst>
          </p:cNvPr>
          <p:cNvSpPr>
            <a:spLocks noGrp="1"/>
          </p:cNvSpPr>
          <p:nvPr>
            <p:ph idx="1"/>
          </p:nvPr>
        </p:nvSpPr>
        <p:spPr/>
        <p:txBody>
          <a:bodyPr>
            <a:normAutofit lnSpcReduction="10000"/>
          </a:bodyPr>
          <a:lstStyle/>
          <a:p>
            <a:pPr>
              <a:lnSpc>
                <a:spcPct val="150000"/>
              </a:lnSpc>
            </a:pPr>
            <a:r>
              <a:rPr lang="en-US" dirty="0"/>
              <a:t>COVID </a:t>
            </a:r>
          </a:p>
          <a:p>
            <a:pPr>
              <a:lnSpc>
                <a:spcPct val="150000"/>
              </a:lnSpc>
            </a:pPr>
            <a:r>
              <a:rPr lang="en-US" dirty="0"/>
              <a:t>Limited reference information specifically on children’s board books</a:t>
            </a:r>
          </a:p>
          <a:p>
            <a:pPr>
              <a:lnSpc>
                <a:spcPct val="150000"/>
              </a:lnSpc>
            </a:pPr>
            <a:r>
              <a:rPr lang="en-US" dirty="0"/>
              <a:t>Limited information on construction and production of board books</a:t>
            </a:r>
          </a:p>
          <a:p>
            <a:pPr>
              <a:lnSpc>
                <a:spcPct val="150000"/>
              </a:lnSpc>
            </a:pPr>
            <a:r>
              <a:rPr lang="en-US" dirty="0"/>
              <a:t>Limited sample set</a:t>
            </a:r>
          </a:p>
          <a:p>
            <a:pPr>
              <a:lnSpc>
                <a:spcPct val="150000"/>
              </a:lnSpc>
            </a:pPr>
            <a:r>
              <a:rPr lang="en-US" dirty="0"/>
              <a:t>Multiple coating types in one book</a:t>
            </a:r>
          </a:p>
          <a:p>
            <a:pPr>
              <a:lnSpc>
                <a:spcPct val="150000"/>
              </a:lnSpc>
            </a:pPr>
            <a:r>
              <a:rPr lang="en-US" dirty="0"/>
              <a:t>External Reflectance FTIR spectral features</a:t>
            </a:r>
          </a:p>
        </p:txBody>
      </p:sp>
    </p:spTree>
    <p:extLst>
      <p:ext uri="{BB962C8B-B14F-4D97-AF65-F5344CB8AC3E}">
        <p14:creationId xmlns:p14="http://schemas.microsoft.com/office/powerpoint/2010/main" val="377747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B49C-C5BB-415A-89AB-C1CDD0E7F7B3}"/>
              </a:ext>
            </a:extLst>
          </p:cNvPr>
          <p:cNvSpPr>
            <a:spLocks noGrp="1"/>
          </p:cNvSpPr>
          <p:nvPr>
            <p:ph type="title"/>
          </p:nvPr>
        </p:nvSpPr>
        <p:spPr/>
        <p:txBody>
          <a:bodyPr/>
          <a:lstStyle/>
          <a:p>
            <a:r>
              <a:rPr lang="en-US" dirty="0"/>
              <a:t>Preliminary Results</a:t>
            </a:r>
          </a:p>
        </p:txBody>
      </p:sp>
      <p:graphicFrame>
        <p:nvGraphicFramePr>
          <p:cNvPr id="5" name="Table 4">
            <a:extLst>
              <a:ext uri="{FF2B5EF4-FFF2-40B4-BE49-F238E27FC236}">
                <a16:creationId xmlns:a16="http://schemas.microsoft.com/office/drawing/2014/main" id="{7160FF98-DAA9-4CAC-83F5-218A37633771}"/>
              </a:ext>
            </a:extLst>
          </p:cNvPr>
          <p:cNvGraphicFramePr>
            <a:graphicFrameLocks noGrp="1"/>
          </p:cNvGraphicFramePr>
          <p:nvPr>
            <p:extLst>
              <p:ext uri="{D42A27DB-BD31-4B8C-83A1-F6EECF244321}">
                <p14:modId xmlns:p14="http://schemas.microsoft.com/office/powerpoint/2010/main" val="2223487570"/>
              </p:ext>
            </p:extLst>
          </p:nvPr>
        </p:nvGraphicFramePr>
        <p:xfrm>
          <a:off x="1403260" y="1817225"/>
          <a:ext cx="9385480" cy="4543864"/>
        </p:xfrm>
        <a:graphic>
          <a:graphicData uri="http://schemas.openxmlformats.org/drawingml/2006/table">
            <a:tbl>
              <a:tblPr firstRow="1" firstCol="1" bandRow="1">
                <a:tableStyleId>{912C8C85-51F0-491E-9774-3900AFEF0FD7}</a:tableStyleId>
              </a:tblPr>
              <a:tblGrid>
                <a:gridCol w="2542039">
                  <a:extLst>
                    <a:ext uri="{9D8B030D-6E8A-4147-A177-3AD203B41FA5}">
                      <a16:colId xmlns:a16="http://schemas.microsoft.com/office/drawing/2014/main" val="2960988426"/>
                    </a:ext>
                  </a:extLst>
                </a:gridCol>
                <a:gridCol w="2810463">
                  <a:extLst>
                    <a:ext uri="{9D8B030D-6E8A-4147-A177-3AD203B41FA5}">
                      <a16:colId xmlns:a16="http://schemas.microsoft.com/office/drawing/2014/main" val="2937243357"/>
                    </a:ext>
                  </a:extLst>
                </a:gridCol>
                <a:gridCol w="4032978">
                  <a:extLst>
                    <a:ext uri="{9D8B030D-6E8A-4147-A177-3AD203B41FA5}">
                      <a16:colId xmlns:a16="http://schemas.microsoft.com/office/drawing/2014/main" val="193777995"/>
                    </a:ext>
                  </a:extLst>
                </a:gridCol>
              </a:tblGrid>
              <a:tr h="624441">
                <a:tc>
                  <a:txBody>
                    <a:bodyPr/>
                    <a:lstStyle/>
                    <a:p>
                      <a:pPr marL="0" marR="0">
                        <a:spcBef>
                          <a:spcPts val="0"/>
                        </a:spcBef>
                        <a:spcAft>
                          <a:spcPts val="0"/>
                        </a:spcAft>
                      </a:pPr>
                      <a:r>
                        <a:rPr lang="en-US" sz="2400">
                          <a:effectLst/>
                        </a:rPr>
                        <a:t>Plastic Determined</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of Books out of 60</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Percent (%) Presence Determined**</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02354484"/>
                  </a:ext>
                </a:extLst>
              </a:tr>
              <a:tr h="798634">
                <a:tc>
                  <a:txBody>
                    <a:bodyPr/>
                    <a:lstStyle/>
                    <a:p>
                      <a:pPr marL="0" marR="0">
                        <a:spcBef>
                          <a:spcPts val="0"/>
                        </a:spcBef>
                        <a:spcAft>
                          <a:spcPts val="0"/>
                        </a:spcAft>
                      </a:pPr>
                      <a:r>
                        <a:rPr lang="en-US" sz="2400" dirty="0">
                          <a:effectLst/>
                        </a:rPr>
                        <a:t>ABS</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12</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20.0</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05228610"/>
                  </a:ext>
                </a:extLst>
              </a:tr>
              <a:tr h="502285">
                <a:tc>
                  <a:txBody>
                    <a:bodyPr/>
                    <a:lstStyle/>
                    <a:p>
                      <a:pPr marL="0" marR="0">
                        <a:spcBef>
                          <a:spcPts val="0"/>
                        </a:spcBef>
                        <a:spcAft>
                          <a:spcPts val="0"/>
                        </a:spcAft>
                      </a:pPr>
                      <a:r>
                        <a:rPr lang="en-US" sz="2400">
                          <a:effectLst/>
                        </a:rPr>
                        <a:t>Acrylic</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36</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60.0</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316858163"/>
                  </a:ext>
                </a:extLst>
              </a:tr>
              <a:tr h="502285">
                <a:tc>
                  <a:txBody>
                    <a:bodyPr/>
                    <a:lstStyle/>
                    <a:p>
                      <a:pPr marL="0" marR="0">
                        <a:spcBef>
                          <a:spcPts val="0"/>
                        </a:spcBef>
                        <a:spcAft>
                          <a:spcPts val="0"/>
                        </a:spcAft>
                      </a:pPr>
                      <a:r>
                        <a:rPr lang="en-US" sz="2400">
                          <a:effectLst/>
                        </a:rPr>
                        <a:t>Polyester</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9</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15.0</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148465237"/>
                  </a:ext>
                </a:extLst>
              </a:tr>
              <a:tr h="502285">
                <a:tc>
                  <a:txBody>
                    <a:bodyPr/>
                    <a:lstStyle/>
                    <a:p>
                      <a:pPr marL="0" marR="0">
                        <a:spcBef>
                          <a:spcPts val="0"/>
                        </a:spcBef>
                        <a:spcAft>
                          <a:spcPts val="0"/>
                        </a:spcAft>
                      </a:pPr>
                      <a:r>
                        <a:rPr lang="en-US" sz="2400" dirty="0">
                          <a:effectLst/>
                        </a:rPr>
                        <a:t>Polyethylene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8.3</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471859411"/>
                  </a:ext>
                </a:extLst>
              </a:tr>
              <a:tr h="502285">
                <a:tc>
                  <a:txBody>
                    <a:bodyPr/>
                    <a:lstStyle/>
                    <a:p>
                      <a:pPr marL="0" marR="0">
                        <a:spcBef>
                          <a:spcPts val="0"/>
                        </a:spcBef>
                        <a:spcAft>
                          <a:spcPts val="0"/>
                        </a:spcAft>
                      </a:pPr>
                      <a:r>
                        <a:rPr lang="en-US" sz="2400">
                          <a:effectLst/>
                        </a:rPr>
                        <a:t>Polypropylene</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23</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38.3</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62619299"/>
                  </a:ext>
                </a:extLst>
              </a:tr>
              <a:tr h="502285">
                <a:tc>
                  <a:txBody>
                    <a:bodyPr/>
                    <a:lstStyle/>
                    <a:p>
                      <a:pPr marL="0" marR="0">
                        <a:spcBef>
                          <a:spcPts val="0"/>
                        </a:spcBef>
                        <a:spcAft>
                          <a:spcPts val="0"/>
                        </a:spcAft>
                      </a:pPr>
                      <a:r>
                        <a:rPr lang="en-US" sz="2400">
                          <a:effectLst/>
                        </a:rPr>
                        <a:t>Polystyrene</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9</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15.0</a:t>
                      </a:r>
                      <a:endParaRPr lang="en-US"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62769422"/>
                  </a:ext>
                </a:extLst>
              </a:tr>
              <a:tr h="502285">
                <a:tc>
                  <a:txBody>
                    <a:bodyPr/>
                    <a:lstStyle/>
                    <a:p>
                      <a:pPr marL="0" marR="0">
                        <a:spcBef>
                          <a:spcPts val="0"/>
                        </a:spcBef>
                        <a:spcAft>
                          <a:spcPts val="0"/>
                        </a:spcAft>
                      </a:pPr>
                      <a:r>
                        <a:rPr lang="en-US" sz="2400">
                          <a:effectLst/>
                        </a:rPr>
                        <a:t>PVC</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1.7</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164872987"/>
                  </a:ext>
                </a:extLst>
              </a:tr>
            </a:tbl>
          </a:graphicData>
        </a:graphic>
      </p:graphicFrame>
    </p:spTree>
    <p:extLst>
      <p:ext uri="{BB962C8B-B14F-4D97-AF65-F5344CB8AC3E}">
        <p14:creationId xmlns:p14="http://schemas.microsoft.com/office/powerpoint/2010/main" val="42794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8B57-7BE8-43B6-B584-9544D2A0B954}"/>
              </a:ext>
            </a:extLst>
          </p:cNvPr>
          <p:cNvSpPr>
            <a:spLocks noGrp="1"/>
          </p:cNvSpPr>
          <p:nvPr>
            <p:ph type="title"/>
          </p:nvPr>
        </p:nvSpPr>
        <p:spPr/>
        <p:txBody>
          <a:bodyPr/>
          <a:lstStyle/>
          <a:p>
            <a:endParaRPr lang="en-US"/>
          </a:p>
        </p:txBody>
      </p:sp>
      <p:graphicFrame>
        <p:nvGraphicFramePr>
          <p:cNvPr id="6" name="Table 5">
            <a:extLst>
              <a:ext uri="{FF2B5EF4-FFF2-40B4-BE49-F238E27FC236}">
                <a16:creationId xmlns:a16="http://schemas.microsoft.com/office/drawing/2014/main" id="{658CE726-B1C7-4984-BDF5-FC7F0017889B}"/>
              </a:ext>
            </a:extLst>
          </p:cNvPr>
          <p:cNvGraphicFramePr>
            <a:graphicFrameLocks noGrp="1"/>
          </p:cNvGraphicFramePr>
          <p:nvPr>
            <p:extLst>
              <p:ext uri="{D42A27DB-BD31-4B8C-83A1-F6EECF244321}">
                <p14:modId xmlns:p14="http://schemas.microsoft.com/office/powerpoint/2010/main" val="2202490462"/>
              </p:ext>
            </p:extLst>
          </p:nvPr>
        </p:nvGraphicFramePr>
        <p:xfrm>
          <a:off x="2116833" y="274320"/>
          <a:ext cx="8403590" cy="6309360"/>
        </p:xfrm>
        <a:graphic>
          <a:graphicData uri="http://schemas.openxmlformats.org/drawingml/2006/table">
            <a:tbl>
              <a:tblPr firstRow="1" firstCol="1" bandRow="1">
                <a:tableStyleId>{10A1B5D5-9B99-4C35-A422-299274C87663}</a:tableStyleId>
              </a:tblPr>
              <a:tblGrid>
                <a:gridCol w="3083917">
                  <a:extLst>
                    <a:ext uri="{9D8B030D-6E8A-4147-A177-3AD203B41FA5}">
                      <a16:colId xmlns:a16="http://schemas.microsoft.com/office/drawing/2014/main" val="2438875554"/>
                    </a:ext>
                  </a:extLst>
                </a:gridCol>
                <a:gridCol w="2081390">
                  <a:extLst>
                    <a:ext uri="{9D8B030D-6E8A-4147-A177-3AD203B41FA5}">
                      <a16:colId xmlns:a16="http://schemas.microsoft.com/office/drawing/2014/main" val="4190303191"/>
                    </a:ext>
                  </a:extLst>
                </a:gridCol>
                <a:gridCol w="3238283">
                  <a:extLst>
                    <a:ext uri="{9D8B030D-6E8A-4147-A177-3AD203B41FA5}">
                      <a16:colId xmlns:a16="http://schemas.microsoft.com/office/drawing/2014/main" val="3312217185"/>
                    </a:ext>
                  </a:extLst>
                </a:gridCol>
              </a:tblGrid>
              <a:tr h="263373">
                <a:tc>
                  <a:txBody>
                    <a:bodyPr/>
                    <a:lstStyle/>
                    <a:p>
                      <a:pPr marL="0" marR="0">
                        <a:spcBef>
                          <a:spcPts val="0"/>
                        </a:spcBef>
                        <a:spcAft>
                          <a:spcPts val="0"/>
                        </a:spcAft>
                      </a:pPr>
                      <a:r>
                        <a:rPr lang="en-US" sz="1800">
                          <a:effectLst/>
                        </a:rPr>
                        <a:t>Plastic Combination Determined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 of Books out of 60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Percent (%) Presence Determined</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49904971"/>
                  </a:ext>
                </a:extLst>
              </a:tr>
              <a:tr h="263373">
                <a:tc>
                  <a:txBody>
                    <a:bodyPr/>
                    <a:lstStyle/>
                    <a:p>
                      <a:pPr marL="0" marR="0">
                        <a:spcBef>
                          <a:spcPts val="0"/>
                        </a:spcBef>
                        <a:spcAft>
                          <a:spcPts val="0"/>
                        </a:spcAft>
                      </a:pPr>
                      <a:r>
                        <a:rPr lang="en-US" sz="1800">
                          <a:effectLst/>
                        </a:rPr>
                        <a:t>Polyester + acrylic</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54761169"/>
                  </a:ext>
                </a:extLst>
              </a:tr>
              <a:tr h="263373">
                <a:tc>
                  <a:txBody>
                    <a:bodyPr/>
                    <a:lstStyle/>
                    <a:p>
                      <a:pPr marL="0" marR="0">
                        <a:spcBef>
                          <a:spcPts val="0"/>
                        </a:spcBef>
                        <a:spcAft>
                          <a:spcPts val="0"/>
                        </a:spcAft>
                      </a:pPr>
                      <a:r>
                        <a:rPr lang="en-US" sz="1800">
                          <a:effectLst/>
                        </a:rPr>
                        <a:t>Polypropylene + acrylic</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3.3</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50194076"/>
                  </a:ext>
                </a:extLst>
              </a:tr>
              <a:tr h="263373">
                <a:tc>
                  <a:txBody>
                    <a:bodyPr/>
                    <a:lstStyle/>
                    <a:p>
                      <a:pPr marL="0" marR="0">
                        <a:spcBef>
                          <a:spcPts val="0"/>
                        </a:spcBef>
                        <a:spcAft>
                          <a:spcPts val="0"/>
                        </a:spcAft>
                      </a:pPr>
                      <a:r>
                        <a:rPr lang="en-US" sz="1800">
                          <a:effectLst/>
                        </a:rPr>
                        <a:t>Polypropylene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8.3</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38419809"/>
                  </a:ext>
                </a:extLst>
              </a:tr>
              <a:tr h="263373">
                <a:tc>
                  <a:txBody>
                    <a:bodyPr/>
                    <a:lstStyle/>
                    <a:p>
                      <a:pPr marL="0" marR="0">
                        <a:spcBef>
                          <a:spcPts val="0"/>
                        </a:spcBef>
                        <a:spcAft>
                          <a:spcPts val="0"/>
                        </a:spcAft>
                      </a:pPr>
                      <a:r>
                        <a:rPr lang="en-US" sz="1800">
                          <a:effectLst/>
                        </a:rPr>
                        <a:t>Acrylic + PVC</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549670076"/>
                  </a:ext>
                </a:extLst>
              </a:tr>
              <a:tr h="263373">
                <a:tc>
                  <a:txBody>
                    <a:bodyPr/>
                    <a:lstStyle/>
                    <a:p>
                      <a:pPr marL="0" marR="0">
                        <a:spcBef>
                          <a:spcPts val="0"/>
                        </a:spcBef>
                        <a:spcAft>
                          <a:spcPts val="0"/>
                        </a:spcAft>
                      </a:pPr>
                      <a:r>
                        <a:rPr lang="en-US" sz="1800">
                          <a:effectLst/>
                        </a:rPr>
                        <a:t>Acrylic</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14</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23.3</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986521906"/>
                  </a:ext>
                </a:extLst>
              </a:tr>
              <a:tr h="263373">
                <a:tc>
                  <a:txBody>
                    <a:bodyPr/>
                    <a:lstStyle/>
                    <a:p>
                      <a:pPr marL="0" marR="0">
                        <a:spcBef>
                          <a:spcPts val="0"/>
                        </a:spcBef>
                        <a:spcAft>
                          <a:spcPts val="0"/>
                        </a:spcAft>
                      </a:pPr>
                      <a:r>
                        <a:rPr lang="en-US" sz="1800">
                          <a:effectLst/>
                        </a:rPr>
                        <a:t>Polystyrene + Acrylic</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96665540"/>
                  </a:ext>
                </a:extLst>
              </a:tr>
              <a:tr h="263373">
                <a:tc>
                  <a:txBody>
                    <a:bodyPr/>
                    <a:lstStyle/>
                    <a:p>
                      <a:pPr marL="0" marR="0">
                        <a:spcBef>
                          <a:spcPts val="0"/>
                        </a:spcBef>
                        <a:spcAft>
                          <a:spcPts val="0"/>
                        </a:spcAft>
                      </a:pPr>
                      <a:r>
                        <a:rPr lang="en-US" sz="1800">
                          <a:effectLst/>
                        </a:rPr>
                        <a:t>Polyester</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5.0</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23903454"/>
                  </a:ext>
                </a:extLst>
              </a:tr>
              <a:tr h="503996">
                <a:tc>
                  <a:txBody>
                    <a:bodyPr/>
                    <a:lstStyle/>
                    <a:p>
                      <a:pPr marL="0" marR="0">
                        <a:spcBef>
                          <a:spcPts val="0"/>
                        </a:spcBef>
                        <a:spcAft>
                          <a:spcPts val="0"/>
                        </a:spcAft>
                      </a:pPr>
                      <a:r>
                        <a:rPr lang="en-US" sz="1800">
                          <a:effectLst/>
                        </a:rPr>
                        <a:t>Polypropylene + (ABS or Polystyrene)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10.0</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888431951"/>
                  </a:ext>
                </a:extLst>
              </a:tr>
              <a:tr h="263373">
                <a:tc>
                  <a:txBody>
                    <a:bodyPr/>
                    <a:lstStyle/>
                    <a:p>
                      <a:pPr marL="0" marR="0">
                        <a:spcBef>
                          <a:spcPts val="0"/>
                        </a:spcBef>
                        <a:spcAft>
                          <a:spcPts val="0"/>
                        </a:spcAft>
                      </a:pPr>
                      <a:r>
                        <a:rPr lang="en-US" sz="1800">
                          <a:effectLst/>
                        </a:rPr>
                        <a:t>Acrylic + ABS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15.0</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115391933"/>
                  </a:ext>
                </a:extLst>
              </a:tr>
              <a:tr h="263373">
                <a:tc>
                  <a:txBody>
                    <a:bodyPr/>
                    <a:lstStyle/>
                    <a:p>
                      <a:pPr marL="0" marR="0">
                        <a:spcBef>
                          <a:spcPts val="0"/>
                        </a:spcBef>
                        <a:spcAft>
                          <a:spcPts val="0"/>
                        </a:spcAft>
                      </a:pPr>
                      <a:r>
                        <a:rPr lang="en-US" sz="1800">
                          <a:effectLst/>
                        </a:rPr>
                        <a:t>Polystyrene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28038608"/>
                  </a:ext>
                </a:extLst>
              </a:tr>
              <a:tr h="503996">
                <a:tc>
                  <a:txBody>
                    <a:bodyPr/>
                    <a:lstStyle/>
                    <a:p>
                      <a:pPr marL="0" marR="0">
                        <a:spcBef>
                          <a:spcPts val="0"/>
                        </a:spcBef>
                        <a:spcAft>
                          <a:spcPts val="0"/>
                        </a:spcAft>
                      </a:pPr>
                      <a:r>
                        <a:rPr lang="en-US" sz="1800">
                          <a:effectLst/>
                        </a:rPr>
                        <a:t>Polypropylene + polystyrene + Acrylic (?)</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5.0</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7690482"/>
                  </a:ext>
                </a:extLst>
              </a:tr>
              <a:tr h="503996">
                <a:tc>
                  <a:txBody>
                    <a:bodyPr/>
                    <a:lstStyle/>
                    <a:p>
                      <a:pPr marL="0" marR="0">
                        <a:spcBef>
                          <a:spcPts val="0"/>
                        </a:spcBef>
                        <a:spcAft>
                          <a:spcPts val="0"/>
                        </a:spcAft>
                      </a:pPr>
                      <a:r>
                        <a:rPr lang="en-US" sz="1800">
                          <a:effectLst/>
                        </a:rPr>
                        <a:t>Polypropylene + polyester + polyethylene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5.0</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483543915"/>
                  </a:ext>
                </a:extLst>
              </a:tr>
              <a:tr h="263373">
                <a:tc>
                  <a:txBody>
                    <a:bodyPr/>
                    <a:lstStyle/>
                    <a:p>
                      <a:pPr marL="0" marR="0">
                        <a:spcBef>
                          <a:spcPts val="0"/>
                        </a:spcBef>
                        <a:spcAft>
                          <a:spcPts val="0"/>
                        </a:spcAft>
                      </a:pPr>
                      <a:r>
                        <a:rPr lang="en-US" sz="1800">
                          <a:effectLst/>
                        </a:rPr>
                        <a:t>Polyester + ABS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387815037"/>
                  </a:ext>
                </a:extLst>
              </a:tr>
              <a:tr h="263373">
                <a:tc>
                  <a:txBody>
                    <a:bodyPr/>
                    <a:lstStyle/>
                    <a:p>
                      <a:pPr marL="0" marR="0">
                        <a:spcBef>
                          <a:spcPts val="0"/>
                        </a:spcBef>
                        <a:spcAft>
                          <a:spcPts val="0"/>
                        </a:spcAft>
                      </a:pPr>
                      <a:r>
                        <a:rPr lang="en-US" sz="1800">
                          <a:effectLst/>
                        </a:rPr>
                        <a:t>Polypropylene + ABS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64715610"/>
                  </a:ext>
                </a:extLst>
              </a:tr>
              <a:tr h="263373">
                <a:tc>
                  <a:txBody>
                    <a:bodyPr/>
                    <a:lstStyle/>
                    <a:p>
                      <a:pPr marL="0" marR="0">
                        <a:spcBef>
                          <a:spcPts val="0"/>
                        </a:spcBef>
                        <a:spcAft>
                          <a:spcPts val="0"/>
                        </a:spcAft>
                      </a:pPr>
                      <a:r>
                        <a:rPr lang="en-US" sz="1800">
                          <a:effectLst/>
                        </a:rPr>
                        <a:t>Polypropylene + polyethylene (?)</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3.3</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66349879"/>
                  </a:ext>
                </a:extLst>
              </a:tr>
              <a:tr h="263373">
                <a:tc>
                  <a:txBody>
                    <a:bodyPr/>
                    <a:lstStyle/>
                    <a:p>
                      <a:pPr marL="0" marR="0">
                        <a:spcBef>
                          <a:spcPts val="0"/>
                        </a:spcBef>
                        <a:spcAft>
                          <a:spcPts val="0"/>
                        </a:spcAft>
                      </a:pPr>
                      <a:r>
                        <a:rPr lang="en-US" sz="1800">
                          <a:effectLst/>
                        </a:rPr>
                        <a:t>Polypropylene + polyester</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419387850"/>
                  </a:ext>
                </a:extLst>
              </a:tr>
              <a:tr h="263373">
                <a:tc>
                  <a:txBody>
                    <a:bodyPr/>
                    <a:lstStyle/>
                    <a:p>
                      <a:pPr marL="0" marR="0">
                        <a:spcBef>
                          <a:spcPts val="0"/>
                        </a:spcBef>
                        <a:spcAft>
                          <a:spcPts val="0"/>
                        </a:spcAft>
                      </a:pPr>
                      <a:r>
                        <a:rPr lang="en-US" sz="1800">
                          <a:effectLst/>
                        </a:rPr>
                        <a:t>ABS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1.7</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129297214"/>
                  </a:ext>
                </a:extLst>
              </a:tr>
            </a:tbl>
          </a:graphicData>
        </a:graphic>
      </p:graphicFrame>
    </p:spTree>
    <p:extLst>
      <p:ext uri="{BB962C8B-B14F-4D97-AF65-F5344CB8AC3E}">
        <p14:creationId xmlns:p14="http://schemas.microsoft.com/office/powerpoint/2010/main" val="876153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15725</TotalTime>
  <Words>1576</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Lato</vt:lpstr>
      <vt:lpstr>Open Sans</vt:lpstr>
      <vt:lpstr>Roboto</vt:lpstr>
      <vt:lpstr>Times New Roman</vt:lpstr>
      <vt:lpstr>Office Theme</vt:lpstr>
      <vt:lpstr>Children’s Board Books:  the Coating Conundrum</vt:lpstr>
      <vt:lpstr>Brief History</vt:lpstr>
      <vt:lpstr>Modern Structure</vt:lpstr>
      <vt:lpstr>Background</vt:lpstr>
      <vt:lpstr>Methodology</vt:lpstr>
      <vt:lpstr>Collection Material</vt:lpstr>
      <vt:lpstr>Considerations</vt:lpstr>
      <vt:lpstr>Preliminary Results</vt:lpstr>
      <vt:lpstr>PowerPoint Presentation</vt:lpstr>
      <vt:lpstr>PowerPoint Presentation</vt:lpstr>
      <vt:lpstr>PowerPoint Presentation</vt:lpstr>
      <vt:lpstr>Big Kid Bed</vt:lpstr>
      <vt:lpstr>Ciao Baby</vt:lpstr>
      <vt:lpstr>Future Research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Board Book: The shiny conundrum</dc:title>
  <dc:creator>Amanda Satorius</dc:creator>
  <cp:lastModifiedBy>Beyer, Carrie</cp:lastModifiedBy>
  <cp:revision>59</cp:revision>
  <cp:lastPrinted>2023-09-12T12:34:31Z</cp:lastPrinted>
  <dcterms:created xsi:type="dcterms:W3CDTF">2023-08-11T20:22:44Z</dcterms:created>
  <dcterms:modified xsi:type="dcterms:W3CDTF">2023-09-20T18:54:12Z</dcterms:modified>
</cp:coreProperties>
</file>