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87" r:id="rId4"/>
  </p:sldMasterIdLst>
  <p:notesMasterIdLst>
    <p:notesMasterId r:id="rId20"/>
  </p:notesMasterIdLst>
  <p:handoutMasterIdLst>
    <p:handoutMasterId r:id="rId21"/>
  </p:handoutMasterIdLst>
  <p:sldIdLst>
    <p:sldId id="366" r:id="rId5"/>
    <p:sldId id="377" r:id="rId6"/>
    <p:sldId id="383" r:id="rId7"/>
    <p:sldId id="388" r:id="rId8"/>
    <p:sldId id="382" r:id="rId9"/>
    <p:sldId id="389" r:id="rId10"/>
    <p:sldId id="264" r:id="rId11"/>
    <p:sldId id="387" r:id="rId12"/>
    <p:sldId id="378" r:id="rId13"/>
    <p:sldId id="390" r:id="rId14"/>
    <p:sldId id="391" r:id="rId15"/>
    <p:sldId id="386" r:id="rId16"/>
    <p:sldId id="369" r:id="rId17"/>
    <p:sldId id="392" r:id="rId18"/>
    <p:sldId id="3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klin, Lisa A." initials="MLA" lastIdx="2" clrIdx="0"/>
  <p:cmAuthor id="2" name="Macklin, Lisa A." initials="MLA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942F0-56FC-CE44-B022-D18013F1802C}" v="22" dt="2023-03-15T17:03:18.780"/>
    <p1510:client id="{99E3FF5E-66B5-1923-FE82-14030B36EF13}" v="23" dt="2023-03-15T16:59:36.136"/>
    <p1510:client id="{9FF993FE-7A8C-5F18-A09C-9905F06550FA}" v="33" dt="2023-03-15T13:42:45.325"/>
    <p1510:client id="{A9290C35-F369-D182-F29C-6E4842A65425}" v="1" dt="2023-03-15T13:38:32.885"/>
    <p1510:client id="{BCB98FE6-A4A6-B08B-9113-C13B31F4039A}" v="7" dt="2023-03-15T13:52:47.865"/>
    <p1510:client id="{DFC0B33B-CC11-8143-A43F-35E4997C5A9E}" v="4" dt="2023-03-15T13:41:33.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4"/>
    <p:restoredTop sz="94694"/>
  </p:normalViewPr>
  <p:slideViewPr>
    <p:cSldViewPr snapToGrid="0">
      <p:cViewPr varScale="1">
        <p:scale>
          <a:sx n="121" d="100"/>
          <a:sy n="121" d="100"/>
        </p:scale>
        <p:origin x="10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Users/cpalazz/Desktop/Open%20Access%20Fund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palazz\Desktop\Open%20Access%20Fundin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lt1"/>
                </a:solidFill>
                <a:latin typeface="+mn-lt"/>
                <a:ea typeface="+mn-ea"/>
                <a:cs typeface="+mn-cs"/>
              </a:defRPr>
            </a:pPr>
            <a:r>
              <a:rPr lang="en-US" sz="1800" b="0" i="0" dirty="0">
                <a:latin typeface="Cambria" panose="02040503050406030204" pitchFamily="18" charset="0"/>
              </a:rPr>
              <a:t>Emory Libraries::Open Access Publishing Fund Expenditures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Sheet2!$B$1</c:f>
              <c:strCache>
                <c:ptCount val="1"/>
                <c:pt idx="0">
                  <c:v>Expenditure</c:v>
                </c:pt>
              </c:strCache>
            </c:strRef>
          </c:tx>
          <c:spPr>
            <a:ln w="28575" cap="rnd">
              <a:solidFill>
                <a:schemeClr val="accent1"/>
              </a:solidFill>
              <a:round/>
            </a:ln>
            <a:effectLst/>
          </c:spPr>
          <c:marker>
            <c:symbol val="none"/>
          </c:marker>
          <c:cat>
            <c:strRef>
              <c:f>Sheet2!$A$2:$A$12</c:f>
              <c:strCache>
                <c:ptCount val="11"/>
                <c:pt idx="0">
                  <c:v>FY-2013</c:v>
                </c:pt>
                <c:pt idx="1">
                  <c:v>FY-2014</c:v>
                </c:pt>
                <c:pt idx="2">
                  <c:v>FY-2015</c:v>
                </c:pt>
                <c:pt idx="3">
                  <c:v>FY-2016</c:v>
                </c:pt>
                <c:pt idx="4">
                  <c:v>FY-2017</c:v>
                </c:pt>
                <c:pt idx="5">
                  <c:v>FY-2018</c:v>
                </c:pt>
                <c:pt idx="6">
                  <c:v>FY-2019</c:v>
                </c:pt>
                <c:pt idx="7">
                  <c:v>FY-2020</c:v>
                </c:pt>
                <c:pt idx="8">
                  <c:v>FY-2021</c:v>
                </c:pt>
                <c:pt idx="9">
                  <c:v>FY-2022</c:v>
                </c:pt>
                <c:pt idx="10">
                  <c:v>FY-2023 [projected]</c:v>
                </c:pt>
              </c:strCache>
            </c:strRef>
          </c:cat>
          <c:val>
            <c:numRef>
              <c:f>Sheet2!$B$2:$B$12</c:f>
              <c:numCache>
                <c:formatCode>"$"#,##0.00</c:formatCode>
                <c:ptCount val="11"/>
                <c:pt idx="0">
                  <c:v>4192.5</c:v>
                </c:pt>
                <c:pt idx="1">
                  <c:v>34634.14</c:v>
                </c:pt>
                <c:pt idx="2">
                  <c:v>28480.21</c:v>
                </c:pt>
                <c:pt idx="3">
                  <c:v>30781.279999999999</c:v>
                </c:pt>
                <c:pt idx="4">
                  <c:v>40400</c:v>
                </c:pt>
                <c:pt idx="5">
                  <c:v>35582.959999999999</c:v>
                </c:pt>
                <c:pt idx="6">
                  <c:v>41759.93</c:v>
                </c:pt>
                <c:pt idx="7">
                  <c:v>55875.159999999996</c:v>
                </c:pt>
                <c:pt idx="8">
                  <c:v>58854.68</c:v>
                </c:pt>
                <c:pt idx="9">
                  <c:v>42949.31</c:v>
                </c:pt>
                <c:pt idx="10">
                  <c:v>65000</c:v>
                </c:pt>
              </c:numCache>
            </c:numRef>
          </c:val>
          <c:smooth val="0"/>
          <c:extLst>
            <c:ext xmlns:c16="http://schemas.microsoft.com/office/drawing/2014/chart" uri="{C3380CC4-5D6E-409C-BE32-E72D297353CC}">
              <c16:uniqueId val="{00000000-1732-7B4C-8D72-AECBFB6B40C8}"/>
            </c:ext>
          </c:extLst>
        </c:ser>
        <c:dLbls>
          <c:showLegendKey val="0"/>
          <c:showVal val="0"/>
          <c:showCatName val="0"/>
          <c:showSerName val="0"/>
          <c:showPercent val="0"/>
          <c:showBubbleSize val="0"/>
        </c:dLbls>
        <c:smooth val="0"/>
        <c:axId val="1119289904"/>
        <c:axId val="1119291632"/>
      </c:lineChart>
      <c:catAx>
        <c:axId val="111928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119291632"/>
        <c:crosses val="autoZero"/>
        <c:auto val="1"/>
        <c:lblAlgn val="ctr"/>
        <c:lblOffset val="100"/>
        <c:noMultiLvlLbl val="0"/>
      </c:catAx>
      <c:valAx>
        <c:axId val="11192916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11928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solidFill>
    <a:ln w="38100" cap="flat" cmpd="sng" algn="ctr">
      <a:solidFill>
        <a:schemeClr val="lt1"/>
      </a:solidFill>
      <a:prstDash val="solid"/>
    </a:ln>
    <a:effectLst>
      <a:outerShdw blurRad="40000" dist="20000" dir="5400000" rotWithShape="0">
        <a:srgbClr val="000000">
          <a:alpha val="38000"/>
        </a:srgbClr>
      </a:outerShdw>
    </a:effectLst>
  </c:spPr>
  <c:txPr>
    <a:bodyPr/>
    <a:lstStyle/>
    <a:p>
      <a:pPr>
        <a:defRPr>
          <a:solidFill>
            <a:schemeClr val="lt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i="0" dirty="0">
                <a:latin typeface="Cambria" panose="02040503050406030204" pitchFamily="18" charset="0"/>
              </a:rPr>
              <a:t>Emory Libraries::Open</a:t>
            </a:r>
            <a:r>
              <a:rPr lang="en-US" b="0" i="0" baseline="0" dirty="0">
                <a:latin typeface="Cambria" panose="02040503050406030204" pitchFamily="18" charset="0"/>
              </a:rPr>
              <a:t> Access Investments</a:t>
            </a:r>
            <a:endParaRPr lang="en-US" b="0" i="0" dirty="0">
              <a:latin typeface="Cambria" panose="020405030504060302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Sheet5!$B$1</c:f>
              <c:strCache>
                <c:ptCount val="1"/>
                <c:pt idx="0">
                  <c:v>With Tas [Publish amount not specified]</c:v>
                </c:pt>
              </c:strCache>
            </c:strRef>
          </c:tx>
          <c:spPr>
            <a:solidFill>
              <a:schemeClr val="accent1"/>
            </a:solidFill>
            <a:ln>
              <a:noFill/>
            </a:ln>
            <a:effectLst/>
            <a:sp3d/>
          </c:spPr>
          <c:invertIfNegative val="0"/>
          <c:cat>
            <c:strRef>
              <c:f>Sheet5!$A$2:$A$11</c:f>
              <c:strCache>
                <c:ptCount val="10"/>
                <c:pt idx="0">
                  <c:v>FY14</c:v>
                </c:pt>
                <c:pt idx="1">
                  <c:v>FY15</c:v>
                </c:pt>
                <c:pt idx="2">
                  <c:v>FY16</c:v>
                </c:pt>
                <c:pt idx="3">
                  <c:v>FY17</c:v>
                </c:pt>
                <c:pt idx="4">
                  <c:v>FY18</c:v>
                </c:pt>
                <c:pt idx="5">
                  <c:v>FY19</c:v>
                </c:pt>
                <c:pt idx="6">
                  <c:v>FY20</c:v>
                </c:pt>
                <c:pt idx="7">
                  <c:v>FY21</c:v>
                </c:pt>
                <c:pt idx="8">
                  <c:v>FY22</c:v>
                </c:pt>
                <c:pt idx="9">
                  <c:v>FY23</c:v>
                </c:pt>
              </c:strCache>
            </c:strRef>
          </c:cat>
          <c:val>
            <c:numRef>
              <c:f>Sheet5!$B$2:$B$11</c:f>
              <c:numCache>
                <c:formatCode>"$"#,##0</c:formatCode>
                <c:ptCount val="10"/>
                <c:pt idx="0">
                  <c:v>2924</c:v>
                </c:pt>
                <c:pt idx="1">
                  <c:v>2924</c:v>
                </c:pt>
                <c:pt idx="2">
                  <c:v>6050</c:v>
                </c:pt>
                <c:pt idx="3">
                  <c:v>44982</c:v>
                </c:pt>
                <c:pt idx="4">
                  <c:v>10985</c:v>
                </c:pt>
                <c:pt idx="5">
                  <c:v>37667</c:v>
                </c:pt>
                <c:pt idx="6">
                  <c:v>67108</c:v>
                </c:pt>
                <c:pt idx="7">
                  <c:v>73292</c:v>
                </c:pt>
                <c:pt idx="8">
                  <c:v>219273</c:v>
                </c:pt>
                <c:pt idx="9">
                  <c:v>537430</c:v>
                </c:pt>
              </c:numCache>
            </c:numRef>
          </c:val>
          <c:extLst>
            <c:ext xmlns:c16="http://schemas.microsoft.com/office/drawing/2014/chart" uri="{C3380CC4-5D6E-409C-BE32-E72D297353CC}">
              <c16:uniqueId val="{00000000-218A-A944-AAA2-9D4D67B77339}"/>
            </c:ext>
          </c:extLst>
        </c:ser>
        <c:ser>
          <c:idx val="1"/>
          <c:order val="1"/>
          <c:tx>
            <c:strRef>
              <c:f>Sheet5!$C$1</c:f>
              <c:strCache>
                <c:ptCount val="1"/>
                <c:pt idx="0">
                  <c:v>Without R+P</c:v>
                </c:pt>
              </c:strCache>
            </c:strRef>
          </c:tx>
          <c:spPr>
            <a:solidFill>
              <a:schemeClr val="accent2"/>
            </a:solidFill>
            <a:ln>
              <a:noFill/>
            </a:ln>
            <a:effectLst/>
            <a:sp3d/>
          </c:spPr>
          <c:invertIfNegative val="0"/>
          <c:cat>
            <c:strRef>
              <c:f>Sheet5!$A$2:$A$11</c:f>
              <c:strCache>
                <c:ptCount val="10"/>
                <c:pt idx="0">
                  <c:v>FY14</c:v>
                </c:pt>
                <c:pt idx="1">
                  <c:v>FY15</c:v>
                </c:pt>
                <c:pt idx="2">
                  <c:v>FY16</c:v>
                </c:pt>
                <c:pt idx="3">
                  <c:v>FY17</c:v>
                </c:pt>
                <c:pt idx="4">
                  <c:v>FY18</c:v>
                </c:pt>
                <c:pt idx="5">
                  <c:v>FY19</c:v>
                </c:pt>
                <c:pt idx="6">
                  <c:v>FY20</c:v>
                </c:pt>
                <c:pt idx="7">
                  <c:v>FY21</c:v>
                </c:pt>
                <c:pt idx="8">
                  <c:v>FY22</c:v>
                </c:pt>
                <c:pt idx="9">
                  <c:v>FY23</c:v>
                </c:pt>
              </c:strCache>
            </c:strRef>
          </c:cat>
          <c:val>
            <c:numRef>
              <c:f>Sheet5!$C$2:$C$11</c:f>
              <c:numCache>
                <c:formatCode>"$"#,##0</c:formatCode>
                <c:ptCount val="10"/>
                <c:pt idx="0">
                  <c:v>2924</c:v>
                </c:pt>
                <c:pt idx="1">
                  <c:v>2924</c:v>
                </c:pt>
                <c:pt idx="2">
                  <c:v>6050</c:v>
                </c:pt>
                <c:pt idx="3">
                  <c:v>44982</c:v>
                </c:pt>
                <c:pt idx="4">
                  <c:v>10985</c:v>
                </c:pt>
                <c:pt idx="5">
                  <c:v>37667</c:v>
                </c:pt>
                <c:pt idx="6">
                  <c:v>67108</c:v>
                </c:pt>
                <c:pt idx="7">
                  <c:v>73292</c:v>
                </c:pt>
                <c:pt idx="8">
                  <c:v>98273</c:v>
                </c:pt>
                <c:pt idx="9">
                  <c:v>107430</c:v>
                </c:pt>
              </c:numCache>
            </c:numRef>
          </c:val>
          <c:extLst>
            <c:ext xmlns:c16="http://schemas.microsoft.com/office/drawing/2014/chart" uri="{C3380CC4-5D6E-409C-BE32-E72D297353CC}">
              <c16:uniqueId val="{00000001-218A-A944-AAA2-9D4D67B77339}"/>
            </c:ext>
          </c:extLst>
        </c:ser>
        <c:dLbls>
          <c:showLegendKey val="0"/>
          <c:showVal val="0"/>
          <c:showCatName val="0"/>
          <c:showSerName val="0"/>
          <c:showPercent val="0"/>
          <c:showBubbleSize val="0"/>
        </c:dLbls>
        <c:gapWidth val="219"/>
        <c:shape val="box"/>
        <c:axId val="1127661936"/>
        <c:axId val="1119192480"/>
        <c:axId val="0"/>
      </c:bar3DChart>
      <c:catAx>
        <c:axId val="112766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192480"/>
        <c:crosses val="autoZero"/>
        <c:auto val="1"/>
        <c:lblAlgn val="ctr"/>
        <c:lblOffset val="100"/>
        <c:noMultiLvlLbl val="0"/>
      </c:catAx>
      <c:valAx>
        <c:axId val="1119192480"/>
        <c:scaling>
          <c:orientation val="minMax"/>
          <c:max val="5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661936"/>
        <c:crosses val="autoZero"/>
        <c:crossBetween val="between"/>
        <c:majorUnit val="2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7EA9E-6186-4507-ACD3-92B897C63A8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A1DF998-6FB4-4A32-BCEE-AC16DB3CF8B8}">
      <dgm:prSet custT="1"/>
      <dgm:spPr/>
      <dgm:t>
        <a:bodyPr/>
        <a:lstStyle/>
        <a:p>
          <a:pPr>
            <a:lnSpc>
              <a:spcPct val="100000"/>
            </a:lnSpc>
          </a:pPr>
          <a:r>
            <a:rPr lang="en-US" sz="2000" b="1" i="0" dirty="0">
              <a:latin typeface="Cambria" panose="02040503050406030204" pitchFamily="18" charset="0"/>
            </a:rPr>
            <a:t>Ethics/Equity</a:t>
          </a:r>
        </a:p>
      </dgm:t>
    </dgm:pt>
    <dgm:pt modelId="{ADE5C218-6D8C-43E3-8593-4DD6F233D401}" type="parTrans" cxnId="{776AF987-3402-4633-B428-393F08DD9D75}">
      <dgm:prSet/>
      <dgm:spPr/>
      <dgm:t>
        <a:bodyPr/>
        <a:lstStyle/>
        <a:p>
          <a:endParaRPr lang="en-US"/>
        </a:p>
      </dgm:t>
    </dgm:pt>
    <dgm:pt modelId="{395669FF-7699-43FC-A576-14F49209EF5A}" type="sibTrans" cxnId="{776AF987-3402-4633-B428-393F08DD9D75}">
      <dgm:prSet/>
      <dgm:spPr/>
      <dgm:t>
        <a:bodyPr/>
        <a:lstStyle/>
        <a:p>
          <a:endParaRPr lang="en-US"/>
        </a:p>
      </dgm:t>
    </dgm:pt>
    <dgm:pt modelId="{92D9E27F-22FF-4FB1-B448-3F91B8125DBE}">
      <dgm:prSet custT="1"/>
      <dgm:spPr/>
      <dgm:t>
        <a:bodyPr/>
        <a:lstStyle/>
        <a:p>
          <a:pPr>
            <a:lnSpc>
              <a:spcPct val="100000"/>
            </a:lnSpc>
          </a:pPr>
          <a:r>
            <a:rPr lang="en-US" sz="2000" b="1" dirty="0">
              <a:latin typeface="Cambria" panose="02040503050406030204" pitchFamily="18" charset="0"/>
            </a:rPr>
            <a:t>Discoverability</a:t>
          </a:r>
        </a:p>
      </dgm:t>
    </dgm:pt>
    <dgm:pt modelId="{78CDF9AE-5DDB-4300-BAF1-E86039608F04}" type="parTrans" cxnId="{3D16EA6E-313C-40B8-BD43-4A518C2DE86A}">
      <dgm:prSet/>
      <dgm:spPr/>
      <dgm:t>
        <a:bodyPr/>
        <a:lstStyle/>
        <a:p>
          <a:endParaRPr lang="en-US"/>
        </a:p>
      </dgm:t>
    </dgm:pt>
    <dgm:pt modelId="{96C6411E-071F-483B-81B9-46321FBCAD6A}" type="sibTrans" cxnId="{3D16EA6E-313C-40B8-BD43-4A518C2DE86A}">
      <dgm:prSet/>
      <dgm:spPr/>
      <dgm:t>
        <a:bodyPr/>
        <a:lstStyle/>
        <a:p>
          <a:endParaRPr lang="en-US"/>
        </a:p>
      </dgm:t>
    </dgm:pt>
    <dgm:pt modelId="{61FDAF8D-E2A5-456A-A626-830C0BAC5E16}">
      <dgm:prSet custT="1"/>
      <dgm:spPr/>
      <dgm:t>
        <a:bodyPr/>
        <a:lstStyle/>
        <a:p>
          <a:pPr>
            <a:lnSpc>
              <a:spcPct val="100000"/>
            </a:lnSpc>
          </a:pPr>
          <a:r>
            <a:rPr lang="en-US" sz="2000" b="1" dirty="0">
              <a:latin typeface="Cambria" panose="02040503050406030204" pitchFamily="18" charset="0"/>
            </a:rPr>
            <a:t>Cost-to-Content/Incentive Structure</a:t>
          </a:r>
        </a:p>
      </dgm:t>
    </dgm:pt>
    <dgm:pt modelId="{8CE4E8A7-466F-44C2-982E-682600F1E144}" type="parTrans" cxnId="{08D219F1-973C-4EAF-A503-10F6092CABC0}">
      <dgm:prSet/>
      <dgm:spPr/>
      <dgm:t>
        <a:bodyPr/>
        <a:lstStyle/>
        <a:p>
          <a:endParaRPr lang="en-US"/>
        </a:p>
      </dgm:t>
    </dgm:pt>
    <dgm:pt modelId="{059A5A65-F4B8-4DA1-8E6F-767E9E395CF1}" type="sibTrans" cxnId="{08D219F1-973C-4EAF-A503-10F6092CABC0}">
      <dgm:prSet/>
      <dgm:spPr/>
      <dgm:t>
        <a:bodyPr/>
        <a:lstStyle/>
        <a:p>
          <a:endParaRPr lang="en-US"/>
        </a:p>
      </dgm:t>
    </dgm:pt>
    <dgm:pt modelId="{8BBAD563-702A-4044-8A76-277FF8338DD7}">
      <dgm:prSet phldr="0"/>
      <dgm:spPr/>
      <dgm:t>
        <a:bodyPr/>
        <a:lstStyle/>
        <a:p>
          <a:pPr>
            <a:lnSpc>
              <a:spcPct val="100000"/>
            </a:lnSpc>
          </a:pPr>
          <a:r>
            <a:rPr lang="en-US" b="1" i="0" dirty="0">
              <a:latin typeface="Cambria" panose="02040503050406030204" pitchFamily="18" charset="0"/>
            </a:rPr>
            <a:t>Cost and Sustainability</a:t>
          </a:r>
        </a:p>
      </dgm:t>
    </dgm:pt>
    <dgm:pt modelId="{A39F73CC-59A1-47D7-9913-695898D6DE40}" type="parTrans" cxnId="{89F9DB29-A4B9-44B6-A1C9-1BB3D4AAE367}">
      <dgm:prSet/>
      <dgm:spPr/>
      <dgm:t>
        <a:bodyPr/>
        <a:lstStyle/>
        <a:p>
          <a:endParaRPr lang="en-US"/>
        </a:p>
      </dgm:t>
    </dgm:pt>
    <dgm:pt modelId="{6C58F56C-B3F0-4477-B6CA-030BADECDEF6}" type="sibTrans" cxnId="{89F9DB29-A4B9-44B6-A1C9-1BB3D4AAE367}">
      <dgm:prSet/>
      <dgm:spPr/>
      <dgm:t>
        <a:bodyPr/>
        <a:lstStyle/>
        <a:p>
          <a:endParaRPr lang="en-US"/>
        </a:p>
      </dgm:t>
    </dgm:pt>
    <dgm:pt modelId="{83ECBF4E-9C47-B844-BD5C-047DCB809EE0}">
      <dgm:prSet phldr="0" custT="1"/>
      <dgm:spPr/>
      <dgm:t>
        <a:bodyPr/>
        <a:lstStyle/>
        <a:p>
          <a:pPr>
            <a:lnSpc>
              <a:spcPct val="100000"/>
            </a:lnSpc>
          </a:pPr>
          <a:r>
            <a:rPr lang="en-US" sz="2000" b="1" i="0" dirty="0">
              <a:latin typeface="Cambria" panose="02040503050406030204" pitchFamily="18" charset="0"/>
            </a:rPr>
            <a:t>Alignment with </a:t>
          </a:r>
          <a:r>
            <a:rPr lang="en-US" sz="2000" b="1" i="0">
              <a:latin typeface="Cambria" panose="02040503050406030204" pitchFamily="18" charset="0"/>
            </a:rPr>
            <a:t>Emory Initiatives </a:t>
          </a:r>
          <a:endParaRPr lang="en-US" sz="2000" b="1" i="0" dirty="0">
            <a:latin typeface="Cambria" panose="02040503050406030204" pitchFamily="18" charset="0"/>
          </a:endParaRPr>
        </a:p>
      </dgm:t>
    </dgm:pt>
    <dgm:pt modelId="{2525DD8F-5EA4-594F-A57C-6C7DC8A6C517}" type="parTrans" cxnId="{19EACF3B-DA36-E64A-9A21-0BBE2EE46AA6}">
      <dgm:prSet/>
      <dgm:spPr/>
      <dgm:t>
        <a:bodyPr/>
        <a:lstStyle/>
        <a:p>
          <a:endParaRPr lang="en-US"/>
        </a:p>
      </dgm:t>
    </dgm:pt>
    <dgm:pt modelId="{CDA2BF02-E423-BB46-89A8-607DAC8BC72C}" type="sibTrans" cxnId="{19EACF3B-DA36-E64A-9A21-0BBE2EE46AA6}">
      <dgm:prSet/>
      <dgm:spPr/>
      <dgm:t>
        <a:bodyPr/>
        <a:lstStyle/>
        <a:p>
          <a:endParaRPr lang="en-US"/>
        </a:p>
      </dgm:t>
    </dgm:pt>
    <dgm:pt modelId="{054B4591-5149-C04A-8BDB-6E6877FAAB5B}">
      <dgm:prSet custT="1"/>
      <dgm:spPr/>
      <dgm:t>
        <a:bodyPr/>
        <a:lstStyle/>
        <a:p>
          <a:pPr>
            <a:lnSpc>
              <a:spcPct val="100000"/>
            </a:lnSpc>
          </a:pPr>
          <a:r>
            <a:rPr lang="en-US" sz="2000" b="1" dirty="0">
              <a:latin typeface="Cambria" panose="02040503050406030204" pitchFamily="18" charset="0"/>
            </a:rPr>
            <a:t>Emory Contributions</a:t>
          </a:r>
        </a:p>
      </dgm:t>
    </dgm:pt>
    <dgm:pt modelId="{51980E0D-D98B-8D45-A0D5-1CB188CC2A84}" type="parTrans" cxnId="{66C914B7-40E0-BC49-9974-FE5044498201}">
      <dgm:prSet/>
      <dgm:spPr/>
      <dgm:t>
        <a:bodyPr/>
        <a:lstStyle/>
        <a:p>
          <a:endParaRPr lang="en-US"/>
        </a:p>
      </dgm:t>
    </dgm:pt>
    <dgm:pt modelId="{2CCCF99A-1B8E-6441-8D91-DCAA3CCA5D7C}" type="sibTrans" cxnId="{66C914B7-40E0-BC49-9974-FE5044498201}">
      <dgm:prSet/>
      <dgm:spPr/>
      <dgm:t>
        <a:bodyPr/>
        <a:lstStyle/>
        <a:p>
          <a:endParaRPr lang="en-US"/>
        </a:p>
      </dgm:t>
    </dgm:pt>
    <dgm:pt modelId="{FC6DE9B5-FA46-4005-A1AE-B130FF1D9F55}" type="pres">
      <dgm:prSet presAssocID="{1C37EA9E-6186-4507-ACD3-92B897C63A86}" presName="root" presStyleCnt="0">
        <dgm:presLayoutVars>
          <dgm:dir/>
          <dgm:resizeHandles val="exact"/>
        </dgm:presLayoutVars>
      </dgm:prSet>
      <dgm:spPr/>
    </dgm:pt>
    <dgm:pt modelId="{5B654B05-A3FD-1545-A57A-BD6A2860D44A}" type="pres">
      <dgm:prSet presAssocID="{83ECBF4E-9C47-B844-BD5C-047DCB809EE0}" presName="compNode" presStyleCnt="0"/>
      <dgm:spPr/>
    </dgm:pt>
    <dgm:pt modelId="{5B75D0E5-2455-4F42-ADC5-139CFD173EEA}" type="pres">
      <dgm:prSet presAssocID="{83ECBF4E-9C47-B844-BD5C-047DCB809EE0}" presName="bgRect" presStyleLbl="bgShp" presStyleIdx="0" presStyleCnt="6"/>
      <dgm:spPr/>
    </dgm:pt>
    <dgm:pt modelId="{6F625580-475C-7047-AF37-9A4D160EEC59}" type="pres">
      <dgm:prSet presAssocID="{83ECBF4E-9C47-B844-BD5C-047DCB809EE0}" presName="iconRect" presStyleLbl="node1" presStyleIdx="0" presStyleCnt="6"/>
      <dgm:spPr/>
    </dgm:pt>
    <dgm:pt modelId="{349EDB47-D4D4-974E-8D25-EFB3B61065D7}" type="pres">
      <dgm:prSet presAssocID="{83ECBF4E-9C47-B844-BD5C-047DCB809EE0}" presName="spaceRect" presStyleCnt="0"/>
      <dgm:spPr/>
    </dgm:pt>
    <dgm:pt modelId="{00403E39-8EAD-694E-BD0E-7FB7FBF93A1C}" type="pres">
      <dgm:prSet presAssocID="{83ECBF4E-9C47-B844-BD5C-047DCB809EE0}" presName="parTx" presStyleLbl="revTx" presStyleIdx="0" presStyleCnt="6">
        <dgm:presLayoutVars>
          <dgm:chMax val="0"/>
          <dgm:chPref val="0"/>
        </dgm:presLayoutVars>
      </dgm:prSet>
      <dgm:spPr/>
    </dgm:pt>
    <dgm:pt modelId="{8FB0648D-2A3D-5349-850F-D7507E2119E2}" type="pres">
      <dgm:prSet presAssocID="{CDA2BF02-E423-BB46-89A8-607DAC8BC72C}" presName="sibTrans" presStyleCnt="0"/>
      <dgm:spPr/>
    </dgm:pt>
    <dgm:pt modelId="{F46B9464-6B7F-43ED-8E6E-E6EAE10A1E79}" type="pres">
      <dgm:prSet presAssocID="{EA1DF998-6FB4-4A32-BCEE-AC16DB3CF8B8}" presName="compNode" presStyleCnt="0"/>
      <dgm:spPr/>
    </dgm:pt>
    <dgm:pt modelId="{EFE417F8-EB45-4515-8AB1-C6E2A9E89379}" type="pres">
      <dgm:prSet presAssocID="{EA1DF998-6FB4-4A32-BCEE-AC16DB3CF8B8}" presName="bgRect" presStyleLbl="bgShp" presStyleIdx="1" presStyleCnt="6" custLinFactNeighborX="0" custLinFactNeighborY="-469"/>
      <dgm:spPr/>
    </dgm:pt>
    <dgm:pt modelId="{BBB9E9CD-7698-4F36-B095-C179C209F012}" type="pres">
      <dgm:prSet presAssocID="{EA1DF998-6FB4-4A32-BCEE-AC16DB3CF8B8}" presName="iconRect" presStyleLbl="nod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3BEA1BE-B6F1-4D39-AD3E-F2D28605A415}" type="pres">
      <dgm:prSet presAssocID="{EA1DF998-6FB4-4A32-BCEE-AC16DB3CF8B8}" presName="spaceRect" presStyleCnt="0"/>
      <dgm:spPr/>
    </dgm:pt>
    <dgm:pt modelId="{63F9CFC7-97E2-45F5-9C2C-63282CD4D63B}" type="pres">
      <dgm:prSet presAssocID="{EA1DF998-6FB4-4A32-BCEE-AC16DB3CF8B8}" presName="parTx" presStyleLbl="revTx" presStyleIdx="1" presStyleCnt="6">
        <dgm:presLayoutVars>
          <dgm:chMax val="0"/>
          <dgm:chPref val="0"/>
        </dgm:presLayoutVars>
      </dgm:prSet>
      <dgm:spPr/>
    </dgm:pt>
    <dgm:pt modelId="{5CC21A7C-B8CE-438C-877D-D0CB4B327D0D}" type="pres">
      <dgm:prSet presAssocID="{395669FF-7699-43FC-A576-14F49209EF5A}" presName="sibTrans" presStyleCnt="0"/>
      <dgm:spPr/>
    </dgm:pt>
    <dgm:pt modelId="{F574A522-6B50-4912-B161-7D7AE629A3BA}" type="pres">
      <dgm:prSet presAssocID="{8BBAD563-702A-4044-8A76-277FF8338DD7}" presName="compNode" presStyleCnt="0"/>
      <dgm:spPr/>
    </dgm:pt>
    <dgm:pt modelId="{2EBD117D-952A-4352-9600-8CF0BEB4B23D}" type="pres">
      <dgm:prSet presAssocID="{8BBAD563-702A-4044-8A76-277FF8338DD7}" presName="bgRect" presStyleLbl="bgShp" presStyleIdx="2" presStyleCnt="6"/>
      <dgm:spPr/>
    </dgm:pt>
    <dgm:pt modelId="{92105F54-BD20-44B4-AB7C-BF51CAA3B3B4}" type="pres">
      <dgm:prSet presAssocID="{8BBAD563-702A-4044-8A76-277FF8338DD7}" presName="iconRect" presStyleLbl="node1" presStyleIdx="2" presStyleCnt="6"/>
      <dgm:spPr/>
    </dgm:pt>
    <dgm:pt modelId="{B2AEBD34-ABC0-4D22-B293-5D21F8A9F6D6}" type="pres">
      <dgm:prSet presAssocID="{8BBAD563-702A-4044-8A76-277FF8338DD7}" presName="spaceRect" presStyleCnt="0"/>
      <dgm:spPr/>
    </dgm:pt>
    <dgm:pt modelId="{5D4C6577-C057-4596-85B8-3768D71B91A8}" type="pres">
      <dgm:prSet presAssocID="{8BBAD563-702A-4044-8A76-277FF8338DD7}" presName="parTx" presStyleLbl="revTx" presStyleIdx="2" presStyleCnt="6">
        <dgm:presLayoutVars>
          <dgm:chMax val="0"/>
          <dgm:chPref val="0"/>
        </dgm:presLayoutVars>
      </dgm:prSet>
      <dgm:spPr/>
    </dgm:pt>
    <dgm:pt modelId="{DCAAB1AF-861A-4FB7-9BAC-A1B4804640C7}" type="pres">
      <dgm:prSet presAssocID="{6C58F56C-B3F0-4477-B6CA-030BADECDEF6}" presName="sibTrans" presStyleCnt="0"/>
      <dgm:spPr/>
    </dgm:pt>
    <dgm:pt modelId="{F8B2DF65-DC97-4257-A5A8-0C83213668BD}" type="pres">
      <dgm:prSet presAssocID="{92D9E27F-22FF-4FB1-B448-3F91B8125DBE}" presName="compNode" presStyleCnt="0"/>
      <dgm:spPr/>
    </dgm:pt>
    <dgm:pt modelId="{228BB982-3359-460B-90A8-2B355E055DE3}" type="pres">
      <dgm:prSet presAssocID="{92D9E27F-22FF-4FB1-B448-3F91B8125DBE}" presName="bgRect" presStyleLbl="bgShp" presStyleIdx="3" presStyleCnt="6"/>
      <dgm:spPr/>
    </dgm:pt>
    <dgm:pt modelId="{526772A9-3CC1-4EFD-AD88-E529414FCCCC}" type="pres">
      <dgm:prSet presAssocID="{92D9E27F-22FF-4FB1-B448-3F91B8125DBE}" presName="iconRect" presStyleLbl="node1" presStyleIdx="3"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redder"/>
        </a:ext>
      </dgm:extLst>
    </dgm:pt>
    <dgm:pt modelId="{72C13EB2-410E-4CB6-9123-11D5CC580831}" type="pres">
      <dgm:prSet presAssocID="{92D9E27F-22FF-4FB1-B448-3F91B8125DBE}" presName="spaceRect" presStyleCnt="0"/>
      <dgm:spPr/>
    </dgm:pt>
    <dgm:pt modelId="{59C84A39-709A-4BC7-9945-A26987DA524C}" type="pres">
      <dgm:prSet presAssocID="{92D9E27F-22FF-4FB1-B448-3F91B8125DBE}" presName="parTx" presStyleLbl="revTx" presStyleIdx="3" presStyleCnt="6">
        <dgm:presLayoutVars>
          <dgm:chMax val="0"/>
          <dgm:chPref val="0"/>
        </dgm:presLayoutVars>
      </dgm:prSet>
      <dgm:spPr/>
    </dgm:pt>
    <dgm:pt modelId="{F22BD0E2-6F82-425F-9F3E-5B71EDFDD4F4}" type="pres">
      <dgm:prSet presAssocID="{96C6411E-071F-483B-81B9-46321FBCAD6A}" presName="sibTrans" presStyleCnt="0"/>
      <dgm:spPr/>
    </dgm:pt>
    <dgm:pt modelId="{B507BBCC-54ED-B14F-B405-CD7734CDF359}" type="pres">
      <dgm:prSet presAssocID="{054B4591-5149-C04A-8BDB-6E6877FAAB5B}" presName="compNode" presStyleCnt="0"/>
      <dgm:spPr/>
    </dgm:pt>
    <dgm:pt modelId="{2B61B6E0-E040-6C4A-BECF-2AF9C2F85F90}" type="pres">
      <dgm:prSet presAssocID="{054B4591-5149-C04A-8BDB-6E6877FAAB5B}" presName="bgRect" presStyleLbl="bgShp" presStyleIdx="4" presStyleCnt="6"/>
      <dgm:spPr/>
    </dgm:pt>
    <dgm:pt modelId="{28BB8C09-E0AB-064E-841F-806E8450B273}" type="pres">
      <dgm:prSet presAssocID="{054B4591-5149-C04A-8BDB-6E6877FAAB5B}" presName="iconRect" presStyleLbl="node1" presStyleIdx="4" presStyleCnt="6"/>
      <dgm:spPr/>
    </dgm:pt>
    <dgm:pt modelId="{3014C008-7928-0E4F-9EFC-4CC76412B1A2}" type="pres">
      <dgm:prSet presAssocID="{054B4591-5149-C04A-8BDB-6E6877FAAB5B}" presName="spaceRect" presStyleCnt="0"/>
      <dgm:spPr/>
    </dgm:pt>
    <dgm:pt modelId="{C7686348-DAF7-2548-A1CF-40E9A07347BC}" type="pres">
      <dgm:prSet presAssocID="{054B4591-5149-C04A-8BDB-6E6877FAAB5B}" presName="parTx" presStyleLbl="revTx" presStyleIdx="4" presStyleCnt="6">
        <dgm:presLayoutVars>
          <dgm:chMax val="0"/>
          <dgm:chPref val="0"/>
        </dgm:presLayoutVars>
      </dgm:prSet>
      <dgm:spPr/>
    </dgm:pt>
    <dgm:pt modelId="{C6E7DA9F-33B0-1D46-8F8B-BC3C3CE67FF7}" type="pres">
      <dgm:prSet presAssocID="{2CCCF99A-1B8E-6441-8D91-DCAA3CCA5D7C}" presName="sibTrans" presStyleCnt="0"/>
      <dgm:spPr/>
    </dgm:pt>
    <dgm:pt modelId="{364BD354-8503-4187-8186-68C89ED264F9}" type="pres">
      <dgm:prSet presAssocID="{61FDAF8D-E2A5-456A-A626-830C0BAC5E16}" presName="compNode" presStyleCnt="0"/>
      <dgm:spPr/>
    </dgm:pt>
    <dgm:pt modelId="{236E2756-DC62-48EA-B6DD-E831D3ADBEB0}" type="pres">
      <dgm:prSet presAssocID="{61FDAF8D-E2A5-456A-A626-830C0BAC5E16}" presName="bgRect" presStyleLbl="bgShp" presStyleIdx="5" presStyleCnt="6"/>
      <dgm:spPr/>
    </dgm:pt>
    <dgm:pt modelId="{1E748ACD-AD70-4B14-BD1D-0E558E32D89B}" type="pres">
      <dgm:prSet presAssocID="{61FDAF8D-E2A5-456A-A626-830C0BAC5E16}" presName="iconRect" presStyleLbl="node1" presStyleIdx="5"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B01B86C1-7A85-449B-BEBA-123FF92FF971}" type="pres">
      <dgm:prSet presAssocID="{61FDAF8D-E2A5-456A-A626-830C0BAC5E16}" presName="spaceRect" presStyleCnt="0"/>
      <dgm:spPr/>
    </dgm:pt>
    <dgm:pt modelId="{29DFE8BA-E2FD-4FB4-A17E-DD5F5786236E}" type="pres">
      <dgm:prSet presAssocID="{61FDAF8D-E2A5-456A-A626-830C0BAC5E16}" presName="parTx" presStyleLbl="revTx" presStyleIdx="5" presStyleCnt="6">
        <dgm:presLayoutVars>
          <dgm:chMax val="0"/>
          <dgm:chPref val="0"/>
        </dgm:presLayoutVars>
      </dgm:prSet>
      <dgm:spPr/>
    </dgm:pt>
  </dgm:ptLst>
  <dgm:cxnLst>
    <dgm:cxn modelId="{89F9DB29-A4B9-44B6-A1C9-1BB3D4AAE367}" srcId="{1C37EA9E-6186-4507-ACD3-92B897C63A86}" destId="{8BBAD563-702A-4044-8A76-277FF8338DD7}" srcOrd="2" destOrd="0" parTransId="{A39F73CC-59A1-47D7-9913-695898D6DE40}" sibTransId="{6C58F56C-B3F0-4477-B6CA-030BADECDEF6}"/>
    <dgm:cxn modelId="{07F23B2D-D428-0E45-B460-8EDA7157125D}" type="presOf" srcId="{83ECBF4E-9C47-B844-BD5C-047DCB809EE0}" destId="{00403E39-8EAD-694E-BD0E-7FB7FBF93A1C}" srcOrd="0" destOrd="0" presId="urn:microsoft.com/office/officeart/2018/2/layout/IconVerticalSolidList"/>
    <dgm:cxn modelId="{7168102E-2275-2346-957B-3FFFDEF7FF81}" type="presOf" srcId="{054B4591-5149-C04A-8BDB-6E6877FAAB5B}" destId="{C7686348-DAF7-2548-A1CF-40E9A07347BC}" srcOrd="0" destOrd="0" presId="urn:microsoft.com/office/officeart/2018/2/layout/IconVerticalSolidList"/>
    <dgm:cxn modelId="{19EACF3B-DA36-E64A-9A21-0BBE2EE46AA6}" srcId="{1C37EA9E-6186-4507-ACD3-92B897C63A86}" destId="{83ECBF4E-9C47-B844-BD5C-047DCB809EE0}" srcOrd="0" destOrd="0" parTransId="{2525DD8F-5EA4-594F-A57C-6C7DC8A6C517}" sibTransId="{CDA2BF02-E423-BB46-89A8-607DAC8BC72C}"/>
    <dgm:cxn modelId="{3D16EA6E-313C-40B8-BD43-4A518C2DE86A}" srcId="{1C37EA9E-6186-4507-ACD3-92B897C63A86}" destId="{92D9E27F-22FF-4FB1-B448-3F91B8125DBE}" srcOrd="3" destOrd="0" parTransId="{78CDF9AE-5DDB-4300-BAF1-E86039608F04}" sibTransId="{96C6411E-071F-483B-81B9-46321FBCAD6A}"/>
    <dgm:cxn modelId="{88B70A84-86C0-4574-A784-9DA78FE28539}" type="presOf" srcId="{8BBAD563-702A-4044-8A76-277FF8338DD7}" destId="{5D4C6577-C057-4596-85B8-3768D71B91A8}" srcOrd="0" destOrd="0" presId="urn:microsoft.com/office/officeart/2018/2/layout/IconVerticalSolidList"/>
    <dgm:cxn modelId="{776AF987-3402-4633-B428-393F08DD9D75}" srcId="{1C37EA9E-6186-4507-ACD3-92B897C63A86}" destId="{EA1DF998-6FB4-4A32-BCEE-AC16DB3CF8B8}" srcOrd="1" destOrd="0" parTransId="{ADE5C218-6D8C-43E3-8593-4DD6F233D401}" sibTransId="{395669FF-7699-43FC-A576-14F49209EF5A}"/>
    <dgm:cxn modelId="{87C4E59E-3CB3-4F53-9382-BF5C86376E06}" type="presOf" srcId="{61FDAF8D-E2A5-456A-A626-830C0BAC5E16}" destId="{29DFE8BA-E2FD-4FB4-A17E-DD5F5786236E}" srcOrd="0" destOrd="0" presId="urn:microsoft.com/office/officeart/2018/2/layout/IconVerticalSolidList"/>
    <dgm:cxn modelId="{3F8BCCA9-9B01-438A-822A-6443ED2AEE45}" type="presOf" srcId="{1C37EA9E-6186-4507-ACD3-92B897C63A86}" destId="{FC6DE9B5-FA46-4005-A1AE-B130FF1D9F55}" srcOrd="0" destOrd="0" presId="urn:microsoft.com/office/officeart/2018/2/layout/IconVerticalSolidList"/>
    <dgm:cxn modelId="{66C914B7-40E0-BC49-9974-FE5044498201}" srcId="{1C37EA9E-6186-4507-ACD3-92B897C63A86}" destId="{054B4591-5149-C04A-8BDB-6E6877FAAB5B}" srcOrd="4" destOrd="0" parTransId="{51980E0D-D98B-8D45-A0D5-1CB188CC2A84}" sibTransId="{2CCCF99A-1B8E-6441-8D91-DCAA3CCA5D7C}"/>
    <dgm:cxn modelId="{C9D9E3EC-B807-464A-9A5C-3995CE7B986F}" type="presOf" srcId="{92D9E27F-22FF-4FB1-B448-3F91B8125DBE}" destId="{59C84A39-709A-4BC7-9945-A26987DA524C}" srcOrd="0" destOrd="0" presId="urn:microsoft.com/office/officeart/2018/2/layout/IconVerticalSolidList"/>
    <dgm:cxn modelId="{08D219F1-973C-4EAF-A503-10F6092CABC0}" srcId="{1C37EA9E-6186-4507-ACD3-92B897C63A86}" destId="{61FDAF8D-E2A5-456A-A626-830C0BAC5E16}" srcOrd="5" destOrd="0" parTransId="{8CE4E8A7-466F-44C2-982E-682600F1E144}" sibTransId="{059A5A65-F4B8-4DA1-8E6F-767E9E395CF1}"/>
    <dgm:cxn modelId="{C9E090F5-DADB-4DD0-BF2C-5EEC9443F29B}" type="presOf" srcId="{EA1DF998-6FB4-4A32-BCEE-AC16DB3CF8B8}" destId="{63F9CFC7-97E2-45F5-9C2C-63282CD4D63B}" srcOrd="0" destOrd="0" presId="urn:microsoft.com/office/officeart/2018/2/layout/IconVerticalSolidList"/>
    <dgm:cxn modelId="{1E53CBD1-8F8F-5143-AE4F-3C2B8CF3C485}" type="presParOf" srcId="{FC6DE9B5-FA46-4005-A1AE-B130FF1D9F55}" destId="{5B654B05-A3FD-1545-A57A-BD6A2860D44A}" srcOrd="0" destOrd="0" presId="urn:microsoft.com/office/officeart/2018/2/layout/IconVerticalSolidList"/>
    <dgm:cxn modelId="{D82C89C1-5582-F24B-96EC-E5C05D7056E0}" type="presParOf" srcId="{5B654B05-A3FD-1545-A57A-BD6A2860D44A}" destId="{5B75D0E5-2455-4F42-ADC5-139CFD173EEA}" srcOrd="0" destOrd="0" presId="urn:microsoft.com/office/officeart/2018/2/layout/IconVerticalSolidList"/>
    <dgm:cxn modelId="{17569EAE-84C9-074B-B012-05B27088A4DB}" type="presParOf" srcId="{5B654B05-A3FD-1545-A57A-BD6A2860D44A}" destId="{6F625580-475C-7047-AF37-9A4D160EEC59}" srcOrd="1" destOrd="0" presId="urn:microsoft.com/office/officeart/2018/2/layout/IconVerticalSolidList"/>
    <dgm:cxn modelId="{E34200A0-A374-4447-B759-012C957F907F}" type="presParOf" srcId="{5B654B05-A3FD-1545-A57A-BD6A2860D44A}" destId="{349EDB47-D4D4-974E-8D25-EFB3B61065D7}" srcOrd="2" destOrd="0" presId="urn:microsoft.com/office/officeart/2018/2/layout/IconVerticalSolidList"/>
    <dgm:cxn modelId="{EFB10C1C-5061-CB48-A31F-A6A114274472}" type="presParOf" srcId="{5B654B05-A3FD-1545-A57A-BD6A2860D44A}" destId="{00403E39-8EAD-694E-BD0E-7FB7FBF93A1C}" srcOrd="3" destOrd="0" presId="urn:microsoft.com/office/officeart/2018/2/layout/IconVerticalSolidList"/>
    <dgm:cxn modelId="{5D4A2CC8-A95E-C747-92A9-B94B63A8E975}" type="presParOf" srcId="{FC6DE9B5-FA46-4005-A1AE-B130FF1D9F55}" destId="{8FB0648D-2A3D-5349-850F-D7507E2119E2}" srcOrd="1" destOrd="0" presId="urn:microsoft.com/office/officeart/2018/2/layout/IconVerticalSolidList"/>
    <dgm:cxn modelId="{D9C8634D-8ACB-4866-9CCF-52230B3F834C}" type="presParOf" srcId="{FC6DE9B5-FA46-4005-A1AE-B130FF1D9F55}" destId="{F46B9464-6B7F-43ED-8E6E-E6EAE10A1E79}" srcOrd="2" destOrd="0" presId="urn:microsoft.com/office/officeart/2018/2/layout/IconVerticalSolidList"/>
    <dgm:cxn modelId="{FB887064-D6E9-41A1-A62A-D7E300E6C03E}" type="presParOf" srcId="{F46B9464-6B7F-43ED-8E6E-E6EAE10A1E79}" destId="{EFE417F8-EB45-4515-8AB1-C6E2A9E89379}" srcOrd="0" destOrd="0" presId="urn:microsoft.com/office/officeart/2018/2/layout/IconVerticalSolidList"/>
    <dgm:cxn modelId="{54C85D8E-2D15-4FCC-8665-2E37A3DD7AA9}" type="presParOf" srcId="{F46B9464-6B7F-43ED-8E6E-E6EAE10A1E79}" destId="{BBB9E9CD-7698-4F36-B095-C179C209F012}" srcOrd="1" destOrd="0" presId="urn:microsoft.com/office/officeart/2018/2/layout/IconVerticalSolidList"/>
    <dgm:cxn modelId="{987EDD6A-311B-4E6C-950F-ADE1542E2888}" type="presParOf" srcId="{F46B9464-6B7F-43ED-8E6E-E6EAE10A1E79}" destId="{43BEA1BE-B6F1-4D39-AD3E-F2D28605A415}" srcOrd="2" destOrd="0" presId="urn:microsoft.com/office/officeart/2018/2/layout/IconVerticalSolidList"/>
    <dgm:cxn modelId="{EAC534E4-0048-4FE8-9CFD-C393EE44740E}" type="presParOf" srcId="{F46B9464-6B7F-43ED-8E6E-E6EAE10A1E79}" destId="{63F9CFC7-97E2-45F5-9C2C-63282CD4D63B}" srcOrd="3" destOrd="0" presId="urn:microsoft.com/office/officeart/2018/2/layout/IconVerticalSolidList"/>
    <dgm:cxn modelId="{930744FC-27A3-47BF-A399-AA6E3CC5D813}" type="presParOf" srcId="{FC6DE9B5-FA46-4005-A1AE-B130FF1D9F55}" destId="{5CC21A7C-B8CE-438C-877D-D0CB4B327D0D}" srcOrd="3" destOrd="0" presId="urn:microsoft.com/office/officeart/2018/2/layout/IconVerticalSolidList"/>
    <dgm:cxn modelId="{A47F7CFD-7B75-4734-AD32-D74CA863FE14}" type="presParOf" srcId="{FC6DE9B5-FA46-4005-A1AE-B130FF1D9F55}" destId="{F574A522-6B50-4912-B161-7D7AE629A3BA}" srcOrd="4" destOrd="0" presId="urn:microsoft.com/office/officeart/2018/2/layout/IconVerticalSolidList"/>
    <dgm:cxn modelId="{D91B3B70-E0C4-49C5-AEBC-10FCE55CC181}" type="presParOf" srcId="{F574A522-6B50-4912-B161-7D7AE629A3BA}" destId="{2EBD117D-952A-4352-9600-8CF0BEB4B23D}" srcOrd="0" destOrd="0" presId="urn:microsoft.com/office/officeart/2018/2/layout/IconVerticalSolidList"/>
    <dgm:cxn modelId="{79D94157-8469-4F8A-A8F6-D5010C542475}" type="presParOf" srcId="{F574A522-6B50-4912-B161-7D7AE629A3BA}" destId="{92105F54-BD20-44B4-AB7C-BF51CAA3B3B4}" srcOrd="1" destOrd="0" presId="urn:microsoft.com/office/officeart/2018/2/layout/IconVerticalSolidList"/>
    <dgm:cxn modelId="{DC6B00AC-8557-4A59-B461-988E1611DC89}" type="presParOf" srcId="{F574A522-6B50-4912-B161-7D7AE629A3BA}" destId="{B2AEBD34-ABC0-4D22-B293-5D21F8A9F6D6}" srcOrd="2" destOrd="0" presId="urn:microsoft.com/office/officeart/2018/2/layout/IconVerticalSolidList"/>
    <dgm:cxn modelId="{DBC2B32F-D22A-42BB-946F-A73DD8F97EBC}" type="presParOf" srcId="{F574A522-6B50-4912-B161-7D7AE629A3BA}" destId="{5D4C6577-C057-4596-85B8-3768D71B91A8}" srcOrd="3" destOrd="0" presId="urn:microsoft.com/office/officeart/2018/2/layout/IconVerticalSolidList"/>
    <dgm:cxn modelId="{A97BD366-E811-4050-BA2E-514870638BB6}" type="presParOf" srcId="{FC6DE9B5-FA46-4005-A1AE-B130FF1D9F55}" destId="{DCAAB1AF-861A-4FB7-9BAC-A1B4804640C7}" srcOrd="5" destOrd="0" presId="urn:microsoft.com/office/officeart/2018/2/layout/IconVerticalSolidList"/>
    <dgm:cxn modelId="{1083AFB1-B8E4-49E0-B05A-AA514112CA7F}" type="presParOf" srcId="{FC6DE9B5-FA46-4005-A1AE-B130FF1D9F55}" destId="{F8B2DF65-DC97-4257-A5A8-0C83213668BD}" srcOrd="6" destOrd="0" presId="urn:microsoft.com/office/officeart/2018/2/layout/IconVerticalSolidList"/>
    <dgm:cxn modelId="{78511E54-86B5-48A3-B9B2-D008FC14A10D}" type="presParOf" srcId="{F8B2DF65-DC97-4257-A5A8-0C83213668BD}" destId="{228BB982-3359-460B-90A8-2B355E055DE3}" srcOrd="0" destOrd="0" presId="urn:microsoft.com/office/officeart/2018/2/layout/IconVerticalSolidList"/>
    <dgm:cxn modelId="{1B15D079-2C8D-4E55-ABCE-A963E4C84163}" type="presParOf" srcId="{F8B2DF65-DC97-4257-A5A8-0C83213668BD}" destId="{526772A9-3CC1-4EFD-AD88-E529414FCCCC}" srcOrd="1" destOrd="0" presId="urn:microsoft.com/office/officeart/2018/2/layout/IconVerticalSolidList"/>
    <dgm:cxn modelId="{C9A491D7-F235-422D-B30E-0A230D7CC45F}" type="presParOf" srcId="{F8B2DF65-DC97-4257-A5A8-0C83213668BD}" destId="{72C13EB2-410E-4CB6-9123-11D5CC580831}" srcOrd="2" destOrd="0" presId="urn:microsoft.com/office/officeart/2018/2/layout/IconVerticalSolidList"/>
    <dgm:cxn modelId="{ECDBE22A-9EDD-4469-AEA7-558227A216BA}" type="presParOf" srcId="{F8B2DF65-DC97-4257-A5A8-0C83213668BD}" destId="{59C84A39-709A-4BC7-9945-A26987DA524C}" srcOrd="3" destOrd="0" presId="urn:microsoft.com/office/officeart/2018/2/layout/IconVerticalSolidList"/>
    <dgm:cxn modelId="{16FF97FE-71FA-4B0A-BF2D-C6422D7D6B66}" type="presParOf" srcId="{FC6DE9B5-FA46-4005-A1AE-B130FF1D9F55}" destId="{F22BD0E2-6F82-425F-9F3E-5B71EDFDD4F4}" srcOrd="7" destOrd="0" presId="urn:microsoft.com/office/officeart/2018/2/layout/IconVerticalSolidList"/>
    <dgm:cxn modelId="{8C0AE8DA-41F7-534B-AE82-07AB094441E0}" type="presParOf" srcId="{FC6DE9B5-FA46-4005-A1AE-B130FF1D9F55}" destId="{B507BBCC-54ED-B14F-B405-CD7734CDF359}" srcOrd="8" destOrd="0" presId="urn:microsoft.com/office/officeart/2018/2/layout/IconVerticalSolidList"/>
    <dgm:cxn modelId="{BE834684-4438-AB4F-A05E-8EE4C73DD7F9}" type="presParOf" srcId="{B507BBCC-54ED-B14F-B405-CD7734CDF359}" destId="{2B61B6E0-E040-6C4A-BECF-2AF9C2F85F90}" srcOrd="0" destOrd="0" presId="urn:microsoft.com/office/officeart/2018/2/layout/IconVerticalSolidList"/>
    <dgm:cxn modelId="{6679898F-89B8-104E-91E0-EF0D8CFE36EF}" type="presParOf" srcId="{B507BBCC-54ED-B14F-B405-CD7734CDF359}" destId="{28BB8C09-E0AB-064E-841F-806E8450B273}" srcOrd="1" destOrd="0" presId="urn:microsoft.com/office/officeart/2018/2/layout/IconVerticalSolidList"/>
    <dgm:cxn modelId="{BCB61931-66D0-DA44-91DD-75C277994F86}" type="presParOf" srcId="{B507BBCC-54ED-B14F-B405-CD7734CDF359}" destId="{3014C008-7928-0E4F-9EFC-4CC76412B1A2}" srcOrd="2" destOrd="0" presId="urn:microsoft.com/office/officeart/2018/2/layout/IconVerticalSolidList"/>
    <dgm:cxn modelId="{F25A1492-5AB9-7647-95F9-106988783497}" type="presParOf" srcId="{B507BBCC-54ED-B14F-B405-CD7734CDF359}" destId="{C7686348-DAF7-2548-A1CF-40E9A07347BC}" srcOrd="3" destOrd="0" presId="urn:microsoft.com/office/officeart/2018/2/layout/IconVerticalSolidList"/>
    <dgm:cxn modelId="{1BBC91EA-451F-2E4C-B1F4-B43893FA5FD3}" type="presParOf" srcId="{FC6DE9B5-FA46-4005-A1AE-B130FF1D9F55}" destId="{C6E7DA9F-33B0-1D46-8F8B-BC3C3CE67FF7}" srcOrd="9" destOrd="0" presId="urn:microsoft.com/office/officeart/2018/2/layout/IconVerticalSolidList"/>
    <dgm:cxn modelId="{89E459AB-8DFA-4591-B62E-ECA0DABA9AA4}" type="presParOf" srcId="{FC6DE9B5-FA46-4005-A1AE-B130FF1D9F55}" destId="{364BD354-8503-4187-8186-68C89ED264F9}" srcOrd="10" destOrd="0" presId="urn:microsoft.com/office/officeart/2018/2/layout/IconVerticalSolidList"/>
    <dgm:cxn modelId="{D40B6580-164C-4658-A47C-DC72BBCF4C23}" type="presParOf" srcId="{364BD354-8503-4187-8186-68C89ED264F9}" destId="{236E2756-DC62-48EA-B6DD-E831D3ADBEB0}" srcOrd="0" destOrd="0" presId="urn:microsoft.com/office/officeart/2018/2/layout/IconVerticalSolidList"/>
    <dgm:cxn modelId="{B0D1C62E-E987-42E1-B719-180614560793}" type="presParOf" srcId="{364BD354-8503-4187-8186-68C89ED264F9}" destId="{1E748ACD-AD70-4B14-BD1D-0E558E32D89B}" srcOrd="1" destOrd="0" presId="urn:microsoft.com/office/officeart/2018/2/layout/IconVerticalSolidList"/>
    <dgm:cxn modelId="{E492690B-0F5A-41B1-9496-BD42419B698F}" type="presParOf" srcId="{364BD354-8503-4187-8186-68C89ED264F9}" destId="{B01B86C1-7A85-449B-BEBA-123FF92FF971}" srcOrd="2" destOrd="0" presId="urn:microsoft.com/office/officeart/2018/2/layout/IconVerticalSolidList"/>
    <dgm:cxn modelId="{64B15178-0AC8-4F31-8B16-4C62420B0E0B}" type="presParOf" srcId="{364BD354-8503-4187-8186-68C89ED264F9}" destId="{29DFE8BA-E2FD-4FB4-A17E-DD5F578623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D9CB1E-2812-4966-B72F-7514F8753C4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56F67BE-F0C4-4CD5-B432-3596FFBBE8D0}">
      <dgm:prSet/>
      <dgm:spPr/>
      <dgm:t>
        <a:bodyPr/>
        <a:lstStyle/>
        <a:p>
          <a:pPr>
            <a:lnSpc>
              <a:spcPct val="100000"/>
            </a:lnSpc>
          </a:pPr>
          <a:r>
            <a:rPr lang="en-US" dirty="0">
              <a:latin typeface="Cambria" panose="02040503050406030204" pitchFamily="18" charset="0"/>
            </a:rPr>
            <a:t>Support of open research data is other element, currently new guidelines being developed by federal grant funding agencies</a:t>
          </a:r>
        </a:p>
      </dgm:t>
    </dgm:pt>
    <dgm:pt modelId="{B1C4F84C-622E-4953-8A97-C8FD1628F065}" type="parTrans" cxnId="{C6E3C709-A68A-48C1-A7A9-A68996475B8D}">
      <dgm:prSet/>
      <dgm:spPr/>
      <dgm:t>
        <a:bodyPr/>
        <a:lstStyle/>
        <a:p>
          <a:endParaRPr lang="en-US"/>
        </a:p>
      </dgm:t>
    </dgm:pt>
    <dgm:pt modelId="{02E6CEB5-D539-4AF9-8E7B-540F9394D507}" type="sibTrans" cxnId="{C6E3C709-A68A-48C1-A7A9-A68996475B8D}">
      <dgm:prSet/>
      <dgm:spPr/>
      <dgm:t>
        <a:bodyPr/>
        <a:lstStyle/>
        <a:p>
          <a:endParaRPr lang="en-US"/>
        </a:p>
      </dgm:t>
    </dgm:pt>
    <dgm:pt modelId="{5EBBCAB3-735D-4C56-8EBC-81042DE3B8EC}">
      <dgm:prSet/>
      <dgm:spPr/>
      <dgm:t>
        <a:bodyPr/>
        <a:lstStyle/>
        <a:p>
          <a:pPr>
            <a:lnSpc>
              <a:spcPct val="100000"/>
            </a:lnSpc>
          </a:pPr>
          <a:r>
            <a:rPr lang="en-US" dirty="0">
              <a:latin typeface="Cambria" panose="02040503050406030204" pitchFamily="18" charset="0"/>
            </a:rPr>
            <a:t>Balancing library research expertise and connects to researchers with ”responsibility” (i.e., compliance); model in RDM</a:t>
          </a:r>
        </a:p>
      </dgm:t>
    </dgm:pt>
    <dgm:pt modelId="{17C096C3-CE07-4295-B839-FC6E05D9910D}" type="parTrans" cxnId="{81735B90-349A-43FE-9FEA-EE2BBD5F7A1F}">
      <dgm:prSet/>
      <dgm:spPr/>
      <dgm:t>
        <a:bodyPr/>
        <a:lstStyle/>
        <a:p>
          <a:endParaRPr lang="en-US"/>
        </a:p>
      </dgm:t>
    </dgm:pt>
    <dgm:pt modelId="{AAC2E9B1-0ECA-48AC-9BE3-FF8E93C41695}" type="sibTrans" cxnId="{81735B90-349A-43FE-9FEA-EE2BBD5F7A1F}">
      <dgm:prSet/>
      <dgm:spPr/>
      <dgm:t>
        <a:bodyPr/>
        <a:lstStyle/>
        <a:p>
          <a:endParaRPr lang="en-US"/>
        </a:p>
      </dgm:t>
    </dgm:pt>
    <dgm:pt modelId="{5BC1CAC9-1B5A-4B48-A00E-BFB52D561AC9}">
      <dgm:prSet/>
      <dgm:spPr/>
      <dgm:t>
        <a:bodyPr/>
        <a:lstStyle/>
        <a:p>
          <a:pPr>
            <a:lnSpc>
              <a:spcPct val="100000"/>
            </a:lnSpc>
          </a:pPr>
          <a:r>
            <a:rPr lang="en-US" dirty="0">
              <a:latin typeface="Cambria" panose="02040503050406030204" pitchFamily="18" charset="0"/>
            </a:rPr>
            <a:t>Emory has had a research data librarian on staff for some time that has forged a significant partnership with ORA; Elevating this position</a:t>
          </a:r>
        </a:p>
      </dgm:t>
    </dgm:pt>
    <dgm:pt modelId="{1D0ED3BB-B61D-4599-A1D5-4B7A4287AE4D}" type="parTrans" cxnId="{A7E1874A-6FA9-4A89-99CB-90565C48CF18}">
      <dgm:prSet/>
      <dgm:spPr/>
      <dgm:t>
        <a:bodyPr/>
        <a:lstStyle/>
        <a:p>
          <a:endParaRPr lang="en-US"/>
        </a:p>
      </dgm:t>
    </dgm:pt>
    <dgm:pt modelId="{3F9DB73D-4297-4483-9A5C-8DAB90E529FB}" type="sibTrans" cxnId="{A7E1874A-6FA9-4A89-99CB-90565C48CF18}">
      <dgm:prSet/>
      <dgm:spPr/>
      <dgm:t>
        <a:bodyPr/>
        <a:lstStyle/>
        <a:p>
          <a:endParaRPr lang="en-US"/>
        </a:p>
      </dgm:t>
    </dgm:pt>
    <dgm:pt modelId="{676D5A6E-F4A2-46B7-80CC-D9CA99E53EC0}">
      <dgm:prSet/>
      <dgm:spPr/>
      <dgm:t>
        <a:bodyPr/>
        <a:lstStyle/>
        <a:p>
          <a:pPr>
            <a:lnSpc>
              <a:spcPct val="100000"/>
            </a:lnSpc>
          </a:pPr>
          <a:endParaRPr lang="en-US" dirty="0"/>
        </a:p>
      </dgm:t>
    </dgm:pt>
    <dgm:pt modelId="{AF8A89E9-888E-4358-AB4B-FF1F5415B2A3}" type="parTrans" cxnId="{03EB1848-E03D-4077-97EA-A077906E77B1}">
      <dgm:prSet/>
      <dgm:spPr/>
      <dgm:t>
        <a:bodyPr/>
        <a:lstStyle/>
        <a:p>
          <a:endParaRPr lang="en-US"/>
        </a:p>
      </dgm:t>
    </dgm:pt>
    <dgm:pt modelId="{C306DA89-D0C3-483B-B63A-18D935A46A24}" type="sibTrans" cxnId="{03EB1848-E03D-4077-97EA-A077906E77B1}">
      <dgm:prSet/>
      <dgm:spPr/>
      <dgm:t>
        <a:bodyPr/>
        <a:lstStyle/>
        <a:p>
          <a:endParaRPr lang="en-US"/>
        </a:p>
      </dgm:t>
    </dgm:pt>
    <dgm:pt modelId="{D0727F23-5BBC-1D45-B178-187A0C09C78A}" type="pres">
      <dgm:prSet presAssocID="{40D9CB1E-2812-4966-B72F-7514F8753C4A}" presName="linear" presStyleCnt="0">
        <dgm:presLayoutVars>
          <dgm:animLvl val="lvl"/>
          <dgm:resizeHandles val="exact"/>
        </dgm:presLayoutVars>
      </dgm:prSet>
      <dgm:spPr/>
    </dgm:pt>
    <dgm:pt modelId="{5B81269E-A3CA-5E44-AFF9-021A2C2F95E5}" type="pres">
      <dgm:prSet presAssocID="{256F67BE-F0C4-4CD5-B432-3596FFBBE8D0}" presName="parentText" presStyleLbl="node1" presStyleIdx="0" presStyleCnt="3">
        <dgm:presLayoutVars>
          <dgm:chMax val="0"/>
          <dgm:bulletEnabled val="1"/>
        </dgm:presLayoutVars>
      </dgm:prSet>
      <dgm:spPr/>
    </dgm:pt>
    <dgm:pt modelId="{03A18DC5-B1A2-E14C-AAB9-6276B992FE37}" type="pres">
      <dgm:prSet presAssocID="{02E6CEB5-D539-4AF9-8E7B-540F9394D507}" presName="spacer" presStyleCnt="0"/>
      <dgm:spPr/>
    </dgm:pt>
    <dgm:pt modelId="{A51BE263-EAE4-604A-99A3-D99574F3482D}" type="pres">
      <dgm:prSet presAssocID="{5EBBCAB3-735D-4C56-8EBC-81042DE3B8EC}" presName="parentText" presStyleLbl="node1" presStyleIdx="1" presStyleCnt="3">
        <dgm:presLayoutVars>
          <dgm:chMax val="0"/>
          <dgm:bulletEnabled val="1"/>
        </dgm:presLayoutVars>
      </dgm:prSet>
      <dgm:spPr/>
    </dgm:pt>
    <dgm:pt modelId="{2862841E-C0F0-2B4E-9986-62F943A284CC}" type="pres">
      <dgm:prSet presAssocID="{AAC2E9B1-0ECA-48AC-9BE3-FF8E93C41695}" presName="spacer" presStyleCnt="0"/>
      <dgm:spPr/>
    </dgm:pt>
    <dgm:pt modelId="{6A0928AE-0B35-A54B-9CD5-5D1F5688F234}" type="pres">
      <dgm:prSet presAssocID="{5BC1CAC9-1B5A-4B48-A00E-BFB52D561AC9}" presName="parentText" presStyleLbl="node1" presStyleIdx="2" presStyleCnt="3">
        <dgm:presLayoutVars>
          <dgm:chMax val="0"/>
          <dgm:bulletEnabled val="1"/>
        </dgm:presLayoutVars>
      </dgm:prSet>
      <dgm:spPr/>
    </dgm:pt>
    <dgm:pt modelId="{71AA82FB-F2C5-F742-92BD-7944D0A0C57D}" type="pres">
      <dgm:prSet presAssocID="{5BC1CAC9-1B5A-4B48-A00E-BFB52D561AC9}" presName="childText" presStyleLbl="revTx" presStyleIdx="0" presStyleCnt="1">
        <dgm:presLayoutVars>
          <dgm:bulletEnabled val="1"/>
        </dgm:presLayoutVars>
      </dgm:prSet>
      <dgm:spPr/>
    </dgm:pt>
  </dgm:ptLst>
  <dgm:cxnLst>
    <dgm:cxn modelId="{9B5C0001-77A4-9742-AB7B-60EF194A2395}" type="presOf" srcId="{5EBBCAB3-735D-4C56-8EBC-81042DE3B8EC}" destId="{A51BE263-EAE4-604A-99A3-D99574F3482D}" srcOrd="0" destOrd="0" presId="urn:microsoft.com/office/officeart/2005/8/layout/vList2"/>
    <dgm:cxn modelId="{C6E3C709-A68A-48C1-A7A9-A68996475B8D}" srcId="{40D9CB1E-2812-4966-B72F-7514F8753C4A}" destId="{256F67BE-F0C4-4CD5-B432-3596FFBBE8D0}" srcOrd="0" destOrd="0" parTransId="{B1C4F84C-622E-4953-8A97-C8FD1628F065}" sibTransId="{02E6CEB5-D539-4AF9-8E7B-540F9394D507}"/>
    <dgm:cxn modelId="{6DE06719-A991-BB49-B4BE-1365CD0A55F5}" type="presOf" srcId="{256F67BE-F0C4-4CD5-B432-3596FFBBE8D0}" destId="{5B81269E-A3CA-5E44-AFF9-021A2C2F95E5}" srcOrd="0" destOrd="0" presId="urn:microsoft.com/office/officeart/2005/8/layout/vList2"/>
    <dgm:cxn modelId="{E3318824-9289-A843-8ECE-C23AAA058978}" type="presOf" srcId="{5BC1CAC9-1B5A-4B48-A00E-BFB52D561AC9}" destId="{6A0928AE-0B35-A54B-9CD5-5D1F5688F234}" srcOrd="0" destOrd="0" presId="urn:microsoft.com/office/officeart/2005/8/layout/vList2"/>
    <dgm:cxn modelId="{03EB1848-E03D-4077-97EA-A077906E77B1}" srcId="{5BC1CAC9-1B5A-4B48-A00E-BFB52D561AC9}" destId="{676D5A6E-F4A2-46B7-80CC-D9CA99E53EC0}" srcOrd="0" destOrd="0" parTransId="{AF8A89E9-888E-4358-AB4B-FF1F5415B2A3}" sibTransId="{C306DA89-D0C3-483B-B63A-18D935A46A24}"/>
    <dgm:cxn modelId="{A7E1874A-6FA9-4A89-99CB-90565C48CF18}" srcId="{40D9CB1E-2812-4966-B72F-7514F8753C4A}" destId="{5BC1CAC9-1B5A-4B48-A00E-BFB52D561AC9}" srcOrd="2" destOrd="0" parTransId="{1D0ED3BB-B61D-4599-A1D5-4B7A4287AE4D}" sibTransId="{3F9DB73D-4297-4483-9A5C-8DAB90E529FB}"/>
    <dgm:cxn modelId="{C52FC964-1C81-EF4F-BFF3-DBB4A8F29D5B}" type="presOf" srcId="{40D9CB1E-2812-4966-B72F-7514F8753C4A}" destId="{D0727F23-5BBC-1D45-B178-187A0C09C78A}" srcOrd="0" destOrd="0" presId="urn:microsoft.com/office/officeart/2005/8/layout/vList2"/>
    <dgm:cxn modelId="{81735B90-349A-43FE-9FEA-EE2BBD5F7A1F}" srcId="{40D9CB1E-2812-4966-B72F-7514F8753C4A}" destId="{5EBBCAB3-735D-4C56-8EBC-81042DE3B8EC}" srcOrd="1" destOrd="0" parTransId="{17C096C3-CE07-4295-B839-FC6E05D9910D}" sibTransId="{AAC2E9B1-0ECA-48AC-9BE3-FF8E93C41695}"/>
    <dgm:cxn modelId="{AFF6E5AB-C642-5C4B-B9F6-F0CCBB9C5E37}" type="presOf" srcId="{676D5A6E-F4A2-46B7-80CC-D9CA99E53EC0}" destId="{71AA82FB-F2C5-F742-92BD-7944D0A0C57D}" srcOrd="0" destOrd="0" presId="urn:microsoft.com/office/officeart/2005/8/layout/vList2"/>
    <dgm:cxn modelId="{40BCFF3C-85DE-0C4C-AD9A-170ECF09BBD6}" type="presParOf" srcId="{D0727F23-5BBC-1D45-B178-187A0C09C78A}" destId="{5B81269E-A3CA-5E44-AFF9-021A2C2F95E5}" srcOrd="0" destOrd="0" presId="urn:microsoft.com/office/officeart/2005/8/layout/vList2"/>
    <dgm:cxn modelId="{7AFF2506-7D8C-6B4C-BBA2-A1ACB414CF30}" type="presParOf" srcId="{D0727F23-5BBC-1D45-B178-187A0C09C78A}" destId="{03A18DC5-B1A2-E14C-AAB9-6276B992FE37}" srcOrd="1" destOrd="0" presId="urn:microsoft.com/office/officeart/2005/8/layout/vList2"/>
    <dgm:cxn modelId="{967DDF2A-30CE-644A-BAD0-0601E5414D72}" type="presParOf" srcId="{D0727F23-5BBC-1D45-B178-187A0C09C78A}" destId="{A51BE263-EAE4-604A-99A3-D99574F3482D}" srcOrd="2" destOrd="0" presId="urn:microsoft.com/office/officeart/2005/8/layout/vList2"/>
    <dgm:cxn modelId="{4098213D-9F6A-BC47-98B8-C73AB074260B}" type="presParOf" srcId="{D0727F23-5BBC-1D45-B178-187A0C09C78A}" destId="{2862841E-C0F0-2B4E-9986-62F943A284CC}" srcOrd="3" destOrd="0" presId="urn:microsoft.com/office/officeart/2005/8/layout/vList2"/>
    <dgm:cxn modelId="{37A13D01-A93F-D545-8C0E-0210FB3DA9CA}" type="presParOf" srcId="{D0727F23-5BBC-1D45-B178-187A0C09C78A}" destId="{6A0928AE-0B35-A54B-9CD5-5D1F5688F234}" srcOrd="4" destOrd="0" presId="urn:microsoft.com/office/officeart/2005/8/layout/vList2"/>
    <dgm:cxn modelId="{46A50701-D55C-AF4D-B0CC-8290693FD1FE}" type="presParOf" srcId="{D0727F23-5BBC-1D45-B178-187A0C09C78A}" destId="{71AA82FB-F2C5-F742-92BD-7944D0A0C57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D0E5-2455-4F42-ADC5-139CFD173EEA}">
      <dsp:nvSpPr>
        <dsp:cNvPr id="0" name=""/>
        <dsp:cNvSpPr/>
      </dsp:nvSpPr>
      <dsp:spPr>
        <a:xfrm>
          <a:off x="0" y="1624"/>
          <a:ext cx="5384800" cy="6923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25580-475C-7047-AF37-9A4D160EEC59}">
      <dsp:nvSpPr>
        <dsp:cNvPr id="0" name=""/>
        <dsp:cNvSpPr/>
      </dsp:nvSpPr>
      <dsp:spPr>
        <a:xfrm>
          <a:off x="209447" y="157412"/>
          <a:ext cx="380814" cy="3808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03E39-8EAD-694E-BD0E-7FB7FBF93A1C}">
      <dsp:nvSpPr>
        <dsp:cNvPr id="0" name=""/>
        <dsp:cNvSpPr/>
      </dsp:nvSpPr>
      <dsp:spPr>
        <a:xfrm>
          <a:off x="799710" y="1624"/>
          <a:ext cx="4585089"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889000">
            <a:lnSpc>
              <a:spcPct val="100000"/>
            </a:lnSpc>
            <a:spcBef>
              <a:spcPct val="0"/>
            </a:spcBef>
            <a:spcAft>
              <a:spcPct val="35000"/>
            </a:spcAft>
            <a:buNone/>
          </a:pPr>
          <a:r>
            <a:rPr lang="en-US" sz="2000" b="1" i="0" kern="1200" dirty="0">
              <a:latin typeface="Cambria" panose="02040503050406030204" pitchFamily="18" charset="0"/>
            </a:rPr>
            <a:t>Alignment with </a:t>
          </a:r>
          <a:r>
            <a:rPr lang="en-US" sz="2000" b="1" i="0" kern="1200">
              <a:latin typeface="Cambria" panose="02040503050406030204" pitchFamily="18" charset="0"/>
            </a:rPr>
            <a:t>Emory Initiatives </a:t>
          </a:r>
          <a:endParaRPr lang="en-US" sz="2000" b="1" i="0" kern="1200" dirty="0">
            <a:latin typeface="Cambria" panose="02040503050406030204" pitchFamily="18" charset="0"/>
          </a:endParaRPr>
        </a:p>
      </dsp:txBody>
      <dsp:txXfrm>
        <a:off x="799710" y="1624"/>
        <a:ext cx="4585089" cy="692389"/>
      </dsp:txXfrm>
    </dsp:sp>
    <dsp:sp modelId="{EFE417F8-EB45-4515-8AB1-C6E2A9E89379}">
      <dsp:nvSpPr>
        <dsp:cNvPr id="0" name=""/>
        <dsp:cNvSpPr/>
      </dsp:nvSpPr>
      <dsp:spPr>
        <a:xfrm>
          <a:off x="0" y="863865"/>
          <a:ext cx="5384800" cy="6923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9E9CD-7698-4F36-B095-C179C209F012}">
      <dsp:nvSpPr>
        <dsp:cNvPr id="0" name=""/>
        <dsp:cNvSpPr/>
      </dsp:nvSpPr>
      <dsp:spPr>
        <a:xfrm>
          <a:off x="209447" y="1022900"/>
          <a:ext cx="380814" cy="3808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F9CFC7-97E2-45F5-9C2C-63282CD4D63B}">
      <dsp:nvSpPr>
        <dsp:cNvPr id="0" name=""/>
        <dsp:cNvSpPr/>
      </dsp:nvSpPr>
      <dsp:spPr>
        <a:xfrm>
          <a:off x="799710" y="867112"/>
          <a:ext cx="4585089"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889000">
            <a:lnSpc>
              <a:spcPct val="100000"/>
            </a:lnSpc>
            <a:spcBef>
              <a:spcPct val="0"/>
            </a:spcBef>
            <a:spcAft>
              <a:spcPct val="35000"/>
            </a:spcAft>
            <a:buNone/>
          </a:pPr>
          <a:r>
            <a:rPr lang="en-US" sz="2000" b="1" i="0" kern="1200" dirty="0">
              <a:latin typeface="Cambria" panose="02040503050406030204" pitchFamily="18" charset="0"/>
            </a:rPr>
            <a:t>Ethics/Equity</a:t>
          </a:r>
        </a:p>
      </dsp:txBody>
      <dsp:txXfrm>
        <a:off x="799710" y="867112"/>
        <a:ext cx="4585089" cy="692389"/>
      </dsp:txXfrm>
    </dsp:sp>
    <dsp:sp modelId="{2EBD117D-952A-4352-9600-8CF0BEB4B23D}">
      <dsp:nvSpPr>
        <dsp:cNvPr id="0" name=""/>
        <dsp:cNvSpPr/>
      </dsp:nvSpPr>
      <dsp:spPr>
        <a:xfrm>
          <a:off x="0" y="1732599"/>
          <a:ext cx="5384800" cy="6923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05F54-BD20-44B4-AB7C-BF51CAA3B3B4}">
      <dsp:nvSpPr>
        <dsp:cNvPr id="0" name=""/>
        <dsp:cNvSpPr/>
      </dsp:nvSpPr>
      <dsp:spPr>
        <a:xfrm>
          <a:off x="209447" y="1888387"/>
          <a:ext cx="380814" cy="3808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C6577-C057-4596-85B8-3768D71B91A8}">
      <dsp:nvSpPr>
        <dsp:cNvPr id="0" name=""/>
        <dsp:cNvSpPr/>
      </dsp:nvSpPr>
      <dsp:spPr>
        <a:xfrm>
          <a:off x="799710" y="1732599"/>
          <a:ext cx="4585089"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844550">
            <a:lnSpc>
              <a:spcPct val="100000"/>
            </a:lnSpc>
            <a:spcBef>
              <a:spcPct val="0"/>
            </a:spcBef>
            <a:spcAft>
              <a:spcPct val="35000"/>
            </a:spcAft>
            <a:buNone/>
          </a:pPr>
          <a:r>
            <a:rPr lang="en-US" sz="1900" b="1" i="0" kern="1200" dirty="0">
              <a:latin typeface="Cambria" panose="02040503050406030204" pitchFamily="18" charset="0"/>
            </a:rPr>
            <a:t>Cost and Sustainability</a:t>
          </a:r>
        </a:p>
      </dsp:txBody>
      <dsp:txXfrm>
        <a:off x="799710" y="1732599"/>
        <a:ext cx="4585089" cy="692389"/>
      </dsp:txXfrm>
    </dsp:sp>
    <dsp:sp modelId="{228BB982-3359-460B-90A8-2B355E055DE3}">
      <dsp:nvSpPr>
        <dsp:cNvPr id="0" name=""/>
        <dsp:cNvSpPr/>
      </dsp:nvSpPr>
      <dsp:spPr>
        <a:xfrm>
          <a:off x="0" y="2598087"/>
          <a:ext cx="5384800" cy="6923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6772A9-3CC1-4EFD-AD88-E529414FCCCC}">
      <dsp:nvSpPr>
        <dsp:cNvPr id="0" name=""/>
        <dsp:cNvSpPr/>
      </dsp:nvSpPr>
      <dsp:spPr>
        <a:xfrm>
          <a:off x="209447" y="2753874"/>
          <a:ext cx="380814" cy="3808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84A39-709A-4BC7-9945-A26987DA524C}">
      <dsp:nvSpPr>
        <dsp:cNvPr id="0" name=""/>
        <dsp:cNvSpPr/>
      </dsp:nvSpPr>
      <dsp:spPr>
        <a:xfrm>
          <a:off x="799710" y="2598087"/>
          <a:ext cx="4585089"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mbria" panose="02040503050406030204" pitchFamily="18" charset="0"/>
            </a:rPr>
            <a:t>Discoverability</a:t>
          </a:r>
        </a:p>
      </dsp:txBody>
      <dsp:txXfrm>
        <a:off x="799710" y="2598087"/>
        <a:ext cx="4585089" cy="692389"/>
      </dsp:txXfrm>
    </dsp:sp>
    <dsp:sp modelId="{2B61B6E0-E040-6C4A-BECF-2AF9C2F85F90}">
      <dsp:nvSpPr>
        <dsp:cNvPr id="0" name=""/>
        <dsp:cNvSpPr/>
      </dsp:nvSpPr>
      <dsp:spPr>
        <a:xfrm>
          <a:off x="0" y="3463574"/>
          <a:ext cx="5384800" cy="6923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B8C09-E0AB-064E-841F-806E8450B273}">
      <dsp:nvSpPr>
        <dsp:cNvPr id="0" name=""/>
        <dsp:cNvSpPr/>
      </dsp:nvSpPr>
      <dsp:spPr>
        <a:xfrm>
          <a:off x="209447" y="3619362"/>
          <a:ext cx="380814" cy="3808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86348-DAF7-2548-A1CF-40E9A07347BC}">
      <dsp:nvSpPr>
        <dsp:cNvPr id="0" name=""/>
        <dsp:cNvSpPr/>
      </dsp:nvSpPr>
      <dsp:spPr>
        <a:xfrm>
          <a:off x="799710" y="3463574"/>
          <a:ext cx="4585089"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mbria" panose="02040503050406030204" pitchFamily="18" charset="0"/>
            </a:rPr>
            <a:t>Emory Contributions</a:t>
          </a:r>
        </a:p>
      </dsp:txBody>
      <dsp:txXfrm>
        <a:off x="799710" y="3463574"/>
        <a:ext cx="4585089" cy="692389"/>
      </dsp:txXfrm>
    </dsp:sp>
    <dsp:sp modelId="{236E2756-DC62-48EA-B6DD-E831D3ADBEB0}">
      <dsp:nvSpPr>
        <dsp:cNvPr id="0" name=""/>
        <dsp:cNvSpPr/>
      </dsp:nvSpPr>
      <dsp:spPr>
        <a:xfrm>
          <a:off x="0" y="4329062"/>
          <a:ext cx="5384800" cy="6923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48ACD-AD70-4B14-BD1D-0E558E32D89B}">
      <dsp:nvSpPr>
        <dsp:cNvPr id="0" name=""/>
        <dsp:cNvSpPr/>
      </dsp:nvSpPr>
      <dsp:spPr>
        <a:xfrm>
          <a:off x="209447" y="4484849"/>
          <a:ext cx="380814" cy="3808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DFE8BA-E2FD-4FB4-A17E-DD5F5786236E}">
      <dsp:nvSpPr>
        <dsp:cNvPr id="0" name=""/>
        <dsp:cNvSpPr/>
      </dsp:nvSpPr>
      <dsp:spPr>
        <a:xfrm>
          <a:off x="799710" y="4329062"/>
          <a:ext cx="4585089"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mbria" panose="02040503050406030204" pitchFamily="18" charset="0"/>
            </a:rPr>
            <a:t>Cost-to-Content/Incentive Structure</a:t>
          </a:r>
        </a:p>
      </dsp:txBody>
      <dsp:txXfrm>
        <a:off x="799710" y="4329062"/>
        <a:ext cx="4585089" cy="692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269E-A3CA-5E44-AFF9-021A2C2F95E5}">
      <dsp:nvSpPr>
        <dsp:cNvPr id="0" name=""/>
        <dsp:cNvSpPr/>
      </dsp:nvSpPr>
      <dsp:spPr>
        <a:xfrm>
          <a:off x="0" y="533338"/>
          <a:ext cx="5384800" cy="1170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mbria" panose="02040503050406030204" pitchFamily="18" charset="0"/>
            </a:rPr>
            <a:t>Support of open research data is other element, currently new guidelines being developed by federal grant funding agencies</a:t>
          </a:r>
        </a:p>
      </dsp:txBody>
      <dsp:txXfrm>
        <a:off x="57115" y="590453"/>
        <a:ext cx="5270570" cy="1055770"/>
      </dsp:txXfrm>
    </dsp:sp>
    <dsp:sp modelId="{A51BE263-EAE4-604A-99A3-D99574F3482D}">
      <dsp:nvSpPr>
        <dsp:cNvPr id="0" name=""/>
        <dsp:cNvSpPr/>
      </dsp:nvSpPr>
      <dsp:spPr>
        <a:xfrm>
          <a:off x="0" y="1760938"/>
          <a:ext cx="5384800" cy="1170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mbria" panose="02040503050406030204" pitchFamily="18" charset="0"/>
            </a:rPr>
            <a:t>Balancing library research expertise and connects to researchers with ”responsibility” (i.e., compliance); model in RDM</a:t>
          </a:r>
        </a:p>
      </dsp:txBody>
      <dsp:txXfrm>
        <a:off x="57115" y="1818053"/>
        <a:ext cx="5270570" cy="1055770"/>
      </dsp:txXfrm>
    </dsp:sp>
    <dsp:sp modelId="{6A0928AE-0B35-A54B-9CD5-5D1F5688F234}">
      <dsp:nvSpPr>
        <dsp:cNvPr id="0" name=""/>
        <dsp:cNvSpPr/>
      </dsp:nvSpPr>
      <dsp:spPr>
        <a:xfrm>
          <a:off x="0" y="2988538"/>
          <a:ext cx="5384800" cy="1170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mbria" panose="02040503050406030204" pitchFamily="18" charset="0"/>
            </a:rPr>
            <a:t>Emory has had a research data librarian on staff for some time that has forged a significant partnership with ORA; Elevating this position</a:t>
          </a:r>
        </a:p>
      </dsp:txBody>
      <dsp:txXfrm>
        <a:off x="57115" y="3045653"/>
        <a:ext cx="5270570" cy="1055770"/>
      </dsp:txXfrm>
    </dsp:sp>
    <dsp:sp modelId="{71AA82FB-F2C5-F742-92BD-7944D0A0C57D}">
      <dsp:nvSpPr>
        <dsp:cNvPr id="0" name=""/>
        <dsp:cNvSpPr/>
      </dsp:nvSpPr>
      <dsp:spPr>
        <a:xfrm>
          <a:off x="0" y="4158538"/>
          <a:ext cx="53848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25400" rIns="142240" bIns="25400" numCol="1" spcCol="1270" anchor="t" anchorCtr="0">
          <a:noAutofit/>
        </a:bodyPr>
        <a:lstStyle/>
        <a:p>
          <a:pPr marL="171450" lvl="1" indent="-171450" algn="l" defTabSz="711200">
            <a:lnSpc>
              <a:spcPct val="100000"/>
            </a:lnSpc>
            <a:spcBef>
              <a:spcPct val="0"/>
            </a:spcBef>
            <a:spcAft>
              <a:spcPct val="20000"/>
            </a:spcAft>
            <a:buChar char="•"/>
          </a:pPr>
          <a:endParaRPr lang="en-US" sz="1600" kern="1200" dirty="0"/>
        </a:p>
      </dsp:txBody>
      <dsp:txXfrm>
        <a:off x="0" y="4158538"/>
        <a:ext cx="5384800" cy="3312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BD7755-1827-504E-9A7F-F0C43272EE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mbria" panose="02040503050406030204" pitchFamily="18" charset="0"/>
            </a:endParaRPr>
          </a:p>
        </p:txBody>
      </p:sp>
      <p:sp>
        <p:nvSpPr>
          <p:cNvPr id="3" name="Date Placeholder 2">
            <a:extLst>
              <a:ext uri="{FF2B5EF4-FFF2-40B4-BE49-F238E27FC236}">
                <a16:creationId xmlns:a16="http://schemas.microsoft.com/office/drawing/2014/main" id="{62B0C5D4-C63D-1E4D-A846-67A7F3E9F1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7A3761-9EB5-AA48-8CDA-7702A227C7DD}" type="datetimeFigureOut">
              <a:rPr lang="en-US" smtClean="0">
                <a:latin typeface="Cambria" panose="02040503050406030204" pitchFamily="18" charset="0"/>
              </a:rPr>
              <a:t>6/16/23</a:t>
            </a:fld>
            <a:endParaRPr lang="en-US" dirty="0">
              <a:latin typeface="Cambria" panose="02040503050406030204" pitchFamily="18" charset="0"/>
            </a:endParaRPr>
          </a:p>
        </p:txBody>
      </p:sp>
      <p:sp>
        <p:nvSpPr>
          <p:cNvPr id="4" name="Footer Placeholder 3">
            <a:extLst>
              <a:ext uri="{FF2B5EF4-FFF2-40B4-BE49-F238E27FC236}">
                <a16:creationId xmlns:a16="http://schemas.microsoft.com/office/drawing/2014/main" id="{02A771C4-E4BD-D74E-9E1D-556F2C3704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mbria" panose="02040503050406030204" pitchFamily="18" charset="0"/>
            </a:endParaRPr>
          </a:p>
        </p:txBody>
      </p:sp>
      <p:sp>
        <p:nvSpPr>
          <p:cNvPr id="5" name="Slide Number Placeholder 4">
            <a:extLst>
              <a:ext uri="{FF2B5EF4-FFF2-40B4-BE49-F238E27FC236}">
                <a16:creationId xmlns:a16="http://schemas.microsoft.com/office/drawing/2014/main" id="{F970AB79-9234-BE4B-AD82-90A52CC260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15A843-DE93-504C-8D3B-4CFAB92D1D65}" type="slidenum">
              <a:rPr lang="en-US" smtClean="0">
                <a:latin typeface="Cambria" panose="02040503050406030204" pitchFamily="18" charset="0"/>
              </a:rPr>
              <a:t>‹#›</a:t>
            </a:fld>
            <a:endParaRPr lang="en-US" dirty="0">
              <a:latin typeface="Cambria" panose="02040503050406030204" pitchFamily="18" charset="0"/>
            </a:endParaRPr>
          </a:p>
        </p:txBody>
      </p:sp>
    </p:spTree>
    <p:extLst>
      <p:ext uri="{BB962C8B-B14F-4D97-AF65-F5344CB8AC3E}">
        <p14:creationId xmlns:p14="http://schemas.microsoft.com/office/powerpoint/2010/main" val="21967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mbria" panose="0204050305040603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mbria" panose="02040503050406030204" pitchFamily="18" charset="0"/>
              </a:defRPr>
            </a:lvl1pPr>
          </a:lstStyle>
          <a:p>
            <a:fld id="{B2569BF2-AF74-294A-82EF-FA40380F8F53}" type="datetimeFigureOut">
              <a:rPr lang="en-US" smtClean="0"/>
              <a:pPr/>
              <a:t>6/16/23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mbria" panose="0204050305040603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mbria" panose="02040503050406030204" pitchFamily="18" charset="0"/>
              </a:defRPr>
            </a:lvl1pPr>
          </a:lstStyle>
          <a:p>
            <a:fld id="{9C8427BD-7D5E-AD4A-A02A-8E70156AE485}" type="slidenum">
              <a:rPr lang="en-US" smtClean="0"/>
              <a:pPr/>
              <a:t>‹#›</a:t>
            </a:fld>
            <a:endParaRPr lang="en-US" dirty="0"/>
          </a:p>
        </p:txBody>
      </p:sp>
    </p:spTree>
    <p:extLst>
      <p:ext uri="{BB962C8B-B14F-4D97-AF65-F5344CB8AC3E}">
        <p14:creationId xmlns:p14="http://schemas.microsoft.com/office/powerpoint/2010/main" val="28180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mbria" panose="02040503050406030204" pitchFamily="18" charset="0"/>
        <a:ea typeface="+mn-ea"/>
        <a:cs typeface="+mn-cs"/>
      </a:defRPr>
    </a:lvl1pPr>
    <a:lvl2pPr marL="457200" algn="l" defTabSz="914400" rtl="0" eaLnBrk="1" latinLnBrk="0" hangingPunct="1">
      <a:defRPr sz="1200" b="0" i="0" kern="1200">
        <a:solidFill>
          <a:schemeClr val="tx1"/>
        </a:solidFill>
        <a:latin typeface="Cambria" panose="02040503050406030204" pitchFamily="18" charset="0"/>
        <a:ea typeface="+mn-ea"/>
        <a:cs typeface="+mn-cs"/>
      </a:defRPr>
    </a:lvl2pPr>
    <a:lvl3pPr marL="914400" algn="l" defTabSz="914400" rtl="0" eaLnBrk="1" latinLnBrk="0" hangingPunct="1">
      <a:defRPr sz="1200" b="0" i="0" kern="1200">
        <a:solidFill>
          <a:schemeClr val="tx1"/>
        </a:solidFill>
        <a:latin typeface="Cambria" panose="02040503050406030204" pitchFamily="18" charset="0"/>
        <a:ea typeface="+mn-ea"/>
        <a:cs typeface="+mn-cs"/>
      </a:defRPr>
    </a:lvl3pPr>
    <a:lvl4pPr marL="1371600" algn="l" defTabSz="914400" rtl="0" eaLnBrk="1" latinLnBrk="0" hangingPunct="1">
      <a:defRPr sz="1200" b="0" i="0" kern="1200">
        <a:solidFill>
          <a:schemeClr val="tx1"/>
        </a:solidFill>
        <a:latin typeface="Cambria" panose="02040503050406030204" pitchFamily="18" charset="0"/>
        <a:ea typeface="+mn-ea"/>
        <a:cs typeface="+mn-cs"/>
      </a:defRPr>
    </a:lvl4pPr>
    <a:lvl5pPr marL="1828800" algn="l" defTabSz="914400" rtl="0" eaLnBrk="1" latinLnBrk="0" hangingPunct="1">
      <a:defRPr sz="1200" b="0" i="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715265-30A9-424B-B93A-0004A2B63AB4}"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5121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427BD-7D5E-AD4A-A02A-8E70156AE485}" type="slidenum">
              <a:rPr lang="en-US" smtClean="0"/>
              <a:t>3</a:t>
            </a:fld>
            <a:endParaRPr lang="en-US" dirty="0"/>
          </a:p>
        </p:txBody>
      </p:sp>
    </p:spTree>
    <p:extLst>
      <p:ext uri="{BB962C8B-B14F-4D97-AF65-F5344CB8AC3E}">
        <p14:creationId xmlns:p14="http://schemas.microsoft.com/office/powerpoint/2010/main" val="35198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427BD-7D5E-AD4A-A02A-8E70156AE485}" type="slidenum">
              <a:rPr lang="en-US" smtClean="0"/>
              <a:pPr/>
              <a:t>15</a:t>
            </a:fld>
            <a:endParaRPr lang="en-US" dirty="0"/>
          </a:p>
        </p:txBody>
      </p:sp>
    </p:spTree>
    <p:extLst>
      <p:ext uri="{BB962C8B-B14F-4D97-AF65-F5344CB8AC3E}">
        <p14:creationId xmlns:p14="http://schemas.microsoft.com/office/powerpoint/2010/main" val="982853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CB202CCB-B5D7-3648-943E-44D0812634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581251" y="2130425"/>
            <a:ext cx="6696348" cy="1601449"/>
          </a:xfrm>
        </p:spPr>
        <p:txBody>
          <a:bodyPr anchor="b">
            <a:normAutofit/>
          </a:bodyPr>
          <a:lstStyle>
            <a:lvl1pPr algn="l">
              <a:defRPr sz="3600">
                <a:solidFill>
                  <a:srgbClr val="002878"/>
                </a:solidFill>
              </a:defRPr>
            </a:lvl1pPr>
          </a:lstStyle>
          <a:p>
            <a:r>
              <a:rPr lang="en-US"/>
              <a:t>Click to edit Master title style</a:t>
            </a:r>
          </a:p>
        </p:txBody>
      </p:sp>
      <p:sp>
        <p:nvSpPr>
          <p:cNvPr id="3" name="Subtitle 2"/>
          <p:cNvSpPr>
            <a:spLocks noGrp="1"/>
          </p:cNvSpPr>
          <p:nvPr>
            <p:ph type="subTitle" idx="1"/>
          </p:nvPr>
        </p:nvSpPr>
        <p:spPr>
          <a:xfrm>
            <a:off x="4581251" y="4027931"/>
            <a:ext cx="6696347" cy="1610869"/>
          </a:xfrm>
        </p:spPr>
        <p:txBody>
          <a:bodyPr anchor="t">
            <a:normAutofit/>
          </a:bodyPr>
          <a:lstStyle>
            <a:lvl1pPr marL="0" indent="0" algn="l">
              <a:buNone/>
              <a:defRPr sz="2400">
                <a:solidFill>
                  <a:srgbClr val="D28E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5994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4/16/20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231458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4/16/20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297737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103086"/>
            <a:ext cx="10972800" cy="5023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4/16/20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18199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06D939D7-43CA-3444-A488-9311AA31BB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963084" y="4406901"/>
            <a:ext cx="10363200" cy="1362075"/>
          </a:xfrm>
        </p:spPr>
        <p:txBody>
          <a:bodyPr anchor="t"/>
          <a:lstStyle>
            <a:lvl1pPr algn="l">
              <a:defRPr sz="4000" b="1" cap="none">
                <a:solidFill>
                  <a:srgbClr val="002878"/>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4/16/20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199455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03086"/>
            <a:ext cx="5384800" cy="50230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03086"/>
            <a:ext cx="5384800" cy="50230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4/16/20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125185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037771"/>
            <a:ext cx="5386917" cy="11371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037771"/>
            <a:ext cx="5389033" cy="11371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4/16/20</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416741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4/16/20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200844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4/16/20</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211168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4/16/20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326573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4/16/20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41706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EE554EF-4110-D743-B4DF-7C8A8DAA222C}"/>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9"/>
            <a:ext cx="10972800" cy="68330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103086"/>
            <a:ext cx="10972800" cy="50230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599" y="6270173"/>
            <a:ext cx="1460075" cy="362566"/>
          </a:xfrm>
          <a:prstGeom prst="rect">
            <a:avLst/>
          </a:prstGeom>
        </p:spPr>
        <p:txBody>
          <a:bodyPr vert="horz" lIns="91440" tIns="45720" rIns="91440" bIns="45720" rtlCol="0" anchor="t"/>
          <a:lstStyle>
            <a:lvl1pPr algn="l">
              <a:defRPr sz="1400" b="0" i="0">
                <a:solidFill>
                  <a:srgbClr val="87AFFF"/>
                </a:solidFill>
                <a:latin typeface="Cambria" panose="02040503050406030204" pitchFamily="18" charset="0"/>
              </a:defRPr>
            </a:lvl1pPr>
          </a:lstStyle>
          <a:p>
            <a:r>
              <a:rPr lang="en-US" dirty="0"/>
              <a:t>4/16/20</a:t>
            </a:r>
          </a:p>
        </p:txBody>
      </p:sp>
      <p:sp>
        <p:nvSpPr>
          <p:cNvPr id="5" name="Footer Placeholder 4"/>
          <p:cNvSpPr>
            <a:spLocks noGrp="1"/>
          </p:cNvSpPr>
          <p:nvPr>
            <p:ph type="ftr" sz="quarter" idx="3"/>
          </p:nvPr>
        </p:nvSpPr>
        <p:spPr>
          <a:xfrm>
            <a:off x="2184657" y="6270174"/>
            <a:ext cx="7311105" cy="366629"/>
          </a:xfrm>
          <a:prstGeom prst="rect">
            <a:avLst/>
          </a:prstGeom>
        </p:spPr>
        <p:txBody>
          <a:bodyPr vert="horz" lIns="91440" tIns="45720" rIns="91440" bIns="45720" rtlCol="0" anchor="t"/>
          <a:lstStyle>
            <a:lvl1pPr algn="l">
              <a:defRPr sz="1400" b="0" i="0">
                <a:solidFill>
                  <a:srgbClr val="D2B000"/>
                </a:solidFill>
                <a:latin typeface="Cambria" panose="02040503050406030204" pitchFamily="18" charset="0"/>
              </a:defRPr>
            </a:lvl1pPr>
          </a:lstStyle>
          <a:p>
            <a:endParaRPr lang="en-US" dirty="0"/>
          </a:p>
        </p:txBody>
      </p:sp>
      <p:sp>
        <p:nvSpPr>
          <p:cNvPr id="6" name="Slide Number Placeholder 5"/>
          <p:cNvSpPr>
            <a:spLocks noGrp="1"/>
          </p:cNvSpPr>
          <p:nvPr>
            <p:ph type="sldNum" sz="quarter" idx="4"/>
          </p:nvPr>
        </p:nvSpPr>
        <p:spPr>
          <a:xfrm>
            <a:off x="11582401" y="5761039"/>
            <a:ext cx="609600" cy="365125"/>
          </a:xfrm>
          <a:prstGeom prst="rect">
            <a:avLst/>
          </a:prstGeom>
        </p:spPr>
        <p:txBody>
          <a:bodyPr vert="horz" lIns="91440" tIns="45720" rIns="91440" bIns="45720" rtlCol="0" anchor="ctr"/>
          <a:lstStyle>
            <a:lvl1pPr algn="l">
              <a:defRPr sz="1200" b="0" i="0">
                <a:solidFill>
                  <a:srgbClr val="1A7ADF"/>
                </a:solidFill>
                <a:latin typeface="Cambria" panose="02040503050406030204" pitchFamily="18" charset="0"/>
              </a:defRPr>
            </a:lvl1pPr>
          </a:lstStyle>
          <a:p>
            <a:fld id="{D226B682-7383-1141-98A0-6DE68325F3E8}" type="slidenum">
              <a:rPr lang="en-US" smtClean="0"/>
              <a:pPr/>
              <a:t>‹#›</a:t>
            </a:fld>
            <a:endParaRPr lang="en-US" dirty="0"/>
          </a:p>
        </p:txBody>
      </p:sp>
    </p:spTree>
    <p:extLst>
      <p:ext uri="{BB962C8B-B14F-4D97-AF65-F5344CB8AC3E}">
        <p14:creationId xmlns:p14="http://schemas.microsoft.com/office/powerpoint/2010/main" val="41497627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84" r:id="rId9"/>
    <p:sldLayoutId id="2147483685" r:id="rId10"/>
    <p:sldLayoutId id="2147483686" r:id="rId11"/>
  </p:sldLayoutIdLst>
  <p:hf sldNum="0" hdr="0" ftr="0"/>
  <p:txStyles>
    <p:titleStyle>
      <a:lvl1pPr algn="l" defTabSz="457200" rtl="0" eaLnBrk="1" latinLnBrk="0" hangingPunct="1">
        <a:spcBef>
          <a:spcPct val="0"/>
        </a:spcBef>
        <a:buNone/>
        <a:defRPr sz="3200" b="0" i="0" kern="1200">
          <a:solidFill>
            <a:srgbClr val="002878"/>
          </a:solidFill>
          <a:latin typeface="Cambria" panose="02040503050406030204" pitchFamily="18" charset="0"/>
          <a:ea typeface="+mj-ea"/>
          <a:cs typeface="+mj-cs"/>
        </a:defRPr>
      </a:lvl1pPr>
    </p:titleStyle>
    <p:bodyStyle>
      <a:lvl1pPr marL="342900" indent="-342900" algn="l" defTabSz="457200" rtl="0" eaLnBrk="1" latinLnBrk="0" hangingPunct="1">
        <a:spcBef>
          <a:spcPct val="20000"/>
        </a:spcBef>
        <a:buFont typeface="Arial"/>
        <a:buChar char="•"/>
        <a:defRPr sz="2800" b="0" i="0" kern="1200">
          <a:solidFill>
            <a:srgbClr val="002878"/>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2400" b="0" i="0" kern="1200">
          <a:solidFill>
            <a:srgbClr val="002878"/>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2000" b="0" i="0" kern="1200">
          <a:solidFill>
            <a:schemeClr val="tx1"/>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800" b="0" i="0" kern="1200">
          <a:solidFill>
            <a:schemeClr val="tx1"/>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800" b="0" i="0" kern="1200">
          <a:solidFill>
            <a:schemeClr val="tx1">
              <a:lumMod val="65000"/>
              <a:lumOff val="35000"/>
            </a:schemeClr>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cholarlykitchen.sspnet.org/2023/04/25/green-via-gol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ubugoe.github.io/hoaddash/jct/wiley/#journal-tabl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braries.emory.edu/about/investments-external-open-access-and-dei-initiatives" TargetMode="External"/><Relationship Id="rId7" Type="http://schemas.openxmlformats.org/officeDocument/2006/relationships/image" Target="../media/image4.png"/><Relationship Id="rId2" Type="http://schemas.openxmlformats.org/officeDocument/2006/relationships/hyperlink" Target="https://sco.library.emory.edu/open-access-publishing/oa-funding-support/emory-oa-fund.html" TargetMode="External"/><Relationship Id="rId1" Type="http://schemas.openxmlformats.org/officeDocument/2006/relationships/slideLayout" Target="../slideLayouts/slideLayout4.xml"/><Relationship Id="rId6" Type="http://schemas.openxmlformats.org/officeDocument/2006/relationships/hyperlink" Target="http://fchi.emory.edu/digitalpublishing/" TargetMode="External"/><Relationship Id="rId5" Type="http://schemas.openxmlformats.org/officeDocument/2006/relationships/hyperlink" Target="https://dataverse.unc.edu/dataverse/Emory" TargetMode="External"/><Relationship Id="rId4" Type="http://schemas.openxmlformats.org/officeDocument/2006/relationships/hyperlink" Target="https://open.library.emory.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libraries.emory.edu/about/policies/collections-polic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Open Access Funding at Emory Libraries: Approaches, Challenges, and Future Thoughts</a:t>
            </a:r>
          </a:p>
        </p:txBody>
      </p:sp>
      <p:sp>
        <p:nvSpPr>
          <p:cNvPr id="3" name="Subtitle 2"/>
          <p:cNvSpPr>
            <a:spLocks noGrp="1"/>
          </p:cNvSpPr>
          <p:nvPr>
            <p:ph type="subTitle" idx="1"/>
          </p:nvPr>
        </p:nvSpPr>
        <p:spPr/>
        <p:txBody>
          <a:bodyPr>
            <a:normAutofit fontScale="92500" lnSpcReduction="20000"/>
          </a:bodyPr>
          <a:lstStyle/>
          <a:p>
            <a:r>
              <a:rPr lang="en-US" dirty="0">
                <a:cs typeface="Arial"/>
              </a:rPr>
              <a:t>Chris Palazzolo, PhD, Head of Collections, Woodruff Library, Emory University</a:t>
            </a:r>
          </a:p>
          <a:p>
            <a:endParaRPr lang="en-US" dirty="0">
              <a:cs typeface="Arial"/>
            </a:endParaRPr>
          </a:p>
          <a:p>
            <a:r>
              <a:rPr lang="en-US" dirty="0">
                <a:cs typeface="Arial"/>
              </a:rPr>
              <a:t>Chief Collection Development Officers at Large Research Libraries Interest Group, ALA, June 14, 2022</a:t>
            </a:r>
          </a:p>
        </p:txBody>
      </p:sp>
      <p:sp>
        <p:nvSpPr>
          <p:cNvPr id="4" name="TextBox 3">
            <a:extLst>
              <a:ext uri="{FF2B5EF4-FFF2-40B4-BE49-F238E27FC236}">
                <a16:creationId xmlns:a16="http://schemas.microsoft.com/office/drawing/2014/main" id="{CEE94EA3-236C-41CB-8D78-138D140A34CB}"/>
              </a:ext>
            </a:extLst>
          </p:cNvPr>
          <p:cNvSpPr txBox="1"/>
          <p:nvPr/>
        </p:nvSpPr>
        <p:spPr>
          <a:xfrm>
            <a:off x="6852424" y="2373350"/>
            <a:ext cx="76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latin typeface="Cambria" panose="02040503050406030204" pitchFamily="18" charset="0"/>
              <a:cs typeface="Arial"/>
            </a:endParaRPr>
          </a:p>
        </p:txBody>
      </p:sp>
    </p:spTree>
    <p:extLst>
      <p:ext uri="{BB962C8B-B14F-4D97-AF65-F5344CB8AC3E}">
        <p14:creationId xmlns:p14="http://schemas.microsoft.com/office/powerpoint/2010/main" val="136144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B71B5D-7566-4A7F-5A44-886F49702EE7}"/>
              </a:ext>
            </a:extLst>
          </p:cNvPr>
          <p:cNvSpPr>
            <a:spLocks noGrp="1"/>
          </p:cNvSpPr>
          <p:nvPr>
            <p:ph type="title"/>
          </p:nvPr>
        </p:nvSpPr>
        <p:spPr>
          <a:xfrm>
            <a:off x="609600" y="274639"/>
            <a:ext cx="10972800" cy="683305"/>
          </a:xfrm>
        </p:spPr>
        <p:txBody>
          <a:bodyPr/>
          <a:lstStyle/>
          <a:p>
            <a:r>
              <a:rPr lang="en-US" b="1" dirty="0"/>
              <a:t>Spend Over the Years . . .</a:t>
            </a:r>
          </a:p>
        </p:txBody>
      </p:sp>
      <p:sp>
        <p:nvSpPr>
          <p:cNvPr id="12" name="Content Placeholder 2">
            <a:extLst>
              <a:ext uri="{FF2B5EF4-FFF2-40B4-BE49-F238E27FC236}">
                <a16:creationId xmlns:a16="http://schemas.microsoft.com/office/drawing/2014/main" id="{7E96A903-A86C-23FA-A832-540C93F2E0B3}"/>
              </a:ext>
            </a:extLst>
          </p:cNvPr>
          <p:cNvSpPr>
            <a:spLocks noGrp="1"/>
          </p:cNvSpPr>
          <p:nvPr>
            <p:ph sz="half" idx="1"/>
          </p:nvPr>
        </p:nvSpPr>
        <p:spPr>
          <a:xfrm>
            <a:off x="609600" y="1103086"/>
            <a:ext cx="5384800" cy="5023077"/>
          </a:xfrm>
        </p:spPr>
        <p:txBody>
          <a:bodyPr/>
          <a:lstStyle/>
          <a:p>
            <a:r>
              <a:rPr lang="en-US" dirty="0"/>
              <a:t>Calculations do not make distinction between read and publish components of transformative agreements (ACS, IOP, Royal Society, Cambridge). </a:t>
            </a:r>
          </a:p>
          <a:p>
            <a:r>
              <a:rPr lang="en-US" dirty="0"/>
              <a:t>Highest publication activity is in ACS as consortial agreement, slight increase in cost</a:t>
            </a:r>
          </a:p>
        </p:txBody>
      </p:sp>
      <p:sp>
        <p:nvSpPr>
          <p:cNvPr id="4" name="Date Placeholder 3">
            <a:extLst>
              <a:ext uri="{FF2B5EF4-FFF2-40B4-BE49-F238E27FC236}">
                <a16:creationId xmlns:a16="http://schemas.microsoft.com/office/drawing/2014/main" id="{7BAC82D7-BAAA-A6CE-7F66-56AE6EE86439}"/>
              </a:ext>
            </a:extLst>
          </p:cNvPr>
          <p:cNvSpPr>
            <a:spLocks noGrp="1"/>
          </p:cNvSpPr>
          <p:nvPr>
            <p:ph type="dt" sz="half" idx="10"/>
          </p:nvPr>
        </p:nvSpPr>
        <p:spPr>
          <a:xfrm>
            <a:off x="609599" y="6270173"/>
            <a:ext cx="1460075" cy="362566"/>
          </a:xfrm>
        </p:spPr>
        <p:txBody>
          <a:bodyPr anchor="t">
            <a:normAutofit/>
          </a:bodyPr>
          <a:lstStyle/>
          <a:p>
            <a:pPr>
              <a:spcAft>
                <a:spcPts val="600"/>
              </a:spcAft>
            </a:pPr>
            <a:r>
              <a:rPr lang="en-US" dirty="0"/>
              <a:t>4/16/20</a:t>
            </a:r>
          </a:p>
        </p:txBody>
      </p:sp>
      <p:graphicFrame>
        <p:nvGraphicFramePr>
          <p:cNvPr id="5" name="Content Placeholder 4">
            <a:extLst>
              <a:ext uri="{FF2B5EF4-FFF2-40B4-BE49-F238E27FC236}">
                <a16:creationId xmlns:a16="http://schemas.microsoft.com/office/drawing/2014/main" id="{3D7F8C3D-91FC-19EB-A2FA-4DA2DD20F92B}"/>
              </a:ext>
            </a:extLst>
          </p:cNvPr>
          <p:cNvGraphicFramePr>
            <a:graphicFrameLocks noGrp="1"/>
          </p:cNvGraphicFramePr>
          <p:nvPr>
            <p:ph sz="half" idx="2"/>
            <p:extLst>
              <p:ext uri="{D42A27DB-BD31-4B8C-83A1-F6EECF244321}">
                <p14:modId xmlns:p14="http://schemas.microsoft.com/office/powerpoint/2010/main" val="3777390377"/>
              </p:ext>
            </p:extLst>
          </p:nvPr>
        </p:nvGraphicFramePr>
        <p:xfrm>
          <a:off x="6197600" y="1103086"/>
          <a:ext cx="5384800" cy="50230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888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D02F-562A-19C0-D03C-0FD8485326A3}"/>
              </a:ext>
            </a:extLst>
          </p:cNvPr>
          <p:cNvSpPr>
            <a:spLocks noGrp="1"/>
          </p:cNvSpPr>
          <p:nvPr>
            <p:ph type="title"/>
          </p:nvPr>
        </p:nvSpPr>
        <p:spPr/>
        <p:txBody>
          <a:bodyPr/>
          <a:lstStyle/>
          <a:p>
            <a:r>
              <a:rPr lang="en-US" b="1" dirty="0"/>
              <a:t>Inventory List</a:t>
            </a:r>
          </a:p>
        </p:txBody>
      </p:sp>
      <p:pic>
        <p:nvPicPr>
          <p:cNvPr id="6" name="Content Placeholder 5" descr="A screenshot of a computer&#10;&#10;Description automatically generated with medium confidence">
            <a:extLst>
              <a:ext uri="{FF2B5EF4-FFF2-40B4-BE49-F238E27FC236}">
                <a16:creationId xmlns:a16="http://schemas.microsoft.com/office/drawing/2014/main" id="{463E8BD4-A6D6-B46B-C98B-90870C67D4BE}"/>
              </a:ext>
            </a:extLst>
          </p:cNvPr>
          <p:cNvPicPr>
            <a:picLocks noGrp="1" noChangeAspect="1"/>
          </p:cNvPicPr>
          <p:nvPr>
            <p:ph idx="1"/>
          </p:nvPr>
        </p:nvPicPr>
        <p:blipFill>
          <a:blip r:embed="rId2"/>
          <a:stretch>
            <a:fillRect/>
          </a:stretch>
        </p:blipFill>
        <p:spPr>
          <a:xfrm>
            <a:off x="609600" y="1661094"/>
            <a:ext cx="10972800" cy="3907288"/>
          </a:xfrm>
        </p:spPr>
      </p:pic>
      <p:sp>
        <p:nvSpPr>
          <p:cNvPr id="4" name="Date Placeholder 3">
            <a:extLst>
              <a:ext uri="{FF2B5EF4-FFF2-40B4-BE49-F238E27FC236}">
                <a16:creationId xmlns:a16="http://schemas.microsoft.com/office/drawing/2014/main" id="{93B34DEA-E381-672B-C98B-626B1C012BF8}"/>
              </a:ext>
            </a:extLst>
          </p:cNvPr>
          <p:cNvSpPr>
            <a:spLocks noGrp="1"/>
          </p:cNvSpPr>
          <p:nvPr>
            <p:ph type="dt" sz="half" idx="10"/>
          </p:nvPr>
        </p:nvSpPr>
        <p:spPr/>
        <p:txBody>
          <a:bodyPr/>
          <a:lstStyle/>
          <a:p>
            <a:r>
              <a:rPr lang="en-US" dirty="0"/>
              <a:t>4/16/20</a:t>
            </a:r>
          </a:p>
        </p:txBody>
      </p:sp>
    </p:spTree>
    <p:extLst>
      <p:ext uri="{BB962C8B-B14F-4D97-AF65-F5344CB8AC3E}">
        <p14:creationId xmlns:p14="http://schemas.microsoft.com/office/powerpoint/2010/main" val="344674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3299-0619-7677-A8AE-4B4D53889492}"/>
              </a:ext>
            </a:extLst>
          </p:cNvPr>
          <p:cNvSpPr>
            <a:spLocks noGrp="1"/>
          </p:cNvSpPr>
          <p:nvPr>
            <p:ph type="title"/>
          </p:nvPr>
        </p:nvSpPr>
        <p:spPr/>
        <p:txBody>
          <a:bodyPr/>
          <a:lstStyle/>
          <a:p>
            <a:r>
              <a:rPr lang="en-US" b="1" dirty="0"/>
              <a:t>Governance and Stakeholders</a:t>
            </a:r>
          </a:p>
        </p:txBody>
      </p:sp>
      <p:sp>
        <p:nvSpPr>
          <p:cNvPr id="3" name="Content Placeholder 2">
            <a:extLst>
              <a:ext uri="{FF2B5EF4-FFF2-40B4-BE49-F238E27FC236}">
                <a16:creationId xmlns:a16="http://schemas.microsoft.com/office/drawing/2014/main" id="{32628293-5587-E324-1185-B8FCB58BB639}"/>
              </a:ext>
            </a:extLst>
          </p:cNvPr>
          <p:cNvSpPr>
            <a:spLocks noGrp="1"/>
          </p:cNvSpPr>
          <p:nvPr>
            <p:ph sz="half" idx="1"/>
          </p:nvPr>
        </p:nvSpPr>
        <p:spPr/>
        <p:txBody>
          <a:bodyPr/>
          <a:lstStyle/>
          <a:p>
            <a:r>
              <a:rPr lang="en-US" dirty="0"/>
              <a:t>Collection Management</a:t>
            </a:r>
          </a:p>
          <a:p>
            <a:pPr lvl="1"/>
            <a:r>
              <a:rPr lang="en-US" dirty="0"/>
              <a:t>E-Resources subgroup (CMTAG)</a:t>
            </a:r>
          </a:p>
          <a:p>
            <a:pPr lvl="1"/>
            <a:r>
              <a:rPr lang="en-US" dirty="0"/>
              <a:t>Subject Librarians</a:t>
            </a:r>
          </a:p>
          <a:p>
            <a:pPr lvl="1"/>
            <a:r>
              <a:rPr lang="en-US" dirty="0"/>
              <a:t>Electronic and Continuing Resources Team</a:t>
            </a:r>
          </a:p>
          <a:p>
            <a:pPr lvl="1"/>
            <a:r>
              <a:rPr lang="en-US" dirty="0"/>
              <a:t>Resource Description</a:t>
            </a:r>
          </a:p>
          <a:p>
            <a:pPr lvl="1"/>
            <a:r>
              <a:rPr lang="en-US" dirty="0"/>
              <a:t>Office of Scholarly Communication</a:t>
            </a:r>
          </a:p>
          <a:p>
            <a:pPr marL="457200" lvl="1" indent="0">
              <a:buNone/>
            </a:pPr>
            <a:endParaRPr lang="en-US" dirty="0"/>
          </a:p>
          <a:p>
            <a:pPr lvl="1"/>
            <a:endParaRPr lang="en-US" dirty="0"/>
          </a:p>
        </p:txBody>
      </p:sp>
      <p:sp>
        <p:nvSpPr>
          <p:cNvPr id="4" name="Content Placeholder 3">
            <a:extLst>
              <a:ext uri="{FF2B5EF4-FFF2-40B4-BE49-F238E27FC236}">
                <a16:creationId xmlns:a16="http://schemas.microsoft.com/office/drawing/2014/main" id="{D59D80DB-299A-CF0E-69DD-50267F502393}"/>
              </a:ext>
            </a:extLst>
          </p:cNvPr>
          <p:cNvSpPr>
            <a:spLocks noGrp="1"/>
          </p:cNvSpPr>
          <p:nvPr>
            <p:ph sz="half" idx="2"/>
          </p:nvPr>
        </p:nvSpPr>
        <p:spPr/>
        <p:txBody>
          <a:bodyPr/>
          <a:lstStyle/>
          <a:p>
            <a:r>
              <a:rPr lang="en-US" dirty="0"/>
              <a:t>Emory College</a:t>
            </a:r>
          </a:p>
          <a:p>
            <a:r>
              <a:rPr lang="en-US" dirty="0"/>
              <a:t>Office of Research Administration</a:t>
            </a:r>
          </a:p>
          <a:p>
            <a:r>
              <a:rPr lang="en-US" dirty="0"/>
              <a:t>Library Policy Committee</a:t>
            </a:r>
          </a:p>
          <a:p>
            <a:r>
              <a:rPr lang="en-US" dirty="0"/>
              <a:t>Collections Steering Committee</a:t>
            </a:r>
          </a:p>
          <a:p>
            <a:endParaRPr lang="en-US" dirty="0"/>
          </a:p>
          <a:p>
            <a:endParaRPr lang="en-US" dirty="0"/>
          </a:p>
        </p:txBody>
      </p:sp>
      <p:sp>
        <p:nvSpPr>
          <p:cNvPr id="5" name="Date Placeholder 4">
            <a:extLst>
              <a:ext uri="{FF2B5EF4-FFF2-40B4-BE49-F238E27FC236}">
                <a16:creationId xmlns:a16="http://schemas.microsoft.com/office/drawing/2014/main" id="{8AFDD684-377A-4593-1468-1C74B6B90017}"/>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25684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6B3A-3574-E14F-9D94-5BF53B5B019F}"/>
              </a:ext>
            </a:extLst>
          </p:cNvPr>
          <p:cNvSpPr>
            <a:spLocks noGrp="1"/>
          </p:cNvSpPr>
          <p:nvPr>
            <p:ph type="title"/>
          </p:nvPr>
        </p:nvSpPr>
        <p:spPr>
          <a:xfrm>
            <a:off x="609600" y="274639"/>
            <a:ext cx="10972800" cy="683305"/>
          </a:xfrm>
        </p:spPr>
        <p:txBody>
          <a:bodyPr anchor="t">
            <a:noAutofit/>
          </a:bodyPr>
          <a:lstStyle/>
          <a:p>
            <a:pPr>
              <a:lnSpc>
                <a:spcPct val="90000"/>
              </a:lnSpc>
            </a:pPr>
            <a:r>
              <a:rPr lang="en-US" sz="3600" b="1" dirty="0"/>
              <a:t>Research Data</a:t>
            </a:r>
            <a:br>
              <a:rPr lang="en-US" sz="3600" b="1" dirty="0"/>
            </a:br>
            <a:endParaRPr lang="en-US" sz="3600" b="1" dirty="0"/>
          </a:p>
        </p:txBody>
      </p:sp>
      <p:pic>
        <p:nvPicPr>
          <p:cNvPr id="5" name="Content Placeholder 4" descr="A picture containing text, electronics, data storage device, everyday carry&#10;&#10;Description automatically generated">
            <a:extLst>
              <a:ext uri="{FF2B5EF4-FFF2-40B4-BE49-F238E27FC236}">
                <a16:creationId xmlns:a16="http://schemas.microsoft.com/office/drawing/2014/main" id="{3D4E520A-9FC3-1CFE-2312-90B25DE1168E}"/>
              </a:ext>
            </a:extLst>
          </p:cNvPr>
          <p:cNvPicPr>
            <a:picLocks noGrp="1" noChangeAspect="1"/>
          </p:cNvPicPr>
          <p:nvPr>
            <p:ph sz="half" idx="2"/>
          </p:nvPr>
        </p:nvPicPr>
        <p:blipFill>
          <a:blip r:embed="rId2"/>
          <a:stretch>
            <a:fillRect/>
          </a:stretch>
        </p:blipFill>
        <p:spPr>
          <a:xfrm>
            <a:off x="6096322" y="1566041"/>
            <a:ext cx="4698678" cy="3445697"/>
          </a:xfrm>
        </p:spPr>
      </p:pic>
      <p:sp>
        <p:nvSpPr>
          <p:cNvPr id="4" name="Date Placeholder 3">
            <a:extLst>
              <a:ext uri="{FF2B5EF4-FFF2-40B4-BE49-F238E27FC236}">
                <a16:creationId xmlns:a16="http://schemas.microsoft.com/office/drawing/2014/main" id="{7E14A5CD-2E51-1F46-873A-C61F9AB05BC5}"/>
              </a:ext>
            </a:extLst>
          </p:cNvPr>
          <p:cNvSpPr>
            <a:spLocks noGrp="1"/>
          </p:cNvSpPr>
          <p:nvPr>
            <p:ph type="dt" sz="half" idx="10"/>
          </p:nvPr>
        </p:nvSpPr>
        <p:spPr>
          <a:xfrm>
            <a:off x="609599" y="6270173"/>
            <a:ext cx="1460075" cy="362566"/>
          </a:xfrm>
        </p:spPr>
        <p:txBody>
          <a:bodyPr anchor="t">
            <a:normAutofit/>
          </a:bodyPr>
          <a:lstStyle/>
          <a:p>
            <a:pPr>
              <a:spcAft>
                <a:spcPts val="600"/>
              </a:spcAft>
            </a:pPr>
            <a:endParaRPr lang="en-US" dirty="0"/>
          </a:p>
        </p:txBody>
      </p:sp>
      <p:graphicFrame>
        <p:nvGraphicFramePr>
          <p:cNvPr id="16" name="Content Placeholder 2">
            <a:extLst>
              <a:ext uri="{FF2B5EF4-FFF2-40B4-BE49-F238E27FC236}">
                <a16:creationId xmlns:a16="http://schemas.microsoft.com/office/drawing/2014/main" id="{F714426B-863E-01E5-A0AA-A3BE3D7D1C44}"/>
              </a:ext>
            </a:extLst>
          </p:cNvPr>
          <p:cNvGraphicFramePr>
            <a:graphicFrameLocks noGrp="1"/>
          </p:cNvGraphicFramePr>
          <p:nvPr>
            <p:ph sz="half" idx="1"/>
            <p:extLst>
              <p:ext uri="{D42A27DB-BD31-4B8C-83A1-F6EECF244321}">
                <p14:modId xmlns:p14="http://schemas.microsoft.com/office/powerpoint/2010/main" val="2347527117"/>
              </p:ext>
            </p:extLst>
          </p:nvPr>
        </p:nvGraphicFramePr>
        <p:xfrm>
          <a:off x="609600" y="1103086"/>
          <a:ext cx="5384800" cy="5023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71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9217-3486-FECB-CDC3-8CEBF29B7237}"/>
              </a:ext>
            </a:extLst>
          </p:cNvPr>
          <p:cNvSpPr>
            <a:spLocks noGrp="1"/>
          </p:cNvSpPr>
          <p:nvPr>
            <p:ph type="title"/>
          </p:nvPr>
        </p:nvSpPr>
        <p:spPr/>
        <p:txBody>
          <a:bodyPr/>
          <a:lstStyle/>
          <a:p>
            <a:r>
              <a:rPr lang="en-US" b="1" dirty="0"/>
              <a:t>Further Questions &amp; Concerns</a:t>
            </a:r>
          </a:p>
        </p:txBody>
      </p:sp>
      <p:sp>
        <p:nvSpPr>
          <p:cNvPr id="3" name="Content Placeholder 2">
            <a:extLst>
              <a:ext uri="{FF2B5EF4-FFF2-40B4-BE49-F238E27FC236}">
                <a16:creationId xmlns:a16="http://schemas.microsoft.com/office/drawing/2014/main" id="{AF6D7D20-4AD5-25EC-A6E1-EC90D17387A5}"/>
              </a:ext>
            </a:extLst>
          </p:cNvPr>
          <p:cNvSpPr>
            <a:spLocks noGrp="1"/>
          </p:cNvSpPr>
          <p:nvPr>
            <p:ph idx="1"/>
          </p:nvPr>
        </p:nvSpPr>
        <p:spPr/>
        <p:txBody>
          <a:bodyPr/>
          <a:lstStyle/>
          <a:p>
            <a:r>
              <a:rPr lang="en-US" dirty="0"/>
              <a:t>Greater assistance for smaller players (e.g., Open Book Collective)</a:t>
            </a:r>
          </a:p>
          <a:p>
            <a:r>
              <a:rPr lang="en-US" dirty="0"/>
              <a:t>Success of some monograph models, S20</a:t>
            </a:r>
          </a:p>
          <a:p>
            <a:r>
              <a:rPr lang="en-US" dirty="0"/>
              <a:t>Misconceptions around compliance with federal funding agencies</a:t>
            </a:r>
          </a:p>
          <a:p>
            <a:pPr lvl="1"/>
            <a:r>
              <a:rPr lang="en-US" dirty="0">
                <a:hlinkClick r:id="rId3"/>
              </a:rPr>
              <a:t>Green v. Gold</a:t>
            </a:r>
            <a:r>
              <a:rPr lang="en-US" dirty="0"/>
              <a:t> </a:t>
            </a:r>
          </a:p>
          <a:p>
            <a:r>
              <a:rPr lang="en-US" dirty="0"/>
              <a:t>Role of consortia—are costs really going down?</a:t>
            </a:r>
          </a:p>
          <a:p>
            <a:r>
              <a:rPr lang="en-US" dirty="0"/>
              <a:t>Lack of clarity in R vs. P</a:t>
            </a:r>
          </a:p>
          <a:p>
            <a:r>
              <a:rPr lang="en-US" dirty="0"/>
              <a:t>Value of subscription models</a:t>
            </a:r>
          </a:p>
          <a:p>
            <a:r>
              <a:rPr lang="en-US" dirty="0">
                <a:hlinkClick r:id="rId4"/>
              </a:rPr>
              <a:t>Assessment along the lines of Coalition S</a:t>
            </a:r>
            <a:endParaRPr lang="en-US" dirty="0"/>
          </a:p>
          <a:p>
            <a:pPr marL="0" indent="0">
              <a:buNone/>
            </a:pPr>
            <a:endParaRPr lang="en-US" dirty="0"/>
          </a:p>
        </p:txBody>
      </p:sp>
      <p:sp>
        <p:nvSpPr>
          <p:cNvPr id="4" name="Date Placeholder 3">
            <a:extLst>
              <a:ext uri="{FF2B5EF4-FFF2-40B4-BE49-F238E27FC236}">
                <a16:creationId xmlns:a16="http://schemas.microsoft.com/office/drawing/2014/main" id="{48E744CE-4B22-5DF2-15D8-39ECB6F8B6D8}"/>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04716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7F5E3-F244-8CE2-B45F-C3A57F3E14BB}"/>
              </a:ext>
            </a:extLst>
          </p:cNvPr>
          <p:cNvSpPr>
            <a:spLocks noGrp="1"/>
          </p:cNvSpPr>
          <p:nvPr>
            <p:ph type="dt" sz="half" idx="10"/>
          </p:nvPr>
        </p:nvSpPr>
        <p:spPr/>
        <p:txBody>
          <a:bodyPr/>
          <a:lstStyle/>
          <a:p>
            <a:r>
              <a:rPr lang="en-US" dirty="0"/>
              <a:t>4/16/20</a:t>
            </a:r>
          </a:p>
        </p:txBody>
      </p:sp>
      <p:pic>
        <p:nvPicPr>
          <p:cNvPr id="5" name="Picture 4" descr="Picture 7">
            <a:extLst>
              <a:ext uri="{FF2B5EF4-FFF2-40B4-BE49-F238E27FC236}">
                <a16:creationId xmlns:a16="http://schemas.microsoft.com/office/drawing/2014/main" id="{E1C2CCB4-4ACB-C18D-B770-2E697D77097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22666" y="-36082"/>
            <a:ext cx="12237332" cy="6930164"/>
          </a:xfrm>
          <a:prstGeom prst="rect">
            <a:avLst/>
          </a:prstGeom>
          <a:ln w="12700">
            <a:miter lim="400000"/>
          </a:ln>
        </p:spPr>
      </p:pic>
      <p:sp>
        <p:nvSpPr>
          <p:cNvPr id="7" name="TextBox 6">
            <a:extLst>
              <a:ext uri="{FF2B5EF4-FFF2-40B4-BE49-F238E27FC236}">
                <a16:creationId xmlns:a16="http://schemas.microsoft.com/office/drawing/2014/main" id="{BAD55B67-83DD-6CB8-3E05-C2E1CFC3F989}"/>
              </a:ext>
            </a:extLst>
          </p:cNvPr>
          <p:cNvSpPr txBox="1"/>
          <p:nvPr/>
        </p:nvSpPr>
        <p:spPr>
          <a:xfrm>
            <a:off x="2991315" y="3116095"/>
            <a:ext cx="6205652" cy="646331"/>
          </a:xfrm>
          <a:prstGeom prst="rect">
            <a:avLst/>
          </a:prstGeom>
          <a:noFill/>
        </p:spPr>
        <p:txBody>
          <a:bodyPr wrap="square">
            <a:spAutoFit/>
          </a:bodyPr>
          <a:lstStyle/>
          <a:p>
            <a:pPr algn="ctr"/>
            <a:r>
              <a:rPr lang="en-US" sz="3600" dirty="0">
                <a:solidFill>
                  <a:schemeClr val="bg1"/>
                </a:solidFill>
                <a:latin typeface="Cambria" panose="02040503050406030204" pitchFamily="18" charset="0"/>
                <a:ea typeface="Calibri" charset="0"/>
                <a:cs typeface="Calibri" charset="0"/>
              </a:rPr>
              <a:t>QUESTIONS</a:t>
            </a:r>
            <a:endParaRPr lang="en-US" sz="36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71953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D947-24F1-F71E-7CA5-9522A14AA24D}"/>
              </a:ext>
            </a:extLst>
          </p:cNvPr>
          <p:cNvSpPr>
            <a:spLocks noGrp="1"/>
          </p:cNvSpPr>
          <p:nvPr>
            <p:ph type="title"/>
          </p:nvPr>
        </p:nvSpPr>
        <p:spPr/>
        <p:txBody>
          <a:bodyPr/>
          <a:lstStyle/>
          <a:p>
            <a:r>
              <a:rPr lang="en-US" b="1" dirty="0"/>
              <a:t>Initial Questions and Challenges</a:t>
            </a:r>
          </a:p>
        </p:txBody>
      </p:sp>
      <p:sp>
        <p:nvSpPr>
          <p:cNvPr id="3" name="Content Placeholder 2">
            <a:extLst>
              <a:ext uri="{FF2B5EF4-FFF2-40B4-BE49-F238E27FC236}">
                <a16:creationId xmlns:a16="http://schemas.microsoft.com/office/drawing/2014/main" id="{372FA928-B38D-6B99-146A-EFB41FA8BBB1}"/>
              </a:ext>
            </a:extLst>
          </p:cNvPr>
          <p:cNvSpPr>
            <a:spLocks noGrp="1"/>
          </p:cNvSpPr>
          <p:nvPr>
            <p:ph idx="1"/>
          </p:nvPr>
        </p:nvSpPr>
        <p:spPr/>
        <p:txBody>
          <a:bodyPr vert="horz" lIns="91440" tIns="45720" rIns="91440" bIns="45720" rtlCol="0" anchor="t">
            <a:normAutofit fontScale="85000" lnSpcReduction="20000"/>
          </a:bodyPr>
          <a:lstStyle/>
          <a:p>
            <a:endParaRPr lang="en-US" sz="2800" dirty="0"/>
          </a:p>
          <a:p>
            <a:r>
              <a:rPr lang="en-US" dirty="0"/>
              <a:t>Remember the 1% proposition?</a:t>
            </a:r>
          </a:p>
          <a:p>
            <a:pPr lvl="1"/>
            <a:r>
              <a:rPr lang="en-US" dirty="0"/>
              <a:t>Support can be difficult to define (people, content, systems)</a:t>
            </a:r>
          </a:p>
          <a:p>
            <a:r>
              <a:rPr lang="en-US" dirty="0"/>
              <a:t>The challenge: </a:t>
            </a:r>
          </a:p>
          <a:p>
            <a:pPr lvl="1"/>
            <a:r>
              <a:rPr lang="en-US" dirty="0"/>
              <a:t>Someone has to pay in the system and fund open access. Where does money come from? Cost containment and budget constraints for libraries, while shifting to OA and subscription costs. </a:t>
            </a:r>
          </a:p>
          <a:p>
            <a:r>
              <a:rPr lang="en-US" dirty="0"/>
              <a:t>OSTP Memo—green access still good enough, waiting for guidance from agencies, such as NEH</a:t>
            </a:r>
          </a:p>
          <a:p>
            <a:pPr lvl="1"/>
            <a:r>
              <a:rPr lang="en-US" dirty="0"/>
              <a:t>Support, not compliance</a:t>
            </a:r>
          </a:p>
          <a:p>
            <a:pPr lvl="1"/>
            <a:r>
              <a:rPr lang="en-US" dirty="0"/>
              <a:t>Questioning existing publishing models, focus on equity, understanding motivation of publishers and funders</a:t>
            </a:r>
          </a:p>
          <a:p>
            <a:r>
              <a:rPr lang="en-US" dirty="0"/>
              <a:t>No overarching models, but a plethora of business models*</a:t>
            </a:r>
          </a:p>
          <a:p>
            <a:endParaRPr lang="en-US" dirty="0"/>
          </a:p>
          <a:p>
            <a:endParaRPr lang="en-US" dirty="0"/>
          </a:p>
          <a:p>
            <a:pPr marL="0" indent="0">
              <a:buNone/>
            </a:pPr>
            <a:r>
              <a:rPr lang="en-US" sz="1200" dirty="0"/>
              <a:t>*see Sharla Lair, “Exploring Open Content Models.” Lyrasis Open Fair 2022</a:t>
            </a:r>
            <a:endParaRPr lang="en-US" dirty="0"/>
          </a:p>
        </p:txBody>
      </p:sp>
      <p:sp>
        <p:nvSpPr>
          <p:cNvPr id="4" name="Date Placeholder 3">
            <a:extLst>
              <a:ext uri="{FF2B5EF4-FFF2-40B4-BE49-F238E27FC236}">
                <a16:creationId xmlns:a16="http://schemas.microsoft.com/office/drawing/2014/main" id="{99C040C6-6F14-7613-3F14-930D4E19A633}"/>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90811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E575-B509-EAFF-E1AB-A384D776FE0E}"/>
              </a:ext>
            </a:extLst>
          </p:cNvPr>
          <p:cNvSpPr>
            <a:spLocks noGrp="1"/>
          </p:cNvSpPr>
          <p:nvPr>
            <p:ph type="title"/>
          </p:nvPr>
        </p:nvSpPr>
        <p:spPr/>
        <p:txBody>
          <a:bodyPr/>
          <a:lstStyle/>
          <a:p>
            <a:r>
              <a:rPr lang="en-US" b="1" dirty="0"/>
              <a:t>Funders—Internal and External</a:t>
            </a:r>
          </a:p>
        </p:txBody>
      </p:sp>
      <p:sp>
        <p:nvSpPr>
          <p:cNvPr id="3" name="Content Placeholder 2">
            <a:extLst>
              <a:ext uri="{FF2B5EF4-FFF2-40B4-BE49-F238E27FC236}">
                <a16:creationId xmlns:a16="http://schemas.microsoft.com/office/drawing/2014/main" id="{447CA6AB-B48D-914B-3D36-9BBB4EFF18D2}"/>
              </a:ext>
            </a:extLst>
          </p:cNvPr>
          <p:cNvSpPr>
            <a:spLocks noGrp="1"/>
          </p:cNvSpPr>
          <p:nvPr>
            <p:ph idx="1"/>
          </p:nvPr>
        </p:nvSpPr>
        <p:spPr/>
        <p:txBody>
          <a:bodyPr/>
          <a:lstStyle/>
          <a:p>
            <a:r>
              <a:rPr lang="en-US" dirty="0"/>
              <a:t>So the question is, where does the funding come from to ensure that OA publication is sustainable?</a:t>
            </a:r>
          </a:p>
          <a:p>
            <a:pPr lvl="1"/>
            <a:r>
              <a:rPr lang="en-US" dirty="0"/>
              <a:t>Traditionally libraries have always acquired content or tools, but in some cases OA funding is more about infrastructure (including efficient, transferable, sharable metadata), e.g. Open Book Collective, OAPEN</a:t>
            </a:r>
          </a:p>
          <a:p>
            <a:r>
              <a:rPr lang="en-US" dirty="0"/>
              <a:t>The library can not be solely responsible, but can help vet, license, explore and market OA options, and selectively fund infrastructure and content</a:t>
            </a:r>
          </a:p>
          <a:p>
            <a:r>
              <a:rPr lang="en-US" b="1" dirty="0"/>
              <a:t>Multiple players: </a:t>
            </a:r>
            <a:r>
              <a:rPr lang="en-US" dirty="0"/>
              <a:t>grant funders, ORAs, faculty, internal library funds, but relatively unequal</a:t>
            </a:r>
          </a:p>
        </p:txBody>
      </p:sp>
      <p:sp>
        <p:nvSpPr>
          <p:cNvPr id="4" name="Date Placeholder 3">
            <a:extLst>
              <a:ext uri="{FF2B5EF4-FFF2-40B4-BE49-F238E27FC236}">
                <a16:creationId xmlns:a16="http://schemas.microsoft.com/office/drawing/2014/main" id="{ECF2797C-5049-3D3E-DFCC-220B523DD20D}"/>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52462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4A46-3DF1-5AB4-26C1-5DA001ED7D27}"/>
              </a:ext>
            </a:extLst>
          </p:cNvPr>
          <p:cNvSpPr>
            <a:spLocks noGrp="1"/>
          </p:cNvSpPr>
          <p:nvPr>
            <p:ph type="title"/>
          </p:nvPr>
        </p:nvSpPr>
        <p:spPr/>
        <p:txBody>
          <a:bodyPr/>
          <a:lstStyle/>
          <a:p>
            <a:r>
              <a:rPr lang="en-US" dirty="0"/>
              <a:t>Business Models</a:t>
            </a:r>
          </a:p>
        </p:txBody>
      </p:sp>
      <p:sp>
        <p:nvSpPr>
          <p:cNvPr id="3" name="Content Placeholder 2">
            <a:extLst>
              <a:ext uri="{FF2B5EF4-FFF2-40B4-BE49-F238E27FC236}">
                <a16:creationId xmlns:a16="http://schemas.microsoft.com/office/drawing/2014/main" id="{81BACC7E-8BAA-1207-517D-6A3DC365C303}"/>
              </a:ext>
            </a:extLst>
          </p:cNvPr>
          <p:cNvSpPr>
            <a:spLocks noGrp="1"/>
          </p:cNvSpPr>
          <p:nvPr>
            <p:ph idx="1"/>
          </p:nvPr>
        </p:nvSpPr>
        <p:spPr/>
        <p:txBody>
          <a:bodyPr>
            <a:normAutofit fontScale="92500" lnSpcReduction="20000"/>
          </a:bodyPr>
          <a:lstStyle/>
          <a:p>
            <a:r>
              <a:rPr lang="en-US" dirty="0"/>
              <a:t>Earned Revenue Models (BPCs, APCs, Crowdfunding, Delayed OA)</a:t>
            </a:r>
          </a:p>
          <a:p>
            <a:pPr lvl="1"/>
            <a:r>
              <a:rPr lang="en-US" dirty="0"/>
              <a:t>Transformative Read and Publish</a:t>
            </a:r>
          </a:p>
          <a:p>
            <a:r>
              <a:rPr lang="en-US" dirty="0"/>
              <a:t>Embedded Institutional Support (Library-Based Publishing, Subsidy)</a:t>
            </a:r>
          </a:p>
          <a:p>
            <a:r>
              <a:rPr lang="en-US" dirty="0"/>
              <a:t>Third-Party Subsidization (Grants, Indirects, etc)</a:t>
            </a:r>
          </a:p>
          <a:p>
            <a:r>
              <a:rPr lang="en-US" dirty="0"/>
              <a:t>Consortial (Library crowdfunding, memberships, shared infrastructure, Subscribe to Open)</a:t>
            </a:r>
          </a:p>
          <a:p>
            <a:pPr marL="0" indent="0">
              <a:buNone/>
            </a:pPr>
            <a:endParaRPr lang="en-US" dirty="0"/>
          </a:p>
          <a:p>
            <a:pPr marL="0" indent="0">
              <a:buNone/>
            </a:pPr>
            <a:r>
              <a:rPr lang="en-US" i="1" dirty="0"/>
              <a:t>Again, funding must be generated to cover costs, but at a reasonable level</a:t>
            </a:r>
          </a:p>
          <a:p>
            <a:pPr marL="0" indent="0">
              <a:buNone/>
            </a:pPr>
            <a:endParaRPr lang="en-US" dirty="0"/>
          </a:p>
          <a:p>
            <a:pPr marL="0" indent="0">
              <a:buNone/>
            </a:pPr>
            <a:r>
              <a:rPr lang="en-US" dirty="0"/>
              <a:t>Emory has primarily participated mostly in Models 1 and 4.</a:t>
            </a:r>
          </a:p>
          <a:p>
            <a:pPr marL="0" indent="0">
              <a:buNone/>
            </a:pPr>
            <a:endParaRPr lang="en-US" dirty="0"/>
          </a:p>
          <a:p>
            <a:pPr marL="0" indent="0">
              <a:buNone/>
            </a:pPr>
            <a:r>
              <a:rPr lang="en-US" sz="1300" dirty="0"/>
              <a:t>From: Penier, Izabella, Martin Paul Eve, and Tom Grady. “COPIM—Revenue Models for Open Access Monographs 2020.” Zenodo, September 7, 2020. https://doi.org/10.5281/zenodo.4011836</a:t>
            </a:r>
          </a:p>
        </p:txBody>
      </p:sp>
      <p:sp>
        <p:nvSpPr>
          <p:cNvPr id="4" name="Date Placeholder 3">
            <a:extLst>
              <a:ext uri="{FF2B5EF4-FFF2-40B4-BE49-F238E27FC236}">
                <a16:creationId xmlns:a16="http://schemas.microsoft.com/office/drawing/2014/main" id="{6AE5AB32-DEB5-004F-28BB-1D5CEAAB2BE3}"/>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738956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3A21-673D-CC62-0601-3C9997760EBC}"/>
              </a:ext>
            </a:extLst>
          </p:cNvPr>
          <p:cNvSpPr>
            <a:spLocks noGrp="1"/>
          </p:cNvSpPr>
          <p:nvPr>
            <p:ph type="title"/>
          </p:nvPr>
        </p:nvSpPr>
        <p:spPr>
          <a:xfrm>
            <a:off x="609600" y="274639"/>
            <a:ext cx="10972800" cy="683305"/>
          </a:xfrm>
        </p:spPr>
        <p:txBody>
          <a:bodyPr anchor="t">
            <a:normAutofit/>
          </a:bodyPr>
          <a:lstStyle/>
          <a:p>
            <a:r>
              <a:rPr lang="en-US" dirty="0"/>
              <a:t>Current Types of Support from Emory Libraries</a:t>
            </a:r>
          </a:p>
        </p:txBody>
      </p:sp>
      <p:sp>
        <p:nvSpPr>
          <p:cNvPr id="3" name="Content Placeholder 2">
            <a:extLst>
              <a:ext uri="{FF2B5EF4-FFF2-40B4-BE49-F238E27FC236}">
                <a16:creationId xmlns:a16="http://schemas.microsoft.com/office/drawing/2014/main" id="{1947DDBE-18F8-0243-69E9-0B9E9A871786}"/>
              </a:ext>
            </a:extLst>
          </p:cNvPr>
          <p:cNvSpPr>
            <a:spLocks noGrp="1"/>
          </p:cNvSpPr>
          <p:nvPr>
            <p:ph sz="half" idx="1"/>
          </p:nvPr>
        </p:nvSpPr>
        <p:spPr>
          <a:xfrm>
            <a:off x="609600" y="1103086"/>
            <a:ext cx="5384800" cy="5023077"/>
          </a:xfrm>
        </p:spPr>
        <p:txBody>
          <a:bodyPr>
            <a:normAutofit lnSpcReduction="10000"/>
          </a:bodyPr>
          <a:lstStyle/>
          <a:p>
            <a:pPr>
              <a:lnSpc>
                <a:spcPct val="90000"/>
              </a:lnSpc>
            </a:pPr>
            <a:r>
              <a:rPr lang="en-US" sz="2000" dirty="0">
                <a:hlinkClick r:id="rId2"/>
              </a:rPr>
              <a:t>Open Access Publishing Fund</a:t>
            </a:r>
            <a:endParaRPr lang="en-US" sz="2000" dirty="0"/>
          </a:p>
          <a:p>
            <a:pPr>
              <a:lnSpc>
                <a:spcPct val="90000"/>
              </a:lnSpc>
            </a:pPr>
            <a:r>
              <a:rPr lang="en-US" sz="2000" dirty="0">
                <a:hlinkClick r:id="rId3"/>
              </a:rPr>
              <a:t>Investments in Open Access</a:t>
            </a:r>
            <a:endParaRPr lang="en-US" sz="2000" dirty="0"/>
          </a:p>
          <a:p>
            <a:pPr>
              <a:lnSpc>
                <a:spcPct val="90000"/>
              </a:lnSpc>
            </a:pPr>
            <a:r>
              <a:rPr lang="en-US" sz="2000" dirty="0">
                <a:hlinkClick r:id="rId4"/>
              </a:rPr>
              <a:t>Open Emory</a:t>
            </a:r>
            <a:endParaRPr lang="en-US" sz="2000" dirty="0"/>
          </a:p>
          <a:p>
            <a:pPr>
              <a:lnSpc>
                <a:spcPct val="90000"/>
              </a:lnSpc>
            </a:pPr>
            <a:r>
              <a:rPr lang="en-US" sz="2000" dirty="0">
                <a:hlinkClick r:id="rId5"/>
              </a:rPr>
              <a:t>Dataverse Instance</a:t>
            </a:r>
            <a:endParaRPr lang="en-US" sz="2000" dirty="0"/>
          </a:p>
          <a:p>
            <a:pPr marL="0" indent="0">
              <a:lnSpc>
                <a:spcPct val="90000"/>
              </a:lnSpc>
              <a:buNone/>
            </a:pPr>
            <a:endParaRPr lang="en-US" sz="2000" dirty="0"/>
          </a:p>
          <a:p>
            <a:pPr marL="0" indent="0">
              <a:lnSpc>
                <a:spcPct val="90000"/>
              </a:lnSpc>
              <a:buNone/>
            </a:pPr>
            <a:r>
              <a:rPr lang="en-US" sz="2000" b="1" dirty="0"/>
              <a:t>Staffing</a:t>
            </a:r>
          </a:p>
          <a:p>
            <a:pPr marL="0" indent="0">
              <a:lnSpc>
                <a:spcPct val="90000"/>
              </a:lnSpc>
              <a:buNone/>
            </a:pPr>
            <a:r>
              <a:rPr lang="en-US" sz="2000" dirty="0"/>
              <a:t>	3 FTE in Scholarly Communication Office (Head, Copyright, Open Access)</a:t>
            </a:r>
          </a:p>
          <a:p>
            <a:pPr marL="0" indent="0">
              <a:lnSpc>
                <a:spcPct val="90000"/>
              </a:lnSpc>
              <a:buNone/>
            </a:pPr>
            <a:r>
              <a:rPr lang="en-US" sz="2000" dirty="0"/>
              <a:t>	Research Data Management Librarian</a:t>
            </a:r>
          </a:p>
          <a:p>
            <a:pPr marL="0" indent="0">
              <a:lnSpc>
                <a:spcPct val="90000"/>
              </a:lnSpc>
              <a:buNone/>
            </a:pPr>
            <a:endParaRPr lang="en-US" sz="2000" b="1" dirty="0"/>
          </a:p>
          <a:p>
            <a:pPr marL="0" indent="0">
              <a:lnSpc>
                <a:spcPct val="90000"/>
              </a:lnSpc>
              <a:buNone/>
            </a:pPr>
            <a:r>
              <a:rPr lang="en-US" sz="2000" b="1"/>
              <a:t>University Funding (non-Library)</a:t>
            </a:r>
            <a:endParaRPr lang="en-US" sz="2000" b="1" dirty="0"/>
          </a:p>
          <a:p>
            <a:pPr marL="0" indent="0">
              <a:lnSpc>
                <a:spcPct val="90000"/>
              </a:lnSpc>
              <a:buNone/>
            </a:pPr>
            <a:r>
              <a:rPr lang="en-US" sz="2000" dirty="0">
                <a:hlinkClick r:id="rId6"/>
              </a:rPr>
              <a:t>TOME (Towards an Open Monograph Ecosystem)</a:t>
            </a:r>
            <a:endParaRPr lang="en-US" sz="2000" dirty="0"/>
          </a:p>
          <a:p>
            <a:pPr marL="0" indent="0">
              <a:lnSpc>
                <a:spcPct val="90000"/>
              </a:lnSpc>
              <a:buNone/>
            </a:pPr>
            <a:r>
              <a:rPr lang="en-US" sz="2000" dirty="0"/>
              <a:t>	Open Access in the Humanities</a:t>
            </a:r>
          </a:p>
          <a:p>
            <a:pPr marL="0" indent="0">
              <a:lnSpc>
                <a:spcPct val="90000"/>
              </a:lnSpc>
              <a:buNone/>
            </a:pPr>
            <a:r>
              <a:rPr lang="en-US" sz="2000" dirty="0"/>
              <a:t>	Commitment from University to support 	beyond initial Mellon grant</a:t>
            </a:r>
          </a:p>
          <a:p>
            <a:pPr marL="0" indent="0">
              <a:lnSpc>
                <a:spcPct val="90000"/>
              </a:lnSpc>
              <a:buNone/>
            </a:pPr>
            <a:endParaRPr lang="en-US" sz="2000" dirty="0"/>
          </a:p>
          <a:p>
            <a:pPr marL="0" indent="0">
              <a:lnSpc>
                <a:spcPct val="90000"/>
              </a:lnSpc>
              <a:buNone/>
            </a:pPr>
            <a:endParaRPr lang="en-US" sz="2000" dirty="0"/>
          </a:p>
          <a:p>
            <a:pPr>
              <a:lnSpc>
                <a:spcPct val="90000"/>
              </a:lnSpc>
            </a:pPr>
            <a:endParaRPr lang="en-US" sz="2000" dirty="0"/>
          </a:p>
        </p:txBody>
      </p:sp>
      <p:pic>
        <p:nvPicPr>
          <p:cNvPr id="6" name="Content Placeholder 5" descr="A screenshot of a website&#10;&#10;Description automatically generated with medium confidence">
            <a:extLst>
              <a:ext uri="{FF2B5EF4-FFF2-40B4-BE49-F238E27FC236}">
                <a16:creationId xmlns:a16="http://schemas.microsoft.com/office/drawing/2014/main" id="{994098F1-1A68-3B29-D4EB-B1871A700B01}"/>
              </a:ext>
            </a:extLst>
          </p:cNvPr>
          <p:cNvPicPr>
            <a:picLocks noGrp="1" noChangeAspect="1"/>
          </p:cNvPicPr>
          <p:nvPr>
            <p:ph sz="half" idx="2"/>
          </p:nvPr>
        </p:nvPicPr>
        <p:blipFill>
          <a:blip r:embed="rId7"/>
          <a:stretch>
            <a:fillRect/>
          </a:stretch>
        </p:blipFill>
        <p:spPr>
          <a:xfrm>
            <a:off x="6197600" y="1607090"/>
            <a:ext cx="5384800" cy="4015296"/>
          </a:xfrm>
        </p:spPr>
      </p:pic>
      <p:sp>
        <p:nvSpPr>
          <p:cNvPr id="4" name="Date Placeholder 3">
            <a:extLst>
              <a:ext uri="{FF2B5EF4-FFF2-40B4-BE49-F238E27FC236}">
                <a16:creationId xmlns:a16="http://schemas.microsoft.com/office/drawing/2014/main" id="{6BBE8644-F308-3974-DAAD-3049567DC863}"/>
              </a:ext>
            </a:extLst>
          </p:cNvPr>
          <p:cNvSpPr>
            <a:spLocks noGrp="1"/>
          </p:cNvSpPr>
          <p:nvPr>
            <p:ph type="dt" sz="half" idx="10"/>
          </p:nvPr>
        </p:nvSpPr>
        <p:spPr>
          <a:xfrm>
            <a:off x="609599" y="6270173"/>
            <a:ext cx="1460075" cy="362566"/>
          </a:xfrm>
        </p:spPr>
        <p:txBody>
          <a:bodyPr anchor="t">
            <a:normAutofit/>
          </a:bodyPr>
          <a:lstStyle/>
          <a:p>
            <a:pPr>
              <a:spcAft>
                <a:spcPts val="600"/>
              </a:spcAft>
            </a:pPr>
            <a:endParaRPr lang="en-US" dirty="0"/>
          </a:p>
        </p:txBody>
      </p:sp>
    </p:spTree>
    <p:extLst>
      <p:ext uri="{BB962C8B-B14F-4D97-AF65-F5344CB8AC3E}">
        <p14:creationId xmlns:p14="http://schemas.microsoft.com/office/powerpoint/2010/main" val="291171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271D-851A-B328-0011-ABF580E63D2B}"/>
              </a:ext>
            </a:extLst>
          </p:cNvPr>
          <p:cNvSpPr>
            <a:spLocks noGrp="1"/>
          </p:cNvSpPr>
          <p:nvPr>
            <p:ph type="title"/>
          </p:nvPr>
        </p:nvSpPr>
        <p:spPr/>
        <p:txBody>
          <a:bodyPr/>
          <a:lstStyle/>
          <a:p>
            <a:r>
              <a:rPr lang="en-US" dirty="0"/>
              <a:t>OA Policies</a:t>
            </a:r>
          </a:p>
        </p:txBody>
      </p:sp>
      <p:sp>
        <p:nvSpPr>
          <p:cNvPr id="3" name="Content Placeholder 2">
            <a:extLst>
              <a:ext uri="{FF2B5EF4-FFF2-40B4-BE49-F238E27FC236}">
                <a16:creationId xmlns:a16="http://schemas.microsoft.com/office/drawing/2014/main" id="{B3A2E9E0-9E85-27FB-85A2-B86E37E8491E}"/>
              </a:ext>
            </a:extLst>
          </p:cNvPr>
          <p:cNvSpPr>
            <a:spLocks noGrp="1"/>
          </p:cNvSpPr>
          <p:nvPr>
            <p:ph idx="1"/>
          </p:nvPr>
        </p:nvSpPr>
        <p:spPr/>
        <p:txBody>
          <a:bodyPr/>
          <a:lstStyle/>
          <a:p>
            <a:pPr marL="0" indent="0">
              <a:buNone/>
            </a:pPr>
            <a:endParaRPr lang="en-US" dirty="0"/>
          </a:p>
          <a:p>
            <a:r>
              <a:rPr lang="en-US" b="1" dirty="0">
                <a:hlinkClick r:id="rId2"/>
              </a:rPr>
              <a:t>Open Access Collection Development Policy</a:t>
            </a:r>
            <a:endParaRPr lang="en-US" b="1" dirty="0"/>
          </a:p>
          <a:p>
            <a:pPr lvl="1"/>
            <a:r>
              <a:rPr lang="en-US" dirty="0"/>
              <a:t>First version in 2017, updated twice since, most recent is June 2023</a:t>
            </a:r>
          </a:p>
          <a:p>
            <a:pPr lvl="1"/>
            <a:r>
              <a:rPr lang="en-US" dirty="0"/>
              <a:t>Main purpose: “outlines basic principles regarding the addition and support of open access (OA) content to complement existing collection development policies. The supported OA content may be monograph and journal programs and models and cooperative large-scale digitization efforts.  The policy covers both financial support for OA initiatives and identification and selection of OA content for addition to the collection and catalog.”</a:t>
            </a:r>
          </a:p>
          <a:p>
            <a:pPr lvl="1"/>
            <a:endParaRPr lang="en-US" dirty="0"/>
          </a:p>
        </p:txBody>
      </p:sp>
      <p:sp>
        <p:nvSpPr>
          <p:cNvPr id="4" name="Date Placeholder 3">
            <a:extLst>
              <a:ext uri="{FF2B5EF4-FFF2-40B4-BE49-F238E27FC236}">
                <a16:creationId xmlns:a16="http://schemas.microsoft.com/office/drawing/2014/main" id="{C01A4E22-7E66-580D-C792-BB61DBBF4007}"/>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11710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780B-B6E4-0FEB-CC78-8A30EC0AE026}"/>
              </a:ext>
            </a:extLst>
          </p:cNvPr>
          <p:cNvSpPr>
            <a:spLocks noGrp="1"/>
          </p:cNvSpPr>
          <p:nvPr>
            <p:ph type="title"/>
          </p:nvPr>
        </p:nvSpPr>
        <p:spPr>
          <a:xfrm>
            <a:off x="609600" y="274639"/>
            <a:ext cx="10972800" cy="683305"/>
          </a:xfrm>
        </p:spPr>
        <p:txBody>
          <a:bodyPr anchor="t">
            <a:normAutofit/>
          </a:bodyPr>
          <a:lstStyle/>
          <a:p>
            <a:r>
              <a:rPr lang="en-US" b="1" dirty="0"/>
              <a:t>Policy Elements</a:t>
            </a:r>
          </a:p>
        </p:txBody>
      </p:sp>
      <p:sp>
        <p:nvSpPr>
          <p:cNvPr id="10" name="Content Placeholder 2">
            <a:extLst>
              <a:ext uri="{FF2B5EF4-FFF2-40B4-BE49-F238E27FC236}">
                <a16:creationId xmlns:a16="http://schemas.microsoft.com/office/drawing/2014/main" id="{71F21FCC-1B83-D805-1D87-2F989E7ABBD6}"/>
              </a:ext>
            </a:extLst>
          </p:cNvPr>
          <p:cNvSpPr>
            <a:spLocks noGrp="1"/>
          </p:cNvSpPr>
          <p:nvPr>
            <p:ph sz="half" idx="2"/>
          </p:nvPr>
        </p:nvSpPr>
        <p:spPr>
          <a:xfrm>
            <a:off x="6997075" y="1103086"/>
            <a:ext cx="4585325" cy="5023077"/>
          </a:xfrm>
        </p:spPr>
        <p:txBody>
          <a:bodyPr>
            <a:normAutofit/>
          </a:bodyPr>
          <a:lstStyle/>
          <a:p>
            <a:pPr marL="0" indent="0">
              <a:buNone/>
            </a:pPr>
            <a:r>
              <a:rPr lang="en-US" sz="3200" b="1" dirty="0"/>
              <a:t>Other Elements: </a:t>
            </a:r>
            <a:r>
              <a:rPr lang="en-US" sz="3200" dirty="0"/>
              <a:t>Data, assessment, ethics, local tracking, level of grant funding</a:t>
            </a:r>
          </a:p>
          <a:p>
            <a:pPr marL="0" indent="0">
              <a:buNone/>
            </a:pPr>
            <a:endParaRPr lang="en-US" sz="3200" dirty="0"/>
          </a:p>
          <a:p>
            <a:pPr marL="0" indent="0">
              <a:buNone/>
            </a:pPr>
            <a:endParaRPr lang="en-US" sz="3200" dirty="0"/>
          </a:p>
        </p:txBody>
      </p:sp>
      <p:sp>
        <p:nvSpPr>
          <p:cNvPr id="12" name="Date Placeholder 4">
            <a:extLst>
              <a:ext uri="{FF2B5EF4-FFF2-40B4-BE49-F238E27FC236}">
                <a16:creationId xmlns:a16="http://schemas.microsoft.com/office/drawing/2014/main" id="{381B060D-3A03-EF64-9F8E-89F908522BC6}"/>
              </a:ext>
            </a:extLst>
          </p:cNvPr>
          <p:cNvSpPr>
            <a:spLocks noGrp="1"/>
          </p:cNvSpPr>
          <p:nvPr>
            <p:ph type="dt" sz="half" idx="10"/>
          </p:nvPr>
        </p:nvSpPr>
        <p:spPr>
          <a:xfrm>
            <a:off x="609599" y="6270173"/>
            <a:ext cx="1460075" cy="362566"/>
          </a:xfrm>
        </p:spPr>
        <p:txBody>
          <a:bodyPr anchor="t">
            <a:normAutofit/>
          </a:bodyPr>
          <a:lstStyle/>
          <a:p>
            <a:endParaRPr lang="en-US" dirty="0"/>
          </a:p>
        </p:txBody>
      </p:sp>
      <p:graphicFrame>
        <p:nvGraphicFramePr>
          <p:cNvPr id="5" name="Content Placeholder 2">
            <a:extLst>
              <a:ext uri="{FF2B5EF4-FFF2-40B4-BE49-F238E27FC236}">
                <a16:creationId xmlns:a16="http://schemas.microsoft.com/office/drawing/2014/main" id="{6E4E05BF-8A9F-422A-223A-43078232C948}"/>
              </a:ext>
            </a:extLst>
          </p:cNvPr>
          <p:cNvGraphicFramePr>
            <a:graphicFrameLocks noGrp="1"/>
          </p:cNvGraphicFramePr>
          <p:nvPr>
            <p:ph sz="half" idx="1"/>
            <p:extLst>
              <p:ext uri="{D42A27DB-BD31-4B8C-83A1-F6EECF244321}">
                <p14:modId xmlns:p14="http://schemas.microsoft.com/office/powerpoint/2010/main" val="302492205"/>
              </p:ext>
            </p:extLst>
          </p:nvPr>
        </p:nvGraphicFramePr>
        <p:xfrm>
          <a:off x="709534" y="965676"/>
          <a:ext cx="5384800" cy="5023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34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72EC-7C46-829A-E218-7684F5154D86}"/>
              </a:ext>
            </a:extLst>
          </p:cNvPr>
          <p:cNvSpPr>
            <a:spLocks noGrp="1"/>
          </p:cNvSpPr>
          <p:nvPr>
            <p:ph type="title"/>
          </p:nvPr>
        </p:nvSpPr>
        <p:spPr/>
        <p:txBody>
          <a:bodyPr>
            <a:normAutofit/>
          </a:bodyPr>
          <a:lstStyle/>
          <a:p>
            <a:r>
              <a:rPr lang="en-US" dirty="0"/>
              <a:t>Added Element: TAs/Subscribe to Open/Pure Journal OA</a:t>
            </a:r>
          </a:p>
        </p:txBody>
      </p:sp>
      <p:sp>
        <p:nvSpPr>
          <p:cNvPr id="3" name="Content Placeholder 2">
            <a:extLst>
              <a:ext uri="{FF2B5EF4-FFF2-40B4-BE49-F238E27FC236}">
                <a16:creationId xmlns:a16="http://schemas.microsoft.com/office/drawing/2014/main" id="{24D1F8EA-9263-98ED-A9AE-1507E26CDDB7}"/>
              </a:ext>
            </a:extLst>
          </p:cNvPr>
          <p:cNvSpPr>
            <a:spLocks noGrp="1"/>
          </p:cNvSpPr>
          <p:nvPr>
            <p:ph sz="half" idx="1"/>
          </p:nvPr>
        </p:nvSpPr>
        <p:spPr/>
        <p:txBody>
          <a:bodyPr>
            <a:normAutofit fontScale="92500" lnSpcReduction="20000"/>
          </a:bodyPr>
          <a:lstStyle/>
          <a:p>
            <a:r>
              <a:rPr lang="en-US" dirty="0"/>
              <a:t>Cost of plan</a:t>
            </a:r>
          </a:p>
          <a:p>
            <a:r>
              <a:rPr lang="en-US" dirty="0"/>
              <a:t>What is end goal?</a:t>
            </a:r>
          </a:p>
          <a:p>
            <a:pPr lvl="1"/>
            <a:r>
              <a:rPr lang="en-US" dirty="0"/>
              <a:t>Plan S announcement</a:t>
            </a:r>
          </a:p>
          <a:p>
            <a:r>
              <a:rPr lang="en-US" dirty="0"/>
              <a:t>Administrative burden</a:t>
            </a:r>
          </a:p>
          <a:p>
            <a:r>
              <a:rPr lang="en-US" dirty="0"/>
              <a:t>Exceptions to agreement</a:t>
            </a:r>
          </a:p>
          <a:p>
            <a:r>
              <a:rPr lang="en-US" dirty="0"/>
              <a:t>Role of grant funding</a:t>
            </a:r>
          </a:p>
          <a:p>
            <a:pPr lvl="1"/>
            <a:r>
              <a:rPr lang="en-US" dirty="0"/>
              <a:t>Incites and Dimensions Analysis</a:t>
            </a:r>
          </a:p>
          <a:p>
            <a:pPr lvl="1"/>
            <a:r>
              <a:rPr lang="en-US" dirty="0"/>
              <a:t>We generally will not cover agreements for which grant funding already accounts for a significant portion of the publishing (e.g.,PLOS, Biomed)</a:t>
            </a:r>
          </a:p>
          <a:p>
            <a:pPr marL="457200" lvl="1" indent="0">
              <a:buNone/>
            </a:pPr>
            <a:endParaRPr lang="en-US" dirty="0"/>
          </a:p>
          <a:p>
            <a:pPr marL="457200" lvl="1" indent="0">
              <a:buNone/>
            </a:pPr>
            <a:r>
              <a:rPr lang="en-US" sz="1300" dirty="0"/>
              <a:t>Also see Mihoko Hosoi (2021) “Negotiating Open Access Journal Agreements: An Academic Library Case Study.” </a:t>
            </a:r>
            <a:r>
              <a:rPr lang="en-US" sz="1300" i="1" dirty="0"/>
              <a:t>Pennsylvania Research Libraries: Research and Practice </a:t>
            </a:r>
            <a:r>
              <a:rPr lang="en-US" sz="1300" dirty="0"/>
              <a:t>9(1) doi:10.5195/palrap.2021.252</a:t>
            </a:r>
          </a:p>
        </p:txBody>
      </p:sp>
      <p:sp>
        <p:nvSpPr>
          <p:cNvPr id="4" name="Content Placeholder 3">
            <a:extLst>
              <a:ext uri="{FF2B5EF4-FFF2-40B4-BE49-F238E27FC236}">
                <a16:creationId xmlns:a16="http://schemas.microsoft.com/office/drawing/2014/main" id="{929514A1-702D-F250-35AD-1BF7FE949C50}"/>
              </a:ext>
            </a:extLst>
          </p:cNvPr>
          <p:cNvSpPr>
            <a:spLocks noGrp="1"/>
          </p:cNvSpPr>
          <p:nvPr>
            <p:ph sz="half" idx="2"/>
          </p:nvPr>
        </p:nvSpPr>
        <p:spPr/>
        <p:txBody>
          <a:bodyPr>
            <a:normAutofit fontScale="92500" lnSpcReduction="20000"/>
          </a:bodyPr>
          <a:lstStyle/>
          <a:p>
            <a:r>
              <a:rPr lang="en-US" dirty="0"/>
              <a:t>On the fence re: TAs/Read and Publish</a:t>
            </a:r>
          </a:p>
          <a:p>
            <a:pPr lvl="1"/>
            <a:r>
              <a:rPr lang="en-US" dirty="0"/>
              <a:t>Challenges of unbundling</a:t>
            </a:r>
          </a:p>
          <a:p>
            <a:pPr lvl="1"/>
            <a:r>
              <a:rPr lang="en-US" dirty="0"/>
              <a:t>Expectations of faculty and other authors on library</a:t>
            </a:r>
          </a:p>
          <a:p>
            <a:pPr lvl="1"/>
            <a:r>
              <a:rPr lang="en-US" dirty="0"/>
              <a:t>How do APCs play into subsequent renewals?</a:t>
            </a:r>
          </a:p>
          <a:p>
            <a:pPr lvl="1"/>
            <a:r>
              <a:rPr lang="en-US" dirty="0"/>
              <a:t>Inequities and free riders</a:t>
            </a:r>
          </a:p>
          <a:p>
            <a:pPr lvl="1"/>
            <a:r>
              <a:rPr lang="en-US" dirty="0"/>
              <a:t>Lack of clarity</a:t>
            </a:r>
          </a:p>
          <a:p>
            <a:pPr lvl="1"/>
            <a:r>
              <a:rPr lang="en-US" dirty="0"/>
              <a:t>Perverse incentives for publishing</a:t>
            </a:r>
          </a:p>
          <a:p>
            <a:pPr lvl="1"/>
            <a:r>
              <a:rPr lang="en-US" dirty="0"/>
              <a:t>Library will never have funding to cover all APCs!</a:t>
            </a:r>
          </a:p>
          <a:p>
            <a:pPr lvl="1"/>
            <a:r>
              <a:rPr lang="en-US" dirty="0"/>
              <a:t>Are there other units—such as with TOME that can be persuaded?</a:t>
            </a:r>
          </a:p>
          <a:p>
            <a:endParaRPr lang="en-US" dirty="0"/>
          </a:p>
        </p:txBody>
      </p:sp>
      <p:sp>
        <p:nvSpPr>
          <p:cNvPr id="5" name="Date Placeholder 4">
            <a:extLst>
              <a:ext uri="{FF2B5EF4-FFF2-40B4-BE49-F238E27FC236}">
                <a16:creationId xmlns:a16="http://schemas.microsoft.com/office/drawing/2014/main" id="{B9D6D0D4-3D22-0716-9F8D-027CF22E9FE1}"/>
              </a:ext>
            </a:extLst>
          </p:cNvPr>
          <p:cNvSpPr>
            <a:spLocks noGrp="1"/>
          </p:cNvSpPr>
          <p:nvPr>
            <p:ph type="dt" sz="half" idx="10"/>
          </p:nvPr>
        </p:nvSpPr>
        <p:spPr/>
        <p:txBody>
          <a:bodyPr/>
          <a:lstStyle/>
          <a:p>
            <a:r>
              <a:rPr lang="en-US" dirty="0"/>
              <a:t>4/16/20</a:t>
            </a:r>
          </a:p>
        </p:txBody>
      </p:sp>
    </p:spTree>
    <p:extLst>
      <p:ext uri="{BB962C8B-B14F-4D97-AF65-F5344CB8AC3E}">
        <p14:creationId xmlns:p14="http://schemas.microsoft.com/office/powerpoint/2010/main" val="95021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6B3A-3574-E14F-9D94-5BF53B5B019F}"/>
              </a:ext>
            </a:extLst>
          </p:cNvPr>
          <p:cNvSpPr>
            <a:spLocks noGrp="1"/>
          </p:cNvSpPr>
          <p:nvPr>
            <p:ph type="title"/>
          </p:nvPr>
        </p:nvSpPr>
        <p:spPr/>
        <p:txBody>
          <a:bodyPr>
            <a:normAutofit/>
          </a:bodyPr>
          <a:lstStyle/>
          <a:p>
            <a:r>
              <a:rPr lang="en-US" dirty="0"/>
              <a:t>Spend over the Years . . </a:t>
            </a:r>
          </a:p>
        </p:txBody>
      </p:sp>
      <p:sp>
        <p:nvSpPr>
          <p:cNvPr id="3" name="Content Placeholder 2">
            <a:extLst>
              <a:ext uri="{FF2B5EF4-FFF2-40B4-BE49-F238E27FC236}">
                <a16:creationId xmlns:a16="http://schemas.microsoft.com/office/drawing/2014/main" id="{182D88EE-277E-064A-9D7A-E45A754FF394}"/>
              </a:ext>
            </a:extLst>
          </p:cNvPr>
          <p:cNvSpPr>
            <a:spLocks noGrp="1"/>
          </p:cNvSpPr>
          <p:nvPr>
            <p:ph idx="1"/>
          </p:nvPr>
        </p:nvSpPr>
        <p:spPr/>
        <p:txBody>
          <a:bodyPr vert="horz" lIns="91440" tIns="45720" rIns="91440" bIns="45720" rtlCol="0" anchor="t">
            <a:normAutofit/>
          </a:bodyPr>
          <a:lstStyle/>
          <a:p>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7E14A5CD-2E51-1F46-873A-C61F9AB05BC5}"/>
              </a:ext>
            </a:extLst>
          </p:cNvPr>
          <p:cNvSpPr>
            <a:spLocks noGrp="1"/>
          </p:cNvSpPr>
          <p:nvPr>
            <p:ph type="dt" sz="half" idx="10"/>
          </p:nvPr>
        </p:nvSpPr>
        <p:spPr>
          <a:xfrm>
            <a:off x="609600" y="6220795"/>
            <a:ext cx="1460075" cy="362566"/>
          </a:xfrm>
        </p:spPr>
        <p:txBody>
          <a:bodyPr/>
          <a:lstStyle/>
          <a:p>
            <a:r>
              <a:rPr lang="en-US" dirty="0"/>
              <a:t>3/15/2023</a:t>
            </a:r>
          </a:p>
        </p:txBody>
      </p:sp>
      <p:graphicFrame>
        <p:nvGraphicFramePr>
          <p:cNvPr id="5" name="Chart 4">
            <a:extLst>
              <a:ext uri="{FF2B5EF4-FFF2-40B4-BE49-F238E27FC236}">
                <a16:creationId xmlns:a16="http://schemas.microsoft.com/office/drawing/2014/main" id="{FE519EFF-1251-2FF7-9844-72F290851ED2}"/>
              </a:ext>
            </a:extLst>
          </p:cNvPr>
          <p:cNvGraphicFramePr>
            <a:graphicFrameLocks/>
          </p:cNvGraphicFramePr>
          <p:nvPr>
            <p:extLst>
              <p:ext uri="{D42A27DB-BD31-4B8C-83A1-F6EECF244321}">
                <p14:modId xmlns:p14="http://schemas.microsoft.com/office/powerpoint/2010/main" val="3031379066"/>
              </p:ext>
            </p:extLst>
          </p:nvPr>
        </p:nvGraphicFramePr>
        <p:xfrm>
          <a:off x="2235200" y="957944"/>
          <a:ext cx="7150538" cy="4796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0547804"/>
      </p:ext>
    </p:extLst>
  </p:cSld>
  <p:clrMapOvr>
    <a:masterClrMapping/>
  </p:clrMapOvr>
</p:sld>
</file>

<file path=ppt/theme/theme1.xml><?xml version="1.0" encoding="utf-8"?>
<a:theme xmlns:a="http://schemas.openxmlformats.org/drawingml/2006/main" name="2013-09-19 IT Brief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AF5DF7-6FEA-9541-8F05-B251F386D736}" vid="{87E99AC3-D065-6448-823D-3785DA735D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ec8e86e4-84b8-48b7-8d73-db18bfa9c12a" xsi:nil="true"/>
    <SharedWithUsers xmlns="4dc2d06c-1de4-4942-bc50-aff6eed2a328">
      <UserInfo>
        <DisplayName>Ashe-Hutchinson, Carla</DisplayName>
        <AccountId>269</AccountId>
        <AccountType/>
      </UserInfo>
      <UserInfo>
        <DisplayName>Charles-Huggins, Nydia</DisplayName>
        <AccountId>20</AccountId>
        <AccountType/>
      </UserInfo>
      <UserInfo>
        <DisplayName>Hart, Kat</DisplayName>
        <AccountId>92</AccountId>
        <AccountType/>
      </UserInfo>
    </SharedWithUsers>
    <lcf76f155ced4ddcb4097134ff3c332f xmlns="ec8e86e4-84b8-48b7-8d73-db18bfa9c12a">
      <Terms xmlns="http://schemas.microsoft.com/office/infopath/2007/PartnerControls"/>
    </lcf76f155ced4ddcb4097134ff3c332f>
    <TaxCatchAll xmlns="4dc2d06c-1de4-4942-bc50-aff6eed2a3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E254959AFB634A9ABC6A8039050735" ma:contentTypeVersion="17" ma:contentTypeDescription="Create a new document." ma:contentTypeScope="" ma:versionID="2b8429ff36d60f4f4622b2ffb4d5e341">
  <xsd:schema xmlns:xsd="http://www.w3.org/2001/XMLSchema" xmlns:xs="http://www.w3.org/2001/XMLSchema" xmlns:p="http://schemas.microsoft.com/office/2006/metadata/properties" xmlns:ns2="ec8e86e4-84b8-48b7-8d73-db18bfa9c12a" xmlns:ns3="4dc2d06c-1de4-4942-bc50-aff6eed2a328" targetNamespace="http://schemas.microsoft.com/office/2006/metadata/properties" ma:root="true" ma:fieldsID="895731a145b8296a8257c4f46ee240de" ns2:_="" ns3:_="">
    <xsd:import namespace="ec8e86e4-84b8-48b7-8d73-db18bfa9c12a"/>
    <xsd:import namespace="4dc2d06c-1de4-4942-bc50-aff6eed2a3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8e86e4-84b8-48b7-8d73-db18bfa9c1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c2d06c-1de4-4942-bc50-aff6eed2a3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69d0f7e-587b-44c5-90ed-eff5871fc271}" ma:internalName="TaxCatchAll" ma:showField="CatchAllData" ma:web="4dc2d06c-1de4-4942-bc50-aff6eed2a3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2E47B7-A17F-49D0-8744-1BE36003530E}">
  <ds:schemaRefs>
    <ds:schemaRef ds:uri="http://schemas.microsoft.com/sharepoint/v3/contenttype/forms"/>
  </ds:schemaRefs>
</ds:datastoreItem>
</file>

<file path=customXml/itemProps2.xml><?xml version="1.0" encoding="utf-8"?>
<ds:datastoreItem xmlns:ds="http://schemas.openxmlformats.org/officeDocument/2006/customXml" ds:itemID="{35F43834-D6B0-460B-8BF1-5BEAE56765F2}">
  <ds:schemaRefs>
    <ds:schemaRef ds:uri="4dc2d06c-1de4-4942-bc50-aff6eed2a328"/>
    <ds:schemaRef ds:uri="ec8e86e4-84b8-48b7-8d73-db18bfa9c1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2F7EDEA-BEB2-4AAC-AA82-3EDB805280CD}">
  <ds:schemaRefs>
    <ds:schemaRef ds:uri="4dc2d06c-1de4-4942-bc50-aff6eed2a328"/>
    <ds:schemaRef ds:uri="ec8e86e4-84b8-48b7-8d73-db18bfa9c1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2013-09-19 IT Briefing</Template>
  <TotalTime>301</TotalTime>
  <Words>994</Words>
  <Application>Microsoft Macintosh PowerPoint</Application>
  <PresentationFormat>Widescreen</PresentationFormat>
  <Paragraphs>123</Paragraphs>
  <Slides>15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Cambria</vt:lpstr>
      <vt:lpstr>2013-09-19 IT Briefing</vt:lpstr>
      <vt:lpstr>Open Access Funding at Emory Libraries: Approaches, Challenges, and Future Thoughts</vt:lpstr>
      <vt:lpstr>Initial Questions and Challenges</vt:lpstr>
      <vt:lpstr>Funders—Internal and External</vt:lpstr>
      <vt:lpstr>Business Models</vt:lpstr>
      <vt:lpstr>Current Types of Support from Emory Libraries</vt:lpstr>
      <vt:lpstr>OA Policies</vt:lpstr>
      <vt:lpstr>Policy Elements</vt:lpstr>
      <vt:lpstr>Added Element: TAs/Subscribe to Open/Pure Journal OA</vt:lpstr>
      <vt:lpstr>Spend over the Years . . </vt:lpstr>
      <vt:lpstr>Spend Over the Years . . .</vt:lpstr>
      <vt:lpstr>Inventory List</vt:lpstr>
      <vt:lpstr>Governance and Stakeholders</vt:lpstr>
      <vt:lpstr>Research Data </vt:lpstr>
      <vt:lpstr>Further Questions &amp; Concerns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Design Workshop</dc:title>
  <dc:creator>Corbitt, Caroline Victoria</dc:creator>
  <cp:lastModifiedBy>Palazzolo, Christopher</cp:lastModifiedBy>
  <cp:revision>21</cp:revision>
  <cp:lastPrinted>2018-09-28T21:51:39Z</cp:lastPrinted>
  <dcterms:created xsi:type="dcterms:W3CDTF">2021-02-10T18:19:23Z</dcterms:created>
  <dcterms:modified xsi:type="dcterms:W3CDTF">2023-06-16T16:22:32Z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0x0101003DE254959AFB634A9ABC6A8039050735</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