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33"/>
  </p:notesMasterIdLst>
  <p:sldIdLst>
    <p:sldId id="256" r:id="rId3"/>
    <p:sldId id="257" r:id="rId4"/>
    <p:sldId id="258" r:id="rId5"/>
    <p:sldId id="260" r:id="rId6"/>
    <p:sldId id="261" r:id="rId7"/>
    <p:sldId id="374" r:id="rId8"/>
    <p:sldId id="357" r:id="rId9"/>
    <p:sldId id="358" r:id="rId10"/>
    <p:sldId id="366" r:id="rId11"/>
    <p:sldId id="375" r:id="rId12"/>
    <p:sldId id="376" r:id="rId13"/>
    <p:sldId id="369" r:id="rId14"/>
    <p:sldId id="380" r:id="rId15"/>
    <p:sldId id="272" r:id="rId16"/>
    <p:sldId id="378" r:id="rId17"/>
    <p:sldId id="370" r:id="rId18"/>
    <p:sldId id="271" r:id="rId19"/>
    <p:sldId id="281" r:id="rId20"/>
    <p:sldId id="288" r:id="rId21"/>
    <p:sldId id="283" r:id="rId22"/>
    <p:sldId id="284" r:id="rId23"/>
    <p:sldId id="285" r:id="rId24"/>
    <p:sldId id="286" r:id="rId25"/>
    <p:sldId id="290" r:id="rId26"/>
    <p:sldId id="293" r:id="rId27"/>
    <p:sldId id="294" r:id="rId28"/>
    <p:sldId id="382" r:id="rId29"/>
    <p:sldId id="282" r:id="rId30"/>
    <p:sldId id="381" r:id="rId31"/>
    <p:sldId id="276" r:id="rId32"/>
  </p:sldIdLst>
  <p:sldSz cx="9144000" cy="5143500" type="screen16x9"/>
  <p:notesSz cx="7019925" cy="9305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B"/>
    <a:srgbClr val="FFCA49"/>
    <a:srgbClr val="FFB900"/>
    <a:srgbClr val="FFD238"/>
    <a:srgbClr val="FFCA4D"/>
    <a:srgbClr val="FFCF93"/>
    <a:srgbClr val="FFC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9AA6AF-E109-4A95-92FB-DEC630D92BAE}">
  <a:tblStyle styleId="{079AA6AF-E109-4A95-92FB-DEC630D92BA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2F8"/>
          </a:solidFill>
        </a:fill>
      </a:tcStyle>
    </a:wholeTbl>
    <a:band1H>
      <a:tcTxStyle/>
      <a:tcStyle>
        <a:tcBdr/>
        <a:fill>
          <a:solidFill>
            <a:srgbClr val="CAE3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3F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/>
    <p:restoredTop sz="94613"/>
  </p:normalViewPr>
  <p:slideViewPr>
    <p:cSldViewPr snapToGrid="0" snapToObjects="1">
      <p:cViewPr varScale="1">
        <p:scale>
          <a:sx n="140" d="100"/>
          <a:sy n="140" d="100"/>
        </p:scale>
        <p:origin x="126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1968" cy="46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6739" y="0"/>
            <a:ext cx="3041968" cy="46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1650" cy="3140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993" y="4478479"/>
            <a:ext cx="5615940" cy="366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8477"/>
            <a:ext cx="3041968" cy="46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6739" y="8838477"/>
            <a:ext cx="3041968" cy="46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9624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01993" y="4478479"/>
            <a:ext cx="5615940" cy="366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976739" y="8838477"/>
            <a:ext cx="3041968" cy="46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723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701993" y="4478479"/>
            <a:ext cx="5615940" cy="366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976739" y="8838477"/>
            <a:ext cx="3041968" cy="46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94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Query UI, things to demo: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the examples list select the simple query to search for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autosuggest to show how to change the query to search for dogs, or cats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autosuggest to show QA uses (people born between 1800 and 1880 that lack a death date)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1AEA5-C84E-43B7-92A1-8D9EF6C84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05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OpenRefine?  Because it is popular, powerful, and ubiquitous.  Though it might not be as commonly used with those managing MARC data?  Something for us to learn more about.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1AEA5-C84E-43B7-92A1-8D9EF6C84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999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701993" y="4478479"/>
            <a:ext cx="5615940" cy="366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Xiaoli</a:t>
            </a:r>
            <a:r>
              <a:rPr lang="en-US" dirty="0"/>
              <a:t> – feel free to rename this</a:t>
            </a:r>
            <a:endParaRPr dirty="0"/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3976739" y="8838477"/>
            <a:ext cx="3041968" cy="46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786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F346E-AB68-824E-9C69-89F5300C684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30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F346E-AB68-824E-9C69-89F5300C684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69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F346E-AB68-824E-9C69-89F5300C684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55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F346E-AB68-824E-9C69-89F5300C684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5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01993" y="4478479"/>
            <a:ext cx="5615940" cy="366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Xiaoli</a:t>
            </a:r>
            <a:r>
              <a:rPr lang="en-US" dirty="0"/>
              <a:t> – Feel free to rename/reconfigure your sections</a:t>
            </a:r>
            <a:endParaRPr dirty="0"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976739" y="8838477"/>
            <a:ext cx="3041968" cy="46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51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01993" y="4478479"/>
            <a:ext cx="5615940" cy="366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976739" y="8838477"/>
            <a:ext cx="3041968" cy="46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42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993" y="4478479"/>
            <a:ext cx="5615940" cy="366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976739" y="8838477"/>
            <a:ext cx="3041968" cy="46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5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701993" y="4478479"/>
            <a:ext cx="5615940" cy="366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976739" y="8838477"/>
            <a:ext cx="3041968" cy="46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79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1AEA5-C84E-43B7-92A1-8D9EF6C84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77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A38A-18EA-A54A-A41C-2B70BA9121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1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Query UI, things to demo: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the examples list select the simple query to search for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autosuggest to show how to change the query to search for dogs, or cats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autosuggest to show QA uses (people born between 1800 and 1880 that lack a death date)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1AEA5-C84E-43B7-92A1-8D9EF6C84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5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Query UI, things to demo: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the examples list select the simple query to search for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autosuggest to show how to change the query to search for dogs, or cats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autosuggest to show QA uses (people born between 1800 and 1880 that lack a death date)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1AEA5-C84E-43B7-92A1-8D9EF6C84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">
  <p:cSld name="New Sec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  <a:ln w="9525" cap="flat" cmpd="sng">
            <a:solidFill>
              <a:srgbClr val="00ADD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5260" y="831068"/>
            <a:ext cx="8174038" cy="646331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176214" y="638177"/>
            <a:ext cx="265112" cy="4505325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8411956" y="638183"/>
            <a:ext cx="265112" cy="4074629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ullet">
  <p:cSld name="Content- Bulle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340787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0055" y="4817251"/>
            <a:ext cx="687170" cy="21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340787" y="1029748"/>
            <a:ext cx="8439148" cy="335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5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Header">
  <p:cSld name="Content-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40787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0055" y="4817251"/>
            <a:ext cx="687170" cy="218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5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8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1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50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27A1AC-D017-1A40-A1A1-94779F8F8E04}"/>
              </a:ext>
            </a:extLst>
          </p:cNvPr>
          <p:cNvSpPr txBox="1"/>
          <p:nvPr userDrawn="1"/>
        </p:nvSpPr>
        <p:spPr>
          <a:xfrm>
            <a:off x="174271" y="4781058"/>
            <a:ext cx="823646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sz="11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#ALAAC18</a:t>
            </a:r>
          </a:p>
        </p:txBody>
      </p:sp>
    </p:spTree>
    <p:extLst>
      <p:ext uri="{BB962C8B-B14F-4D97-AF65-F5344CB8AC3E}">
        <p14:creationId xmlns:p14="http://schemas.microsoft.com/office/powerpoint/2010/main" val="12411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50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4C33CF-8F79-004D-87D4-A1ED1D8D0E3A}"/>
              </a:ext>
            </a:extLst>
          </p:cNvPr>
          <p:cNvSpPr txBox="1"/>
          <p:nvPr userDrawn="1"/>
        </p:nvSpPr>
        <p:spPr>
          <a:xfrm>
            <a:off x="174271" y="4781058"/>
            <a:ext cx="823646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sz="11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#ALAAC18</a:t>
            </a:r>
          </a:p>
        </p:txBody>
      </p:sp>
    </p:spTree>
    <p:extLst>
      <p:ext uri="{BB962C8B-B14F-4D97-AF65-F5344CB8AC3E}">
        <p14:creationId xmlns:p14="http://schemas.microsoft.com/office/powerpoint/2010/main" val="279142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50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3176F2-D48F-6F46-A1C9-AC3EB379B7E4}"/>
              </a:ext>
            </a:extLst>
          </p:cNvPr>
          <p:cNvSpPr txBox="1"/>
          <p:nvPr userDrawn="1"/>
        </p:nvSpPr>
        <p:spPr>
          <a:xfrm>
            <a:off x="174271" y="4781058"/>
            <a:ext cx="823646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sz="11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#ALAAC18</a:t>
            </a:r>
          </a:p>
        </p:txBody>
      </p:sp>
    </p:spTree>
    <p:extLst>
      <p:ext uri="{BB962C8B-B14F-4D97-AF65-F5344CB8AC3E}">
        <p14:creationId xmlns:p14="http://schemas.microsoft.com/office/powerpoint/2010/main" val="14354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833E-3D41-D64C-86B0-E50D9CDE2053}" type="datetime1">
              <a:rPr lang="en-US"/>
              <a:pPr>
                <a:defRPr/>
              </a:pPr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75FD-A93B-C448-BEF3-E9402B50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83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AE19-8A34-704C-8A8F-E8E3421AF13A}" type="datetime1">
              <a:rPr lang="en-US"/>
              <a:pPr>
                <a:defRPr/>
              </a:pPr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573A-A9E7-ED4F-B16C-EAF7421E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20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1FECA-1424-734A-957F-6FDEAC096A31}" type="datetime1">
              <a:rPr lang="en-US"/>
              <a:pPr>
                <a:defRPr/>
              </a:pPr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D594-F027-C64B-9BCD-F14CEF243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38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A850-2E25-2C40-90AD-7BA0D15564FF}" type="datetime1">
              <a:rPr lang="en-US"/>
              <a:pPr>
                <a:defRPr/>
              </a:pPr>
              <a:t>8/3/2018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1A7C2-731A-0F40-97FE-063516185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EDD1-F6D9-904F-8C29-07F30236DD75}" type="datetime1">
              <a:rPr lang="en-US"/>
              <a:pPr>
                <a:defRPr/>
              </a:pPr>
              <a:t>8/3/2018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4E14-755E-434C-B9E1-F180F3B8B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0874" y="0"/>
            <a:ext cx="5953126" cy="106006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79470" y="1852403"/>
            <a:ext cx="7754770" cy="1234773"/>
          </a:xfrm>
          <a:prstGeom prst="rect">
            <a:avLst/>
          </a:prstGeom>
          <a:noFill/>
          <a:ln w="1016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0055" y="4817251"/>
            <a:ext cx="687170" cy="21871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728694" y="3206972"/>
            <a:ext cx="18604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728708" y="3613845"/>
            <a:ext cx="1364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/>
          <p:nvPr/>
        </p:nvSpPr>
        <p:spPr>
          <a:xfrm>
            <a:off x="3136913" y="2"/>
            <a:ext cx="445693" cy="1060065"/>
          </a:xfrm>
          <a:prstGeom prst="rect">
            <a:avLst/>
          </a:prstGeom>
          <a:solidFill>
            <a:srgbClr val="00AFD7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5279" y="4788325"/>
            <a:ext cx="2181486" cy="29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Confidential. Not for distribution.</a:t>
            </a: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0054" y="4817250"/>
            <a:ext cx="687170" cy="21871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1" y="1285140"/>
            <a:ext cx="2589140" cy="6155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182875" rIns="9142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June 22 – 27, 2017</a:t>
            </a:r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231" y="173094"/>
            <a:ext cx="1370413" cy="69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7331" y="3389099"/>
            <a:ext cx="931741" cy="1099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9EEA-88D9-4943-B20E-91012EF234B1}" type="datetime1">
              <a:rPr lang="en-US"/>
              <a:pPr>
                <a:defRPr/>
              </a:pPr>
              <a:t>8/3/2018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96A3-2D5C-8A4E-8803-254A9812A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9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AF31-3F33-6146-916C-288F7C0C7866}" type="datetime1">
              <a:rPr lang="en-US"/>
              <a:pPr>
                <a:defRPr/>
              </a:pPr>
              <a:t>8/3/2018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EC03C-BDD4-F94E-AA05-09391FA7E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53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D072-147E-504E-9B61-AE90CCCC6BEE}" type="datetime1">
              <a:rPr lang="en-US"/>
              <a:pPr>
                <a:defRPr/>
              </a:pPr>
              <a:t>8/3/2018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42BA-1F2C-4C42-A91C-DCF405875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55DF9-C4F7-EE46-AAEF-0BEC85831160}" type="datetime1">
              <a:rPr lang="en-US"/>
              <a:pPr>
                <a:defRPr/>
              </a:pPr>
              <a:t>8/3/2018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EE3C-1235-394C-BCE9-A8701B4EA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27C41-871F-AC47-86F1-7C9328FA1DB0}" type="datetime1">
              <a:rPr lang="en-US"/>
              <a:pPr>
                <a:defRPr/>
              </a:pPr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E6A5A-F3C1-8D45-AEFE-1E37E891D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0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8A96-CE8F-3049-B515-2E30B6D1EAA9}" type="datetime1">
              <a:rPr lang="en-US"/>
              <a:pPr>
                <a:defRPr/>
              </a:pPr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485D-A50D-3243-88FC-2C726B89F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6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 Intro">
  <p:cSld name="Speaker Intr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882664" y="1493051"/>
            <a:ext cx="2016125" cy="192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 rot="5400000">
            <a:off x="-524272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416313" y="2073401"/>
            <a:ext cx="5727699" cy="6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3416301" y="2712528"/>
            <a:ext cx="5727700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3416301" y="1490664"/>
            <a:ext cx="5727700" cy="48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882664" y="1493043"/>
            <a:ext cx="161925" cy="1928814"/>
          </a:xfrm>
          <a:prstGeom prst="rect">
            <a:avLst/>
          </a:prstGeom>
          <a:solidFill>
            <a:srgbClr val="236192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lacement 1">
  <p:cSld name="Logo Placement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340787" y="1037609"/>
            <a:ext cx="3516174" cy="3201765"/>
            <a:chOff x="1727201" y="1011973"/>
            <a:chExt cx="3516174" cy="3201765"/>
          </a:xfrm>
        </p:grpSpPr>
        <p:cxnSp>
          <p:nvCxnSpPr>
            <p:cNvPr id="61" name="Shape 61"/>
            <p:cNvCxnSpPr/>
            <p:nvPr/>
          </p:nvCxnSpPr>
          <p:spPr>
            <a:xfrm>
              <a:off x="1727201" y="4213738"/>
              <a:ext cx="3516174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1727201" y="2612855"/>
              <a:ext cx="3516174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" name="Shape 63"/>
            <p:cNvCxnSpPr/>
            <p:nvPr/>
          </p:nvCxnSpPr>
          <p:spPr>
            <a:xfrm rot="10800000">
              <a:off x="1727201" y="1018535"/>
              <a:ext cx="0" cy="3195203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" name="Shape 64"/>
            <p:cNvCxnSpPr/>
            <p:nvPr/>
          </p:nvCxnSpPr>
          <p:spPr>
            <a:xfrm rot="10800000">
              <a:off x="4071317" y="1018535"/>
              <a:ext cx="0" cy="3195203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" name="Shape 65"/>
            <p:cNvCxnSpPr/>
            <p:nvPr/>
          </p:nvCxnSpPr>
          <p:spPr>
            <a:xfrm rot="10800000">
              <a:off x="2899259" y="1018536"/>
              <a:ext cx="0" cy="3195202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" name="Shape 66"/>
            <p:cNvCxnSpPr/>
            <p:nvPr/>
          </p:nvCxnSpPr>
          <p:spPr>
            <a:xfrm rot="10800000">
              <a:off x="5243375" y="1018535"/>
              <a:ext cx="0" cy="3195203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" name="Shape 67"/>
            <p:cNvCxnSpPr/>
            <p:nvPr/>
          </p:nvCxnSpPr>
          <p:spPr>
            <a:xfrm>
              <a:off x="1727201" y="3413296"/>
              <a:ext cx="3516174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" name="Shape 68"/>
            <p:cNvCxnSpPr/>
            <p:nvPr/>
          </p:nvCxnSpPr>
          <p:spPr>
            <a:xfrm>
              <a:off x="1727201" y="1812414"/>
              <a:ext cx="3516174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" name="Shape 69"/>
            <p:cNvCxnSpPr/>
            <p:nvPr/>
          </p:nvCxnSpPr>
          <p:spPr>
            <a:xfrm>
              <a:off x="1727201" y="1011973"/>
              <a:ext cx="3516174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004672" y="1038293"/>
            <a:ext cx="4775792" cy="320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340787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0055" y="4817251"/>
            <a:ext cx="687170" cy="21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 descr="OCLC_H_PMS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6937" y="4760713"/>
            <a:ext cx="723437" cy="24068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2304716" y="492762"/>
            <a:ext cx="4873708" cy="38682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double text">
  <p:cSld name="Content- double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hape 80"/>
          <p:cNvCxnSpPr/>
          <p:nvPr/>
        </p:nvCxnSpPr>
        <p:spPr>
          <a:xfrm>
            <a:off x="4560361" y="1024399"/>
            <a:ext cx="0" cy="3422114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745783" y="1032943"/>
            <a:ext cx="4030978" cy="341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340787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340793" y="1032943"/>
            <a:ext cx="4030979" cy="341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0055" y="4817251"/>
            <a:ext cx="687170" cy="21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2347" y="-161027"/>
            <a:ext cx="9359109" cy="5454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005" y="1603656"/>
            <a:ext cx="5125212" cy="119329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290191" y="2865017"/>
            <a:ext cx="3887788" cy="65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290005" y="3162114"/>
            <a:ext cx="3887788" cy="57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290005" y="3425479"/>
            <a:ext cx="3887788" cy="49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1989" y="3739314"/>
            <a:ext cx="992447" cy="1171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622675" y="4767264"/>
            <a:ext cx="529431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spcBef>
                <a:spcPts val="165"/>
              </a:spcBef>
              <a:spcAft>
                <a:spcPts val="0"/>
              </a:spcAft>
              <a:buClr>
                <a:srgbClr val="A5A5A5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lank">
  <p:cSld name="Content- 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1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7573B99-2B82-984F-A926-D25F948E7FAB}" type="datetime1">
              <a:rPr lang="en-US" kern="1200" smtClean="0"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8/3/2018</a:t>
            </a:fld>
            <a:endParaRPr lang="en-US" kern="120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9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B02D8F2-02E5-A04D-9721-795B5885811C}" type="slidenum">
              <a:rPr lang="en-US" kern="1200" smtClean="0"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0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t="7809" b="7907"/>
          <a:stretch/>
        </p:blipFill>
        <p:spPr>
          <a:xfrm>
            <a:off x="-4508" y="1"/>
            <a:ext cx="915301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-9009" y="398418"/>
            <a:ext cx="2656515" cy="70539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ADD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 June 2018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764628" y="1103811"/>
            <a:ext cx="7626750" cy="218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lang="en-US" sz="3600" dirty="0">
              <a:solidFill>
                <a:schemeClr val="dk1"/>
              </a:solidFill>
            </a:endParaRPr>
          </a:p>
          <a:p>
            <a:pPr lvl="0"/>
            <a:endParaRPr lang="en-US" sz="3600" dirty="0">
              <a:solidFill>
                <a:schemeClr val="dk1"/>
              </a:solidFill>
            </a:endParaRPr>
          </a:p>
          <a:p>
            <a:pPr lvl="0"/>
            <a:endParaRPr lang="en-US" sz="3600" dirty="0">
              <a:solidFill>
                <a:schemeClr val="dk1"/>
              </a:solidFill>
            </a:endParaRPr>
          </a:p>
          <a:p>
            <a:pPr lvl="0"/>
            <a:endParaRPr sz="1600" dirty="0"/>
          </a:p>
        </p:txBody>
      </p:sp>
      <p:sp>
        <p:nvSpPr>
          <p:cNvPr id="201" name="Shape 201"/>
          <p:cNvSpPr/>
          <p:nvPr/>
        </p:nvSpPr>
        <p:spPr>
          <a:xfrm>
            <a:off x="5756661" y="3703772"/>
            <a:ext cx="3396342" cy="8445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Linked Library Data Interest Group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ALA Annual Conference 2018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#ALAAC18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E6789D-E2C8-4B8B-AEBC-21BA1FF3EFC1}"/>
              </a:ext>
            </a:extLst>
          </p:cNvPr>
          <p:cNvSpPr/>
          <p:nvPr/>
        </p:nvSpPr>
        <p:spPr>
          <a:xfrm>
            <a:off x="1076183" y="1332151"/>
            <a:ext cx="67855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</a:rPr>
              <a:t>Demonstrating the Production Value of Linked Data Services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F5ADD48-2254-41C4-8624-548E6FE280B3}"/>
              </a:ext>
            </a:extLst>
          </p:cNvPr>
          <p:cNvSpPr/>
          <p:nvPr/>
        </p:nvSpPr>
        <p:spPr>
          <a:xfrm>
            <a:off x="1076171" y="24714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00" dirty="0">
                <a:solidFill>
                  <a:schemeClr val="dk1"/>
                </a:solidFill>
              </a:rPr>
              <a:t>John Chapman (OCLC, Inc)</a:t>
            </a:r>
          </a:p>
          <a:p>
            <a:pPr lvl="0"/>
            <a:r>
              <a:rPr lang="en-US" sz="1600" dirty="0">
                <a:solidFill>
                  <a:schemeClr val="dk1"/>
                </a:solidFill>
              </a:rPr>
              <a:t>Xiaoli Li (University of California, Davis)</a:t>
            </a:r>
          </a:p>
        </p:txBody>
      </p:sp>
    </p:spTree>
    <p:extLst>
      <p:ext uri="{BB962C8B-B14F-4D97-AF65-F5344CB8AC3E}">
        <p14:creationId xmlns:p14="http://schemas.microsoft.com/office/powerpoint/2010/main" val="7470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BC7D1BA-DB85-4520-8569-7B71821EB4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FB293B-7E21-4B91-B3CD-45EE33964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FDBBD9-5E5A-4405-8D74-15805AE89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67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44854BB-D3C0-4F12-8789-32F9049F0C26}"/>
              </a:ext>
            </a:extLst>
          </p:cNvPr>
          <p:cNvSpPr/>
          <p:nvPr/>
        </p:nvSpPr>
        <p:spPr>
          <a:xfrm>
            <a:off x="0" y="0"/>
            <a:ext cx="1173480" cy="563880"/>
          </a:xfrm>
          <a:prstGeom prst="rect">
            <a:avLst/>
          </a:prstGeom>
          <a:solidFill>
            <a:srgbClr val="C7ED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F8758D-6F29-4DAE-BBD6-0CE73F325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422" y="468060"/>
            <a:ext cx="777240" cy="1533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2185F3-BF54-412B-9670-CFDB6758D9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33" t="35925" r="28250" b="8562"/>
          <a:stretch/>
        </p:blipFill>
        <p:spPr>
          <a:xfrm>
            <a:off x="2484662" y="1226820"/>
            <a:ext cx="5295900" cy="26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897E08-56CB-485D-A3B0-945E36A5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144000" cy="45823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5EEAD0-3958-48BF-908E-C28403E81111}"/>
              </a:ext>
            </a:extLst>
          </p:cNvPr>
          <p:cNvSpPr/>
          <p:nvPr/>
        </p:nvSpPr>
        <p:spPr>
          <a:xfrm>
            <a:off x="0" y="0"/>
            <a:ext cx="1173480" cy="563880"/>
          </a:xfrm>
          <a:prstGeom prst="rect">
            <a:avLst/>
          </a:prstGeom>
          <a:solidFill>
            <a:srgbClr val="C7ED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5CB10A-9C02-4E06-B81D-AAAF354BB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439148" cy="686442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Tools: Explorer</a:t>
            </a:r>
          </a:p>
        </p:txBody>
      </p:sp>
    </p:spTree>
    <p:extLst>
      <p:ext uri="{BB962C8B-B14F-4D97-AF65-F5344CB8AC3E}">
        <p14:creationId xmlns:p14="http://schemas.microsoft.com/office/powerpoint/2010/main" val="376975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564C2E-D348-F147-B6EF-625804832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37" y="-1"/>
            <a:ext cx="7730118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/>
        </p:nvSpPr>
        <p:spPr>
          <a:xfrm>
            <a:off x="249449" y="247987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310420" y="1203180"/>
            <a:ext cx="5861791" cy="359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265" marR="0" lvl="0" indent="-1898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0" name="Shape 400"/>
          <p:cNvGraphicFramePr/>
          <p:nvPr>
            <p:extLst>
              <p:ext uri="{D42A27DB-BD31-4B8C-83A1-F6EECF244321}">
                <p14:modId xmlns:p14="http://schemas.microsoft.com/office/powerpoint/2010/main" val="2909594110"/>
              </p:ext>
            </p:extLst>
          </p:nvPr>
        </p:nvGraphicFramePr>
        <p:xfrm>
          <a:off x="105325" y="144631"/>
          <a:ext cx="8933350" cy="53137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466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6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00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Challenges encountered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Steps taken / next steps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ym typeface="Arial"/>
                        </a:rPr>
                        <a:t>The </a:t>
                      </a:r>
                      <a:r>
                        <a:rPr lang="en-US" sz="1800" u="none" strike="noStrike" cap="none" dirty="0" err="1">
                          <a:sym typeface="Arial"/>
                        </a:rPr>
                        <a:t>Mediawiki</a:t>
                      </a:r>
                      <a:r>
                        <a:rPr lang="en-US" sz="1800" u="none" strike="noStrike" cap="none" dirty="0">
                          <a:sym typeface="Arial"/>
                        </a:rPr>
                        <a:t>-based API was not sufficient for reconciliation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ym typeface="Arial"/>
                        </a:rPr>
                        <a:t>Provided an </a:t>
                      </a:r>
                      <a:r>
                        <a:rPr lang="en-US" sz="1800" u="none" strike="noStrike" cap="none" dirty="0" err="1">
                          <a:sym typeface="Arial"/>
                        </a:rPr>
                        <a:t>OpenRefine</a:t>
                      </a:r>
                      <a:r>
                        <a:rPr lang="en-US" sz="1800" u="none" strike="noStrike" cap="none" dirty="0">
                          <a:sym typeface="Arial"/>
                        </a:rPr>
                        <a:t> API for matching by class and properties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80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The Prototype’s data model for dates is capable but not user friendly</a:t>
                      </a:r>
                      <a:endParaRPr sz="14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ym typeface="Arial"/>
                        </a:rPr>
                        <a:t>Documented techniques for entering dates, mapping to LC's EDTF patterns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80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ym typeface="Arial"/>
                        </a:rPr>
                        <a:t>The prototype UI doesn't highlight connections to more information on the web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Prototype a UI that uses Passage data to connect to </a:t>
                      </a:r>
                      <a:r>
                        <a:rPr lang="en-US" sz="1800" u="none" strike="noStrike" cap="none" dirty="0" err="1"/>
                        <a:t>Dbpedia</a:t>
                      </a:r>
                      <a:r>
                        <a:rPr lang="en-US" sz="1800" u="none" strike="noStrike" cap="none" dirty="0"/>
                        <a:t>, </a:t>
                      </a:r>
                      <a:r>
                        <a:rPr lang="en-US" sz="1800" u="none" strike="noStrike" cap="none" dirty="0" err="1"/>
                        <a:t>Geonames</a:t>
                      </a:r>
                      <a:r>
                        <a:rPr lang="en-US" sz="1800" u="none" strike="noStrike" cap="none" dirty="0"/>
                        <a:t>, etc.</a:t>
                      </a:r>
                      <a:endParaRPr sz="14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7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ym typeface="Arial"/>
                        </a:rPr>
                        <a:t>Autosuggested links aren't working well for personal names in indirect order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Add more aliases to the </a:t>
                      </a:r>
                      <a:r>
                        <a:rPr lang="en-US" sz="1800" u="none" strike="noStrike" cap="none" dirty="0" err="1"/>
                        <a:t>Wikibase</a:t>
                      </a:r>
                      <a:r>
                        <a:rPr lang="en-US" sz="1800" u="none" strike="noStrike" cap="none" dirty="0"/>
                        <a:t> to improve autosuggest matching, based on headings in VIAF</a:t>
                      </a:r>
                      <a:endParaRPr sz="14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4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ym typeface="Arial"/>
                        </a:rPr>
                        <a:t>Need new and different ways to handle creative works, translations, and editions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Provided guidance and examples, beginning with works and translations</a:t>
                      </a:r>
                      <a:endParaRPr sz="14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6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5CB10A-9C02-4E06-B81D-AAAF354BB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Tools: SPARQL Endpoint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A32C31-B884-4CBB-B527-BE9068B68296}"/>
              </a:ext>
            </a:extLst>
          </p:cNvPr>
          <p:cNvSpPr txBox="1"/>
          <p:nvPr/>
        </p:nvSpPr>
        <p:spPr>
          <a:xfrm>
            <a:off x="35986" y="4364305"/>
            <a:ext cx="9108014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In this example SPARQL query, items describing people born between 1800 and 1880, but without a specified death date, are listed.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56C6D1-FDCE-E647-9635-CAC412DC2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746"/>
            <a:ext cx="9144000" cy="32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penRefine UI and Reconciliation API">
            <a:extLst>
              <a:ext uri="{FF2B5EF4-FFF2-40B4-BE49-F238E27FC236}">
                <a16:creationId xmlns:a16="http://schemas.microsoft.com/office/drawing/2014/main" xmlns="" id="{E403B809-D11B-4163-8407-207FE0CDF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939" y="1029748"/>
            <a:ext cx="5096767" cy="350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4288B8-7FDE-49BE-BFD4-BF1D38BAD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cs typeface="Calibri Light"/>
              </a:rPr>
              <a:t>Tools: </a:t>
            </a:r>
            <a:r>
              <a:rPr lang="en-US" dirty="0" err="1">
                <a:solidFill>
                  <a:schemeClr val="bg2"/>
                </a:solidFill>
                <a:cs typeface="Calibri Light"/>
              </a:rPr>
              <a:t>OpenRefine</a:t>
            </a:r>
            <a:r>
              <a:rPr lang="en-US" dirty="0">
                <a:solidFill>
                  <a:schemeClr val="bg2"/>
                </a:solidFill>
                <a:cs typeface="Calibri Light"/>
              </a:rPr>
              <a:t> integration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315260" y="831068"/>
            <a:ext cx="8174038" cy="646331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dirty="0"/>
              <a:t>PARTNER PARTICIPATION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/>
        </p:nvSpPr>
        <p:spPr>
          <a:xfrm flipH="1" flipV="1">
            <a:off x="1143000" y="1"/>
            <a:ext cx="6858000" cy="4698206"/>
          </a:xfrm>
          <a:prstGeom prst="round1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buClrTx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47" y="4777344"/>
            <a:ext cx="1104188" cy="319510"/>
          </a:xfrm>
          <a:prstGeom prst="rect">
            <a:avLst/>
          </a:prstGeom>
        </p:spPr>
      </p:pic>
      <p:sp>
        <p:nvSpPr>
          <p:cNvPr id="17" name="Title 14">
            <a:extLst>
              <a:ext uri="{FF2B5EF4-FFF2-40B4-BE49-F238E27FC236}">
                <a16:creationId xmlns:a16="http://schemas.microsoft.com/office/drawing/2014/main" xmlns="" id="{EF940071-75A4-6A46-BDFA-D73D147FA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12" y="224217"/>
            <a:ext cx="6559135" cy="68895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rgbClr val="1F497D"/>
                </a:solidFill>
                <a:latin typeface="Arial Rounded MT Bold" panose="020F0704030504030204" pitchFamily="34" charset="77"/>
                <a:cs typeface="Calisto MT"/>
              </a:rPr>
              <a:t>UC Davis’s Experiences 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5893" y="992310"/>
            <a:ext cx="62724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joined the pilot in November 2017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Four people (three catalogers) are part of the project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have participated in the use and evaluation of the editing tool and the user interface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9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392" t="11873" r="1976" b="6128"/>
          <a:stretch/>
        </p:blipFill>
        <p:spPr>
          <a:xfrm>
            <a:off x="1" y="697702"/>
            <a:ext cx="9128450" cy="4276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7933" y="208638"/>
            <a:ext cx="32429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F497D"/>
                </a:solidFill>
                <a:latin typeface="Arial Rounded MT Bold" panose="020F0704030504030204" pitchFamily="34" charset="77"/>
                <a:cs typeface="Calisto MT"/>
              </a:rPr>
              <a:t>Place Entity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3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340787" y="1029748"/>
            <a:ext cx="8439148" cy="335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2" marR="0" lvl="0" indent="-34289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Why did we pursue this, and who is involved? </a:t>
            </a:r>
          </a:p>
          <a:p>
            <a:pPr marL="342892" marR="0" lvl="0" indent="-34289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it do?</a:t>
            </a:r>
          </a:p>
          <a:p>
            <a:pPr marL="342892" indent="-342892"/>
            <a:r>
              <a:rPr lang="en-US" dirty="0"/>
              <a:t>Current and next phases</a:t>
            </a:r>
          </a:p>
          <a:p>
            <a:pPr marL="342892" marR="0" lvl="0" indent="-3428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Partner experience</a:t>
            </a:r>
          </a:p>
          <a:p>
            <a:pPr marL="342892" marR="0" lvl="0" indent="-3428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What does this mean for the future?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256278" y="221061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6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327" r="814" b="6542"/>
          <a:stretch/>
        </p:blipFill>
        <p:spPr>
          <a:xfrm>
            <a:off x="20317" y="734291"/>
            <a:ext cx="8794074" cy="4044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7446" y="198007"/>
            <a:ext cx="23377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F497D"/>
                </a:solidFill>
                <a:latin typeface="Arial Rounded MT Bold" panose="020F0704030504030204" pitchFamily="34" charset="77"/>
                <a:cs typeface="Calisto MT"/>
              </a:rPr>
              <a:t>Person Entity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44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1CC62E7-DB85-954A-AA3C-978F6247D916}"/>
              </a:ext>
            </a:extLst>
          </p:cNvPr>
          <p:cNvGrpSpPr/>
          <p:nvPr/>
        </p:nvGrpSpPr>
        <p:grpSpPr>
          <a:xfrm>
            <a:off x="12" y="628901"/>
            <a:ext cx="8963247" cy="4514601"/>
            <a:chOff x="180753" y="899124"/>
            <a:chExt cx="8678095" cy="41558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12592" r="930" b="7990"/>
            <a:stretch/>
          </p:blipFill>
          <p:spPr>
            <a:xfrm>
              <a:off x="180753" y="1143674"/>
              <a:ext cx="8678095" cy="391125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12327" r="814" b="82676"/>
            <a:stretch/>
          </p:blipFill>
          <p:spPr>
            <a:xfrm>
              <a:off x="180753" y="899124"/>
              <a:ext cx="8633637" cy="244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803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178" r="1162" b="5714"/>
          <a:stretch/>
        </p:blipFill>
        <p:spPr>
          <a:xfrm>
            <a:off x="0" y="922374"/>
            <a:ext cx="9037674" cy="4221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0465" y="243746"/>
            <a:ext cx="36317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F497D"/>
                </a:solidFill>
                <a:latin typeface="Arial Rounded MT Bold" panose="020F0704030504030204" pitchFamily="34" charset="77"/>
                <a:cs typeface="Calisto MT"/>
              </a:rPr>
              <a:t>Resource Entity # 1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76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9B737A6-B1F9-C645-A478-F51C996D2D39}"/>
              </a:ext>
            </a:extLst>
          </p:cNvPr>
          <p:cNvGrpSpPr/>
          <p:nvPr/>
        </p:nvGrpSpPr>
        <p:grpSpPr>
          <a:xfrm>
            <a:off x="33426" y="512619"/>
            <a:ext cx="9110574" cy="4630882"/>
            <a:chOff x="185826" y="536942"/>
            <a:chExt cx="8901085" cy="42264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11971" r="930" b="7369"/>
            <a:stretch/>
          </p:blipFill>
          <p:spPr>
            <a:xfrm>
              <a:off x="185826" y="701748"/>
              <a:ext cx="8873114" cy="406163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12178" r="1162" b="81312"/>
            <a:stretch/>
          </p:blipFill>
          <p:spPr>
            <a:xfrm>
              <a:off x="185826" y="536942"/>
              <a:ext cx="8901085" cy="329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553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558" r="1279" b="7370"/>
          <a:stretch/>
        </p:blipFill>
        <p:spPr>
          <a:xfrm>
            <a:off x="0" y="919152"/>
            <a:ext cx="9149160" cy="4224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1058" y="253776"/>
            <a:ext cx="3342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F497D"/>
                </a:solidFill>
                <a:latin typeface="Arial Rounded MT Bold" panose="020F0704030504030204" pitchFamily="34" charset="77"/>
                <a:cs typeface="Calisto MT"/>
              </a:rPr>
              <a:t>Resource Entity #2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39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12196" r="3554" b="5323"/>
          <a:stretch/>
        </p:blipFill>
        <p:spPr>
          <a:xfrm>
            <a:off x="12" y="437931"/>
            <a:ext cx="8797635" cy="4705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7390" y="22433"/>
            <a:ext cx="45932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F497D"/>
                </a:solidFill>
                <a:latin typeface="Arial Rounded MT Bold" panose="020F0704030504030204" pitchFamily="34" charset="77"/>
                <a:cs typeface="Calisto MT"/>
              </a:rPr>
              <a:t>Project Passage Explorer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59659" y="3069911"/>
            <a:ext cx="978408" cy="170121"/>
          </a:xfrm>
          <a:prstGeom prst="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175908" y="2705591"/>
            <a:ext cx="978408" cy="170121"/>
          </a:xfrm>
          <a:prstGeom prst="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12196" r="6439" b="6150"/>
          <a:stretch/>
        </p:blipFill>
        <p:spPr>
          <a:xfrm>
            <a:off x="-30816" y="166261"/>
            <a:ext cx="8966998" cy="48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1F497D"/>
                </a:solidFill>
                <a:latin typeface="Arial Rounded MT Bold" panose="020F0704030504030204" pitchFamily="34" charset="77"/>
                <a:cs typeface="Calisto MT"/>
              </a:rPr>
              <a:t/>
            </a:r>
            <a:br>
              <a:rPr lang="en-US" sz="3600" dirty="0" smtClean="0">
                <a:solidFill>
                  <a:srgbClr val="1F497D"/>
                </a:solidFill>
                <a:latin typeface="Arial Rounded MT Bold" panose="020F0704030504030204" pitchFamily="34" charset="77"/>
                <a:cs typeface="Calisto MT"/>
              </a:rPr>
            </a:br>
            <a:r>
              <a:rPr lang="en-US" sz="2400" dirty="0" smtClean="0">
                <a:solidFill>
                  <a:srgbClr val="1F497D"/>
                </a:solidFill>
                <a:latin typeface="Arial Rounded MT Bold" panose="020F0704030504030204" pitchFamily="34" charset="77"/>
                <a:cs typeface="Calisto MT"/>
              </a:rPr>
              <a:t>What </a:t>
            </a:r>
            <a:r>
              <a:rPr lang="en-US" sz="2400" dirty="0">
                <a:solidFill>
                  <a:srgbClr val="1F497D"/>
                </a:solidFill>
                <a:latin typeface="Arial Rounded MT Bold" panose="020F0704030504030204" pitchFamily="34" charset="77"/>
                <a:cs typeface="Calisto MT"/>
              </a:rPr>
              <a:t>Does This Mean to US Now?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Sandbox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create linked data without the need to know about URIs, triples,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Wait</a:t>
            </a:r>
            <a:r>
              <a:rPr lang="en-US" dirty="0"/>
              <a:t>, how much information should </a:t>
            </a:r>
            <a:r>
              <a:rPr lang="en-US" dirty="0" smtClean="0"/>
              <a:t>we </a:t>
            </a:r>
            <a:r>
              <a:rPr lang="en-US" dirty="0"/>
              <a:t>provide for an entity? What is the correct predicate to use? Is there any structure or rule</a:t>
            </a:r>
            <a:r>
              <a:rPr lang="en-US" dirty="0" smtClean="0"/>
              <a:t>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2749" t="12376" r="14029" b="9247"/>
          <a:stretch/>
        </p:blipFill>
        <p:spPr>
          <a:xfrm>
            <a:off x="4645033" y="1640681"/>
            <a:ext cx="4041767" cy="29539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64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/>
        </p:nvSpPr>
        <p:spPr>
          <a:xfrm flipH="1" flipV="1">
            <a:off x="1143000" y="79138"/>
            <a:ext cx="6858000" cy="4698206"/>
          </a:xfrm>
          <a:prstGeom prst="round1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buClrTx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47" y="4777344"/>
            <a:ext cx="1104188" cy="319510"/>
          </a:xfrm>
          <a:prstGeom prst="rect">
            <a:avLst/>
          </a:prstGeom>
        </p:spPr>
      </p:pic>
      <p:sp>
        <p:nvSpPr>
          <p:cNvPr id="17" name="Title 14">
            <a:extLst>
              <a:ext uri="{FF2B5EF4-FFF2-40B4-BE49-F238E27FC236}">
                <a16:creationId xmlns:a16="http://schemas.microsoft.com/office/drawing/2014/main" xmlns="" id="{EF940071-75A4-6A46-BDFA-D73D147FA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90964"/>
            <a:ext cx="6543136" cy="68895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rgbClr val="1F497D"/>
                </a:solidFill>
                <a:latin typeface="Arial Rounded MT Bold" panose="020F0704030504030204" pitchFamily="34" charset="77"/>
                <a:cs typeface="Calisto MT"/>
              </a:rPr>
              <a:t>What Does This Mean in the Future?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/>
        </p:nvSpPr>
        <p:spPr>
          <a:xfrm flipH="1" flipV="1">
            <a:off x="1143000" y="-12246"/>
            <a:ext cx="6858000" cy="4698206"/>
          </a:xfrm>
          <a:prstGeom prst="round1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buClrTx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47" y="4777344"/>
            <a:ext cx="1104188" cy="319510"/>
          </a:xfrm>
          <a:prstGeom prst="rect">
            <a:avLst/>
          </a:prstGeom>
        </p:spPr>
      </p:pic>
      <p:sp>
        <p:nvSpPr>
          <p:cNvPr id="17" name="Title 14">
            <a:extLst>
              <a:ext uri="{FF2B5EF4-FFF2-40B4-BE49-F238E27FC236}">
                <a16:creationId xmlns:a16="http://schemas.microsoft.com/office/drawing/2014/main" xmlns="" id="{EF940071-75A4-6A46-BDFA-D73D147FA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1903"/>
            <a:ext cx="6858000" cy="341846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100" dirty="0">
                <a:solidFill>
                  <a:srgbClr val="1F497D"/>
                </a:solidFill>
                <a:latin typeface="Arial Rounded MT Bold" panose="020F0704030504030204" pitchFamily="34" charset="77"/>
                <a:ea typeface="+mj-ea"/>
                <a:cs typeface="Calisto MT"/>
              </a:rPr>
              <a:t>Cataloging Use Case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333" y="4777350"/>
            <a:ext cx="580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Stahmer, Carl G. “UC Davis Linked Data Implementation.” May 2, 2018</a:t>
            </a:r>
            <a:r>
              <a:rPr lang="en-US" sz="1000" dirty="0">
                <a:solidFill>
                  <a:schemeClr val="bg1"/>
                </a:solidFill>
              </a:rPr>
              <a:t>. PowerPoint </a:t>
            </a:r>
            <a:r>
              <a:rPr lang="en-US" sz="1000" dirty="0" smtClean="0">
                <a:solidFill>
                  <a:schemeClr val="bg1"/>
                </a:solidFill>
              </a:rPr>
              <a:t>Presentation. 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A6831D2-D5AB-344D-AC50-9A7E9DB7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530" y="647700"/>
            <a:ext cx="626180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256278" y="205596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Why?--Efficient, impactful workflows</a:t>
            </a:r>
            <a:endParaRPr dirty="0"/>
          </a:p>
        </p:txBody>
      </p:sp>
      <p:sp>
        <p:nvSpPr>
          <p:cNvPr id="215" name="Shape 215"/>
          <p:cNvSpPr txBox="1"/>
          <p:nvPr/>
        </p:nvSpPr>
        <p:spPr>
          <a:xfrm>
            <a:off x="682241" y="1172565"/>
            <a:ext cx="2693774" cy="27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700" b="0" i="0" u="none" strike="noStrike" cap="none">
                <a:solidFill>
                  <a:srgbClr val="00AFD7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r>
              <a:rPr lang="en-US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endParaRPr sz="7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Searching</a:t>
            </a:r>
            <a:endParaRPr/>
          </a:p>
          <a:p>
            <a:pPr marL="17145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 cataloging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Original cataloging </a:t>
            </a:r>
            <a:endParaRPr/>
          </a:p>
          <a:p>
            <a:pPr marL="17264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Authorities</a:t>
            </a:r>
            <a:endParaRPr/>
          </a:p>
          <a:p>
            <a:pPr marL="17264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Shape 216" descr="Image result for internet web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133" y="907986"/>
            <a:ext cx="712434" cy="71243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248710" y="1184822"/>
            <a:ext cx="3236072" cy="277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2700" b="0" i="0" u="none" strike="noStrike" cap="none" dirty="0">
                <a:solidFill>
                  <a:srgbClr val="00AFD7"/>
                </a:solidFill>
                <a:latin typeface="Arial"/>
                <a:ea typeface="Arial"/>
                <a:cs typeface="Arial"/>
                <a:sym typeface="Arial"/>
              </a:rPr>
              <a:t>In the future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8"/>
              <a:buFont typeface="Arial"/>
              <a:buNone/>
            </a:pPr>
            <a:endParaRPr sz="788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Amplified searching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relationships</a:t>
            </a:r>
            <a:endParaRPr dirty="0"/>
          </a:p>
          <a:p>
            <a:pPr marL="17264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Entity management</a:t>
            </a:r>
            <a:endParaRPr dirty="0"/>
          </a:p>
          <a:p>
            <a:pPr marL="17145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 Management, library-sourced vocabularies</a:t>
            </a:r>
            <a:endParaRPr dirty="0"/>
          </a:p>
          <a:p>
            <a:pPr marL="17145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Shape 218" descr="Image result for search for people, places and things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0563" y="979031"/>
            <a:ext cx="641391" cy="64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 descr="Image result for double right arro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6015" y="1898125"/>
            <a:ext cx="1428120" cy="1428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6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/>
        </p:nvSpPr>
        <p:spPr>
          <a:xfrm flipH="1" flipV="1">
            <a:off x="1143000" y="3865"/>
            <a:ext cx="6858000" cy="4698206"/>
          </a:xfrm>
          <a:prstGeom prst="round1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buClrTx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47" y="4777344"/>
            <a:ext cx="1104188" cy="319510"/>
          </a:xfrm>
          <a:prstGeom prst="rect">
            <a:avLst/>
          </a:prstGeom>
        </p:spPr>
      </p:pic>
      <p:sp>
        <p:nvSpPr>
          <p:cNvPr id="17" name="Title 14">
            <a:extLst>
              <a:ext uri="{FF2B5EF4-FFF2-40B4-BE49-F238E27FC236}">
                <a16:creationId xmlns:a16="http://schemas.microsoft.com/office/drawing/2014/main" xmlns="" id="{EF940071-75A4-6A46-BDFA-D73D147FA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1903"/>
            <a:ext cx="6858000" cy="341846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100" dirty="0">
                <a:solidFill>
                  <a:srgbClr val="1F497D"/>
                </a:solidFill>
                <a:latin typeface="Arial Rounded MT Bold" panose="020F0704030504030204" pitchFamily="34" charset="77"/>
                <a:ea typeface="+mj-ea"/>
                <a:cs typeface="Calisto MT"/>
              </a:rPr>
              <a:t>Discovery Use Case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8A6465-37D4-0040-8BF5-CB754905C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649" y="3589994"/>
            <a:ext cx="1451973" cy="708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60E4A7-2B05-3C49-BB04-3AD861EA1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629" y="2349103"/>
            <a:ext cx="1344492" cy="7467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94F86F-751D-6E4D-8482-9E0613FBC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908" y="763491"/>
            <a:ext cx="1672219" cy="12741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6DE0210-DA11-BC46-A43D-97FED0033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4908" y="3636215"/>
            <a:ext cx="1672219" cy="756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55F8B09-0D03-674D-A8EB-142D2A1DA1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3057" y="2349103"/>
            <a:ext cx="1416356" cy="8184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6656226-97CA-F345-9909-FF90325C4C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0968" y="766213"/>
            <a:ext cx="1957335" cy="1028882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E38E9115-23DD-A24C-A0D8-BAC667C31F0A}"/>
              </a:ext>
            </a:extLst>
          </p:cNvPr>
          <p:cNvCxnSpPr/>
          <p:nvPr/>
        </p:nvCxnSpPr>
        <p:spPr>
          <a:xfrm>
            <a:off x="3327115" y="1028700"/>
            <a:ext cx="20138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42941C4-ACAC-3746-B5C5-23C96E8315EE}"/>
              </a:ext>
            </a:extLst>
          </p:cNvPr>
          <p:cNvSpPr txBox="1"/>
          <p:nvPr/>
        </p:nvSpPr>
        <p:spPr>
          <a:xfrm>
            <a:off x="3523057" y="763491"/>
            <a:ext cx="1649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900" kern="1200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Connexion</a:t>
            </a:r>
            <a:r>
              <a:rPr lang="en-US" sz="900" kern="12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MARC to ALMA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9F6D85CF-55CD-5F4E-B243-7593A832534F}"/>
              </a:ext>
            </a:extLst>
          </p:cNvPr>
          <p:cNvCxnSpPr/>
          <p:nvPr/>
        </p:nvCxnSpPr>
        <p:spPr>
          <a:xfrm flipH="1">
            <a:off x="4347567" y="1494066"/>
            <a:ext cx="993391" cy="762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50FCE434-DAAD-134B-AE6D-3EB3C7775D5F}"/>
              </a:ext>
            </a:extLst>
          </p:cNvPr>
          <p:cNvCxnSpPr/>
          <p:nvPr/>
        </p:nvCxnSpPr>
        <p:spPr>
          <a:xfrm>
            <a:off x="6319624" y="1795100"/>
            <a:ext cx="0" cy="5540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F668027-A9C8-E149-8B99-F8980F64FB9D}"/>
              </a:ext>
            </a:extLst>
          </p:cNvPr>
          <p:cNvCxnSpPr>
            <a:endCxn id="3" idx="0"/>
          </p:cNvCxnSpPr>
          <p:nvPr/>
        </p:nvCxnSpPr>
        <p:spPr>
          <a:xfrm>
            <a:off x="6319624" y="3095905"/>
            <a:ext cx="0" cy="494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9C4C6D60-4FA2-B444-B59D-917774F3F99C}"/>
              </a:ext>
            </a:extLst>
          </p:cNvPr>
          <p:cNvCxnSpPr/>
          <p:nvPr/>
        </p:nvCxnSpPr>
        <p:spPr>
          <a:xfrm flipH="1" flipV="1">
            <a:off x="4939414" y="2975889"/>
            <a:ext cx="979694" cy="6141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B55D28F-F3B7-7748-B1BF-1BACC00348E3}"/>
              </a:ext>
            </a:extLst>
          </p:cNvPr>
          <p:cNvCxnSpPr/>
          <p:nvPr/>
        </p:nvCxnSpPr>
        <p:spPr>
          <a:xfrm flipH="1">
            <a:off x="3327115" y="3167577"/>
            <a:ext cx="632564" cy="8471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51B1AE10-FD52-9F45-9BB1-2FB1EB27555A}"/>
              </a:ext>
            </a:extLst>
          </p:cNvPr>
          <p:cNvCxnSpPr/>
          <p:nvPr/>
        </p:nvCxnSpPr>
        <p:spPr>
          <a:xfrm>
            <a:off x="2526846" y="2037688"/>
            <a:ext cx="0" cy="170972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561" y="4777349"/>
            <a:ext cx="580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Stahmer, Carl G. “UC Davis Linked Data Implementation.” May 2, 2018</a:t>
            </a:r>
            <a:r>
              <a:rPr lang="en-US" sz="1000" dirty="0">
                <a:solidFill>
                  <a:schemeClr val="bg1"/>
                </a:solidFill>
              </a:rPr>
              <a:t>. PowerPoint </a:t>
            </a:r>
            <a:r>
              <a:rPr lang="en-US" sz="1000" dirty="0" smtClean="0">
                <a:solidFill>
                  <a:schemeClr val="bg1"/>
                </a:solidFill>
              </a:rPr>
              <a:t>Presentation. 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262532" y="297030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endParaRPr dirty="0"/>
          </a:p>
        </p:txBody>
      </p:sp>
      <p:sp>
        <p:nvSpPr>
          <p:cNvPr id="236" name="Shape 236"/>
          <p:cNvSpPr txBox="1"/>
          <p:nvPr/>
        </p:nvSpPr>
        <p:spPr>
          <a:xfrm>
            <a:off x="120328" y="993009"/>
            <a:ext cx="8871283" cy="290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 University</a:t>
            </a:r>
            <a:endParaRPr sz="1800" dirty="0"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Brigham Young University</a:t>
            </a:r>
          </a:p>
          <a:p>
            <a:pPr marL="742950" lvl="1" indent="-28575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</a:rPr>
              <a:t>Cleveland Public Library</a:t>
            </a:r>
          </a:p>
          <a:p>
            <a:pPr marL="742950" lvl="1" indent="-28575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</a:rPr>
              <a:t>Cornell University</a:t>
            </a:r>
            <a:endParaRPr sz="1800" dirty="0"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Harvard University</a:t>
            </a:r>
            <a:endParaRPr sz="1800" dirty="0"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Michigan State University</a:t>
            </a:r>
            <a:endParaRPr sz="1800" dirty="0"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Library of Medicine</a:t>
            </a:r>
            <a:endParaRPr sz="1800" dirty="0"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Carolina State University</a:t>
            </a:r>
            <a:endParaRPr sz="1800" dirty="0"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Northwestern University</a:t>
            </a:r>
            <a:endParaRPr sz="1800" dirty="0"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Princeton University</a:t>
            </a:r>
            <a:endParaRPr sz="1800" dirty="0"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Smithsonian Library</a:t>
            </a:r>
            <a:endParaRPr sz="1800" dirty="0"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Temple University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</a:rPr>
              <a:t>University of California, Davis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</a:rPr>
              <a:t>University of Minnesota</a:t>
            </a:r>
            <a:endParaRPr sz="1800" dirty="0"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New Hampshire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</a:rPr>
              <a:t>Yale University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7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15260" y="831068"/>
            <a:ext cx="8174038" cy="646331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26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D6007E-FA45-684F-8047-A19F32446F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6966" y="149451"/>
            <a:ext cx="8439148" cy="686442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83C3C6-4786-024A-81A6-2CAE88F9DF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7404" y="835899"/>
            <a:ext cx="8589853" cy="3707791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Developed an </a:t>
            </a:r>
            <a:r>
              <a:rPr lang="en-US" b="1" dirty="0"/>
              <a:t>Entity Ecosystem </a:t>
            </a:r>
            <a:r>
              <a:rPr lang="en-US" dirty="0"/>
              <a:t>for:</a:t>
            </a:r>
          </a:p>
          <a:p>
            <a:pPr lvl="1"/>
            <a:r>
              <a:rPr lang="en-US" dirty="0"/>
              <a:t> 	- Creation and editing of new entities</a:t>
            </a:r>
          </a:p>
          <a:p>
            <a:pPr lvl="1"/>
            <a:r>
              <a:rPr lang="en-US" dirty="0"/>
              <a:t>	- Connecting entities to the Web</a:t>
            </a:r>
          </a:p>
          <a:p>
            <a:pPr lvl="1"/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Built a </a:t>
            </a:r>
            <a:r>
              <a:rPr lang="en-US" b="1" dirty="0"/>
              <a:t>community of users </a:t>
            </a:r>
            <a:r>
              <a:rPr lang="en-US" dirty="0"/>
              <a:t>who can:</a:t>
            </a:r>
          </a:p>
          <a:p>
            <a:pPr lvl="1"/>
            <a:r>
              <a:rPr lang="en-US" dirty="0"/>
              <a:t>	- Create/Curate data in the ecosystem</a:t>
            </a:r>
          </a:p>
          <a:p>
            <a:pPr lvl="1"/>
            <a:r>
              <a:rPr lang="en-US" dirty="0"/>
              <a:t>	- Imagine/propose workflow uses</a:t>
            </a:r>
          </a:p>
          <a:p>
            <a:pPr lvl="1"/>
            <a:r>
              <a:rPr lang="en-US" dirty="0"/>
              <a:t>	- Together, and with OCLC -  iteratively improve the prototype</a:t>
            </a:r>
          </a:p>
          <a:p>
            <a:pPr lvl="1"/>
            <a:r>
              <a:rPr lang="en-US" dirty="0"/>
              <a:t> 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Provided services to:</a:t>
            </a:r>
          </a:p>
          <a:p>
            <a:pPr lvl="1"/>
            <a:r>
              <a:rPr lang="en-US" dirty="0"/>
              <a:t>	- </a:t>
            </a:r>
            <a:r>
              <a:rPr lang="en-US" b="1" dirty="0"/>
              <a:t>Reconcile data</a:t>
            </a:r>
          </a:p>
          <a:p>
            <a:pPr lvl="1"/>
            <a:r>
              <a:rPr lang="en-US" b="1" dirty="0"/>
              <a:t>	- Explore the data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255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B2B6937-F76A-4028-9AE7-D7C0A57E1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Some New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Vocabulary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Required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A97BB3F-A4E8-42C0-9493-9A56F2E65B73}"/>
              </a:ext>
            </a:extLst>
          </p:cNvPr>
          <p:cNvGrpSpPr/>
          <p:nvPr/>
        </p:nvGrpSpPr>
        <p:grpSpPr>
          <a:xfrm>
            <a:off x="3183847" y="5"/>
            <a:ext cx="5752256" cy="4646327"/>
            <a:chOff x="3183847" y="-1"/>
            <a:chExt cx="5752256" cy="4646327"/>
          </a:xfrm>
        </p:grpSpPr>
        <p:pic>
          <p:nvPicPr>
            <p:cNvPr id="5" name="Picture 8" descr="A screenshot of a social media post&#10;&#10;Description generated with very high confidence">
              <a:extLst>
                <a:ext uri="{FF2B5EF4-FFF2-40B4-BE49-F238E27FC236}">
                  <a16:creationId xmlns:a16="http://schemas.microsoft.com/office/drawing/2014/main" xmlns="" id="{F472F089-C3BE-4BA9-B69E-A1B1E79FA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3847" y="0"/>
              <a:ext cx="5752256" cy="46463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5A0E21B-42CF-414C-B75B-9E0CE7BD8B83}"/>
                </a:ext>
              </a:extLst>
            </p:cNvPr>
            <p:cNvSpPr/>
            <p:nvPr/>
          </p:nvSpPr>
          <p:spPr>
            <a:xfrm>
              <a:off x="3183847" y="-1"/>
              <a:ext cx="1745962" cy="245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92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CFEEF06B-B98D-40FE-A43D-5E820F4C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847" y="0"/>
            <a:ext cx="5752256" cy="4646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A97413-9D4A-4493-8991-010EBCCAACCF}"/>
              </a:ext>
            </a:extLst>
          </p:cNvPr>
          <p:cNvSpPr txBox="1"/>
          <p:nvPr/>
        </p:nvSpPr>
        <p:spPr>
          <a:xfrm>
            <a:off x="1722424" y="131727"/>
            <a:ext cx="117692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 URL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9B0816F-7C2E-4482-9A2F-E6E8624D9CB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899353" y="139885"/>
            <a:ext cx="319951" cy="1765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11E66E-2057-4403-A91D-ABBF8372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487" y="76599"/>
            <a:ext cx="612648" cy="1208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20037B-F521-46A0-9E55-F75C0A5E0996}"/>
              </a:ext>
            </a:extLst>
          </p:cNvPr>
          <p:cNvSpPr txBox="1"/>
          <p:nvPr/>
        </p:nvSpPr>
        <p:spPr>
          <a:xfrm>
            <a:off x="5040687" y="466730"/>
            <a:ext cx="159743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 Identifier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DE6AF1D-D956-4C62-A5DF-7BE07A2953F7}"/>
              </a:ext>
            </a:extLst>
          </p:cNvPr>
          <p:cNvCxnSpPr>
            <a:cxnSpLocks/>
          </p:cNvCxnSpPr>
          <p:nvPr/>
        </p:nvCxnSpPr>
        <p:spPr>
          <a:xfrm flipH="1" flipV="1">
            <a:off x="4637483" y="235577"/>
            <a:ext cx="264046" cy="4158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DCC17EC-EAFB-4CD2-90A1-A1F73E3FD0BF}"/>
              </a:ext>
            </a:extLst>
          </p:cNvPr>
          <p:cNvSpPr/>
          <p:nvPr/>
        </p:nvSpPr>
        <p:spPr>
          <a:xfrm>
            <a:off x="4328784" y="6"/>
            <a:ext cx="534621" cy="2355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6473DE-9C89-4F1E-B75A-9BFF0F03C29A}"/>
              </a:ext>
            </a:extLst>
          </p:cNvPr>
          <p:cNvSpPr txBox="1"/>
          <p:nvPr/>
        </p:nvSpPr>
        <p:spPr>
          <a:xfrm>
            <a:off x="2105822" y="467179"/>
            <a:ext cx="79351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Label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2EEF4C-4F24-4083-8E80-B4455B896442}"/>
              </a:ext>
            </a:extLst>
          </p:cNvPr>
          <p:cNvSpPr txBox="1"/>
          <p:nvPr/>
        </p:nvSpPr>
        <p:spPr>
          <a:xfrm>
            <a:off x="1181204" y="915286"/>
            <a:ext cx="13716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Description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CA96DF-AE94-4A50-83BF-7D9AC888B355}"/>
              </a:ext>
            </a:extLst>
          </p:cNvPr>
          <p:cNvSpPr txBox="1"/>
          <p:nvPr/>
        </p:nvSpPr>
        <p:spPr>
          <a:xfrm>
            <a:off x="1913627" y="1302914"/>
            <a:ext cx="98571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Aliases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B3FFA536-A5DE-42E1-A261-684B81F4AF3F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899341" y="372362"/>
            <a:ext cx="316896" cy="2794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11584534-13FA-4FC1-A8D2-6489BF2D486E}"/>
              </a:ext>
            </a:extLst>
          </p:cNvPr>
          <p:cNvCxnSpPr>
            <a:cxnSpLocks/>
          </p:cNvCxnSpPr>
          <p:nvPr/>
        </p:nvCxnSpPr>
        <p:spPr>
          <a:xfrm flipV="1">
            <a:off x="2903996" y="620250"/>
            <a:ext cx="312253" cy="3389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29DE05A-77AB-4B93-9ED7-3577D31FD83D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899341" y="836064"/>
            <a:ext cx="440208" cy="6515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7A1670-AF11-4691-B530-D44CCACE72DC}"/>
              </a:ext>
            </a:extLst>
          </p:cNvPr>
          <p:cNvSpPr txBox="1"/>
          <p:nvPr/>
        </p:nvSpPr>
        <p:spPr>
          <a:xfrm>
            <a:off x="7299649" y="69973"/>
            <a:ext cx="1685292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Additional labels, descriptions, and aliases, in other languages.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83670C-0242-4B5B-91D1-C36812F7AE2C}"/>
              </a:ext>
            </a:extLst>
          </p:cNvPr>
          <p:cNvSpPr txBox="1"/>
          <p:nvPr/>
        </p:nvSpPr>
        <p:spPr>
          <a:xfrm>
            <a:off x="1759622" y="2020265"/>
            <a:ext cx="107798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Property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026D90-D1B2-4E43-AD7D-5A6F4E5DE6FA}"/>
              </a:ext>
            </a:extLst>
          </p:cNvPr>
          <p:cNvSpPr txBox="1"/>
          <p:nvPr/>
        </p:nvSpPr>
        <p:spPr>
          <a:xfrm>
            <a:off x="1957271" y="2776454"/>
            <a:ext cx="84566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Value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F16E0DE-E71D-43CA-81E5-B1E145B4A205}"/>
              </a:ext>
            </a:extLst>
          </p:cNvPr>
          <p:cNvSpPr txBox="1"/>
          <p:nvPr/>
        </p:nvSpPr>
        <p:spPr>
          <a:xfrm>
            <a:off x="2436517" y="2452724"/>
            <a:ext cx="73284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Rank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574D33FD-0ED4-4F34-B7E7-C9C7D59BA8CA}"/>
              </a:ext>
            </a:extLst>
          </p:cNvPr>
          <p:cNvCxnSpPr>
            <a:cxnSpLocks/>
          </p:cNvCxnSpPr>
          <p:nvPr/>
        </p:nvCxnSpPr>
        <p:spPr>
          <a:xfrm>
            <a:off x="2776851" y="2306220"/>
            <a:ext cx="433095" cy="1226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8ED9A801-8E4D-47A4-9E36-224589D8D5BE}"/>
              </a:ext>
            </a:extLst>
          </p:cNvPr>
          <p:cNvCxnSpPr>
            <a:cxnSpLocks/>
          </p:cNvCxnSpPr>
          <p:nvPr/>
        </p:nvCxnSpPr>
        <p:spPr>
          <a:xfrm flipV="1">
            <a:off x="3119444" y="2459596"/>
            <a:ext cx="1249098" cy="1777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9B53EAC1-E685-412E-80F8-464B87BED8FB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802938" y="2532840"/>
            <a:ext cx="1743117" cy="4282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617A01C-838D-4506-819F-8084128DC53E}"/>
              </a:ext>
            </a:extLst>
          </p:cNvPr>
          <p:cNvSpPr txBox="1"/>
          <p:nvPr/>
        </p:nvSpPr>
        <p:spPr>
          <a:xfrm>
            <a:off x="4203578" y="2017224"/>
            <a:ext cx="131963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Statement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EE8D1CC-DA4F-4E36-8CC2-86D32E6D253B}"/>
              </a:ext>
            </a:extLst>
          </p:cNvPr>
          <p:cNvSpPr txBox="1"/>
          <p:nvPr/>
        </p:nvSpPr>
        <p:spPr>
          <a:xfrm>
            <a:off x="3522621" y="3309956"/>
            <a:ext cx="80616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Claim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73E3038-9E76-46AC-A599-48B44AA88564}"/>
              </a:ext>
            </a:extLst>
          </p:cNvPr>
          <p:cNvSpPr/>
          <p:nvPr/>
        </p:nvSpPr>
        <p:spPr>
          <a:xfrm>
            <a:off x="3284336" y="2972399"/>
            <a:ext cx="2287513" cy="1733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A507D7D8-A000-47E6-8C69-161DEEFB606F}"/>
              </a:ext>
            </a:extLst>
          </p:cNvPr>
          <p:cNvCxnSpPr>
            <a:cxnSpLocks/>
          </p:cNvCxnSpPr>
          <p:nvPr/>
        </p:nvCxnSpPr>
        <p:spPr>
          <a:xfrm flipH="1" flipV="1">
            <a:off x="3965539" y="3157065"/>
            <a:ext cx="1" cy="2180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C92C3305-2DCA-4D80-9FC6-A4B8D8B6B7CA}"/>
              </a:ext>
            </a:extLst>
          </p:cNvPr>
          <p:cNvCxnSpPr>
            <a:cxnSpLocks/>
          </p:cNvCxnSpPr>
          <p:nvPr/>
        </p:nvCxnSpPr>
        <p:spPr>
          <a:xfrm flipH="1">
            <a:off x="7540487" y="1034608"/>
            <a:ext cx="324678" cy="1732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6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8E1355-631F-4502-B3A9-AEEAAFEF19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cs typeface="Calibri Light"/>
              </a:rPr>
              <a:t>Tools: Manual data entry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4" descr="Wikibase UI editing screenshot snippet">
            <a:extLst>
              <a:ext uri="{FF2B5EF4-FFF2-40B4-BE49-F238E27FC236}">
                <a16:creationId xmlns:a16="http://schemas.microsoft.com/office/drawing/2014/main" xmlns="" id="{0474B7E4-61F0-4D3D-99C0-E07B564CB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94" y="1427020"/>
            <a:ext cx="8718332" cy="247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8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vis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748</Words>
  <Application>Microsoft Office PowerPoint</Application>
  <PresentationFormat>On-screen Show (16:9)</PresentationFormat>
  <Paragraphs>155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Arial Rounded MT Bold</vt:lpstr>
      <vt:lpstr>Calibri</vt:lpstr>
      <vt:lpstr>Calibri Light</vt:lpstr>
      <vt:lpstr>Calisto MT</vt:lpstr>
      <vt:lpstr>Nonconfidential</vt:lpstr>
      <vt:lpstr>davis_powerpoint_template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UC Davis’s Experiences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Does This Mean to US Now? </vt:lpstr>
      <vt:lpstr>What Does This Mean in the Future?</vt:lpstr>
      <vt:lpstr>Cataloging Use Case</vt:lpstr>
      <vt:lpstr>Discovery Use Case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Xiaoli Li</dc:creator>
  <cp:lastModifiedBy>Anne Gaynor</cp:lastModifiedBy>
  <cp:revision>50</cp:revision>
  <dcterms:modified xsi:type="dcterms:W3CDTF">2018-08-03T19:40:29Z</dcterms:modified>
</cp:coreProperties>
</file>