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6" r:id="rId2"/>
    <p:sldId id="267" r:id="rId3"/>
    <p:sldId id="269" r:id="rId4"/>
    <p:sldId id="262" r:id="rId5"/>
    <p:sldId id="261" r:id="rId6"/>
    <p:sldId id="259" r:id="rId7"/>
    <p:sldId id="260" r:id="rId8"/>
    <p:sldId id="268" r:id="rId9"/>
    <p:sldId id="263" r:id="rId10"/>
    <p:sldId id="264" r:id="rId11"/>
    <p:sldId id="26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36B"/>
    <a:srgbClr val="2E4972"/>
    <a:srgbClr val="4A9CD3"/>
    <a:srgbClr val="3B3838"/>
    <a:srgbClr val="254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6"/>
    <p:restoredTop sz="86425" autoAdjust="0"/>
  </p:normalViewPr>
  <p:slideViewPr>
    <p:cSldViewPr snapToGrid="0" snapToObjects="1">
      <p:cViewPr varScale="1">
        <p:scale>
          <a:sx n="59" d="100"/>
          <a:sy n="59" d="100"/>
        </p:scale>
        <p:origin x="1108" y="60"/>
      </p:cViewPr>
      <p:guideLst/>
    </p:cSldViewPr>
  </p:slideViewPr>
  <p:notesTextViewPr>
    <p:cViewPr>
      <p:scale>
        <a:sx n="1" d="1"/>
        <a:sy n="1" d="1"/>
      </p:scale>
      <p:origin x="0" y="0"/>
    </p:cViewPr>
  </p:notesTextViewPr>
  <p:notesViewPr>
    <p:cSldViewPr snapToGrid="0" snapToObjects="1">
      <p:cViewPr varScale="1">
        <p:scale>
          <a:sx n="126" d="100"/>
          <a:sy n="126" d="100"/>
        </p:scale>
        <p:origin x="40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540ED7-D3EF-704C-AE91-546D0C323EA5}" type="datetimeFigureOut">
              <a:rPr lang="en-US" smtClean="0"/>
              <a:t>6/22/2019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9E26BB-EDB7-EB43-B22D-F0BECED0CEAA}" type="slidenum">
              <a:rPr lang="en-US" smtClean="0"/>
              <a:t>‹#›</a:t>
            </a:fld>
            <a:endParaRPr lang="en-US"/>
          </a:p>
        </p:txBody>
      </p:sp>
    </p:spTree>
    <p:extLst>
      <p:ext uri="{BB962C8B-B14F-4D97-AF65-F5344CB8AC3E}">
        <p14:creationId xmlns:p14="http://schemas.microsoft.com/office/powerpoint/2010/main" val="200663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D7CFA-CDCD-A74D-A4E9-A14F53182E0C}" type="datetimeFigureOut">
              <a:rPr lang="en-US" smtClean="0"/>
              <a:t>6/22/2019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CE442-91EF-0340-87ED-EF2CEEE84742}" type="slidenum">
              <a:rPr lang="en-US" smtClean="0"/>
              <a:t>‹#›</a:t>
            </a:fld>
            <a:endParaRPr lang="en-US"/>
          </a:p>
        </p:txBody>
      </p:sp>
    </p:spTree>
    <p:extLst>
      <p:ext uri="{BB962C8B-B14F-4D97-AF65-F5344CB8AC3E}">
        <p14:creationId xmlns:p14="http://schemas.microsoft.com/office/powerpoint/2010/main" val="211133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ltac.web.unc.edu/files/2013/08/AdminScholarCorpsProposalFINAL.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hronicle.com/article/Building-a-Corps-of/12490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rolinaseminars.unc.ed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a:t>
            </a:r>
            <a:r>
              <a:rPr lang="en-US" dirty="0"/>
              <a:t>education is using less</a:t>
            </a:r>
            <a:r>
              <a:rPr lang="en-US" baseline="0" dirty="0"/>
              <a:t> tenure and tenure-track faculty and using more contingent positions. There is also a low number of full-time non-tenure positions which means fewer job with good benefits and pay. Most of the </a:t>
            </a:r>
            <a:r>
              <a:rPr lang="en-US" baseline="0" dirty="0" err="1"/>
              <a:t>laborforce</a:t>
            </a:r>
            <a:r>
              <a:rPr lang="en-US" baseline="0" dirty="0"/>
              <a:t> is part-time. There are more graduates than tenure-track positions. That is true for all disciplines, although there is a lot of variation across the disciplines.</a:t>
            </a:r>
            <a:endParaRPr lang="en-US" dirty="0"/>
          </a:p>
        </p:txBody>
      </p:sp>
      <p:sp>
        <p:nvSpPr>
          <p:cNvPr id="4" name="Slide Number Placeholder 3"/>
          <p:cNvSpPr>
            <a:spLocks noGrp="1"/>
          </p:cNvSpPr>
          <p:nvPr>
            <p:ph type="sldNum" sz="quarter" idx="10"/>
          </p:nvPr>
        </p:nvSpPr>
        <p:spPr/>
        <p:txBody>
          <a:bodyPr/>
          <a:lstStyle/>
          <a:p>
            <a:fld id="{A93CE442-91EF-0340-87ED-EF2CEEE84742}" type="slidenum">
              <a:rPr lang="en-US" smtClean="0"/>
              <a:t>3</a:t>
            </a:fld>
            <a:endParaRPr lang="en-US"/>
          </a:p>
        </p:txBody>
      </p:sp>
    </p:spTree>
    <p:extLst>
      <p:ext uri="{BB962C8B-B14F-4D97-AF65-F5344CB8AC3E}">
        <p14:creationId xmlns:p14="http://schemas.microsoft.com/office/powerpoint/2010/main" val="181180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students are afraid to tell their advisor,</a:t>
            </a:r>
            <a:r>
              <a:rPr lang="en-US" baseline="0" dirty="0"/>
              <a:t> supervisor or others that they don’t want to work in academia when they graduate. While there are understanding, supportive faculty and mentors, it’s also true that some faculty feel they are wasting their time with a student who won’t be just like them.</a:t>
            </a:r>
            <a:endParaRPr lang="en-US" dirty="0"/>
          </a:p>
        </p:txBody>
      </p:sp>
      <p:sp>
        <p:nvSpPr>
          <p:cNvPr id="4" name="Slide Number Placeholder 3"/>
          <p:cNvSpPr>
            <a:spLocks noGrp="1"/>
          </p:cNvSpPr>
          <p:nvPr>
            <p:ph type="sldNum" sz="quarter" idx="10"/>
          </p:nvPr>
        </p:nvSpPr>
        <p:spPr/>
        <p:txBody>
          <a:bodyPr/>
          <a:lstStyle/>
          <a:p>
            <a:fld id="{A93CE442-91EF-0340-87ED-EF2CEEE84742}" type="slidenum">
              <a:rPr lang="en-US" smtClean="0"/>
              <a:t>4</a:t>
            </a:fld>
            <a:endParaRPr lang="en-US"/>
          </a:p>
        </p:txBody>
      </p:sp>
    </p:spTree>
    <p:extLst>
      <p:ext uri="{BB962C8B-B14F-4D97-AF65-F5344CB8AC3E}">
        <p14:creationId xmlns:p14="http://schemas.microsoft.com/office/powerpoint/2010/main" val="33820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has been on institutions in the United States.</a:t>
            </a:r>
            <a:r>
              <a:rPr lang="en-US" baseline="0" dirty="0"/>
              <a:t> But this phenomenon is happening on all campuses all over the world. Some librarians are </a:t>
            </a:r>
            <a:r>
              <a:rPr lang="en-US" baseline="0" dirty="0" err="1"/>
              <a:t>altacs</a:t>
            </a:r>
            <a:r>
              <a:rPr lang="en-US" baseline="0" dirty="0"/>
              <a:t>. Because of that, we can participate in these conversations as ‘one of them.’ Because students may not want to talk openly about considering non-academic careers, they need a safe, private way to access information to learn more about the issues and explore their options. The library can be a neutral place for this.</a:t>
            </a:r>
            <a:endParaRPr lang="en-US" dirty="0"/>
          </a:p>
        </p:txBody>
      </p:sp>
      <p:sp>
        <p:nvSpPr>
          <p:cNvPr id="4" name="Slide Number Placeholder 3"/>
          <p:cNvSpPr>
            <a:spLocks noGrp="1"/>
          </p:cNvSpPr>
          <p:nvPr>
            <p:ph type="sldNum" sz="quarter" idx="10"/>
          </p:nvPr>
        </p:nvSpPr>
        <p:spPr/>
        <p:txBody>
          <a:bodyPr/>
          <a:lstStyle/>
          <a:p>
            <a:fld id="{A93CE442-91EF-0340-87ED-EF2CEEE84742}" type="slidenum">
              <a:rPr lang="en-US" smtClean="0"/>
              <a:t>5</a:t>
            </a:fld>
            <a:endParaRPr lang="en-US"/>
          </a:p>
        </p:txBody>
      </p:sp>
    </p:spTree>
    <p:extLst>
      <p:ext uri="{BB962C8B-B14F-4D97-AF65-F5344CB8AC3E}">
        <p14:creationId xmlns:p14="http://schemas.microsoft.com/office/powerpoint/2010/main" val="316121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Our formal work began in 2010, when Donna and Anne developed </a:t>
            </a:r>
            <a:r>
              <a:rPr lang="en-US" sz="1200" b="0" i="0" u="none" strike="noStrike" kern="1200" dirty="0">
                <a:solidFill>
                  <a:schemeClr val="tx1"/>
                </a:solidFill>
                <a:effectLst/>
                <a:latin typeface="+mn-lt"/>
                <a:ea typeface="+mn-ea"/>
                <a:cs typeface="+mn-cs"/>
                <a:hlinkClick r:id="rId3"/>
              </a:rPr>
              <a:t>a proposal for the 2011 Academic Plan Steering Committee</a:t>
            </a:r>
            <a:r>
              <a:rPr lang="en-US" sz="1200" b="0" i="0" kern="1200" dirty="0">
                <a:solidFill>
                  <a:schemeClr val="tx1"/>
                </a:solidFill>
                <a:effectLst/>
                <a:latin typeface="+mn-lt"/>
                <a:ea typeface="+mn-ea"/>
                <a:cs typeface="+mn-cs"/>
              </a:rPr>
              <a:t> (about which we also wrote in a </a:t>
            </a:r>
            <a:r>
              <a:rPr lang="en-US" sz="1200" b="0" i="0" u="none" strike="noStrike" kern="1200" dirty="0">
                <a:solidFill>
                  <a:schemeClr val="tx1"/>
                </a:solidFill>
                <a:effectLst/>
                <a:latin typeface="+mn-lt"/>
                <a:ea typeface="+mn-ea"/>
                <a:cs typeface="+mn-cs"/>
                <a:hlinkClick r:id="rId4"/>
              </a:rPr>
              <a:t>2010 column in the </a:t>
            </a:r>
            <a:r>
              <a:rPr lang="en-US" sz="1200" b="0" i="1" u="none" strike="noStrike" kern="1200" dirty="0">
                <a:solidFill>
                  <a:schemeClr val="tx1"/>
                </a:solidFill>
                <a:effectLst/>
                <a:latin typeface="+mn-lt"/>
                <a:ea typeface="+mn-ea"/>
                <a:cs typeface="+mn-cs"/>
                <a:hlinkClick r:id="rId4"/>
              </a:rPr>
              <a:t>Chronicle of Higher Education</a:t>
            </a:r>
            <a:r>
              <a:rPr lang="en-US" sz="1200" b="0" i="0" kern="1200" dirty="0">
                <a:solidFill>
                  <a:schemeClr val="tx1"/>
                </a:solidFill>
                <a:effectLst/>
                <a:latin typeface="+mn-lt"/>
                <a:ea typeface="+mn-ea"/>
                <a:cs typeface="+mn-cs"/>
              </a:rPr>
              <a:t>) calling for the development of policies and systems to more effectively leverage the contributions of </a:t>
            </a:r>
            <a:r>
              <a:rPr lang="en-US" sz="1200" b="0" i="0" kern="1200" dirty="0" err="1">
                <a:solidFill>
                  <a:schemeClr val="tx1"/>
                </a:solidFill>
                <a:effectLst/>
                <a:latin typeface="+mn-lt"/>
                <a:ea typeface="+mn-ea"/>
                <a:cs typeface="+mn-cs"/>
              </a:rPr>
              <a:t>altac</a:t>
            </a:r>
            <a:r>
              <a:rPr lang="en-US" sz="1200" b="0" i="0" kern="1200" dirty="0">
                <a:solidFill>
                  <a:schemeClr val="tx1"/>
                </a:solidFill>
                <a:effectLst/>
                <a:latin typeface="+mn-lt"/>
                <a:ea typeface="+mn-ea"/>
                <a:cs typeface="+mn-cs"/>
              </a:rPr>
              <a:t> administrator-scholars such as ourselves</a:t>
            </a:r>
            <a:r>
              <a:rPr lang="en-US" sz="1200" b="0" i="0" kern="1200" dirty="0" smtClean="0">
                <a:solidFill>
                  <a:schemeClr val="tx1"/>
                </a:solidFill>
                <a:effectLst/>
                <a:latin typeface="+mn-lt"/>
                <a:ea typeface="+mn-ea"/>
                <a:cs typeface="+mn-cs"/>
              </a:rPr>
              <a:t>. The URL on this slide is for the </a:t>
            </a:r>
            <a:r>
              <a:rPr lang="en-US" sz="1200" b="0" i="0" kern="1200" dirty="0" err="1" smtClean="0">
                <a:solidFill>
                  <a:schemeClr val="tx1"/>
                </a:solidFill>
                <a:effectLst/>
                <a:latin typeface="+mn-lt"/>
                <a:ea typeface="+mn-ea"/>
                <a:cs typeface="+mn-cs"/>
              </a:rPr>
              <a:t>altac</a:t>
            </a:r>
            <a:r>
              <a:rPr lang="en-US" sz="1200" b="0" i="0" kern="1200" dirty="0" smtClean="0">
                <a:solidFill>
                  <a:schemeClr val="tx1"/>
                </a:solidFill>
                <a:effectLst/>
                <a:latin typeface="+mn-lt"/>
                <a:ea typeface="+mn-ea"/>
                <a:cs typeface="+mn-cs"/>
              </a:rPr>
              <a:t> group website.</a:t>
            </a:r>
            <a:r>
              <a:rPr lang="en-US" sz="1200" b="0" i="0" kern="1200" baseline="0" dirty="0" smtClean="0">
                <a:solidFill>
                  <a:schemeClr val="tx1"/>
                </a:solidFill>
                <a:effectLst/>
                <a:latin typeface="+mn-lt"/>
                <a:ea typeface="+mn-ea"/>
                <a:cs typeface="+mn-cs"/>
              </a:rPr>
              <a:t> It is no longer being maintained but still has useful information.</a:t>
            </a:r>
          </a:p>
          <a:p>
            <a:r>
              <a:rPr lang="en-US" sz="1200" b="0" i="0" kern="1200" baseline="0" dirty="0" smtClean="0">
                <a:solidFill>
                  <a:schemeClr val="tx1"/>
                </a:solidFill>
                <a:effectLst/>
                <a:latin typeface="+mn-lt"/>
                <a:ea typeface="+mn-ea"/>
                <a:cs typeface="+mn-cs"/>
              </a:rPr>
              <a:t>Most </a:t>
            </a:r>
            <a:r>
              <a:rPr lang="en-US" sz="1200" b="0" i="0" kern="1200" baseline="0" dirty="0" err="1" smtClean="0">
                <a:solidFill>
                  <a:schemeClr val="tx1"/>
                </a:solidFill>
                <a:effectLst/>
                <a:latin typeface="+mn-lt"/>
                <a:ea typeface="+mn-ea"/>
                <a:cs typeface="+mn-cs"/>
              </a:rPr>
              <a:t>altacs</a:t>
            </a:r>
            <a:r>
              <a:rPr lang="en-US" sz="1200" b="0" i="0" kern="1200" baseline="0" dirty="0" smtClean="0">
                <a:solidFill>
                  <a:schemeClr val="tx1"/>
                </a:solidFill>
                <a:effectLst/>
                <a:latin typeface="+mn-lt"/>
                <a:ea typeface="+mn-ea"/>
                <a:cs typeface="+mn-cs"/>
              </a:rPr>
              <a:t> are in positions where there’s not a career path with ranks in the way faculty have.</a:t>
            </a:r>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6</a:t>
            </a:fld>
            <a:endParaRPr lang="en-US"/>
          </a:p>
        </p:txBody>
      </p:sp>
    </p:spTree>
    <p:extLst>
      <p:ext uri="{BB962C8B-B14F-4D97-AF65-F5344CB8AC3E}">
        <p14:creationId xmlns:p14="http://schemas.microsoft.com/office/powerpoint/2010/main" val="3337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survey, of the 140 </a:t>
            </a:r>
            <a:r>
              <a:rPr lang="en-US" dirty="0" err="1" smtClean="0"/>
              <a:t>altacs</a:t>
            </a:r>
            <a:r>
              <a:rPr lang="en-US" dirty="0" smtClean="0"/>
              <a:t>,</a:t>
            </a:r>
            <a:r>
              <a:rPr lang="en-US" baseline="0" dirty="0" smtClean="0"/>
              <a:t> 60% were women. The survey had a 78% response rate.</a:t>
            </a:r>
            <a:endParaRPr lang="en-US" dirty="0"/>
          </a:p>
        </p:txBody>
      </p:sp>
      <p:sp>
        <p:nvSpPr>
          <p:cNvPr id="4" name="Slide Number Placeholder 3"/>
          <p:cNvSpPr>
            <a:spLocks noGrp="1"/>
          </p:cNvSpPr>
          <p:nvPr>
            <p:ph type="sldNum" sz="quarter" idx="10"/>
          </p:nvPr>
        </p:nvSpPr>
        <p:spPr/>
        <p:txBody>
          <a:bodyPr/>
          <a:lstStyle/>
          <a:p>
            <a:fld id="{A93CE442-91EF-0340-87ED-EF2CEEE84742}" type="slidenum">
              <a:rPr lang="en-US" smtClean="0"/>
              <a:t>7</a:t>
            </a:fld>
            <a:endParaRPr lang="en-US"/>
          </a:p>
        </p:txBody>
      </p:sp>
    </p:spTree>
    <p:extLst>
      <p:ext uri="{BB962C8B-B14F-4D97-AF65-F5344CB8AC3E}">
        <p14:creationId xmlns:p14="http://schemas.microsoft.com/office/powerpoint/2010/main" val="115992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smtClean="0"/>
              <a:t>The scholarly seminar was part of </a:t>
            </a:r>
            <a:r>
              <a:rPr lang="en-US" smtClean="0">
                <a:hlinkClick r:id="rId3"/>
              </a:rPr>
              <a:t>Carolina Seminars</a:t>
            </a:r>
            <a:r>
              <a:rPr lang="en-US" baseline="0" smtClean="0"/>
              <a:t>, scholarly discussions on a variety of topics. </a:t>
            </a:r>
            <a:r>
              <a:rPr lang="en-US" smtClean="0"/>
              <a:t>Members</a:t>
            </a:r>
            <a:r>
              <a:rPr lang="en-US" baseline="0" smtClean="0"/>
              <a:t> </a:t>
            </a:r>
            <a:r>
              <a:rPr lang="en-US" baseline="0" dirty="0" smtClean="0"/>
              <a:t>of the group published in campus resources, in the Chronicle of Higher Education and other national publications</a:t>
            </a:r>
            <a:r>
              <a:rPr lang="en-US" baseline="0" smtClean="0"/>
              <a:t>. </a:t>
            </a:r>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8</a:t>
            </a:fld>
            <a:endParaRPr lang="en-US"/>
          </a:p>
        </p:txBody>
      </p:sp>
    </p:spTree>
    <p:extLst>
      <p:ext uri="{BB962C8B-B14F-4D97-AF65-F5344CB8AC3E}">
        <p14:creationId xmlns:p14="http://schemas.microsoft.com/office/powerpoint/2010/main" val="217769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Altacs</a:t>
            </a:r>
            <a:r>
              <a:rPr lang="en-US" baseline="0" dirty="0" smtClean="0"/>
              <a:t> provided input on what should be in the library guide at regular </a:t>
            </a:r>
            <a:r>
              <a:rPr lang="en-US" baseline="0" dirty="0" err="1" smtClean="0"/>
              <a:t>altac</a:t>
            </a:r>
            <a:r>
              <a:rPr lang="en-US" baseline="0" dirty="0" smtClean="0"/>
              <a:t> group meetings. A library science graduate student worked with Barbara Renner to create the guide. He presented the guide at the 2-day campus event and gathered more feedback at this event. Some resources were actually added to the guide at the event.</a:t>
            </a:r>
            <a:endParaRPr lang="en-US" dirty="0"/>
          </a:p>
        </p:txBody>
      </p:sp>
      <p:sp>
        <p:nvSpPr>
          <p:cNvPr id="4" name="Slide Number Placeholder 3"/>
          <p:cNvSpPr>
            <a:spLocks noGrp="1"/>
          </p:cNvSpPr>
          <p:nvPr>
            <p:ph type="sldNum" sz="quarter" idx="10"/>
          </p:nvPr>
        </p:nvSpPr>
        <p:spPr/>
        <p:txBody>
          <a:bodyPr/>
          <a:lstStyle/>
          <a:p>
            <a:fld id="{A93CE442-91EF-0340-87ED-EF2CEEE84742}" type="slidenum">
              <a:rPr lang="en-US" smtClean="0"/>
              <a:t>9</a:t>
            </a:fld>
            <a:endParaRPr lang="en-US"/>
          </a:p>
        </p:txBody>
      </p:sp>
    </p:spTree>
    <p:extLst>
      <p:ext uri="{BB962C8B-B14F-4D97-AF65-F5344CB8AC3E}">
        <p14:creationId xmlns:p14="http://schemas.microsoft.com/office/powerpoint/2010/main" val="138826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Brings together resources</a:t>
            </a:r>
          </a:p>
          <a:p>
            <a:r>
              <a:rPr lang="en-US" dirty="0"/>
              <a:t>National conversation and campus conversation</a:t>
            </a:r>
          </a:p>
          <a:p>
            <a:r>
              <a:rPr lang="en-US" dirty="0"/>
              <a:t>Resources to help students understand issues and what to consider when pursuing various career options</a:t>
            </a:r>
          </a:p>
          <a:p>
            <a:endParaRPr lang="en-US" dirty="0"/>
          </a:p>
        </p:txBody>
      </p:sp>
      <p:sp>
        <p:nvSpPr>
          <p:cNvPr id="4" name="Slide Number Placeholder 3"/>
          <p:cNvSpPr>
            <a:spLocks noGrp="1"/>
          </p:cNvSpPr>
          <p:nvPr>
            <p:ph type="sldNum" sz="quarter" idx="5"/>
          </p:nvPr>
        </p:nvSpPr>
        <p:spPr/>
        <p:txBody>
          <a:bodyPr/>
          <a:lstStyle/>
          <a:p>
            <a:fld id="{A93CE442-91EF-0340-87ED-EF2CEEE84742}" type="slidenum">
              <a:rPr lang="en-US" smtClean="0"/>
              <a:t>10</a:t>
            </a:fld>
            <a:endParaRPr lang="en-US"/>
          </a:p>
        </p:txBody>
      </p:sp>
    </p:spTree>
    <p:extLst>
      <p:ext uri="{BB962C8B-B14F-4D97-AF65-F5344CB8AC3E}">
        <p14:creationId xmlns:p14="http://schemas.microsoft.com/office/powerpoint/2010/main" val="1627907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1"/>
            <a:ext cx="12191999" cy="6855189"/>
          </a:xfrm>
          <a:prstGeom prst="rect">
            <a:avLst/>
          </a:prstGeom>
        </p:spPr>
      </p:pic>
      <p:sp>
        <p:nvSpPr>
          <p:cNvPr id="2" name="Title 1"/>
          <p:cNvSpPr>
            <a:spLocks noGrp="1"/>
          </p:cNvSpPr>
          <p:nvPr>
            <p:ph type="title" hasCustomPrompt="1"/>
          </p:nvPr>
        </p:nvSpPr>
        <p:spPr>
          <a:xfrm>
            <a:off x="413659" y="365125"/>
            <a:ext cx="11386456" cy="1402715"/>
          </a:xfrm>
        </p:spPr>
        <p:txBody>
          <a:bodyPr>
            <a:normAutofit/>
          </a:bodyPr>
          <a:lstStyle>
            <a:lvl1pPr>
              <a:defRPr sz="3600" baseline="0">
                <a:solidFill>
                  <a:srgbClr val="28436B"/>
                </a:solidFill>
              </a:defRPr>
            </a:lvl1pPr>
          </a:lstStyle>
          <a:p>
            <a:r>
              <a:rPr lang="en-US" dirty="0"/>
              <a:t>36pt This slide is for text</a:t>
            </a:r>
          </a:p>
        </p:txBody>
      </p:sp>
      <p:sp>
        <p:nvSpPr>
          <p:cNvPr id="7" name="Text Placeholder 6"/>
          <p:cNvSpPr>
            <a:spLocks noGrp="1"/>
          </p:cNvSpPr>
          <p:nvPr>
            <p:ph type="body" sz="quarter" idx="10" hasCustomPrompt="1"/>
          </p:nvPr>
        </p:nvSpPr>
        <p:spPr>
          <a:xfrm>
            <a:off x="414338" y="1833563"/>
            <a:ext cx="11385550" cy="3892550"/>
          </a:xfrm>
        </p:spPr>
        <p:txBody>
          <a:bodyPr/>
          <a:lstStyle>
            <a:lvl1pPr>
              <a:defRPr sz="2400">
                <a:solidFill>
                  <a:schemeClr val="bg2">
                    <a:lumMod val="25000"/>
                  </a:schemeClr>
                </a:solidFill>
              </a:defRPr>
            </a:lvl1pPr>
            <a:lvl2pPr>
              <a:defRPr sz="1800">
                <a:solidFill>
                  <a:schemeClr val="bg2">
                    <a:lumMod val="25000"/>
                  </a:schemeClr>
                </a:solidFill>
              </a:defRPr>
            </a:lvl2pPr>
          </a:lstStyle>
          <a:p>
            <a:pPr lvl="0"/>
            <a:r>
              <a:rPr lang="en-US" dirty="0"/>
              <a:t>24pt text goes here</a:t>
            </a:r>
          </a:p>
          <a:p>
            <a:pPr lvl="0"/>
            <a:r>
              <a:rPr lang="en-US" dirty="0"/>
              <a:t>This is the second thing</a:t>
            </a:r>
          </a:p>
          <a:p>
            <a:pPr lvl="1"/>
            <a:r>
              <a:rPr lang="en-US" dirty="0"/>
              <a:t>Second level item at 18pt</a:t>
            </a:r>
          </a:p>
          <a:p>
            <a:pPr lvl="1"/>
            <a:r>
              <a:rPr lang="en-US" dirty="0"/>
              <a:t>Another second level item </a:t>
            </a:r>
          </a:p>
          <a:p>
            <a:pPr lvl="0"/>
            <a:r>
              <a:rPr lang="en-US" dirty="0"/>
              <a:t>This is the third thing</a:t>
            </a:r>
          </a:p>
          <a:p>
            <a:pPr lvl="0"/>
            <a:r>
              <a:rPr lang="en-US" dirty="0"/>
              <a:t>This is the fourth thing</a:t>
            </a:r>
          </a:p>
        </p:txBody>
      </p:sp>
    </p:spTree>
    <p:extLst>
      <p:ext uri="{BB962C8B-B14F-4D97-AF65-F5344CB8AC3E}">
        <p14:creationId xmlns:p14="http://schemas.microsoft.com/office/powerpoint/2010/main" val="16855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Full W/ Caption">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2745316" y="2802467"/>
            <a:ext cx="6701367" cy="369332"/>
          </a:xfrm>
          <a:prstGeom prst="rect">
            <a:avLst/>
          </a:prstGeom>
          <a:noFill/>
        </p:spPr>
        <p:txBody>
          <a:bodyPr wrap="square" rtlCol="0">
            <a:spAutoFit/>
          </a:bodyPr>
          <a:lstStyle/>
          <a:p>
            <a:pPr algn="ctr"/>
            <a:r>
              <a:rPr lang="en-US" dirty="0"/>
              <a:t>A photo takes up the entire </a:t>
            </a:r>
            <a:r>
              <a:rPr lang="en-US"/>
              <a:t>slide here plus a caption in the top left</a:t>
            </a:r>
            <a:endParaRPr lang="en-US" dirty="0"/>
          </a:p>
        </p:txBody>
      </p:sp>
      <p:sp>
        <p:nvSpPr>
          <p:cNvPr id="3" name="Picture Placeholder 2"/>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ext Placeholder 21"/>
          <p:cNvSpPr>
            <a:spLocks noGrp="1"/>
          </p:cNvSpPr>
          <p:nvPr>
            <p:ph type="body" sz="quarter" idx="11" hasCustomPrompt="1"/>
          </p:nvPr>
        </p:nvSpPr>
        <p:spPr>
          <a:xfrm>
            <a:off x="0" y="459692"/>
            <a:ext cx="5105401" cy="849854"/>
          </a:xfrm>
          <a:solidFill>
            <a:srgbClr val="28436B"/>
          </a:solidFill>
        </p:spPr>
        <p:txBody>
          <a:bodyPr lIns="457200" tIns="91440" rIns="457200" bIns="91440" anchor="ctr">
            <a:normAutofit/>
          </a:bodyPr>
          <a:lstStyle>
            <a:lvl1pPr marL="0" indent="0">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18pt Here is some text about the photo. You can move this box.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Video/Audi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5189"/>
          </a:xfrm>
          <a:prstGeom prst="rect">
            <a:avLst/>
          </a:prstGeom>
        </p:spPr>
      </p:pic>
      <p:sp>
        <p:nvSpPr>
          <p:cNvPr id="3" name="TextBox 2"/>
          <p:cNvSpPr txBox="1"/>
          <p:nvPr userDrawn="1"/>
        </p:nvSpPr>
        <p:spPr>
          <a:xfrm>
            <a:off x="3386667" y="2988733"/>
            <a:ext cx="5816600" cy="369332"/>
          </a:xfrm>
          <a:prstGeom prst="rect">
            <a:avLst/>
          </a:prstGeom>
          <a:noFill/>
        </p:spPr>
        <p:txBody>
          <a:bodyPr wrap="square" rtlCol="0">
            <a:spAutoFit/>
          </a:bodyPr>
          <a:lstStyle/>
          <a:p>
            <a:r>
              <a:rPr lang="en-US" dirty="0"/>
              <a:t>Embed</a:t>
            </a:r>
            <a:r>
              <a:rPr lang="en-US" baseline="0" dirty="0"/>
              <a:t> the video or put a linked placeholder image here</a:t>
            </a:r>
            <a:endParaRPr lang="en-US" dirty="0"/>
          </a:p>
        </p:txBody>
      </p:sp>
      <p:sp>
        <p:nvSpPr>
          <p:cNvPr id="2" name="Title 1"/>
          <p:cNvSpPr>
            <a:spLocks noGrp="1"/>
          </p:cNvSpPr>
          <p:nvPr>
            <p:ph type="title" hasCustomPrompt="1"/>
          </p:nvPr>
        </p:nvSpPr>
        <p:spPr>
          <a:xfrm>
            <a:off x="956733" y="365126"/>
            <a:ext cx="10295468" cy="921808"/>
          </a:xfrm>
        </p:spPr>
        <p:txBody>
          <a:bodyPr>
            <a:normAutofit/>
          </a:bodyPr>
          <a:lstStyle>
            <a:lvl1pPr algn="ctr">
              <a:defRPr sz="3400" baseline="0"/>
            </a:lvl1pPr>
          </a:lstStyle>
          <a:p>
            <a:r>
              <a:rPr lang="en-US" dirty="0"/>
              <a:t>34pt Title here for a slide for video/audio</a:t>
            </a:r>
          </a:p>
        </p:txBody>
      </p:sp>
      <p:sp>
        <p:nvSpPr>
          <p:cNvPr id="9" name="Media Placeholder 8"/>
          <p:cNvSpPr>
            <a:spLocks noGrp="1"/>
          </p:cNvSpPr>
          <p:nvPr>
            <p:ph type="media" sz="quarter" idx="10"/>
          </p:nvPr>
        </p:nvSpPr>
        <p:spPr>
          <a:xfrm>
            <a:off x="1818213" y="1561262"/>
            <a:ext cx="8555569" cy="4164540"/>
          </a:xfrm>
        </p:spPr>
        <p:txBody>
          <a:bodyPr/>
          <a:lstStyle>
            <a:lvl1pPr marL="0" indent="0" algn="ctr">
              <a:buNone/>
              <a:defRPr/>
            </a:lvl1pPr>
          </a:lstStyle>
          <a:p>
            <a:r>
              <a:rPr lang="en-US"/>
              <a:t>Click icon to add media</a:t>
            </a:r>
            <a:endParaRPr lang="en-US" dirty="0"/>
          </a:p>
        </p:txBody>
      </p:sp>
    </p:spTree>
    <p:extLst>
      <p:ext uri="{BB962C8B-B14F-4D97-AF65-F5344CB8AC3E}">
        <p14:creationId xmlns:p14="http://schemas.microsoft.com/office/powerpoint/2010/main" val="11389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811"/>
            <a:ext cx="12191999" cy="6855189"/>
          </a:xfrm>
          <a:prstGeom prst="rect">
            <a:avLst/>
          </a:prstGeom>
        </p:spPr>
      </p:pic>
      <p:sp>
        <p:nvSpPr>
          <p:cNvPr id="2" name="Title 1"/>
          <p:cNvSpPr>
            <a:spLocks noGrp="1"/>
          </p:cNvSpPr>
          <p:nvPr>
            <p:ph type="title" hasCustomPrompt="1"/>
          </p:nvPr>
        </p:nvSpPr>
        <p:spPr>
          <a:xfrm>
            <a:off x="838200" y="365126"/>
            <a:ext cx="10515600" cy="921808"/>
          </a:xfrm>
        </p:spPr>
        <p:txBody>
          <a:bodyPr>
            <a:normAutofit/>
          </a:bodyPr>
          <a:lstStyle>
            <a:lvl1pPr algn="ctr">
              <a:defRPr sz="3400" baseline="0"/>
            </a:lvl1pPr>
          </a:lstStyle>
          <a:p>
            <a:r>
              <a:rPr lang="en-US" dirty="0"/>
              <a:t>34pt Title here for a slide with chart</a:t>
            </a:r>
          </a:p>
        </p:txBody>
      </p:sp>
      <p:sp>
        <p:nvSpPr>
          <p:cNvPr id="4" name="Chart Placeholder 3"/>
          <p:cNvSpPr>
            <a:spLocks noGrp="1"/>
          </p:cNvSpPr>
          <p:nvPr>
            <p:ph type="chart" sz="quarter" idx="10"/>
          </p:nvPr>
        </p:nvSpPr>
        <p:spPr>
          <a:xfrm>
            <a:off x="1879597" y="1737765"/>
            <a:ext cx="8432800" cy="3708400"/>
          </a:xfrm>
        </p:spPr>
        <p:txBody>
          <a:bodyPr/>
          <a:lstStyle>
            <a:lvl1pPr marL="0" indent="0" algn="ctr">
              <a:buNone/>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Click icon to add chart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11"/>
            <a:ext cx="12191999" cy="6855189"/>
          </a:xfrm>
          <a:prstGeom prst="rect">
            <a:avLst/>
          </a:prstGeom>
        </p:spPr>
      </p:pic>
      <p:sp>
        <p:nvSpPr>
          <p:cNvPr id="2" name="Title 1"/>
          <p:cNvSpPr>
            <a:spLocks noGrp="1"/>
          </p:cNvSpPr>
          <p:nvPr>
            <p:ph type="title" hasCustomPrompt="1"/>
          </p:nvPr>
        </p:nvSpPr>
        <p:spPr>
          <a:xfrm>
            <a:off x="1066800" y="365125"/>
            <a:ext cx="10058400" cy="1325563"/>
          </a:xfrm>
        </p:spPr>
        <p:txBody>
          <a:bodyPr>
            <a:normAutofit/>
          </a:bodyPr>
          <a:lstStyle>
            <a:lvl1pPr>
              <a:defRPr sz="3600" baseline="0">
                <a:solidFill>
                  <a:srgbClr val="28436B"/>
                </a:solidFill>
              </a:defRPr>
            </a:lvl1pPr>
          </a:lstStyle>
          <a:p>
            <a:r>
              <a:rPr lang="en-US" dirty="0"/>
              <a:t>36pt This slide is for text</a:t>
            </a:r>
          </a:p>
        </p:txBody>
      </p:sp>
      <p:sp>
        <p:nvSpPr>
          <p:cNvPr id="6" name="Text Placeholder 5"/>
          <p:cNvSpPr>
            <a:spLocks noGrp="1"/>
          </p:cNvSpPr>
          <p:nvPr>
            <p:ph type="body" sz="quarter" idx="10" hasCustomPrompt="1"/>
          </p:nvPr>
        </p:nvSpPr>
        <p:spPr>
          <a:xfrm>
            <a:off x="1066800" y="1825625"/>
            <a:ext cx="4953000" cy="3694113"/>
          </a:xfrm>
        </p:spPr>
        <p:txBody>
          <a:bodyPr/>
          <a:lstStyle/>
          <a:p>
            <a:pPr lvl="0"/>
            <a:r>
              <a:rPr lang="en-US" dirty="0"/>
              <a:t>28pt text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1" hasCustomPrompt="1"/>
          </p:nvPr>
        </p:nvSpPr>
        <p:spPr>
          <a:xfrm>
            <a:off x="6172200" y="1825625"/>
            <a:ext cx="4953000" cy="3694113"/>
          </a:xfrm>
        </p:spPr>
        <p:txBody>
          <a:bodyPr/>
          <a:lstStyle/>
          <a:p>
            <a:pPr lvl="0"/>
            <a:r>
              <a:rPr lang="en-US" dirty="0"/>
              <a:t>28pt text goes here</a:t>
            </a:r>
          </a:p>
          <a:p>
            <a:pPr lvl="1"/>
            <a:r>
              <a:rPr lang="en-US" dirty="0"/>
              <a:t>Second level</a:t>
            </a:r>
          </a:p>
          <a:p>
            <a:pPr lvl="2"/>
            <a:r>
              <a:rPr lang="en-US" dirty="0"/>
              <a:t>Third level</a:t>
            </a:r>
          </a:p>
          <a:p>
            <a:pPr lvl="3"/>
            <a:r>
              <a:rPr lang="en-US" dirty="0"/>
              <a:t>Fourth level</a:t>
            </a:r>
          </a:p>
          <a:p>
            <a:pPr lvl="4"/>
            <a:r>
              <a:rPr lang="en-US"/>
              <a:t>Fifth level</a:t>
            </a:r>
          </a:p>
        </p:txBody>
      </p:sp>
    </p:spTree>
    <p:extLst>
      <p:ext uri="{BB962C8B-B14F-4D97-AF65-F5344CB8AC3E}">
        <p14:creationId xmlns:p14="http://schemas.microsoft.com/office/powerpoint/2010/main" val="32317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w/ Subtitle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11"/>
            <a:ext cx="12191999" cy="6855189"/>
          </a:xfrm>
          <a:prstGeom prst="rect">
            <a:avLst/>
          </a:prstGeom>
        </p:spPr>
      </p:pic>
      <p:sp>
        <p:nvSpPr>
          <p:cNvPr id="2" name="Title 1"/>
          <p:cNvSpPr>
            <a:spLocks noGrp="1"/>
          </p:cNvSpPr>
          <p:nvPr>
            <p:ph type="title" hasCustomPrompt="1"/>
          </p:nvPr>
        </p:nvSpPr>
        <p:spPr>
          <a:xfrm>
            <a:off x="1066800" y="355600"/>
            <a:ext cx="10058400" cy="1325563"/>
          </a:xfrm>
        </p:spPr>
        <p:txBody>
          <a:bodyPr>
            <a:normAutofit/>
          </a:bodyPr>
          <a:lstStyle>
            <a:lvl1pPr>
              <a:defRPr sz="3600"/>
            </a:lvl1pPr>
          </a:lstStyle>
          <a:p>
            <a:r>
              <a:rPr lang="en-US" dirty="0"/>
              <a:t>36pt This slide is for text</a:t>
            </a:r>
          </a:p>
        </p:txBody>
      </p:sp>
      <p:sp>
        <p:nvSpPr>
          <p:cNvPr id="3" name="Text Placeholder 2"/>
          <p:cNvSpPr>
            <a:spLocks noGrp="1"/>
          </p:cNvSpPr>
          <p:nvPr>
            <p:ph type="body" idx="1" hasCustomPrompt="1"/>
          </p:nvPr>
        </p:nvSpPr>
        <p:spPr>
          <a:xfrm>
            <a:off x="1066800" y="1681163"/>
            <a:ext cx="4930775" cy="757237"/>
          </a:xfrm>
        </p:spPr>
        <p:txBody>
          <a:bodyPr anchor="b">
            <a:normAutofit/>
          </a:bodyPr>
          <a:lstStyle>
            <a:lvl1pPr marL="0" indent="0">
              <a:buNone/>
              <a:defRPr sz="2800" b="0" i="0" baseline="0">
                <a:solidFill>
                  <a:srgbClr val="4A9CD3"/>
                </a:solidFill>
                <a:latin typeface="Avenir Roman" charset="0"/>
                <a:ea typeface="Avenir Roman" charset="0"/>
                <a:cs typeface="Avenir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28pt title can go here</a:t>
            </a:r>
          </a:p>
        </p:txBody>
      </p:sp>
      <p:sp>
        <p:nvSpPr>
          <p:cNvPr id="5" name="Text Placeholder 4"/>
          <p:cNvSpPr>
            <a:spLocks noGrp="1"/>
          </p:cNvSpPr>
          <p:nvPr>
            <p:ph type="body" sz="quarter" idx="3" hasCustomPrompt="1"/>
          </p:nvPr>
        </p:nvSpPr>
        <p:spPr>
          <a:xfrm>
            <a:off x="6172200" y="1681163"/>
            <a:ext cx="4953000" cy="757237"/>
          </a:xfrm>
        </p:spPr>
        <p:txBody>
          <a:bodyPr anchor="b">
            <a:normAutofit/>
          </a:bodyPr>
          <a:lstStyle>
            <a:lvl1pPr marL="0" indent="0">
              <a:buNone/>
              <a:defRPr sz="2800" b="0" i="0">
                <a:solidFill>
                  <a:srgbClr val="4A9CD3"/>
                </a:solidFill>
                <a:latin typeface="Avenir Roman" charset="0"/>
                <a:ea typeface="Avenir Roman" charset="0"/>
                <a:cs typeface="Avenir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28pt title can go here too</a:t>
            </a:r>
          </a:p>
        </p:txBody>
      </p:sp>
      <p:sp>
        <p:nvSpPr>
          <p:cNvPr id="8" name="Text Placeholder 5"/>
          <p:cNvSpPr>
            <a:spLocks noGrp="1"/>
          </p:cNvSpPr>
          <p:nvPr>
            <p:ph type="body" sz="quarter" idx="10" hasCustomPrompt="1"/>
          </p:nvPr>
        </p:nvSpPr>
        <p:spPr>
          <a:xfrm>
            <a:off x="1066800" y="2505075"/>
            <a:ext cx="4953000" cy="3014663"/>
          </a:xfrm>
        </p:spPr>
        <p:txBody>
          <a:bodyPr/>
          <a:lstStyle/>
          <a:p>
            <a:pPr lvl="0"/>
            <a:r>
              <a:rPr lang="en-US" dirty="0"/>
              <a:t>28pt text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1" hasCustomPrompt="1"/>
          </p:nvPr>
        </p:nvSpPr>
        <p:spPr>
          <a:xfrm>
            <a:off x="6172200" y="2505075"/>
            <a:ext cx="4953000" cy="3014663"/>
          </a:xfrm>
        </p:spPr>
        <p:txBody>
          <a:bodyPr/>
          <a:lstStyle/>
          <a:p>
            <a:pPr lvl="0"/>
            <a:r>
              <a:rPr lang="en-US" dirty="0"/>
              <a:t>28pt text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7965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11"/>
            <a:ext cx="12191999" cy="6855189"/>
          </a:xfrm>
          <a:prstGeom prst="rect">
            <a:avLst/>
          </a:prstGeom>
        </p:spPr>
      </p:pic>
      <p:sp>
        <p:nvSpPr>
          <p:cNvPr id="3" name="TextBox 2"/>
          <p:cNvSpPr txBox="1"/>
          <p:nvPr userDrawn="1"/>
        </p:nvSpPr>
        <p:spPr>
          <a:xfrm>
            <a:off x="6963833" y="2413000"/>
            <a:ext cx="3217333" cy="369332"/>
          </a:xfrm>
          <a:prstGeom prst="rect">
            <a:avLst/>
          </a:prstGeom>
          <a:noFill/>
        </p:spPr>
        <p:txBody>
          <a:bodyPr wrap="square" rtlCol="0">
            <a:spAutoFit/>
          </a:bodyPr>
          <a:lstStyle/>
          <a:p>
            <a:pPr algn="ctr"/>
            <a:r>
              <a:rPr lang="en-US" dirty="0"/>
              <a:t>Place your image here</a:t>
            </a:r>
          </a:p>
        </p:txBody>
      </p:sp>
      <p:sp>
        <p:nvSpPr>
          <p:cNvPr id="2" name="Title 1"/>
          <p:cNvSpPr>
            <a:spLocks noGrp="1"/>
          </p:cNvSpPr>
          <p:nvPr>
            <p:ph type="title" hasCustomPrompt="1"/>
          </p:nvPr>
        </p:nvSpPr>
        <p:spPr>
          <a:xfrm>
            <a:off x="838200" y="457201"/>
            <a:ext cx="4250267" cy="660400"/>
          </a:xfrm>
        </p:spPr>
        <p:txBody>
          <a:bodyPr anchor="b"/>
          <a:lstStyle>
            <a:lvl1pPr>
              <a:defRPr sz="3200" baseline="0"/>
            </a:lvl1pPr>
          </a:lstStyle>
          <a:p>
            <a:r>
              <a:rPr lang="en-US" dirty="0"/>
              <a:t>32pt title goes here</a:t>
            </a:r>
          </a:p>
        </p:txBody>
      </p:sp>
      <p:sp>
        <p:nvSpPr>
          <p:cNvPr id="4" name="Text Placeholder 3"/>
          <p:cNvSpPr>
            <a:spLocks noGrp="1"/>
          </p:cNvSpPr>
          <p:nvPr>
            <p:ph type="body" sz="half" idx="2" hasCustomPrompt="1"/>
          </p:nvPr>
        </p:nvSpPr>
        <p:spPr>
          <a:xfrm>
            <a:off x="846667" y="1625600"/>
            <a:ext cx="4241800" cy="3886200"/>
          </a:xfr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18pt copy text goes here</a:t>
            </a:r>
          </a:p>
        </p:txBody>
      </p:sp>
      <p:sp>
        <p:nvSpPr>
          <p:cNvPr id="11" name="Picture Placeholder 2"/>
          <p:cNvSpPr>
            <a:spLocks noGrp="1"/>
          </p:cNvSpPr>
          <p:nvPr>
            <p:ph type="pic" idx="11"/>
          </p:nvPr>
        </p:nvSpPr>
        <p:spPr>
          <a:xfrm>
            <a:off x="5554133" y="457201"/>
            <a:ext cx="6036734" cy="50546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8772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Single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238" cy="6858000"/>
          </a:xfrm>
          <a:prstGeom prst="rect">
            <a:avLst/>
          </a:prstGeom>
        </p:spPr>
      </p:pic>
      <p:sp>
        <p:nvSpPr>
          <p:cNvPr id="2" name="Title 1"/>
          <p:cNvSpPr>
            <a:spLocks noGrp="1"/>
          </p:cNvSpPr>
          <p:nvPr>
            <p:ph type="ctrTitle" hasCustomPrompt="1"/>
          </p:nvPr>
        </p:nvSpPr>
        <p:spPr>
          <a:xfrm>
            <a:off x="971006" y="1698170"/>
            <a:ext cx="10249989" cy="871267"/>
          </a:xfrm>
        </p:spPr>
        <p:txBody>
          <a:bodyPr anchor="b">
            <a:normAutofit/>
          </a:bodyPr>
          <a:lstStyle>
            <a:lvl1pPr algn="ctr">
              <a:defRPr sz="4200">
                <a:solidFill>
                  <a:srgbClr val="28436B"/>
                </a:solidFill>
              </a:defRPr>
            </a:lvl1pPr>
          </a:lstStyle>
          <a:p>
            <a:r>
              <a:rPr lang="en-US" dirty="0"/>
              <a:t>Your Title Goes Here at 42pt</a:t>
            </a:r>
          </a:p>
        </p:txBody>
      </p:sp>
      <p:sp>
        <p:nvSpPr>
          <p:cNvPr id="3" name="Subtitle 2"/>
          <p:cNvSpPr>
            <a:spLocks noGrp="1"/>
          </p:cNvSpPr>
          <p:nvPr>
            <p:ph type="subTitle" idx="1" hasCustomPrompt="1"/>
          </p:nvPr>
        </p:nvSpPr>
        <p:spPr>
          <a:xfrm>
            <a:off x="971006" y="2652803"/>
            <a:ext cx="10249989" cy="1161551"/>
          </a:xfrm>
        </p:spPr>
        <p:txBody>
          <a:bodyPr>
            <a:normAutofit/>
          </a:bodyPr>
          <a:lstStyle>
            <a:lvl1pPr marL="0" indent="0" algn="ctr">
              <a:lnSpc>
                <a:spcPct val="100000"/>
              </a:lnSpc>
              <a:spcBef>
                <a:spcPts val="0"/>
              </a:spcBef>
              <a:spcAft>
                <a:spcPts val="0"/>
              </a:spcAft>
              <a:buNone/>
              <a:defRPr sz="2000" b="0" i="0" baseline="0">
                <a:solidFill>
                  <a:srgbClr val="4A9CD3"/>
                </a:solidFill>
                <a:latin typeface="Avenir Light" charset="0"/>
                <a:ea typeface="Avenir Light" charset="0"/>
                <a:cs typeface="Avenir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 at 20pt</a:t>
            </a:r>
          </a:p>
          <a:p>
            <a:r>
              <a:rPr lang="en-US" dirty="0"/>
              <a:t>A Second Subtitle Can go Here </a:t>
            </a:r>
          </a:p>
          <a:p>
            <a:r>
              <a:rPr lang="en-US" dirty="0"/>
              <a:t>Write the date like this: 08.23.2017 </a:t>
            </a:r>
          </a:p>
        </p:txBody>
      </p:sp>
    </p:spTree>
    <p:extLst>
      <p:ext uri="{BB962C8B-B14F-4D97-AF65-F5344CB8AC3E}">
        <p14:creationId xmlns:p14="http://schemas.microsoft.com/office/powerpoint/2010/main" val="160765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wo Lin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238" cy="6858000"/>
          </a:xfrm>
          <a:prstGeom prst="rect">
            <a:avLst/>
          </a:prstGeom>
        </p:spPr>
      </p:pic>
      <p:sp>
        <p:nvSpPr>
          <p:cNvPr id="10" name="Title 1"/>
          <p:cNvSpPr>
            <a:spLocks noGrp="1"/>
          </p:cNvSpPr>
          <p:nvPr>
            <p:ph type="ctrTitle" hasCustomPrompt="1"/>
          </p:nvPr>
        </p:nvSpPr>
        <p:spPr>
          <a:xfrm>
            <a:off x="931817" y="1140824"/>
            <a:ext cx="10328366" cy="1428614"/>
          </a:xfrm>
        </p:spPr>
        <p:txBody>
          <a:bodyPr anchor="b">
            <a:normAutofit/>
          </a:bodyPr>
          <a:lstStyle>
            <a:lvl1pPr algn="ctr">
              <a:lnSpc>
                <a:spcPct val="100000"/>
              </a:lnSpc>
              <a:defRPr sz="3600" baseline="0">
                <a:solidFill>
                  <a:srgbClr val="28436B"/>
                </a:solidFill>
              </a:defRPr>
            </a:lvl1pPr>
          </a:lstStyle>
          <a:p>
            <a:r>
              <a:rPr lang="en-US" dirty="0"/>
              <a:t>If you have a longer title use this slide. This text is 38pt and remember to avoid widows.</a:t>
            </a:r>
          </a:p>
        </p:txBody>
      </p:sp>
      <p:sp>
        <p:nvSpPr>
          <p:cNvPr id="11" name="Subtitle 2"/>
          <p:cNvSpPr>
            <a:spLocks noGrp="1"/>
          </p:cNvSpPr>
          <p:nvPr>
            <p:ph type="subTitle" idx="1" hasCustomPrompt="1"/>
          </p:nvPr>
        </p:nvSpPr>
        <p:spPr>
          <a:xfrm>
            <a:off x="931817" y="2661512"/>
            <a:ext cx="10328366" cy="1161551"/>
          </a:xfrm>
        </p:spPr>
        <p:txBody>
          <a:bodyPr>
            <a:normAutofit/>
          </a:bodyPr>
          <a:lstStyle>
            <a:lvl1pPr marL="0" indent="0" algn="ctr">
              <a:lnSpc>
                <a:spcPct val="100000"/>
              </a:lnSpc>
              <a:spcBef>
                <a:spcPts val="0"/>
              </a:spcBef>
              <a:spcAft>
                <a:spcPts val="0"/>
              </a:spcAft>
              <a:buNone/>
              <a:defRPr sz="2000" b="0" i="0" baseline="0">
                <a:solidFill>
                  <a:srgbClr val="4A9CD3"/>
                </a:solidFill>
                <a:latin typeface="Avenir Light" charset="0"/>
                <a:ea typeface="Avenir Light" charset="0"/>
                <a:cs typeface="Avenir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 at 20pt</a:t>
            </a:r>
          </a:p>
          <a:p>
            <a:r>
              <a:rPr lang="en-US" dirty="0"/>
              <a:t>A second subtitle can go here too </a:t>
            </a:r>
          </a:p>
          <a:p>
            <a:r>
              <a:rPr lang="en-US" dirty="0"/>
              <a:t>Write the date like this: 08.23.2017 </a:t>
            </a:r>
          </a:p>
        </p:txBody>
      </p:sp>
    </p:spTree>
    <p:extLst>
      <p:ext uri="{BB962C8B-B14F-4D97-AF65-F5344CB8AC3E}">
        <p14:creationId xmlns:p14="http://schemas.microsoft.com/office/powerpoint/2010/main" val="84268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Two Lin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 y="0"/>
            <a:ext cx="12192238" cy="6858000"/>
          </a:xfrm>
          <a:prstGeom prst="rect">
            <a:avLst/>
          </a:prstGeom>
        </p:spPr>
      </p:pic>
      <p:sp>
        <p:nvSpPr>
          <p:cNvPr id="10" name="Title 1"/>
          <p:cNvSpPr>
            <a:spLocks noGrp="1"/>
          </p:cNvSpPr>
          <p:nvPr>
            <p:ph type="ctrTitle" hasCustomPrompt="1"/>
          </p:nvPr>
        </p:nvSpPr>
        <p:spPr>
          <a:xfrm>
            <a:off x="931817" y="1140824"/>
            <a:ext cx="10328366" cy="738776"/>
          </a:xfrm>
        </p:spPr>
        <p:txBody>
          <a:bodyPr anchor="b">
            <a:normAutofit/>
          </a:bodyPr>
          <a:lstStyle>
            <a:lvl1pPr algn="ctr">
              <a:lnSpc>
                <a:spcPct val="100000"/>
              </a:lnSpc>
              <a:defRPr sz="3600" baseline="0">
                <a:solidFill>
                  <a:srgbClr val="4A9CD3"/>
                </a:solidFill>
              </a:defRPr>
            </a:lvl1pPr>
          </a:lstStyle>
          <a:p>
            <a:r>
              <a:rPr lang="en-US" dirty="0"/>
              <a:t>Main Title Goes Here:</a:t>
            </a:r>
          </a:p>
        </p:txBody>
      </p:sp>
      <p:sp>
        <p:nvSpPr>
          <p:cNvPr id="11" name="Subtitle 2"/>
          <p:cNvSpPr>
            <a:spLocks noGrp="1"/>
          </p:cNvSpPr>
          <p:nvPr>
            <p:ph type="subTitle" idx="1" hasCustomPrompt="1"/>
          </p:nvPr>
        </p:nvSpPr>
        <p:spPr>
          <a:xfrm>
            <a:off x="931817" y="2863541"/>
            <a:ext cx="10328366" cy="692460"/>
          </a:xfrm>
        </p:spPr>
        <p:txBody>
          <a:bodyPr>
            <a:normAutofit/>
          </a:bodyPr>
          <a:lstStyle>
            <a:lvl1pPr marL="0" indent="0" algn="ctr">
              <a:lnSpc>
                <a:spcPct val="100000"/>
              </a:lnSpc>
              <a:spcBef>
                <a:spcPts val="0"/>
              </a:spcBef>
              <a:spcAft>
                <a:spcPts val="0"/>
              </a:spcAft>
              <a:buNone/>
              <a:defRPr sz="2000" b="0" i="0" baseline="0">
                <a:solidFill>
                  <a:srgbClr val="28436B"/>
                </a:solidFill>
                <a:latin typeface="Avenir Light" charset="0"/>
                <a:ea typeface="Avenir Light" charset="0"/>
                <a:cs typeface="Avenir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 at 20pt</a:t>
            </a:r>
          </a:p>
          <a:p>
            <a:r>
              <a:rPr lang="en-US" dirty="0"/>
              <a:t>Write the date like this: 08.23.2017 </a:t>
            </a:r>
          </a:p>
        </p:txBody>
      </p:sp>
      <p:sp>
        <p:nvSpPr>
          <p:cNvPr id="3" name="Text Placeholder 2"/>
          <p:cNvSpPr>
            <a:spLocks noGrp="1"/>
          </p:cNvSpPr>
          <p:nvPr>
            <p:ph type="body" sz="quarter" idx="10" hasCustomPrompt="1"/>
          </p:nvPr>
        </p:nvSpPr>
        <p:spPr>
          <a:xfrm>
            <a:off x="931818" y="1879600"/>
            <a:ext cx="10328365" cy="491067"/>
          </a:xfrm>
        </p:spPr>
        <p:txBody>
          <a:bodyPr/>
          <a:lstStyle>
            <a:lvl1pPr marL="0" indent="0" algn="ctr">
              <a:buNone/>
              <a:defRPr>
                <a:solidFill>
                  <a:srgbClr val="4A9CD3"/>
                </a:solidFill>
              </a:defRPr>
            </a:lvl1pPr>
          </a:lstStyle>
          <a:p>
            <a:pPr lvl="0"/>
            <a:r>
              <a:rPr lang="en-US" dirty="0"/>
              <a:t>This is the second part of your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11"/>
            <a:ext cx="12191999" cy="6855189"/>
          </a:xfrm>
          <a:prstGeom prst="rect">
            <a:avLst/>
          </a:prstGeom>
        </p:spPr>
      </p:pic>
      <p:sp>
        <p:nvSpPr>
          <p:cNvPr id="4" name="TextBox 3"/>
          <p:cNvSpPr txBox="1"/>
          <p:nvPr userDrawn="1"/>
        </p:nvSpPr>
        <p:spPr>
          <a:xfrm>
            <a:off x="668868" y="1020903"/>
            <a:ext cx="982133" cy="3170099"/>
          </a:xfrm>
          <a:prstGeom prst="rect">
            <a:avLst/>
          </a:prstGeom>
          <a:noFill/>
        </p:spPr>
        <p:txBody>
          <a:bodyPr wrap="square" rtlCol="0">
            <a:spAutoFit/>
          </a:bodyPr>
          <a:lstStyle/>
          <a:p>
            <a:r>
              <a:rPr lang="en-US" sz="20000" dirty="0">
                <a:solidFill>
                  <a:srgbClr val="4A9CD3"/>
                </a:solidFill>
                <a:latin typeface="Proxima Nova" charset="0"/>
                <a:ea typeface="Proxima Nova" charset="0"/>
                <a:cs typeface="Proxima Nova" charset="0"/>
              </a:rPr>
              <a:t>“</a:t>
            </a:r>
          </a:p>
        </p:txBody>
      </p:sp>
      <p:sp>
        <p:nvSpPr>
          <p:cNvPr id="6" name="Text Placeholder 5"/>
          <p:cNvSpPr>
            <a:spLocks noGrp="1"/>
          </p:cNvSpPr>
          <p:nvPr>
            <p:ph type="body" sz="quarter" idx="11" hasCustomPrompt="1"/>
          </p:nvPr>
        </p:nvSpPr>
        <p:spPr>
          <a:xfrm>
            <a:off x="1075267" y="3702714"/>
            <a:ext cx="9930871" cy="35189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a:solidFill>
                  <a:srgbClr val="4A9CD3"/>
                </a:solidFill>
              </a:defRPr>
            </a:lvl1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lang="en-US" dirty="0"/>
              <a:t>- Jane Austen, Pride and Prejudice</a:t>
            </a:r>
          </a:p>
          <a:p>
            <a:pPr lvl="0"/>
            <a:endParaRPr lang="en-US" dirty="0"/>
          </a:p>
        </p:txBody>
      </p:sp>
      <p:sp>
        <p:nvSpPr>
          <p:cNvPr id="10" name="Text Placeholder 9"/>
          <p:cNvSpPr>
            <a:spLocks noGrp="1"/>
          </p:cNvSpPr>
          <p:nvPr>
            <p:ph type="body" sz="quarter" idx="12" hasCustomPrompt="1"/>
          </p:nvPr>
        </p:nvSpPr>
        <p:spPr>
          <a:xfrm>
            <a:off x="1075267" y="2415605"/>
            <a:ext cx="9845675" cy="1150716"/>
          </a:xfrm>
        </p:spPr>
        <p:txBody>
          <a:bodyPr>
            <a:noAutofit/>
          </a:bodyPr>
          <a:lstStyle>
            <a:lvl1pPr marL="0" indent="0">
              <a:buNone/>
              <a:defRPr sz="2400" b="0" i="0" baseline="0">
                <a:solidFill>
                  <a:srgbClr val="28436B"/>
                </a:solidFill>
                <a:latin typeface="Avenir Roman" charset="0"/>
                <a:ea typeface="Avenir Roman" charset="0"/>
                <a:cs typeface="Avenir Roman"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 declare after all there is no enjoyment like reading! How much sooner one tires of any thing than of a book! When I have a house of my own, I shall be miserable if I have no an excellent library.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content w/ Image and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53"/>
            <a:ext cx="12192000" cy="6855189"/>
          </a:xfrm>
          <a:prstGeom prst="rect">
            <a:avLst/>
          </a:prstGeom>
        </p:spPr>
      </p:pic>
      <p:sp>
        <p:nvSpPr>
          <p:cNvPr id="2" name="Title 1"/>
          <p:cNvSpPr>
            <a:spLocks noGrp="1"/>
          </p:cNvSpPr>
          <p:nvPr>
            <p:ph type="title" hasCustomPrompt="1"/>
          </p:nvPr>
        </p:nvSpPr>
        <p:spPr>
          <a:xfrm>
            <a:off x="956732" y="364491"/>
            <a:ext cx="5468513" cy="610234"/>
          </a:xfr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rgbClr val="28436B"/>
                </a:solidFill>
              </a:defRPr>
            </a:lvl1pPr>
          </a:lstStyle>
          <a:p>
            <a:r>
              <a:rPr lang="en-US" dirty="0"/>
              <a:t>30pt This slide has a photo</a:t>
            </a:r>
          </a:p>
        </p:txBody>
      </p:sp>
      <p:sp>
        <p:nvSpPr>
          <p:cNvPr id="5" name="Picture Placeholder 4"/>
          <p:cNvSpPr>
            <a:spLocks noGrp="1"/>
          </p:cNvSpPr>
          <p:nvPr>
            <p:ph type="pic" sz="quarter" idx="14"/>
          </p:nvPr>
        </p:nvSpPr>
        <p:spPr>
          <a:xfrm>
            <a:off x="7110805" y="0"/>
            <a:ext cx="5081195" cy="6858000"/>
          </a:xfrm>
        </p:spPr>
        <p:txBody>
          <a:bodyPr/>
          <a:lstStyle>
            <a:lvl1pPr marL="0" indent="0" algn="ctr">
              <a:buNone/>
              <a:defRPr/>
            </a:lvl1pPr>
          </a:lstStyle>
          <a:p>
            <a:r>
              <a:rPr lang="en-US"/>
              <a:t>Click icon to add picture</a:t>
            </a:r>
            <a:endParaRPr lang="en-US" dirty="0"/>
          </a:p>
        </p:txBody>
      </p:sp>
      <p:sp>
        <p:nvSpPr>
          <p:cNvPr id="22" name="Text Placeholder 21"/>
          <p:cNvSpPr>
            <a:spLocks noGrp="1"/>
          </p:cNvSpPr>
          <p:nvPr>
            <p:ph type="body" sz="quarter" idx="11" hasCustomPrompt="1"/>
          </p:nvPr>
        </p:nvSpPr>
        <p:spPr>
          <a:xfrm>
            <a:off x="6745046" y="5378825"/>
            <a:ext cx="4502322" cy="849854"/>
          </a:xfrm>
          <a:solidFill>
            <a:srgbClr val="28436B"/>
          </a:solidFill>
        </p:spPr>
        <p:txBody>
          <a:bodyPr lIns="457200" tIns="91440" rIns="457200" bIns="91440" anchor="ctr">
            <a:normAutofit/>
          </a:bodyPr>
          <a:lstStyle>
            <a:lvl1pPr marL="0" indent="0">
              <a:buNone/>
              <a:defRPr sz="1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14pt caption for your image. Please keep this at two lines of text and avoid widows. </a:t>
            </a:r>
          </a:p>
        </p:txBody>
      </p:sp>
      <p:sp>
        <p:nvSpPr>
          <p:cNvPr id="32" name="Text Placeholder 31"/>
          <p:cNvSpPr>
            <a:spLocks noGrp="1"/>
          </p:cNvSpPr>
          <p:nvPr>
            <p:ph type="body" sz="quarter" idx="13" hasCustomPrompt="1"/>
          </p:nvPr>
        </p:nvSpPr>
        <p:spPr>
          <a:xfrm>
            <a:off x="956732" y="974725"/>
            <a:ext cx="5468514" cy="423769"/>
          </a:xfrm>
        </p:spPr>
        <p:txBody>
          <a:bodyPr>
            <a:normAutofit/>
          </a:bodyPr>
          <a:lstStyle>
            <a:lvl1pPr marL="0" indent="0">
              <a:buNone/>
              <a:defRPr sz="2000" baseline="0">
                <a:solidFill>
                  <a:srgbClr val="4A9CD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subtitle at 20pt</a:t>
            </a:r>
          </a:p>
        </p:txBody>
      </p:sp>
      <p:sp>
        <p:nvSpPr>
          <p:cNvPr id="7" name="Text Placeholder 6"/>
          <p:cNvSpPr>
            <a:spLocks noGrp="1"/>
          </p:cNvSpPr>
          <p:nvPr>
            <p:ph type="body" sz="quarter" idx="15" hasCustomPrompt="1"/>
          </p:nvPr>
        </p:nvSpPr>
        <p:spPr>
          <a:xfrm>
            <a:off x="956731" y="2101809"/>
            <a:ext cx="5467350" cy="2336530"/>
          </a:xfrm>
        </p:spPr>
        <p:txBody>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a:lvl1pPr>
            <a:lvl2pPr>
              <a:defRPr sz="1600"/>
            </a:lvl2pPr>
          </a:lstStyle>
          <a:p>
            <a:pPr lvl="0"/>
            <a:r>
              <a:rPr lang="en-US" dirty="0"/>
              <a:t>This is the first thing at 20pt</a:t>
            </a:r>
          </a:p>
          <a:p>
            <a:pPr lvl="0"/>
            <a:r>
              <a:rPr lang="en-US" dirty="0"/>
              <a:t>This is the second thing at</a:t>
            </a:r>
          </a:p>
          <a:p>
            <a:pPr lvl="1"/>
            <a:r>
              <a:rPr lang="en-US" dirty="0"/>
              <a:t>Second level item at 16pt</a:t>
            </a:r>
          </a:p>
          <a:p>
            <a:pPr lvl="1"/>
            <a:r>
              <a:rPr lang="en-US" dirty="0"/>
              <a:t>Another second level item </a:t>
            </a:r>
          </a:p>
          <a:p>
            <a:pPr lvl="0"/>
            <a:r>
              <a:rPr lang="en-US" dirty="0"/>
              <a:t>This is the third thing</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lang="en-US" dirty="0"/>
              <a:t>This is the third thing</a:t>
            </a:r>
          </a:p>
          <a:p>
            <a:pPr lvl="0"/>
            <a:endParaRPr lang="en-US" dirty="0"/>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ontent w/ 2 imag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1"/>
            <a:ext cx="12192000" cy="6855189"/>
          </a:xfrm>
          <a:prstGeom prst="rect">
            <a:avLst/>
          </a:prstGeom>
        </p:spPr>
      </p:pic>
      <p:sp>
        <p:nvSpPr>
          <p:cNvPr id="10" name="Picture Placeholder 4"/>
          <p:cNvSpPr>
            <a:spLocks noGrp="1"/>
          </p:cNvSpPr>
          <p:nvPr>
            <p:ph type="pic" sz="quarter" idx="15"/>
          </p:nvPr>
        </p:nvSpPr>
        <p:spPr>
          <a:xfrm>
            <a:off x="7110804" y="3547533"/>
            <a:ext cx="5081195" cy="3310467"/>
          </a:xfrm>
        </p:spPr>
        <p:txBody>
          <a:bodyPr/>
          <a:lstStyle>
            <a:lvl1pPr marL="0" indent="0" algn="ctr">
              <a:buNone/>
              <a:defRPr/>
            </a:lvl1pPr>
          </a:lstStyle>
          <a:p>
            <a:r>
              <a:rPr lang="en-US"/>
              <a:t>Click icon to add picture</a:t>
            </a:r>
            <a:endParaRPr lang="en-US" dirty="0"/>
          </a:p>
        </p:txBody>
      </p:sp>
      <p:sp>
        <p:nvSpPr>
          <p:cNvPr id="13" name="Picture Placeholder 4"/>
          <p:cNvSpPr>
            <a:spLocks noGrp="1"/>
          </p:cNvSpPr>
          <p:nvPr>
            <p:ph type="pic" sz="quarter" idx="16"/>
          </p:nvPr>
        </p:nvSpPr>
        <p:spPr>
          <a:xfrm>
            <a:off x="7110805" y="2809"/>
            <a:ext cx="5081195" cy="3310467"/>
          </a:xfrm>
        </p:spPr>
        <p:txBody>
          <a:bodyPr/>
          <a:lstStyle>
            <a:lvl1pPr marL="0" indent="0" algn="ctr">
              <a:buNone/>
              <a:defRPr/>
            </a:lvl1pPr>
          </a:lstStyle>
          <a:p>
            <a:r>
              <a:rPr lang="en-US"/>
              <a:t>Click icon to add picture</a:t>
            </a:r>
            <a:endParaRPr lang="en-US" dirty="0"/>
          </a:p>
        </p:txBody>
      </p:sp>
      <p:sp>
        <p:nvSpPr>
          <p:cNvPr id="15" name="Title 1"/>
          <p:cNvSpPr>
            <a:spLocks noGrp="1"/>
          </p:cNvSpPr>
          <p:nvPr>
            <p:ph type="title" hasCustomPrompt="1"/>
          </p:nvPr>
        </p:nvSpPr>
        <p:spPr>
          <a:xfrm>
            <a:off x="965199" y="365127"/>
            <a:ext cx="5460047" cy="610234"/>
          </a:xfr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rgbClr val="28436B"/>
                </a:solidFill>
              </a:defRPr>
            </a:lvl1pPr>
          </a:lstStyle>
          <a:p>
            <a:r>
              <a:rPr lang="en-US" dirty="0"/>
              <a:t>30pt This slide has 2 photos</a:t>
            </a:r>
          </a:p>
        </p:txBody>
      </p:sp>
      <p:sp>
        <p:nvSpPr>
          <p:cNvPr id="17" name="Text Placeholder 31"/>
          <p:cNvSpPr>
            <a:spLocks noGrp="1"/>
          </p:cNvSpPr>
          <p:nvPr>
            <p:ph type="body" sz="quarter" idx="13" hasCustomPrompt="1"/>
          </p:nvPr>
        </p:nvSpPr>
        <p:spPr>
          <a:xfrm>
            <a:off x="965199" y="974725"/>
            <a:ext cx="5460047" cy="423769"/>
          </a:xfrm>
        </p:spPr>
        <p:txBody>
          <a:bodyPr>
            <a:normAutofit/>
          </a:bodyPr>
          <a:lstStyle>
            <a:lvl1pPr marL="0" indent="0">
              <a:buNone/>
              <a:defRPr sz="2000" baseline="0">
                <a:solidFill>
                  <a:srgbClr val="4A9CD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subtitle at 20pt</a:t>
            </a:r>
          </a:p>
        </p:txBody>
      </p:sp>
      <p:sp>
        <p:nvSpPr>
          <p:cNvPr id="8" name="Text Placeholder 6"/>
          <p:cNvSpPr>
            <a:spLocks noGrp="1"/>
          </p:cNvSpPr>
          <p:nvPr>
            <p:ph type="body" sz="quarter" idx="17" hasCustomPrompt="1"/>
          </p:nvPr>
        </p:nvSpPr>
        <p:spPr>
          <a:xfrm>
            <a:off x="956731" y="2101809"/>
            <a:ext cx="5467350" cy="2336530"/>
          </a:xfrm>
        </p:spPr>
        <p:txBody>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a:lvl1pPr>
            <a:lvl2pPr>
              <a:defRPr sz="1600"/>
            </a:lvl2pPr>
          </a:lstStyle>
          <a:p>
            <a:pPr lvl="0"/>
            <a:r>
              <a:rPr lang="en-US" dirty="0"/>
              <a:t>This is the first thing at 20pt</a:t>
            </a:r>
          </a:p>
          <a:p>
            <a:pPr lvl="0"/>
            <a:r>
              <a:rPr lang="en-US" dirty="0"/>
              <a:t>This is the second thing at</a:t>
            </a:r>
          </a:p>
          <a:p>
            <a:pPr lvl="1"/>
            <a:r>
              <a:rPr lang="en-US" dirty="0"/>
              <a:t>Second level item at 16pt</a:t>
            </a:r>
          </a:p>
          <a:p>
            <a:pPr lvl="1"/>
            <a:r>
              <a:rPr lang="en-US" dirty="0"/>
              <a:t>Another second level item </a:t>
            </a:r>
          </a:p>
          <a:p>
            <a:pPr lvl="0"/>
            <a:r>
              <a:rPr lang="en-US" dirty="0"/>
              <a:t>This is the third thing</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lang="en-US" dirty="0"/>
              <a:t>This is the third thing</a:t>
            </a:r>
          </a:p>
          <a:p>
            <a:pPr lvl="0"/>
            <a:endParaRPr lang="en-US" dirty="0"/>
          </a:p>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Content w/ 3 Imag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2811"/>
            <a:ext cx="12192000" cy="6855189"/>
          </a:xfrm>
          <a:prstGeom prst="rect">
            <a:avLst/>
          </a:prstGeom>
        </p:spPr>
      </p:pic>
      <p:sp>
        <p:nvSpPr>
          <p:cNvPr id="10" name="Picture Placeholder 4"/>
          <p:cNvSpPr>
            <a:spLocks noGrp="1"/>
          </p:cNvSpPr>
          <p:nvPr>
            <p:ph type="pic" sz="quarter" idx="15"/>
          </p:nvPr>
        </p:nvSpPr>
        <p:spPr>
          <a:xfrm>
            <a:off x="9000064" y="4686486"/>
            <a:ext cx="3191933" cy="2171514"/>
          </a:xfrm>
        </p:spPr>
        <p:txBody>
          <a:bodyPr/>
          <a:lstStyle>
            <a:lvl1pPr marL="0" indent="0" algn="ctr">
              <a:buNone/>
              <a:defRPr/>
            </a:lvl1pPr>
          </a:lstStyle>
          <a:p>
            <a:r>
              <a:rPr lang="en-US"/>
              <a:t>Click icon to add picture</a:t>
            </a:r>
            <a:endParaRPr lang="en-US" dirty="0"/>
          </a:p>
        </p:txBody>
      </p:sp>
      <p:sp>
        <p:nvSpPr>
          <p:cNvPr id="13" name="Picture Placeholder 4"/>
          <p:cNvSpPr>
            <a:spLocks noGrp="1"/>
          </p:cNvSpPr>
          <p:nvPr>
            <p:ph type="pic" sz="quarter" idx="16"/>
          </p:nvPr>
        </p:nvSpPr>
        <p:spPr>
          <a:xfrm>
            <a:off x="9000067" y="2342172"/>
            <a:ext cx="3191933" cy="2171514"/>
          </a:xfrm>
        </p:spPr>
        <p:txBody>
          <a:bodyPr/>
          <a:lstStyle>
            <a:lvl1pPr marL="0" indent="0" algn="ctr">
              <a:buNone/>
              <a:defRPr/>
            </a:lvl1pPr>
          </a:lstStyle>
          <a:p>
            <a:r>
              <a:rPr lang="en-US"/>
              <a:t>Click icon to add picture</a:t>
            </a:r>
            <a:endParaRPr lang="en-US" dirty="0"/>
          </a:p>
        </p:txBody>
      </p:sp>
      <p:sp>
        <p:nvSpPr>
          <p:cNvPr id="14" name="Picture Placeholder 4"/>
          <p:cNvSpPr>
            <a:spLocks noGrp="1"/>
          </p:cNvSpPr>
          <p:nvPr>
            <p:ph type="pic" sz="quarter" idx="17"/>
          </p:nvPr>
        </p:nvSpPr>
        <p:spPr>
          <a:xfrm>
            <a:off x="9000067" y="-2142"/>
            <a:ext cx="3191933" cy="2171514"/>
          </a:xfrm>
        </p:spPr>
        <p:txBody>
          <a:bodyPr/>
          <a:lstStyle>
            <a:lvl1pPr marL="0" indent="0" algn="ctr">
              <a:buNone/>
              <a:defRPr/>
            </a:lvl1pPr>
          </a:lstStyle>
          <a:p>
            <a:r>
              <a:rPr lang="en-US"/>
              <a:t>Click icon to add picture</a:t>
            </a:r>
            <a:endParaRPr lang="en-US" dirty="0"/>
          </a:p>
        </p:txBody>
      </p:sp>
      <p:sp>
        <p:nvSpPr>
          <p:cNvPr id="21" name="Title 1"/>
          <p:cNvSpPr>
            <a:spLocks noGrp="1"/>
          </p:cNvSpPr>
          <p:nvPr>
            <p:ph type="title" hasCustomPrompt="1"/>
          </p:nvPr>
        </p:nvSpPr>
        <p:spPr>
          <a:xfrm>
            <a:off x="965199" y="365127"/>
            <a:ext cx="6836897" cy="610234"/>
          </a:xfrm>
        </p:spPr>
        <p:txBody>
          <a:bodyPr>
            <a:noAutofit/>
          </a:bodyPr>
          <a:lstStyle>
            <a:lvl1pPr marL="0" marR="0" indent="0" algn="l" defTabSz="914400" rtl="0" eaLnBrk="1" fontAlgn="auto" latinLnBrk="0" hangingPunct="1">
              <a:lnSpc>
                <a:spcPct val="100000"/>
              </a:lnSpc>
              <a:spcBef>
                <a:spcPct val="0"/>
              </a:spcBef>
              <a:spcAft>
                <a:spcPts val="0"/>
              </a:spcAft>
              <a:buClrTx/>
              <a:buSzTx/>
              <a:buFontTx/>
              <a:buNone/>
              <a:tabLst/>
              <a:defRPr sz="3200" baseline="0">
                <a:solidFill>
                  <a:srgbClr val="28436B"/>
                </a:solidFill>
              </a:defRPr>
            </a:lvl1pPr>
          </a:lstStyle>
          <a:p>
            <a:r>
              <a:rPr lang="en-US" dirty="0"/>
              <a:t>32pt This slide has 3 photos</a:t>
            </a:r>
          </a:p>
        </p:txBody>
      </p:sp>
      <p:sp>
        <p:nvSpPr>
          <p:cNvPr id="23" name="Text Placeholder 31"/>
          <p:cNvSpPr>
            <a:spLocks noGrp="1"/>
          </p:cNvSpPr>
          <p:nvPr>
            <p:ph type="body" sz="quarter" idx="13" hasCustomPrompt="1"/>
          </p:nvPr>
        </p:nvSpPr>
        <p:spPr>
          <a:xfrm>
            <a:off x="965199" y="974725"/>
            <a:ext cx="6837021" cy="423769"/>
          </a:xfrm>
        </p:spPr>
        <p:txBody>
          <a:bodyPr>
            <a:normAutofit/>
          </a:bodyPr>
          <a:lstStyle>
            <a:lvl1pPr marL="0" indent="0">
              <a:buNone/>
              <a:defRPr sz="2400" baseline="0">
                <a:solidFill>
                  <a:srgbClr val="4A9CD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subtitle at 24pt</a:t>
            </a:r>
          </a:p>
        </p:txBody>
      </p:sp>
      <p:sp>
        <p:nvSpPr>
          <p:cNvPr id="9" name="Text Placeholder 6"/>
          <p:cNvSpPr>
            <a:spLocks noGrp="1"/>
          </p:cNvSpPr>
          <p:nvPr>
            <p:ph type="body" sz="quarter" idx="18" hasCustomPrompt="1"/>
          </p:nvPr>
        </p:nvSpPr>
        <p:spPr>
          <a:xfrm>
            <a:off x="956730" y="2101809"/>
            <a:ext cx="6845365" cy="2336530"/>
          </a:xfrm>
        </p:spPr>
        <p:txBody>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a:lvl1pPr>
            <a:lvl2pPr>
              <a:defRPr sz="1600"/>
            </a:lvl2pPr>
          </a:lstStyle>
          <a:p>
            <a:pPr lvl="0"/>
            <a:r>
              <a:rPr lang="en-US" dirty="0"/>
              <a:t>This is the first thing at 20pt</a:t>
            </a:r>
          </a:p>
          <a:p>
            <a:pPr lvl="0"/>
            <a:r>
              <a:rPr lang="en-US" dirty="0"/>
              <a:t>This is the second thing at</a:t>
            </a:r>
          </a:p>
          <a:p>
            <a:pPr lvl="1"/>
            <a:r>
              <a:rPr lang="en-US" dirty="0"/>
              <a:t>Second level item at 16pt</a:t>
            </a:r>
          </a:p>
          <a:p>
            <a:pPr lvl="1"/>
            <a:r>
              <a:rPr lang="en-US" dirty="0"/>
              <a:t>Another second level item </a:t>
            </a:r>
          </a:p>
          <a:p>
            <a:pPr lvl="0"/>
            <a:r>
              <a:rPr lang="en-US" dirty="0"/>
              <a:t>This is the third thing</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lang="en-US" dirty="0"/>
              <a:t>This is the third thing</a:t>
            </a:r>
          </a:p>
          <a:p>
            <a:pPr lvl="0"/>
            <a:endParaRPr lang="en-US" dirty="0"/>
          </a:p>
          <a:p>
            <a:pPr lvl="0"/>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Full">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594100" y="2819400"/>
            <a:ext cx="5003800" cy="369332"/>
          </a:xfrm>
          <a:prstGeom prst="rect">
            <a:avLst/>
          </a:prstGeom>
          <a:noFill/>
        </p:spPr>
        <p:txBody>
          <a:bodyPr wrap="square" rtlCol="0">
            <a:spAutoFit/>
          </a:bodyPr>
          <a:lstStyle/>
          <a:p>
            <a:pPr algn="ctr"/>
            <a:r>
              <a:rPr lang="en-US" dirty="0"/>
              <a:t>A photo takes up the entire slide here</a:t>
            </a:r>
          </a:p>
        </p:txBody>
      </p:sp>
      <p:sp>
        <p:nvSpPr>
          <p:cNvPr id="3" name="Picture Placeholder 2"/>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15933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Your Title Here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029053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72" r:id="rId3"/>
    <p:sldLayoutId id="2147483674" r:id="rId4"/>
    <p:sldLayoutId id="2147483675" r:id="rId5"/>
    <p:sldLayoutId id="2147483673" r:id="rId6"/>
    <p:sldLayoutId id="2147483678" r:id="rId7"/>
    <p:sldLayoutId id="2147483679" r:id="rId8"/>
    <p:sldLayoutId id="2147483676" r:id="rId9"/>
    <p:sldLayoutId id="2147483677" r:id="rId10"/>
    <p:sldLayoutId id="2147483654" r:id="rId11"/>
    <p:sldLayoutId id="2147483680" r:id="rId12"/>
    <p:sldLayoutId id="2147483652" r:id="rId13"/>
    <p:sldLayoutId id="2147483653" r:id="rId14"/>
    <p:sldLayoutId id="2147483657" r:id="rId15"/>
  </p:sldLayoutIdLst>
  <p:txStyles>
    <p:titleStyle>
      <a:lvl1pPr algn="l" defTabSz="914400" rtl="0" eaLnBrk="1" latinLnBrk="0" hangingPunct="1">
        <a:lnSpc>
          <a:spcPct val="90000"/>
        </a:lnSpc>
        <a:spcBef>
          <a:spcPct val="0"/>
        </a:spcBef>
        <a:buNone/>
        <a:defRPr sz="4000" b="0" i="0" kern="1200" baseline="0">
          <a:solidFill>
            <a:srgbClr val="28436B"/>
          </a:solidFill>
          <a:latin typeface="Avenir Medium" charset="0"/>
          <a:ea typeface="Avenir Medium" charset="0"/>
          <a:cs typeface="Avenir Medium" charset="0"/>
        </a:defRPr>
      </a:lvl1pPr>
    </p:titleStyle>
    <p:bodyStyle>
      <a:lvl1pPr marL="228600" indent="-228600" algn="l" defTabSz="914400" rtl="0" eaLnBrk="1" latinLnBrk="0" hangingPunct="1">
        <a:lnSpc>
          <a:spcPct val="100000"/>
        </a:lnSpc>
        <a:spcBef>
          <a:spcPts val="1000"/>
        </a:spcBef>
        <a:buFont typeface="Arial"/>
        <a:buChar char="•"/>
        <a:defRPr sz="2800" kern="1200">
          <a:solidFill>
            <a:schemeClr val="bg2">
              <a:lumMod val="25000"/>
            </a:schemeClr>
          </a:solidFill>
          <a:latin typeface="Avenir Book" charset="0"/>
          <a:ea typeface="Avenir Book" charset="0"/>
          <a:cs typeface="Avenir Book" charset="0"/>
        </a:defRPr>
      </a:lvl1pPr>
      <a:lvl2pPr marL="685800" indent="-228600" algn="l" defTabSz="914400" rtl="0" eaLnBrk="1" latinLnBrk="0" hangingPunct="1">
        <a:lnSpc>
          <a:spcPct val="100000"/>
        </a:lnSpc>
        <a:spcBef>
          <a:spcPts val="1000"/>
        </a:spcBef>
        <a:buFont typeface="Arial"/>
        <a:buChar char="•"/>
        <a:defRPr sz="2400" kern="1200">
          <a:solidFill>
            <a:schemeClr val="bg2">
              <a:lumMod val="25000"/>
            </a:schemeClr>
          </a:solidFill>
          <a:latin typeface="Avenir Book" charset="0"/>
          <a:ea typeface="Avenir Book" charset="0"/>
          <a:cs typeface="Avenir Book" charset="0"/>
        </a:defRPr>
      </a:lvl2pPr>
      <a:lvl3pPr marL="1143000" indent="-228600" algn="l" defTabSz="914400" rtl="0" eaLnBrk="1" latinLnBrk="0" hangingPunct="1">
        <a:lnSpc>
          <a:spcPct val="100000"/>
        </a:lnSpc>
        <a:spcBef>
          <a:spcPts val="1000"/>
        </a:spcBef>
        <a:buFont typeface="Arial"/>
        <a:buChar char="•"/>
        <a:defRPr sz="2000" kern="1200">
          <a:solidFill>
            <a:schemeClr val="bg2">
              <a:lumMod val="25000"/>
            </a:schemeClr>
          </a:solidFill>
          <a:latin typeface="Avenir Book" charset="0"/>
          <a:ea typeface="Avenir Book" charset="0"/>
          <a:cs typeface="Avenir Book" charset="0"/>
        </a:defRPr>
      </a:lvl3pPr>
      <a:lvl4pPr marL="1600200" indent="-228600" algn="l" defTabSz="914400" rtl="0" eaLnBrk="1" latinLnBrk="0" hangingPunct="1">
        <a:lnSpc>
          <a:spcPct val="100000"/>
        </a:lnSpc>
        <a:spcBef>
          <a:spcPts val="1000"/>
        </a:spcBef>
        <a:buFont typeface="Arial"/>
        <a:buChar char="•"/>
        <a:defRPr sz="1800" kern="1200">
          <a:solidFill>
            <a:schemeClr val="bg2">
              <a:lumMod val="25000"/>
            </a:schemeClr>
          </a:solidFill>
          <a:latin typeface="Avenir Book" charset="0"/>
          <a:ea typeface="Avenir Book" charset="0"/>
          <a:cs typeface="Avenir Book" charset="0"/>
        </a:defRPr>
      </a:lvl4pPr>
      <a:lvl5pPr marL="2057400" indent="-228600" algn="l" defTabSz="914400" rtl="0" eaLnBrk="1" latinLnBrk="0" hangingPunct="1">
        <a:lnSpc>
          <a:spcPct val="100000"/>
        </a:lnSpc>
        <a:spcBef>
          <a:spcPts val="1000"/>
        </a:spcBef>
        <a:buFont typeface="Arial"/>
        <a:buChar char="•"/>
        <a:defRPr sz="1800" kern="1200">
          <a:solidFill>
            <a:schemeClr val="bg2">
              <a:lumMod val="25000"/>
            </a:schemeClr>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uides.lib.unc.edu/altac"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mailto:brrenner@email.unc.edu" TargetMode="External"/><Relationship Id="rId2" Type="http://schemas.openxmlformats.org/officeDocument/2006/relationships/hyperlink" Target="https://guides.lib.unc.edu/BRR"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guides.lib.unc.edu/altac" TargetMode="External"/><Relationship Id="rId4" Type="http://schemas.openxmlformats.org/officeDocument/2006/relationships/hyperlink" Target="mailto:richarlm@email.unc.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aup.org/report/annual-report-economic-status-profession-2018-19"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gao.gov/products/GAO-18-49/" TargetMode="External"/><Relationship Id="rId5" Type="http://schemas.openxmlformats.org/officeDocument/2006/relationships/hyperlink" Target="https://nces.ed.gov/ipeds/use-the-data" TargetMode="External"/><Relationship Id="rId4" Type="http://schemas.openxmlformats.org/officeDocument/2006/relationships/hyperlink" Target="https://www.nsf.gov/statistics/srvydoctorat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nowviskie.org/2010/alt-ac/" TargetMode="External"/><Relationship Id="rId2" Type="http://schemas.openxmlformats.org/officeDocument/2006/relationships/hyperlink" Target="https://jitp.commons.gc.cuny.edu/the-marriage-of-the-digital-humanities-and-alt-ac-position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hroniclevitae.com/news/598-the-conferencegoer-what-some-faculty-really-think-about-nonacademic-career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altac.web.unc.ed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altac.web.unc.ed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gradschool.unc.edu/funding/gradschool/blandfellowship.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altac.web.unc.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uides.lib.unc.edu/altac"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6332-2C7B-4F75-9322-29012F67A66F}"/>
              </a:ext>
            </a:extLst>
          </p:cNvPr>
          <p:cNvSpPr>
            <a:spLocks noGrp="1"/>
          </p:cNvSpPr>
          <p:nvPr>
            <p:ph type="title"/>
          </p:nvPr>
        </p:nvSpPr>
        <p:spPr>
          <a:xfrm>
            <a:off x="402432" y="138882"/>
            <a:ext cx="11386456" cy="1402715"/>
          </a:xfrm>
        </p:spPr>
        <p:txBody>
          <a:bodyPr/>
          <a:lstStyle/>
          <a:p>
            <a:pPr algn="ctr"/>
            <a:r>
              <a:rPr lang="en-US" dirty="0"/>
              <a:t>Libraries Supporting Graduate Students on Alternative Career Paths: How &amp; Why</a:t>
            </a:r>
          </a:p>
        </p:txBody>
      </p:sp>
      <p:sp>
        <p:nvSpPr>
          <p:cNvPr id="7" name="Subtitle 2">
            <a:extLst>
              <a:ext uri="{FF2B5EF4-FFF2-40B4-BE49-F238E27FC236}">
                <a16:creationId xmlns:a16="http://schemas.microsoft.com/office/drawing/2014/main" id="{C2B6856E-82AA-4C6E-A8A1-43B31EAA48DD}"/>
              </a:ext>
            </a:extLst>
          </p:cNvPr>
          <p:cNvSpPr txBox="1">
            <a:spLocks/>
          </p:cNvSpPr>
          <p:nvPr/>
        </p:nvSpPr>
        <p:spPr>
          <a:xfrm>
            <a:off x="970665" y="1509859"/>
            <a:ext cx="10249989" cy="1161551"/>
          </a:xfrm>
          <a:prstGeom prst="rect">
            <a:avLst/>
          </a:prstGeom>
        </p:spPr>
        <p:txBody>
          <a:bodyPr>
            <a:normAutofit/>
          </a:bodyPr>
          <a:lstStyle>
            <a:lvl1pPr marL="228600" indent="-228600" algn="l" defTabSz="914400" rtl="0" eaLnBrk="1" latinLnBrk="0" hangingPunct="1">
              <a:lnSpc>
                <a:spcPct val="100000"/>
              </a:lnSpc>
              <a:spcBef>
                <a:spcPts val="1000"/>
              </a:spcBef>
              <a:buFont typeface="Arial"/>
              <a:buChar char="•"/>
              <a:defRPr sz="2800" kern="1200">
                <a:solidFill>
                  <a:schemeClr val="bg2">
                    <a:lumMod val="25000"/>
                  </a:schemeClr>
                </a:solidFill>
                <a:latin typeface="Avenir Book" charset="0"/>
                <a:ea typeface="Avenir Book" charset="0"/>
                <a:cs typeface="Avenir Book" charset="0"/>
              </a:defRPr>
            </a:lvl1pPr>
            <a:lvl2pPr marL="685800" indent="-228600" algn="l" defTabSz="914400" rtl="0" eaLnBrk="1" latinLnBrk="0" hangingPunct="1">
              <a:lnSpc>
                <a:spcPct val="100000"/>
              </a:lnSpc>
              <a:spcBef>
                <a:spcPts val="1000"/>
              </a:spcBef>
              <a:buFont typeface="Arial"/>
              <a:buChar char="•"/>
              <a:defRPr sz="2400" kern="1200">
                <a:solidFill>
                  <a:schemeClr val="bg2">
                    <a:lumMod val="25000"/>
                  </a:schemeClr>
                </a:solidFill>
                <a:latin typeface="Avenir Book" charset="0"/>
                <a:ea typeface="Avenir Book" charset="0"/>
                <a:cs typeface="Avenir Book" charset="0"/>
              </a:defRPr>
            </a:lvl2pPr>
            <a:lvl3pPr marL="1143000" indent="-228600" algn="l" defTabSz="914400" rtl="0" eaLnBrk="1" latinLnBrk="0" hangingPunct="1">
              <a:lnSpc>
                <a:spcPct val="100000"/>
              </a:lnSpc>
              <a:spcBef>
                <a:spcPts val="1000"/>
              </a:spcBef>
              <a:buFont typeface="Arial"/>
              <a:buChar char="•"/>
              <a:defRPr sz="2000" kern="1200">
                <a:solidFill>
                  <a:schemeClr val="bg2">
                    <a:lumMod val="25000"/>
                  </a:schemeClr>
                </a:solidFill>
                <a:latin typeface="Avenir Book" charset="0"/>
                <a:ea typeface="Avenir Book" charset="0"/>
                <a:cs typeface="Avenir Book" charset="0"/>
              </a:defRPr>
            </a:lvl3pPr>
            <a:lvl4pPr marL="1600200" indent="-228600" algn="l" defTabSz="914400" rtl="0" eaLnBrk="1" latinLnBrk="0" hangingPunct="1">
              <a:lnSpc>
                <a:spcPct val="100000"/>
              </a:lnSpc>
              <a:spcBef>
                <a:spcPts val="1000"/>
              </a:spcBef>
              <a:buFont typeface="Arial"/>
              <a:buChar char="•"/>
              <a:defRPr sz="1800" kern="1200">
                <a:solidFill>
                  <a:schemeClr val="bg2">
                    <a:lumMod val="25000"/>
                  </a:schemeClr>
                </a:solidFill>
                <a:latin typeface="Avenir Book" charset="0"/>
                <a:ea typeface="Avenir Book" charset="0"/>
                <a:cs typeface="Avenir Book" charset="0"/>
              </a:defRPr>
            </a:lvl4pPr>
            <a:lvl5pPr marL="2057400" indent="-228600" algn="l" defTabSz="914400" rtl="0" eaLnBrk="1" latinLnBrk="0" hangingPunct="1">
              <a:lnSpc>
                <a:spcPct val="100000"/>
              </a:lnSpc>
              <a:spcBef>
                <a:spcPts val="1000"/>
              </a:spcBef>
              <a:buFont typeface="Arial"/>
              <a:buChar char="•"/>
              <a:defRPr sz="1800" kern="1200">
                <a:solidFill>
                  <a:schemeClr val="bg2">
                    <a:lumMod val="25000"/>
                  </a:schemeClr>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buNone/>
            </a:pPr>
            <a:r>
              <a:rPr lang="en-US" sz="3000" b="1" i="1" dirty="0">
                <a:solidFill>
                  <a:srgbClr val="4A9CD3"/>
                </a:solidFill>
                <a:latin typeface="Avenir Light"/>
              </a:rPr>
              <a:t>Barbara Rochen Renner and Lee Richardson</a:t>
            </a:r>
          </a:p>
          <a:p>
            <a:pPr marL="0" indent="0" algn="ctr">
              <a:spcBef>
                <a:spcPts val="0"/>
              </a:spcBef>
              <a:buNone/>
            </a:pPr>
            <a:r>
              <a:rPr lang="en-US" sz="3000" dirty="0">
                <a:solidFill>
                  <a:srgbClr val="4A9CD3"/>
                </a:solidFill>
                <a:latin typeface="Avenir Light"/>
              </a:rPr>
              <a:t>Health Sciences Library</a:t>
            </a:r>
          </a:p>
        </p:txBody>
      </p:sp>
      <p:sp>
        <p:nvSpPr>
          <p:cNvPr id="8" name="Subtitle 2">
            <a:extLst>
              <a:ext uri="{FF2B5EF4-FFF2-40B4-BE49-F238E27FC236}">
                <a16:creationId xmlns:a16="http://schemas.microsoft.com/office/drawing/2014/main" id="{25332DA1-4895-4DD9-8A20-668C65F7681F}"/>
              </a:ext>
            </a:extLst>
          </p:cNvPr>
          <p:cNvSpPr>
            <a:spLocks noGrp="1"/>
          </p:cNvSpPr>
          <p:nvPr>
            <p:ph type="body" sz="quarter" idx="10"/>
          </p:nvPr>
        </p:nvSpPr>
        <p:spPr>
          <a:xfrm>
            <a:off x="402432" y="4939540"/>
            <a:ext cx="11385777" cy="1161551"/>
          </a:xfrm>
        </p:spPr>
        <p:txBody>
          <a:bodyPr>
            <a:noAutofit/>
          </a:bodyPr>
          <a:lstStyle/>
          <a:p>
            <a:pPr marL="0" indent="0" algn="ctr">
              <a:spcBef>
                <a:spcPts val="0"/>
              </a:spcBef>
              <a:buNone/>
            </a:pPr>
            <a:r>
              <a:rPr lang="en-US" sz="2200" dirty="0">
                <a:solidFill>
                  <a:srgbClr val="4A9CD3"/>
                </a:solidFill>
              </a:rPr>
              <a:t>ACRL Academic Library Services for Graduate Students Interest Group</a:t>
            </a:r>
          </a:p>
          <a:p>
            <a:pPr marL="0" indent="0" algn="ctr">
              <a:spcBef>
                <a:spcPts val="0"/>
              </a:spcBef>
              <a:buNone/>
            </a:pPr>
            <a:r>
              <a:rPr lang="en-US" sz="2200" dirty="0">
                <a:solidFill>
                  <a:srgbClr val="4A9CD3"/>
                </a:solidFill>
              </a:rPr>
              <a:t>American Library Association Annual Meeting</a:t>
            </a:r>
          </a:p>
          <a:p>
            <a:pPr marL="0" indent="0" algn="ctr">
              <a:spcBef>
                <a:spcPts val="0"/>
              </a:spcBef>
              <a:buNone/>
            </a:pPr>
            <a:r>
              <a:rPr lang="en-US" sz="2200" dirty="0">
                <a:solidFill>
                  <a:srgbClr val="4A9CD3"/>
                </a:solidFill>
              </a:rPr>
              <a:t>June 22, 2019</a:t>
            </a:r>
          </a:p>
        </p:txBody>
      </p:sp>
      <p:sp>
        <p:nvSpPr>
          <p:cNvPr id="3" name="Rectangle 2"/>
          <p:cNvSpPr/>
          <p:nvPr/>
        </p:nvSpPr>
        <p:spPr>
          <a:xfrm>
            <a:off x="9733935" y="6302477"/>
            <a:ext cx="2241755" cy="462117"/>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92E804BE-4947-44BE-83D9-61203D584BBB}"/>
              </a:ext>
            </a:extLst>
          </p:cNvPr>
          <p:cNvPicPr>
            <a:picLocks noChangeAspect="1"/>
          </p:cNvPicPr>
          <p:nvPr/>
        </p:nvPicPr>
        <p:blipFill>
          <a:blip r:embed="rId2"/>
          <a:stretch>
            <a:fillRect/>
          </a:stretch>
        </p:blipFill>
        <p:spPr>
          <a:xfrm>
            <a:off x="9733935" y="6365952"/>
            <a:ext cx="2202945" cy="2753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452" y="2454286"/>
            <a:ext cx="3595735" cy="2568382"/>
          </a:xfrm>
          <a:prstGeom prst="rect">
            <a:avLst/>
          </a:prstGeom>
        </p:spPr>
      </p:pic>
    </p:spTree>
    <p:extLst>
      <p:ext uri="{BB962C8B-B14F-4D97-AF65-F5344CB8AC3E}">
        <p14:creationId xmlns:p14="http://schemas.microsoft.com/office/powerpoint/2010/main" val="75677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971" y="1358537"/>
            <a:ext cx="11251475" cy="369332"/>
          </a:xfrm>
          <a:prstGeom prst="rect">
            <a:avLst/>
          </a:prstGeom>
          <a:noFill/>
        </p:spPr>
        <p:txBody>
          <a:bodyPr wrap="square" rtlCol="0">
            <a:spAutoFit/>
          </a:bodyPr>
          <a:lstStyle/>
          <a:p>
            <a:endParaRPr lang="en-US"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473" y="60961"/>
            <a:ext cx="9731830" cy="6007502"/>
          </a:xfrm>
          <a:prstGeom prst="rect">
            <a:avLst/>
          </a:prstGeom>
        </p:spPr>
      </p:pic>
      <p:sp>
        <p:nvSpPr>
          <p:cNvPr id="2" name="Rectangle 1"/>
          <p:cNvSpPr/>
          <p:nvPr/>
        </p:nvSpPr>
        <p:spPr>
          <a:xfrm>
            <a:off x="9832258" y="6243484"/>
            <a:ext cx="2192594" cy="521110"/>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4005" y="6366867"/>
            <a:ext cx="2200847" cy="274344"/>
          </a:xfrm>
          <a:prstGeom prst="rect">
            <a:avLst/>
          </a:prstGeom>
        </p:spPr>
      </p:pic>
    </p:spTree>
    <p:extLst>
      <p:ext uri="{BB962C8B-B14F-4D97-AF65-F5344CB8AC3E}">
        <p14:creationId xmlns:p14="http://schemas.microsoft.com/office/powerpoint/2010/main" val="103065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32" y="138067"/>
            <a:ext cx="11386456" cy="1402715"/>
          </a:xfrm>
        </p:spPr>
        <p:txBody>
          <a:bodyPr/>
          <a:lstStyle/>
          <a:p>
            <a:r>
              <a:rPr lang="en-US" dirty="0"/>
              <a:t>Thank you! Questions!</a:t>
            </a:r>
          </a:p>
        </p:txBody>
      </p:sp>
      <p:sp>
        <p:nvSpPr>
          <p:cNvPr id="4" name="TextBox 3"/>
          <p:cNvSpPr txBox="1"/>
          <p:nvPr/>
        </p:nvSpPr>
        <p:spPr>
          <a:xfrm>
            <a:off x="478971" y="1532712"/>
            <a:ext cx="11251475" cy="4555093"/>
          </a:xfrm>
          <a:prstGeom prst="rect">
            <a:avLst/>
          </a:prstGeom>
          <a:noFill/>
        </p:spPr>
        <p:txBody>
          <a:bodyPr wrap="square" rtlCol="0">
            <a:spAutoFit/>
          </a:bodyPr>
          <a:lstStyle/>
          <a:p>
            <a:r>
              <a:rPr lang="en-US" sz="2400" b="1" dirty="0">
                <a:hlinkClick r:id="rId2"/>
              </a:rPr>
              <a:t>Barbara Rochen Renner, PhD</a:t>
            </a:r>
            <a:endParaRPr lang="en-US" sz="2400" b="1" dirty="0"/>
          </a:p>
          <a:p>
            <a:r>
              <a:rPr lang="en-US" sz="2400" dirty="0"/>
              <a:t>Library Services Evaluation Specialist and Liaison, Allied Health Sciences </a:t>
            </a:r>
            <a:r>
              <a:rPr lang="en-US" sz="2400" dirty="0">
                <a:hlinkClick r:id="rId3"/>
              </a:rPr>
              <a:t>brrenner@email.unc.edu</a:t>
            </a:r>
            <a:r>
              <a:rPr lang="en-US" sz="2400" dirty="0"/>
              <a:t> </a:t>
            </a:r>
          </a:p>
          <a:p>
            <a:endParaRPr lang="en-US" sz="2400" dirty="0"/>
          </a:p>
          <a:p>
            <a:r>
              <a:rPr lang="en-US" sz="2400" b="1" dirty="0"/>
              <a:t>Lee Richardson, MLIS</a:t>
            </a:r>
          </a:p>
          <a:p>
            <a:r>
              <a:rPr lang="en-US" sz="2400" dirty="0"/>
              <a:t>Information Discovery and Metadata Librarian</a:t>
            </a:r>
          </a:p>
          <a:p>
            <a:r>
              <a:rPr lang="en-US" sz="2400" dirty="0">
                <a:hlinkClick r:id="rId4"/>
              </a:rPr>
              <a:t>richarlm@email.unc.edu</a:t>
            </a:r>
            <a:r>
              <a:rPr lang="en-US" sz="2400" dirty="0"/>
              <a:t> </a:t>
            </a:r>
          </a:p>
          <a:p>
            <a:pPr marL="285750" indent="-285750">
              <a:buFont typeface="Arial" panose="020B0604020202020204" pitchFamily="34" charset="0"/>
              <a:buChar char="•"/>
            </a:pPr>
            <a:endParaRPr lang="en-US" sz="2400" dirty="0">
              <a:latin typeface="Avenir Book"/>
            </a:endParaRPr>
          </a:p>
          <a:p>
            <a:endParaRPr lang="en-US" sz="2400" dirty="0">
              <a:latin typeface="Avenir Book"/>
            </a:endParaRPr>
          </a:p>
          <a:p>
            <a:pPr marL="285750" indent="-285750">
              <a:buFont typeface="Arial" panose="020B0604020202020204" pitchFamily="34" charset="0"/>
              <a:buChar char="•"/>
            </a:pPr>
            <a:endParaRPr lang="en-US" sz="2400" dirty="0">
              <a:latin typeface="Avenir Book"/>
            </a:endParaRPr>
          </a:p>
          <a:p>
            <a:pPr algn="ctr"/>
            <a:r>
              <a:rPr lang="en-US" sz="3200" b="1" dirty="0">
                <a:latin typeface="Avenir Book"/>
                <a:hlinkClick r:id="rId5"/>
              </a:rPr>
              <a:t>https://guides.lib.unc.edu/altac</a:t>
            </a:r>
            <a:endParaRPr lang="en-US" sz="3200" b="1" dirty="0">
              <a:latin typeface="Avenir Book"/>
            </a:endParaRPr>
          </a:p>
          <a:p>
            <a:pPr marL="285750" indent="-285750">
              <a:buFont typeface="Arial" panose="020B0604020202020204" pitchFamily="34" charset="0"/>
              <a:buChar char="•"/>
            </a:pPr>
            <a:endParaRPr lang="en-US" dirty="0"/>
          </a:p>
        </p:txBody>
      </p:sp>
      <p:sp>
        <p:nvSpPr>
          <p:cNvPr id="3" name="Rectangle 2"/>
          <p:cNvSpPr/>
          <p:nvPr/>
        </p:nvSpPr>
        <p:spPr>
          <a:xfrm>
            <a:off x="9861755" y="6292645"/>
            <a:ext cx="2182761" cy="491613"/>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3669" y="6401279"/>
            <a:ext cx="2200847" cy="274344"/>
          </a:xfrm>
          <a:prstGeom prst="rect">
            <a:avLst/>
          </a:prstGeom>
        </p:spPr>
      </p:pic>
    </p:spTree>
    <p:extLst>
      <p:ext uri="{BB962C8B-B14F-4D97-AF65-F5344CB8AC3E}">
        <p14:creationId xmlns:p14="http://schemas.microsoft.com/office/powerpoint/2010/main" val="415907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738" y="-257864"/>
            <a:ext cx="9814652" cy="1402715"/>
          </a:xfrm>
        </p:spPr>
        <p:txBody>
          <a:bodyPr/>
          <a:lstStyle/>
          <a:p>
            <a:r>
              <a:rPr lang="en-US" dirty="0"/>
              <a:t>Why Pursue a Non-Academic Career: Statistics</a:t>
            </a:r>
          </a:p>
        </p:txBody>
      </p:sp>
      <p:sp>
        <p:nvSpPr>
          <p:cNvPr id="3" name="Rectangle 2"/>
          <p:cNvSpPr/>
          <p:nvPr/>
        </p:nvSpPr>
        <p:spPr>
          <a:xfrm>
            <a:off x="9861755" y="6292645"/>
            <a:ext cx="2182761" cy="491613"/>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3669" y="6401279"/>
            <a:ext cx="2200847" cy="274344"/>
          </a:xfrm>
          <a:prstGeom prst="rect">
            <a:avLst/>
          </a:prstGeom>
        </p:spPr>
      </p:pic>
      <p:sp>
        <p:nvSpPr>
          <p:cNvPr id="6" name="TextBox 5"/>
          <p:cNvSpPr txBox="1"/>
          <p:nvPr/>
        </p:nvSpPr>
        <p:spPr>
          <a:xfrm>
            <a:off x="688156" y="937332"/>
            <a:ext cx="7861955" cy="5355312"/>
          </a:xfrm>
          <a:prstGeom prst="rect">
            <a:avLst/>
          </a:prstGeom>
          <a:noFill/>
        </p:spPr>
        <p:txBody>
          <a:bodyPr wrap="square" rtlCol="0">
            <a:spAutoFit/>
          </a:bodyPr>
          <a:lstStyle/>
          <a:p>
            <a:r>
              <a:rPr lang="en-US" dirty="0"/>
              <a:t>American Association of University Professors</a:t>
            </a:r>
          </a:p>
          <a:p>
            <a:r>
              <a:rPr lang="en-US" dirty="0"/>
              <a:t>Annual Report on the Economic Status of the Profession</a:t>
            </a:r>
          </a:p>
          <a:p>
            <a:r>
              <a:rPr lang="en-US" u="sng" dirty="0">
                <a:hlinkClick r:id="rId3"/>
              </a:rPr>
              <a:t>https://www.aaup.org/report/annual-report-economic-status-profession-2018-19</a:t>
            </a:r>
            <a:endParaRPr lang="en-US" dirty="0"/>
          </a:p>
          <a:p>
            <a:r>
              <a:rPr lang="en-US" dirty="0"/>
              <a:t> </a:t>
            </a:r>
          </a:p>
          <a:p>
            <a:r>
              <a:rPr lang="en-US" dirty="0"/>
              <a:t> </a:t>
            </a:r>
          </a:p>
          <a:p>
            <a:r>
              <a:rPr lang="en-US" dirty="0"/>
              <a:t>National Science Foundation</a:t>
            </a:r>
          </a:p>
          <a:p>
            <a:r>
              <a:rPr lang="en-US" dirty="0"/>
              <a:t>Survey of Earned Doctorates</a:t>
            </a:r>
          </a:p>
          <a:p>
            <a:r>
              <a:rPr lang="en-US" u="sng" dirty="0">
                <a:hlinkClick r:id="rId4"/>
              </a:rPr>
              <a:t>https://www.nsf.gov/statistics/srvydoctorates/</a:t>
            </a:r>
            <a:endParaRPr lang="en-US" dirty="0"/>
          </a:p>
          <a:p>
            <a:r>
              <a:rPr lang="en-US" dirty="0"/>
              <a:t> </a:t>
            </a:r>
          </a:p>
          <a:p>
            <a:r>
              <a:rPr lang="en-US" dirty="0"/>
              <a:t> </a:t>
            </a:r>
          </a:p>
          <a:p>
            <a:r>
              <a:rPr lang="en-US" dirty="0"/>
              <a:t>Integrated Postsecondary Education Data System</a:t>
            </a:r>
          </a:p>
          <a:p>
            <a:r>
              <a:rPr lang="en-US" dirty="0"/>
              <a:t>Use the Data</a:t>
            </a:r>
          </a:p>
          <a:p>
            <a:r>
              <a:rPr lang="en-US" u="sng" dirty="0">
                <a:hlinkClick r:id="rId5"/>
              </a:rPr>
              <a:t>https://nces.ed.gov/ipeds/use-the-data</a:t>
            </a:r>
            <a:endParaRPr lang="en-US" dirty="0"/>
          </a:p>
          <a:p>
            <a:r>
              <a:rPr lang="en-US" dirty="0"/>
              <a:t> </a:t>
            </a:r>
          </a:p>
          <a:p>
            <a:r>
              <a:rPr lang="en-US" dirty="0"/>
              <a:t> </a:t>
            </a:r>
          </a:p>
          <a:p>
            <a:r>
              <a:rPr lang="en-US" dirty="0"/>
              <a:t>U.S. Government Accountability Office</a:t>
            </a:r>
          </a:p>
          <a:p>
            <a:r>
              <a:rPr lang="en-US" dirty="0"/>
              <a:t>Contingent Workforce</a:t>
            </a:r>
          </a:p>
          <a:p>
            <a:r>
              <a:rPr lang="en-US" u="sng" dirty="0">
                <a:hlinkClick r:id="rId6"/>
              </a:rPr>
              <a:t>https://www.gao.gov/products/GAO-18-49/</a:t>
            </a:r>
            <a:endParaRPr lang="en-US" dirty="0"/>
          </a:p>
          <a:p>
            <a:pPr marL="285750" indent="-285750">
              <a:buFont typeface="Arial" panose="020B0604020202020204" pitchFamily="34" charset="0"/>
              <a:buChar char="•"/>
            </a:pPr>
            <a:endParaRPr lang="en-US" dirty="0"/>
          </a:p>
        </p:txBody>
      </p:sp>
      <p:sp>
        <p:nvSpPr>
          <p:cNvPr id="8" name="TextBox 7"/>
          <p:cNvSpPr txBox="1"/>
          <p:nvPr/>
        </p:nvSpPr>
        <p:spPr>
          <a:xfrm>
            <a:off x="8983744" y="5608948"/>
            <a:ext cx="3060772" cy="369332"/>
          </a:xfrm>
          <a:prstGeom prst="rect">
            <a:avLst/>
          </a:prstGeom>
          <a:noFill/>
        </p:spPr>
        <p:txBody>
          <a:bodyPr wrap="square" rtlCol="0">
            <a:spAutoFit/>
          </a:bodyPr>
          <a:lstStyle/>
          <a:p>
            <a:r>
              <a:rPr lang="en-US" i="1" dirty="0"/>
              <a:t>Supporting statistics for Slide 3</a:t>
            </a:r>
          </a:p>
        </p:txBody>
      </p:sp>
    </p:spTree>
    <p:extLst>
      <p:ext uri="{BB962C8B-B14F-4D97-AF65-F5344CB8AC3E}">
        <p14:creationId xmlns:p14="http://schemas.microsoft.com/office/powerpoint/2010/main" val="151752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2" y="212725"/>
            <a:ext cx="11386456" cy="630555"/>
          </a:xfrm>
        </p:spPr>
        <p:txBody>
          <a:bodyPr/>
          <a:lstStyle/>
          <a:p>
            <a:r>
              <a:rPr lang="en-US" dirty="0"/>
              <a:t>Alternative Academic Careers</a:t>
            </a:r>
          </a:p>
        </p:txBody>
      </p:sp>
      <p:sp>
        <p:nvSpPr>
          <p:cNvPr id="3" name="Text Placeholder 2"/>
          <p:cNvSpPr>
            <a:spLocks noGrp="1"/>
          </p:cNvSpPr>
          <p:nvPr>
            <p:ph type="body" sz="quarter" idx="10"/>
          </p:nvPr>
        </p:nvSpPr>
        <p:spPr>
          <a:xfrm>
            <a:off x="302578" y="914400"/>
            <a:ext cx="11385550" cy="5181599"/>
          </a:xfrm>
        </p:spPr>
        <p:txBody>
          <a:bodyPr>
            <a:normAutofit fontScale="85000" lnSpcReduction="20000"/>
          </a:bodyPr>
          <a:lstStyle/>
          <a:p>
            <a:r>
              <a:rPr lang="en-US" sz="3000" dirty="0"/>
              <a:t>The first use of the term </a:t>
            </a:r>
            <a:r>
              <a:rPr lang="en-US" sz="3000" dirty="0" err="1"/>
              <a:t>Altac</a:t>
            </a:r>
            <a:r>
              <a:rPr lang="en-US" sz="3000" dirty="0"/>
              <a:t> (or Alt-ac): </a:t>
            </a:r>
          </a:p>
          <a:p>
            <a:pPr lvl="1">
              <a:spcBef>
                <a:spcPts val="600"/>
              </a:spcBef>
            </a:pPr>
            <a:r>
              <a:rPr lang="en-US" sz="2800" dirty="0"/>
              <a:t>2009 Twitter conversation between Bethany </a:t>
            </a:r>
            <a:r>
              <a:rPr lang="en-US" sz="2800" dirty="0" err="1"/>
              <a:t>Nowviskie</a:t>
            </a:r>
            <a:r>
              <a:rPr lang="en-US" sz="2800" dirty="0"/>
              <a:t> and Jason </a:t>
            </a:r>
            <a:r>
              <a:rPr lang="en-US" sz="2800" dirty="0" err="1"/>
              <a:t>Rhody</a:t>
            </a:r>
            <a:r>
              <a:rPr lang="en-US" sz="2800" dirty="0"/>
              <a:t>, </a:t>
            </a:r>
          </a:p>
          <a:p>
            <a:pPr lvl="1">
              <a:spcBef>
                <a:spcPts val="0"/>
              </a:spcBef>
            </a:pPr>
            <a:r>
              <a:rPr lang="en-US" sz="2800" dirty="0"/>
              <a:t>used “ ‘alt-ac’ as a shorthand for alternative academic”</a:t>
            </a:r>
            <a:r>
              <a:rPr lang="en-US" sz="2800" baseline="30000" dirty="0"/>
              <a:t>1</a:t>
            </a:r>
            <a:r>
              <a:rPr lang="en-US" sz="2800" dirty="0"/>
              <a:t>  </a:t>
            </a:r>
          </a:p>
          <a:p>
            <a:pPr>
              <a:spcBef>
                <a:spcPts val="1800"/>
              </a:spcBef>
            </a:pPr>
            <a:r>
              <a:rPr lang="en-US" sz="3000" dirty="0"/>
              <a:t>In </a:t>
            </a:r>
            <a:r>
              <a:rPr lang="en-US" sz="3000" dirty="0" err="1"/>
              <a:t>Nowviskie’s</a:t>
            </a:r>
            <a:r>
              <a:rPr lang="en-US" sz="3000" dirty="0"/>
              <a:t> words: </a:t>
            </a:r>
          </a:p>
          <a:p>
            <a:pPr marL="457200" lvl="1" indent="0">
              <a:spcBef>
                <a:spcPts val="1800"/>
              </a:spcBef>
              <a:buNone/>
            </a:pPr>
            <a:r>
              <a:rPr lang="en-US" sz="2800" dirty="0"/>
              <a:t>a pointed push-back against the predominant phrase, 'nonacademic careers.' 'Non-academic' was the label for anything off the straight and narrow path to tenure — even if that position were, say, in an academic library, a writing center, a university-affiliated research group or cultural heritage organization. I felt it diminished humanities scholars who continued to use their skills in and around the academy, and I was concerned that it discouraged grad students from contemplating new paths. </a:t>
            </a:r>
            <a:r>
              <a:rPr lang="en-US" sz="2800" baseline="30000" dirty="0"/>
              <a:t>2</a:t>
            </a:r>
          </a:p>
          <a:p>
            <a:pPr marL="0" indent="0">
              <a:buNone/>
            </a:pPr>
            <a:endParaRPr lang="en-US" sz="3000" baseline="30000" dirty="0"/>
          </a:p>
          <a:p>
            <a:pPr marL="0" indent="0">
              <a:buNone/>
            </a:pPr>
            <a:r>
              <a:rPr lang="en-US" sz="1600" dirty="0"/>
              <a:t>				¹</a:t>
            </a:r>
            <a:r>
              <a:rPr lang="en-US" sz="1600" dirty="0">
                <a:hlinkClick r:id="rId2"/>
              </a:rPr>
              <a:t>https://jitp.commons.gc.cuny.edu/the-marriage-of-the-digital-humanities-and-alt-ac-positions/</a:t>
            </a:r>
            <a:endParaRPr lang="en-US" sz="1600" dirty="0"/>
          </a:p>
          <a:p>
            <a:pPr marL="0" indent="0">
              <a:buNone/>
            </a:pPr>
            <a:r>
              <a:rPr lang="en-US" sz="1600" baseline="30000" dirty="0"/>
              <a:t>				2</a:t>
            </a:r>
            <a:r>
              <a:rPr lang="en-US" sz="1600" dirty="0">
                <a:hlinkClick r:id="rId3"/>
              </a:rPr>
              <a:t>http://nowviskie.org/2010/alt-ac/</a:t>
            </a:r>
            <a:endParaRPr lang="en-US" sz="1600" baseline="30000" dirty="0"/>
          </a:p>
        </p:txBody>
      </p:sp>
      <p:sp>
        <p:nvSpPr>
          <p:cNvPr id="4" name="Rectangle 3"/>
          <p:cNvSpPr/>
          <p:nvPr/>
        </p:nvSpPr>
        <p:spPr>
          <a:xfrm>
            <a:off x="9842090" y="6272981"/>
            <a:ext cx="2133600" cy="422787"/>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4843" y="6347202"/>
            <a:ext cx="2200847" cy="274344"/>
          </a:xfrm>
          <a:prstGeom prst="rect">
            <a:avLst/>
          </a:prstGeom>
        </p:spPr>
      </p:pic>
    </p:spTree>
    <p:extLst>
      <p:ext uri="{BB962C8B-B14F-4D97-AF65-F5344CB8AC3E}">
        <p14:creationId xmlns:p14="http://schemas.microsoft.com/office/powerpoint/2010/main" val="226921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253531"/>
            <a:ext cx="10762759" cy="714738"/>
          </a:xfrm>
        </p:spPr>
        <p:txBody>
          <a:bodyPr>
            <a:normAutofit fontScale="90000"/>
          </a:bodyPr>
          <a:lstStyle/>
          <a:p>
            <a:r>
              <a:rPr lang="en-US" dirty="0"/>
              <a:t>Why PhDs Might Pursue an </a:t>
            </a:r>
            <a:r>
              <a:rPr lang="en-US" dirty="0" err="1"/>
              <a:t>Altac</a:t>
            </a:r>
            <a:r>
              <a:rPr lang="en-US" dirty="0"/>
              <a:t> or Non-academic Career</a:t>
            </a:r>
          </a:p>
        </p:txBody>
      </p:sp>
      <p:sp>
        <p:nvSpPr>
          <p:cNvPr id="3" name="Text Placeholder 2"/>
          <p:cNvSpPr>
            <a:spLocks noGrp="1"/>
          </p:cNvSpPr>
          <p:nvPr>
            <p:ph type="body" sz="quarter" idx="10"/>
          </p:nvPr>
        </p:nvSpPr>
        <p:spPr>
          <a:xfrm>
            <a:off x="414338" y="1388424"/>
            <a:ext cx="11385550" cy="4248066"/>
          </a:xfrm>
        </p:spPr>
        <p:txBody>
          <a:bodyPr>
            <a:normAutofit/>
          </a:bodyPr>
          <a:lstStyle/>
          <a:p>
            <a:r>
              <a:rPr lang="en-US" sz="3200" dirty="0"/>
              <a:t>Fewer tenure-track positions/more contingent faculty positions</a:t>
            </a:r>
          </a:p>
          <a:p>
            <a:r>
              <a:rPr lang="en-US" sz="3200" dirty="0"/>
              <a:t>But, contingent faculty positions generally have </a:t>
            </a:r>
          </a:p>
          <a:p>
            <a:pPr lvl="1">
              <a:spcBef>
                <a:spcPts val="0"/>
              </a:spcBef>
            </a:pPr>
            <a:r>
              <a:rPr lang="en-US" sz="2800" dirty="0"/>
              <a:t>Low pay</a:t>
            </a:r>
          </a:p>
          <a:p>
            <a:pPr lvl="1">
              <a:spcBef>
                <a:spcPts val="0"/>
              </a:spcBef>
            </a:pPr>
            <a:r>
              <a:rPr lang="en-US" sz="2800" dirty="0"/>
              <a:t>No stability</a:t>
            </a:r>
          </a:p>
          <a:p>
            <a:pPr lvl="1">
              <a:spcBef>
                <a:spcPts val="0"/>
              </a:spcBef>
            </a:pPr>
            <a:r>
              <a:rPr lang="en-US" sz="2800" dirty="0"/>
              <a:t>No benefits</a:t>
            </a:r>
          </a:p>
          <a:p>
            <a:r>
              <a:rPr lang="en-US" sz="3200" dirty="0"/>
              <a:t>Opportunities to utilize skills in other areas of academia, industry and other disciplines</a:t>
            </a:r>
          </a:p>
          <a:p>
            <a:endParaRPr lang="en-US" dirty="0"/>
          </a:p>
          <a:p>
            <a:endParaRPr lang="en-US" dirty="0"/>
          </a:p>
        </p:txBody>
      </p:sp>
      <p:sp>
        <p:nvSpPr>
          <p:cNvPr id="6" name="Rectangle 5"/>
          <p:cNvSpPr/>
          <p:nvPr/>
        </p:nvSpPr>
        <p:spPr>
          <a:xfrm>
            <a:off x="9812594" y="6341806"/>
            <a:ext cx="2251587" cy="353962"/>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2594" y="6376768"/>
            <a:ext cx="2200847" cy="274344"/>
          </a:xfrm>
          <a:prstGeom prst="rect">
            <a:avLst/>
          </a:prstGeom>
        </p:spPr>
      </p:pic>
      <p:sp>
        <p:nvSpPr>
          <p:cNvPr id="4" name="TextBox 3"/>
          <p:cNvSpPr txBox="1"/>
          <p:nvPr/>
        </p:nvSpPr>
        <p:spPr>
          <a:xfrm>
            <a:off x="7855779" y="5557938"/>
            <a:ext cx="4157662" cy="338554"/>
          </a:xfrm>
          <a:prstGeom prst="rect">
            <a:avLst/>
          </a:prstGeom>
          <a:noFill/>
        </p:spPr>
        <p:txBody>
          <a:bodyPr wrap="square" rtlCol="0">
            <a:spAutoFit/>
          </a:bodyPr>
          <a:lstStyle/>
          <a:p>
            <a:pPr algn="r"/>
            <a:r>
              <a:rPr lang="en-US" sz="1600" i="1" dirty="0"/>
              <a:t>Resources with supporting statistics on last slide</a:t>
            </a:r>
          </a:p>
        </p:txBody>
      </p:sp>
    </p:spTree>
    <p:extLst>
      <p:ext uri="{BB962C8B-B14F-4D97-AF65-F5344CB8AC3E}">
        <p14:creationId xmlns:p14="http://schemas.microsoft.com/office/powerpoint/2010/main" val="253027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32" y="138067"/>
            <a:ext cx="11386456" cy="999853"/>
          </a:xfrm>
        </p:spPr>
        <p:txBody>
          <a:bodyPr>
            <a:normAutofit fontScale="90000"/>
          </a:bodyPr>
          <a:lstStyle/>
          <a:p>
            <a:r>
              <a:rPr lang="en-US" dirty="0"/>
              <a:t/>
            </a:r>
            <a:br>
              <a:rPr lang="en-US" dirty="0"/>
            </a:br>
            <a:r>
              <a:rPr lang="en-US" sz="4000" dirty="0"/>
              <a:t>Taboo </a:t>
            </a:r>
          </a:p>
        </p:txBody>
      </p:sp>
      <p:sp>
        <p:nvSpPr>
          <p:cNvPr id="3" name="Text Placeholder 2"/>
          <p:cNvSpPr>
            <a:spLocks noGrp="1"/>
          </p:cNvSpPr>
          <p:nvPr>
            <p:ph type="body" sz="quarter" idx="10"/>
          </p:nvPr>
        </p:nvSpPr>
        <p:spPr>
          <a:xfrm>
            <a:off x="413432" y="1157852"/>
            <a:ext cx="11385550" cy="4737462"/>
          </a:xfrm>
        </p:spPr>
        <p:txBody>
          <a:bodyPr>
            <a:normAutofit fontScale="92500"/>
          </a:bodyPr>
          <a:lstStyle/>
          <a:p>
            <a:pPr marL="457200" lvl="1" indent="0" algn="ctr">
              <a:buNone/>
            </a:pPr>
            <a:endParaRPr lang="en-US" b="1" dirty="0"/>
          </a:p>
          <a:p>
            <a:pPr marL="0" indent="0" algn="ctr">
              <a:buNone/>
            </a:pPr>
            <a:r>
              <a:rPr lang="en-US" sz="2800" dirty="0"/>
              <a:t>Students may be afraid to share that they don’t want to work in academia</a:t>
            </a:r>
          </a:p>
          <a:p>
            <a:pPr marL="457200" lvl="1" indent="0" algn="ctr">
              <a:buNone/>
            </a:pPr>
            <a:r>
              <a:rPr lang="en-US" sz="2600" b="1" i="1" dirty="0">
                <a:solidFill>
                  <a:srgbClr val="28436B"/>
                </a:solidFill>
              </a:rPr>
              <a:t>“If a rotation student comes in saying they want to be a science writer, they’re not staying [in my research group].”</a:t>
            </a:r>
            <a:r>
              <a:rPr lang="en-US" sz="2600" b="1" i="1" baseline="30000" dirty="0">
                <a:solidFill>
                  <a:srgbClr val="28436B"/>
                </a:solidFill>
              </a:rPr>
              <a:t>1</a:t>
            </a:r>
            <a:r>
              <a:rPr lang="en-US" sz="2400" b="1" i="1" dirty="0">
                <a:solidFill>
                  <a:srgbClr val="28436B"/>
                </a:solidFill>
              </a:rPr>
              <a:t> </a:t>
            </a:r>
            <a:r>
              <a:rPr lang="en-US" b="1" dirty="0"/>
              <a:t>– Senior faculty member</a:t>
            </a:r>
          </a:p>
          <a:p>
            <a:pPr marL="457200" lvl="1" indent="0" algn="ctr">
              <a:buNone/>
            </a:pPr>
            <a:endParaRPr lang="en-US" b="1" dirty="0"/>
          </a:p>
          <a:p>
            <a:pPr marL="457200" lvl="1" indent="0" algn="ctr">
              <a:buNone/>
            </a:pPr>
            <a:endParaRPr lang="en-US" b="1" dirty="0"/>
          </a:p>
          <a:p>
            <a:pPr marL="0" indent="0" algn="ctr">
              <a:buNone/>
            </a:pPr>
            <a:r>
              <a:rPr lang="en-US" sz="2800" dirty="0"/>
              <a:t>Professors want to clone themselves</a:t>
            </a:r>
          </a:p>
          <a:p>
            <a:pPr marL="457200" lvl="1" indent="0" algn="ctr">
              <a:buNone/>
            </a:pPr>
            <a:r>
              <a:rPr lang="en-US" sz="2600" b="1" i="1" dirty="0">
                <a:solidFill>
                  <a:srgbClr val="28436B"/>
                </a:solidFill>
              </a:rPr>
              <a:t>“It’s my JOB to create more people like me.”</a:t>
            </a:r>
            <a:r>
              <a:rPr lang="en-US" sz="2600" b="1" i="1" baseline="30000" dirty="0">
                <a:solidFill>
                  <a:srgbClr val="28436B"/>
                </a:solidFill>
              </a:rPr>
              <a:t>1</a:t>
            </a:r>
            <a:r>
              <a:rPr lang="en-US" b="1" dirty="0">
                <a:solidFill>
                  <a:srgbClr val="28436B"/>
                </a:solidFill>
              </a:rPr>
              <a:t> </a:t>
            </a:r>
            <a:r>
              <a:rPr lang="en-US" b="1" dirty="0"/>
              <a:t>– Senior faculty member</a:t>
            </a:r>
          </a:p>
          <a:p>
            <a:pPr marL="457200" lvl="1" indent="0" algn="ctr">
              <a:buNone/>
            </a:pPr>
            <a:endParaRPr lang="en-US" b="1" dirty="0"/>
          </a:p>
          <a:p>
            <a:pPr marL="0" indent="0">
              <a:buNone/>
            </a:pPr>
            <a:endParaRPr lang="en-US" dirty="0"/>
          </a:p>
          <a:p>
            <a:pPr marL="0" indent="0" algn="r">
              <a:buNone/>
            </a:pPr>
            <a:r>
              <a:rPr lang="en-US" sz="1600" baseline="30000" dirty="0">
                <a:hlinkClick r:id="rId3"/>
              </a:rPr>
              <a:t>1</a:t>
            </a:r>
            <a:r>
              <a:rPr lang="en-US" sz="1600" dirty="0">
                <a:hlinkClick r:id="rId3"/>
              </a:rPr>
              <a:t>https://chroniclevitae.com/news/598-the-conferencegoer-what-some-faculty-really-think-about-nonacademic-careers</a:t>
            </a:r>
            <a:endParaRPr lang="en-US" sz="1600" dirty="0"/>
          </a:p>
          <a:p>
            <a:endParaRPr lang="en-US" dirty="0"/>
          </a:p>
          <a:p>
            <a:endParaRPr lang="en-US" dirty="0"/>
          </a:p>
        </p:txBody>
      </p:sp>
      <p:sp>
        <p:nvSpPr>
          <p:cNvPr id="4" name="Rectangle 3"/>
          <p:cNvSpPr/>
          <p:nvPr/>
        </p:nvSpPr>
        <p:spPr>
          <a:xfrm>
            <a:off x="9851923" y="6331974"/>
            <a:ext cx="2172929" cy="373626"/>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005" y="6331974"/>
            <a:ext cx="2200847" cy="274344"/>
          </a:xfrm>
          <a:prstGeom prst="rect">
            <a:avLst/>
          </a:prstGeom>
        </p:spPr>
      </p:pic>
    </p:spTree>
    <p:extLst>
      <p:ext uri="{BB962C8B-B14F-4D97-AF65-F5344CB8AC3E}">
        <p14:creationId xmlns:p14="http://schemas.microsoft.com/office/powerpoint/2010/main" val="374329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32" y="341672"/>
            <a:ext cx="11386456" cy="741499"/>
          </a:xfrm>
        </p:spPr>
        <p:txBody>
          <a:bodyPr/>
          <a:lstStyle/>
          <a:p>
            <a:r>
              <a:rPr lang="en-US" dirty="0"/>
              <a:t>Why Should Libraries Care?</a:t>
            </a:r>
          </a:p>
        </p:txBody>
      </p:sp>
      <p:sp>
        <p:nvSpPr>
          <p:cNvPr id="3" name="Text Placeholder 2"/>
          <p:cNvSpPr>
            <a:spLocks noGrp="1"/>
          </p:cNvSpPr>
          <p:nvPr>
            <p:ph type="body" sz="quarter" idx="10"/>
          </p:nvPr>
        </p:nvSpPr>
        <p:spPr>
          <a:xfrm>
            <a:off x="403225" y="1171659"/>
            <a:ext cx="11385550" cy="5209956"/>
          </a:xfrm>
        </p:spPr>
        <p:txBody>
          <a:bodyPr>
            <a:normAutofit fontScale="92500"/>
          </a:bodyPr>
          <a:lstStyle/>
          <a:p>
            <a:r>
              <a:rPr lang="en-US" sz="3000" dirty="0">
                <a:solidFill>
                  <a:schemeClr val="tx1"/>
                </a:solidFill>
              </a:rPr>
              <a:t>Phenomenon happening on all campuses, across most disciplines</a:t>
            </a:r>
          </a:p>
          <a:p>
            <a:pPr lvl="1">
              <a:spcBef>
                <a:spcPts val="0"/>
              </a:spcBef>
            </a:pPr>
            <a:r>
              <a:rPr lang="en-US" sz="2400" dirty="0">
                <a:solidFill>
                  <a:schemeClr val="tx1"/>
                </a:solidFill>
              </a:rPr>
              <a:t>Began in Humanities, initially most acute in Humanities &amp; Social Sciences, now a significant issue in STEM</a:t>
            </a:r>
          </a:p>
          <a:p>
            <a:r>
              <a:rPr lang="en-US" sz="2800" dirty="0" err="1">
                <a:solidFill>
                  <a:schemeClr val="tx1"/>
                </a:solidFill>
              </a:rPr>
              <a:t>Altacs</a:t>
            </a:r>
            <a:r>
              <a:rPr lang="en-US" sz="2800" dirty="0">
                <a:solidFill>
                  <a:schemeClr val="tx1"/>
                </a:solidFill>
              </a:rPr>
              <a:t> can be found in libraries. Some of the first </a:t>
            </a:r>
            <a:r>
              <a:rPr lang="en-US" sz="2800" dirty="0" err="1">
                <a:solidFill>
                  <a:schemeClr val="tx1"/>
                </a:solidFill>
              </a:rPr>
              <a:t>altac</a:t>
            </a:r>
            <a:r>
              <a:rPr lang="en-US" sz="2800" dirty="0">
                <a:solidFill>
                  <a:schemeClr val="tx1"/>
                </a:solidFill>
              </a:rPr>
              <a:t> positions were bibliographers </a:t>
            </a:r>
          </a:p>
          <a:p>
            <a:pPr lvl="1">
              <a:spcBef>
                <a:spcPts val="0"/>
              </a:spcBef>
            </a:pPr>
            <a:r>
              <a:rPr lang="en-US" sz="2400" dirty="0">
                <a:solidFill>
                  <a:schemeClr val="tx1"/>
                </a:solidFill>
              </a:rPr>
              <a:t>Can contribute to the conversations and the work of campus groups</a:t>
            </a:r>
          </a:p>
          <a:p>
            <a:pPr lvl="1">
              <a:spcBef>
                <a:spcPts val="0"/>
              </a:spcBef>
            </a:pPr>
            <a:r>
              <a:rPr lang="en-US" sz="2400" dirty="0">
                <a:solidFill>
                  <a:schemeClr val="tx1"/>
                </a:solidFill>
              </a:rPr>
              <a:t>Can learn more about where </a:t>
            </a:r>
            <a:r>
              <a:rPr lang="en-US" sz="2400" dirty="0" err="1">
                <a:solidFill>
                  <a:schemeClr val="tx1"/>
                </a:solidFill>
              </a:rPr>
              <a:t>altacs</a:t>
            </a:r>
            <a:r>
              <a:rPr lang="en-US" sz="2400" dirty="0">
                <a:solidFill>
                  <a:schemeClr val="tx1"/>
                </a:solidFill>
              </a:rPr>
              <a:t> work on campuses and what their information support needs are</a:t>
            </a:r>
          </a:p>
          <a:p>
            <a:r>
              <a:rPr lang="en-US" sz="2800" dirty="0">
                <a:solidFill>
                  <a:schemeClr val="tx1"/>
                </a:solidFill>
              </a:rPr>
              <a:t>Students and graduates need resources to help them explore career options</a:t>
            </a:r>
          </a:p>
          <a:p>
            <a:pPr lvl="1">
              <a:spcBef>
                <a:spcPts val="0"/>
              </a:spcBef>
            </a:pPr>
            <a:r>
              <a:rPr lang="en-US" sz="2400" dirty="0">
                <a:solidFill>
                  <a:schemeClr val="tx1"/>
                </a:solidFill>
              </a:rPr>
              <a:t>Library is a ‘safe’ place to explore resources</a:t>
            </a:r>
          </a:p>
          <a:p>
            <a:pPr lvl="1">
              <a:spcBef>
                <a:spcPts val="0"/>
              </a:spcBef>
            </a:pPr>
            <a:r>
              <a:rPr lang="en-US" sz="2400" dirty="0">
                <a:solidFill>
                  <a:schemeClr val="tx1"/>
                </a:solidFill>
              </a:rPr>
              <a:t>Some students are afraid to tell their advisor they don’t want to work in academia</a:t>
            </a:r>
          </a:p>
          <a:p>
            <a:endParaRPr lang="en-US" dirty="0"/>
          </a:p>
          <a:p>
            <a:endParaRPr lang="en-US" dirty="0"/>
          </a:p>
          <a:p>
            <a:endParaRPr lang="en-US" dirty="0"/>
          </a:p>
        </p:txBody>
      </p:sp>
      <p:sp>
        <p:nvSpPr>
          <p:cNvPr id="4" name="Rectangle 3"/>
          <p:cNvSpPr/>
          <p:nvPr/>
        </p:nvSpPr>
        <p:spPr>
          <a:xfrm>
            <a:off x="9871587" y="6263148"/>
            <a:ext cx="2153265" cy="511278"/>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005" y="6381615"/>
            <a:ext cx="2200847" cy="274344"/>
          </a:xfrm>
          <a:prstGeom prst="rect">
            <a:avLst/>
          </a:prstGeom>
        </p:spPr>
      </p:pic>
    </p:spTree>
    <p:extLst>
      <p:ext uri="{BB962C8B-B14F-4D97-AF65-F5344CB8AC3E}">
        <p14:creationId xmlns:p14="http://schemas.microsoft.com/office/powerpoint/2010/main" val="220355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2" y="161925"/>
            <a:ext cx="11386456" cy="854075"/>
          </a:xfrm>
        </p:spPr>
        <p:txBody>
          <a:bodyPr/>
          <a:lstStyle/>
          <a:p>
            <a:r>
              <a:rPr lang="en-US" dirty="0" err="1"/>
              <a:t>Altac</a:t>
            </a:r>
            <a:r>
              <a:rPr lang="en-US" dirty="0"/>
              <a:t> at UNC</a:t>
            </a:r>
          </a:p>
        </p:txBody>
      </p:sp>
      <p:sp>
        <p:nvSpPr>
          <p:cNvPr id="3" name="Text Placeholder 2"/>
          <p:cNvSpPr>
            <a:spLocks noGrp="1"/>
          </p:cNvSpPr>
          <p:nvPr>
            <p:ph type="body" sz="quarter" idx="10"/>
          </p:nvPr>
        </p:nvSpPr>
        <p:spPr>
          <a:xfrm>
            <a:off x="414338" y="1117600"/>
            <a:ext cx="11385550" cy="4798458"/>
          </a:xfrm>
        </p:spPr>
        <p:txBody>
          <a:bodyPr>
            <a:normAutofit fontScale="85000" lnSpcReduction="10000"/>
          </a:bodyPr>
          <a:lstStyle/>
          <a:p>
            <a:pPr>
              <a:spcBef>
                <a:spcPts val="1200"/>
              </a:spcBef>
            </a:pPr>
            <a:r>
              <a:rPr lang="en-US" sz="3200" dirty="0"/>
              <a:t>Formal work began at UNC in 2010.</a:t>
            </a:r>
          </a:p>
          <a:p>
            <a:pPr>
              <a:spcBef>
                <a:spcPts val="1800"/>
              </a:spcBef>
            </a:pPr>
            <a:r>
              <a:rPr lang="en-US" sz="3200" dirty="0"/>
              <a:t>In 2013, with UNC Institute for the Arts and Humanities funding, </a:t>
            </a:r>
            <a:r>
              <a:rPr lang="en-US" sz="3200" dirty="0" err="1"/>
              <a:t>Altac</a:t>
            </a:r>
            <a:r>
              <a:rPr lang="en-US" sz="3200" dirty="0"/>
              <a:t> Working Group organized to discuss career opportunities for </a:t>
            </a:r>
            <a:r>
              <a:rPr lang="en-US" sz="3200" dirty="0" err="1" smtClean="0"/>
              <a:t>altacs</a:t>
            </a:r>
            <a:r>
              <a:rPr lang="en-US" sz="3200" dirty="0" smtClean="0"/>
              <a:t>.  </a:t>
            </a:r>
            <a:endParaRPr lang="en-US" sz="3200" dirty="0"/>
          </a:p>
          <a:p>
            <a:pPr>
              <a:spcBef>
                <a:spcPts val="1800"/>
              </a:spcBef>
            </a:pPr>
            <a:r>
              <a:rPr lang="en-US" sz="3200" dirty="0"/>
              <a:t>Invited librarian and </a:t>
            </a:r>
            <a:r>
              <a:rPr lang="en-US" sz="3200" dirty="0" err="1"/>
              <a:t>altac</a:t>
            </a:r>
            <a:r>
              <a:rPr lang="en-US" sz="3200" dirty="0"/>
              <a:t>, Barbara Renner, to be part of the group.</a:t>
            </a:r>
          </a:p>
          <a:p>
            <a:pPr lvl="1">
              <a:spcBef>
                <a:spcPts val="0"/>
              </a:spcBef>
            </a:pPr>
            <a:r>
              <a:rPr lang="en-US" sz="3200" dirty="0"/>
              <a:t>Librarians have a promotion </a:t>
            </a:r>
            <a:r>
              <a:rPr lang="en-US" sz="3200" dirty="0" smtClean="0"/>
              <a:t>and </a:t>
            </a:r>
            <a:r>
              <a:rPr lang="en-US" sz="3200" dirty="0"/>
              <a:t>reappointment </a:t>
            </a:r>
            <a:r>
              <a:rPr lang="en-US" sz="3200" dirty="0" smtClean="0"/>
              <a:t>process </a:t>
            </a:r>
            <a:r>
              <a:rPr lang="en-US" sz="3200" dirty="0"/>
              <a:t>similar to tenure.</a:t>
            </a:r>
          </a:p>
          <a:p>
            <a:pPr>
              <a:spcBef>
                <a:spcPts val="1800"/>
              </a:spcBef>
            </a:pPr>
            <a:r>
              <a:rPr lang="en-US" sz="3000" dirty="0"/>
              <a:t>Group operated from 2013 to 2016, </a:t>
            </a:r>
            <a:r>
              <a:rPr lang="en-US" sz="3200" dirty="0"/>
              <a:t>dissolving when most group leaders left UNC, although some work continued through 2017. </a:t>
            </a:r>
          </a:p>
          <a:p>
            <a:pPr marL="0" indent="0">
              <a:spcBef>
                <a:spcPts val="1200"/>
              </a:spcBef>
              <a:buNone/>
            </a:pPr>
            <a:r>
              <a:rPr lang="en-US" sz="3000" dirty="0"/>
              <a:t> 								</a:t>
            </a:r>
          </a:p>
          <a:p>
            <a:pPr marL="0" indent="0" algn="r">
              <a:spcBef>
                <a:spcPts val="1200"/>
              </a:spcBef>
              <a:buNone/>
            </a:pPr>
            <a:r>
              <a:rPr lang="en-US" sz="1900" b="1" dirty="0">
                <a:hlinkClick r:id="rId3"/>
              </a:rPr>
              <a:t>http://altac.web.unc.edu/</a:t>
            </a:r>
            <a:endParaRPr lang="en-US" sz="1900" b="1" dirty="0"/>
          </a:p>
          <a:p>
            <a:pPr>
              <a:spcBef>
                <a:spcPts val="1200"/>
              </a:spcBef>
            </a:pPr>
            <a:endParaRPr lang="en-US" dirty="0"/>
          </a:p>
          <a:p>
            <a:endParaRPr lang="en-US" dirty="0"/>
          </a:p>
          <a:p>
            <a:endParaRPr lang="en-US" dirty="0"/>
          </a:p>
          <a:p>
            <a:endParaRPr lang="en-US" dirty="0"/>
          </a:p>
        </p:txBody>
      </p:sp>
      <p:sp>
        <p:nvSpPr>
          <p:cNvPr id="4" name="Rectangle 3"/>
          <p:cNvSpPr/>
          <p:nvPr/>
        </p:nvSpPr>
        <p:spPr>
          <a:xfrm>
            <a:off x="9547123" y="6253316"/>
            <a:ext cx="2458064" cy="471949"/>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4340" y="6360992"/>
            <a:ext cx="2200847" cy="274344"/>
          </a:xfrm>
          <a:prstGeom prst="rect">
            <a:avLst/>
          </a:prstGeom>
        </p:spPr>
      </p:pic>
    </p:spTree>
    <p:extLst>
      <p:ext uri="{BB962C8B-B14F-4D97-AF65-F5344CB8AC3E}">
        <p14:creationId xmlns:p14="http://schemas.microsoft.com/office/powerpoint/2010/main" val="207146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32" y="188629"/>
            <a:ext cx="11386456" cy="623933"/>
          </a:xfrm>
        </p:spPr>
        <p:txBody>
          <a:bodyPr/>
          <a:lstStyle/>
          <a:p>
            <a:r>
              <a:rPr lang="en-US" dirty="0"/>
              <a:t>UNC </a:t>
            </a:r>
            <a:r>
              <a:rPr lang="en-US" dirty="0" err="1"/>
              <a:t>Altac</a:t>
            </a:r>
            <a:r>
              <a:rPr lang="en-US" dirty="0"/>
              <a:t> Group:  </a:t>
            </a:r>
          </a:p>
        </p:txBody>
      </p:sp>
      <p:sp>
        <p:nvSpPr>
          <p:cNvPr id="3" name="Text Placeholder 2"/>
          <p:cNvSpPr>
            <a:spLocks noGrp="1"/>
          </p:cNvSpPr>
          <p:nvPr>
            <p:ph type="body" sz="quarter" idx="10"/>
          </p:nvPr>
        </p:nvSpPr>
        <p:spPr>
          <a:xfrm>
            <a:off x="311832" y="716855"/>
            <a:ext cx="11385550" cy="5727853"/>
          </a:xfrm>
        </p:spPr>
        <p:txBody>
          <a:bodyPr>
            <a:normAutofit fontScale="40000" lnSpcReduction="20000"/>
          </a:bodyPr>
          <a:lstStyle/>
          <a:p>
            <a:r>
              <a:rPr lang="en-US" sz="7000" dirty="0"/>
              <a:t>Met with campus leaders, administrators, and Board of Trustees over two years to receive and share information</a:t>
            </a:r>
            <a:r>
              <a:rPr lang="en-US" sz="7000" dirty="0" smtClean="0"/>
              <a:t>, including contributions of </a:t>
            </a:r>
            <a:r>
              <a:rPr lang="en-US" sz="7000" dirty="0" err="1" smtClean="0"/>
              <a:t>altacs</a:t>
            </a:r>
            <a:r>
              <a:rPr lang="en-US" sz="7000" dirty="0" smtClean="0"/>
              <a:t>, and </a:t>
            </a:r>
            <a:r>
              <a:rPr lang="en-US" sz="7000" dirty="0"/>
              <a:t>raise </a:t>
            </a:r>
            <a:r>
              <a:rPr lang="en-US" sz="7000" dirty="0" smtClean="0"/>
              <a:t>visibility of </a:t>
            </a:r>
            <a:r>
              <a:rPr lang="en-US" sz="7000" dirty="0" err="1"/>
              <a:t>altac</a:t>
            </a:r>
            <a:r>
              <a:rPr lang="en-US" sz="7000" dirty="0"/>
              <a:t> </a:t>
            </a:r>
            <a:r>
              <a:rPr lang="en-US" sz="7000" dirty="0" smtClean="0"/>
              <a:t>issues.</a:t>
            </a:r>
            <a:endParaRPr lang="en-US" sz="7000" dirty="0"/>
          </a:p>
          <a:p>
            <a:pPr lvl="1">
              <a:spcBef>
                <a:spcPts val="600"/>
              </a:spcBef>
            </a:pPr>
            <a:r>
              <a:rPr lang="en-US" sz="6800" i="1" dirty="0"/>
              <a:t>Included Head of Library HR to learn more about professional librarian ranks and appointment and promotion procedures.  </a:t>
            </a:r>
          </a:p>
          <a:p>
            <a:pPr>
              <a:spcBef>
                <a:spcPts val="1800"/>
              </a:spcBef>
            </a:pPr>
            <a:r>
              <a:rPr lang="en-US" sz="7000" dirty="0"/>
              <a:t>Identified and surveyed ~140 UNC </a:t>
            </a:r>
            <a:r>
              <a:rPr lang="en-US" sz="7000" dirty="0" err="1"/>
              <a:t>altacs</a:t>
            </a:r>
            <a:r>
              <a:rPr lang="en-US" sz="7000" dirty="0"/>
              <a:t> </a:t>
            </a:r>
            <a:r>
              <a:rPr lang="en-US" sz="7000" dirty="0" smtClean="0"/>
              <a:t>on </a:t>
            </a:r>
            <a:r>
              <a:rPr lang="en-US" sz="7000" dirty="0"/>
              <a:t>workplace experiences, scholarship, teaching, and other professional </a:t>
            </a:r>
            <a:r>
              <a:rPr lang="en-US" sz="7000" dirty="0" smtClean="0"/>
              <a:t>work.</a:t>
            </a:r>
            <a:r>
              <a:rPr lang="en-US" sz="7000" dirty="0"/>
              <a:t> </a:t>
            </a:r>
          </a:p>
          <a:p>
            <a:pPr>
              <a:spcBef>
                <a:spcPts val="1800"/>
              </a:spcBef>
            </a:pPr>
            <a:r>
              <a:rPr lang="en-US" sz="7000" dirty="0"/>
              <a:t>Documented scholarly and professional service work by members of the </a:t>
            </a:r>
            <a:r>
              <a:rPr lang="en-US" sz="7000" dirty="0" err="1"/>
              <a:t>Altac</a:t>
            </a:r>
            <a:r>
              <a:rPr lang="en-US" sz="7000" dirty="0"/>
              <a:t> Working Group.</a:t>
            </a:r>
          </a:p>
          <a:p>
            <a:pPr>
              <a:spcBef>
                <a:spcPts val="1800"/>
              </a:spcBef>
            </a:pPr>
            <a:r>
              <a:rPr lang="en-US" sz="7000" dirty="0"/>
              <a:t>Built inventory of ~100 campus professional development/support resources to assess availability to </a:t>
            </a:r>
            <a:r>
              <a:rPr lang="en-US" sz="7000" dirty="0" err="1"/>
              <a:t>altacs</a:t>
            </a:r>
            <a:r>
              <a:rPr lang="en-US" sz="7000" dirty="0"/>
              <a:t> and to work for inclusion of </a:t>
            </a:r>
            <a:r>
              <a:rPr lang="en-US" sz="7000" dirty="0" err="1"/>
              <a:t>altacs</a:t>
            </a:r>
            <a:r>
              <a:rPr lang="en-US" sz="7000" dirty="0"/>
              <a:t>.</a:t>
            </a:r>
          </a:p>
          <a:p>
            <a:pPr marL="0" indent="0" algn="r">
              <a:spcBef>
                <a:spcPts val="1800"/>
              </a:spcBef>
              <a:buNone/>
            </a:pPr>
            <a:r>
              <a:rPr lang="en-US" sz="4900" b="1" dirty="0">
                <a:hlinkClick r:id="rId3"/>
              </a:rPr>
              <a:t>http://altac.web.unc.edu/</a:t>
            </a:r>
            <a:endParaRPr lang="en-US" sz="4900" b="1" dirty="0"/>
          </a:p>
        </p:txBody>
      </p:sp>
      <p:sp>
        <p:nvSpPr>
          <p:cNvPr id="4" name="Rectangle 3"/>
          <p:cNvSpPr/>
          <p:nvPr/>
        </p:nvSpPr>
        <p:spPr>
          <a:xfrm>
            <a:off x="9842090" y="6289041"/>
            <a:ext cx="2281084" cy="436224"/>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4725" y="6369981"/>
            <a:ext cx="2200847" cy="274344"/>
          </a:xfrm>
          <a:prstGeom prst="rect">
            <a:avLst/>
          </a:prstGeom>
        </p:spPr>
      </p:pic>
    </p:spTree>
    <p:extLst>
      <p:ext uri="{BB962C8B-B14F-4D97-AF65-F5344CB8AC3E}">
        <p14:creationId xmlns:p14="http://schemas.microsoft.com/office/powerpoint/2010/main" val="306790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32" y="352351"/>
            <a:ext cx="11386456" cy="623933"/>
          </a:xfrm>
        </p:spPr>
        <p:txBody>
          <a:bodyPr/>
          <a:lstStyle/>
          <a:p>
            <a:r>
              <a:rPr lang="en-US" dirty="0"/>
              <a:t>UNC </a:t>
            </a:r>
            <a:r>
              <a:rPr lang="en-US" dirty="0" err="1"/>
              <a:t>Altac</a:t>
            </a:r>
            <a:r>
              <a:rPr lang="en-US" dirty="0"/>
              <a:t> Group, continued</a:t>
            </a:r>
          </a:p>
        </p:txBody>
      </p:sp>
      <p:sp>
        <p:nvSpPr>
          <p:cNvPr id="3" name="Text Placeholder 2"/>
          <p:cNvSpPr>
            <a:spLocks noGrp="1"/>
          </p:cNvSpPr>
          <p:nvPr>
            <p:ph type="body" sz="quarter" idx="10"/>
          </p:nvPr>
        </p:nvSpPr>
        <p:spPr>
          <a:xfrm>
            <a:off x="414338" y="1412095"/>
            <a:ext cx="11385550" cy="5151121"/>
          </a:xfrm>
        </p:spPr>
        <p:txBody>
          <a:bodyPr>
            <a:normAutofit fontScale="40000" lnSpcReduction="20000"/>
          </a:bodyPr>
          <a:lstStyle/>
          <a:p>
            <a:r>
              <a:rPr lang="en-US" sz="7000" dirty="0"/>
              <a:t>Helped create </a:t>
            </a:r>
            <a:r>
              <a:rPr lang="en-US" sz="7000" dirty="0">
                <a:hlinkClick r:id="rId3"/>
              </a:rPr>
              <a:t>The Richard Bland Fellowship Professional Pathways Program</a:t>
            </a:r>
            <a:r>
              <a:rPr lang="en-US" sz="7000" dirty="0"/>
              <a:t> supporting doctoral student exploration of non-faculty career paths</a:t>
            </a:r>
          </a:p>
          <a:p>
            <a:pPr lvl="1">
              <a:spcBef>
                <a:spcPts val="600"/>
              </a:spcBef>
            </a:pPr>
            <a:r>
              <a:rPr lang="en-US" sz="6000" dirty="0"/>
              <a:t>$5000 mentored summer internship</a:t>
            </a:r>
          </a:p>
          <a:p>
            <a:pPr lvl="1">
              <a:spcBef>
                <a:spcPts val="600"/>
              </a:spcBef>
            </a:pPr>
            <a:r>
              <a:rPr lang="en-US" sz="6000" dirty="0"/>
              <a:t>Begun 2015 and continuing today</a:t>
            </a:r>
          </a:p>
          <a:p>
            <a:pPr>
              <a:spcBef>
                <a:spcPts val="1800"/>
              </a:spcBef>
            </a:pPr>
            <a:r>
              <a:rPr lang="en-US" sz="7000" dirty="0"/>
              <a:t>Hosted social/networking/public forum event for all campus </a:t>
            </a:r>
            <a:r>
              <a:rPr lang="en-US" sz="7000" dirty="0" err="1"/>
              <a:t>altacs</a:t>
            </a:r>
            <a:r>
              <a:rPr lang="en-US" sz="7000" dirty="0"/>
              <a:t> plus selected campus leaders, administrators and Board members</a:t>
            </a:r>
          </a:p>
          <a:p>
            <a:pPr>
              <a:spcBef>
                <a:spcPts val="1800"/>
              </a:spcBef>
            </a:pPr>
            <a:r>
              <a:rPr lang="en-US" sz="7000" dirty="0"/>
              <a:t>Created a </a:t>
            </a:r>
            <a:r>
              <a:rPr lang="en-US" sz="7000" dirty="0" smtClean="0"/>
              <a:t>credit </a:t>
            </a:r>
            <a:r>
              <a:rPr lang="en-US" sz="7000" dirty="0"/>
              <a:t>scholarly seminar (</a:t>
            </a:r>
            <a:r>
              <a:rPr lang="en-US" sz="7000" dirty="0" err="1"/>
              <a:t>Altacs</a:t>
            </a:r>
            <a:r>
              <a:rPr lang="en-US" sz="7000" dirty="0"/>
              <a:t> in Academe) 2014-2017</a:t>
            </a:r>
          </a:p>
          <a:p>
            <a:pPr>
              <a:spcBef>
                <a:spcPts val="1800"/>
              </a:spcBef>
            </a:pPr>
            <a:r>
              <a:rPr lang="en-US" sz="7000" dirty="0"/>
              <a:t>Published about the group’s work</a:t>
            </a:r>
          </a:p>
          <a:p>
            <a:pPr marL="0" indent="0" algn="r">
              <a:spcBef>
                <a:spcPts val="1800"/>
              </a:spcBef>
              <a:buNone/>
            </a:pPr>
            <a:r>
              <a:rPr lang="en-US" sz="5000" b="1" dirty="0">
                <a:hlinkClick r:id="rId4"/>
              </a:rPr>
              <a:t>http://altac.web.unc.edu/</a:t>
            </a:r>
            <a:endParaRPr lang="en-US" sz="5000" b="1" dirty="0"/>
          </a:p>
        </p:txBody>
      </p:sp>
      <p:sp>
        <p:nvSpPr>
          <p:cNvPr id="4" name="Rectangle 3"/>
          <p:cNvSpPr/>
          <p:nvPr/>
        </p:nvSpPr>
        <p:spPr>
          <a:xfrm>
            <a:off x="9851923" y="6309360"/>
            <a:ext cx="2163096" cy="425737"/>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1923" y="6385056"/>
            <a:ext cx="2200847" cy="274344"/>
          </a:xfrm>
          <a:prstGeom prst="rect">
            <a:avLst/>
          </a:prstGeom>
        </p:spPr>
      </p:pic>
    </p:spTree>
    <p:extLst>
      <p:ext uri="{BB962C8B-B14F-4D97-AF65-F5344CB8AC3E}">
        <p14:creationId xmlns:p14="http://schemas.microsoft.com/office/powerpoint/2010/main" val="379045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2" y="292956"/>
            <a:ext cx="11386456" cy="705213"/>
          </a:xfrm>
        </p:spPr>
        <p:txBody>
          <a:bodyPr/>
          <a:lstStyle/>
          <a:p>
            <a:r>
              <a:rPr lang="en-US" dirty="0"/>
              <a:t>Library Guide</a:t>
            </a:r>
          </a:p>
        </p:txBody>
      </p:sp>
      <p:sp>
        <p:nvSpPr>
          <p:cNvPr id="4" name="TextBox 3"/>
          <p:cNvSpPr txBox="1"/>
          <p:nvPr/>
        </p:nvSpPr>
        <p:spPr>
          <a:xfrm>
            <a:off x="413432" y="1107335"/>
            <a:ext cx="11386456" cy="524759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Book"/>
              </a:rPr>
              <a:t>Created for just-in-time need</a:t>
            </a:r>
          </a:p>
          <a:p>
            <a:pPr marL="742950" lvl="1" indent="-285750">
              <a:buFont typeface="Arial" panose="020B0604020202020204" pitchFamily="34" charset="0"/>
              <a:buChar char="•"/>
            </a:pPr>
            <a:r>
              <a:rPr lang="en-US" sz="2400" dirty="0">
                <a:latin typeface="Avenir Book"/>
              </a:rPr>
              <a:t>Unveiled at 2-day campus-wide </a:t>
            </a:r>
            <a:r>
              <a:rPr lang="en-US" sz="2400" dirty="0" err="1">
                <a:latin typeface="Avenir Book"/>
              </a:rPr>
              <a:t>altac</a:t>
            </a:r>
            <a:r>
              <a:rPr lang="en-US" sz="2400" dirty="0">
                <a:latin typeface="Avenir Book"/>
              </a:rPr>
              <a:t> event</a:t>
            </a:r>
          </a:p>
          <a:p>
            <a:pPr marL="285750" indent="-285750">
              <a:spcBef>
                <a:spcPts val="1200"/>
              </a:spcBef>
              <a:buFont typeface="Arial" panose="020B0604020202020204" pitchFamily="34" charset="0"/>
              <a:buChar char="•"/>
            </a:pPr>
            <a:r>
              <a:rPr lang="en-US" sz="2800" dirty="0">
                <a:latin typeface="Avenir Book"/>
              </a:rPr>
              <a:t>Local target audience (UNC </a:t>
            </a:r>
            <a:r>
              <a:rPr lang="en-US" sz="2800" dirty="0" err="1">
                <a:latin typeface="Avenir Book"/>
              </a:rPr>
              <a:t>altacs</a:t>
            </a:r>
            <a:r>
              <a:rPr lang="en-US" sz="2800" dirty="0">
                <a:latin typeface="Avenir Book"/>
              </a:rPr>
              <a:t>) involved in development</a:t>
            </a:r>
          </a:p>
          <a:p>
            <a:pPr marL="285750" indent="-285750">
              <a:spcBef>
                <a:spcPts val="1200"/>
              </a:spcBef>
              <a:buFont typeface="Arial" panose="020B0604020202020204" pitchFamily="34" charset="0"/>
              <a:buChar char="•"/>
            </a:pPr>
            <a:r>
              <a:rPr lang="en-US" sz="2800" dirty="0">
                <a:latin typeface="Avenir Book"/>
              </a:rPr>
              <a:t>Audience both local (UNC) and beyond </a:t>
            </a:r>
          </a:p>
          <a:p>
            <a:pPr marL="285750" indent="-285750">
              <a:spcBef>
                <a:spcPts val="1200"/>
              </a:spcBef>
              <a:buFont typeface="Arial" panose="020B0604020202020204" pitchFamily="34" charset="0"/>
              <a:buChar char="•"/>
            </a:pPr>
            <a:r>
              <a:rPr lang="en-US" sz="2800" b="1" dirty="0">
                <a:latin typeface="Avenir Book"/>
              </a:rPr>
              <a:t>Feedback: include jobs boards!</a:t>
            </a:r>
          </a:p>
          <a:p>
            <a:pPr marL="285750" indent="-285750">
              <a:spcBef>
                <a:spcPts val="1200"/>
              </a:spcBef>
              <a:buFont typeface="Arial" panose="020B0604020202020204" pitchFamily="34" charset="0"/>
              <a:buChar char="•"/>
            </a:pPr>
            <a:r>
              <a:rPr lang="en-US" sz="2800" dirty="0">
                <a:latin typeface="Avenir Book"/>
              </a:rPr>
              <a:t>Challenges:</a:t>
            </a:r>
          </a:p>
          <a:p>
            <a:pPr marL="742950" lvl="1" indent="-285750">
              <a:buFont typeface="Arial" panose="020B0604020202020204" pitchFamily="34" charset="0"/>
              <a:buChar char="•"/>
            </a:pPr>
            <a:r>
              <a:rPr lang="en-US" sz="2400" dirty="0">
                <a:latin typeface="Avenir Book"/>
              </a:rPr>
              <a:t>Updating (now; when national conversation was exploding ~ 2013-2015) </a:t>
            </a:r>
          </a:p>
          <a:p>
            <a:pPr marL="742950" lvl="1" indent="-285750">
              <a:buFont typeface="Arial" panose="020B0604020202020204" pitchFamily="34" charset="0"/>
              <a:buChar char="•"/>
            </a:pPr>
            <a:r>
              <a:rPr lang="en-US" sz="2400" dirty="0">
                <a:latin typeface="Avenir Book"/>
              </a:rPr>
              <a:t>Findability: Where to locate on libraries’ website(s) and how to publicize</a:t>
            </a:r>
          </a:p>
          <a:p>
            <a:pPr marL="742950" lvl="1" indent="-285750">
              <a:buFont typeface="Arial" panose="020B0604020202020204" pitchFamily="34" charset="0"/>
              <a:buChar char="•"/>
            </a:pPr>
            <a:r>
              <a:rPr lang="en-US" sz="2400" dirty="0">
                <a:latin typeface="Avenir Book"/>
              </a:rPr>
              <a:t>Non-UNC: instructions for licensed </a:t>
            </a:r>
            <a:r>
              <a:rPr lang="en-US" sz="2400" dirty="0" smtClean="0">
                <a:latin typeface="Avenir Book"/>
              </a:rPr>
              <a:t>resources</a:t>
            </a:r>
            <a:endParaRPr lang="en-US" sz="2000" dirty="0">
              <a:latin typeface="Avenir Book"/>
            </a:endParaRPr>
          </a:p>
          <a:p>
            <a:pPr marL="742950" lvl="1" indent="-285750">
              <a:buFont typeface="Arial" panose="020B0604020202020204" pitchFamily="34" charset="0"/>
              <a:buChar char="•"/>
            </a:pPr>
            <a:endParaRPr lang="en-US" sz="2000" dirty="0">
              <a:latin typeface="Avenir Book"/>
            </a:endParaRPr>
          </a:p>
          <a:p>
            <a:pPr algn="r">
              <a:spcBef>
                <a:spcPts val="600"/>
              </a:spcBef>
            </a:pPr>
            <a:r>
              <a:rPr lang="en-US" sz="1600" b="1" dirty="0">
                <a:latin typeface="Avenir Book"/>
                <a:hlinkClick r:id="rId3"/>
              </a:rPr>
              <a:t>https://guides.lib.unc.edu/altac</a:t>
            </a:r>
            <a:endParaRPr lang="en-US" sz="1600" b="1" dirty="0">
              <a:latin typeface="Avenir Book"/>
            </a:endParaRPr>
          </a:p>
          <a:p>
            <a:pPr marL="285750" indent="-285750">
              <a:buFont typeface="Arial" panose="020B0604020202020204" pitchFamily="34" charset="0"/>
              <a:buChar char="•"/>
            </a:pPr>
            <a:endParaRPr lang="en-US" dirty="0"/>
          </a:p>
        </p:txBody>
      </p:sp>
      <p:sp>
        <p:nvSpPr>
          <p:cNvPr id="3" name="Rectangle 2"/>
          <p:cNvSpPr/>
          <p:nvPr/>
        </p:nvSpPr>
        <p:spPr>
          <a:xfrm>
            <a:off x="9861755" y="6302477"/>
            <a:ext cx="2163097" cy="403123"/>
          </a:xfrm>
          <a:prstGeom prst="rect">
            <a:avLst/>
          </a:prstGeom>
          <a:solidFill>
            <a:srgbClr val="28436B"/>
          </a:solidFill>
          <a:ln>
            <a:solidFill>
              <a:srgbClr val="284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005" y="6366866"/>
            <a:ext cx="2200847" cy="274344"/>
          </a:xfrm>
          <a:prstGeom prst="rect">
            <a:avLst/>
          </a:prstGeom>
        </p:spPr>
      </p:pic>
    </p:spTree>
    <p:extLst>
      <p:ext uri="{BB962C8B-B14F-4D97-AF65-F5344CB8AC3E}">
        <p14:creationId xmlns:p14="http://schemas.microsoft.com/office/powerpoint/2010/main" val="246554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CLibrary" id="{534A9DF2-5AB3-C74F-991E-B0D2D289925C}" vid="{593928F4-8875-444F-994F-8A921B01B1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UNCLibrary_Template_UNCLibrary</Template>
  <TotalTime>1719</TotalTime>
  <Words>1045</Words>
  <Application>Microsoft Office PowerPoint</Application>
  <PresentationFormat>Widescreen</PresentationFormat>
  <Paragraphs>131</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Avenir Book</vt:lpstr>
      <vt:lpstr>Avenir Light</vt:lpstr>
      <vt:lpstr>Avenir Medium</vt:lpstr>
      <vt:lpstr>Avenir Roman</vt:lpstr>
      <vt:lpstr>Calibri</vt:lpstr>
      <vt:lpstr>Proxima Nova</vt:lpstr>
      <vt:lpstr>Office Theme</vt:lpstr>
      <vt:lpstr>Libraries Supporting Graduate Students on Alternative Career Paths: How &amp; Why</vt:lpstr>
      <vt:lpstr>Alternative Academic Careers</vt:lpstr>
      <vt:lpstr>Why PhDs Might Pursue an Altac or Non-academic Career</vt:lpstr>
      <vt:lpstr> Taboo </vt:lpstr>
      <vt:lpstr>Why Should Libraries Care?</vt:lpstr>
      <vt:lpstr>Altac at UNC</vt:lpstr>
      <vt:lpstr>UNC Altac Group:  </vt:lpstr>
      <vt:lpstr>UNC Altac Group, continued</vt:lpstr>
      <vt:lpstr>Library Guide</vt:lpstr>
      <vt:lpstr>PowerPoint Presentation</vt:lpstr>
      <vt:lpstr>Thank you! Questions!</vt:lpstr>
      <vt:lpstr>Why Pursue a Non-Academic Career: Statistics</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Libraries Supporting Graduate Students on Alternative Career Paths: How &amp; Why</dc:title>
  <dc:creator>Richardson, Lee Margaret</dc:creator>
  <cp:lastModifiedBy>Richardson, Lee Margaret</cp:lastModifiedBy>
  <cp:revision>69</cp:revision>
  <dcterms:created xsi:type="dcterms:W3CDTF">2019-06-14T17:48:09Z</dcterms:created>
  <dcterms:modified xsi:type="dcterms:W3CDTF">2019-06-22T09:58:38Z</dcterms:modified>
</cp:coreProperties>
</file>