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67" r:id="rId7"/>
    <p:sldId id="268" r:id="rId8"/>
    <p:sldId id="258" r:id="rId9"/>
    <p:sldId id="269" r:id="rId10"/>
    <p:sldId id="270" r:id="rId11"/>
    <p:sldId id="259" r:id="rId12"/>
    <p:sldId id="260" r:id="rId13"/>
    <p:sldId id="272" r:id="rId14"/>
    <p:sldId id="261" r:id="rId15"/>
    <p:sldId id="273" r:id="rId16"/>
    <p:sldId id="265" r:id="rId17"/>
    <p:sldId id="276" r:id="rId18"/>
    <p:sldId id="275" r:id="rId19"/>
    <p:sldId id="262" r:id="rId20"/>
    <p:sldId id="278" r:id="rId21"/>
    <p:sldId id="277" r:id="rId22"/>
    <p:sldId id="264"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153" autoAdjust="0"/>
  </p:normalViewPr>
  <p:slideViewPr>
    <p:cSldViewPr snapToGrid="0">
      <p:cViewPr varScale="1">
        <p:scale>
          <a:sx n="49" d="100"/>
          <a:sy n="49" d="100"/>
        </p:scale>
        <p:origin x="14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3F5ED-DD7F-4073-A408-E75856F9FE44}"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F0110-32D2-42CA-9080-28814876B86D}" type="slidenum">
              <a:rPr lang="en-US" smtClean="0"/>
              <a:t>‹#›</a:t>
            </a:fld>
            <a:endParaRPr lang="en-US"/>
          </a:p>
        </p:txBody>
      </p:sp>
    </p:spTree>
    <p:extLst>
      <p:ext uri="{BB962C8B-B14F-4D97-AF65-F5344CB8AC3E}">
        <p14:creationId xmlns:p14="http://schemas.microsoft.com/office/powerpoint/2010/main" val="391744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F0110-32D2-42CA-9080-28814876B86D}" type="slidenum">
              <a:rPr lang="en-US" smtClean="0"/>
              <a:t>1</a:t>
            </a:fld>
            <a:endParaRPr lang="en-US"/>
          </a:p>
        </p:txBody>
      </p:sp>
    </p:spTree>
    <p:extLst>
      <p:ext uri="{BB962C8B-B14F-4D97-AF65-F5344CB8AC3E}">
        <p14:creationId xmlns:p14="http://schemas.microsoft.com/office/powerpoint/2010/main" val="386965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So, clicking on the George Docking heading opens this agent record which not only shows the name heading and cross references if they exist, but also shows all the other records in the database that are using the heading.</a:t>
            </a:r>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10</a:t>
            </a:fld>
            <a:endParaRPr lang="en-US"/>
          </a:p>
        </p:txBody>
      </p:sp>
    </p:spTree>
    <p:extLst>
      <p:ext uri="{BB962C8B-B14F-4D97-AF65-F5344CB8AC3E}">
        <p14:creationId xmlns:p14="http://schemas.microsoft.com/office/powerpoint/2010/main" val="290601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 an agent or subject record will automatically update all the “linked” resource records.</a:t>
            </a:r>
            <a:r>
              <a:rPr lang="en-US" baseline="0" dirty="0" smtClean="0"/>
              <a:t>  For example, if I add the qualifier Governor to the George Docking agent record</a:t>
            </a:r>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11</a:t>
            </a:fld>
            <a:endParaRPr lang="en-US"/>
          </a:p>
        </p:txBody>
      </p:sp>
    </p:spTree>
    <p:extLst>
      <p:ext uri="{BB962C8B-B14F-4D97-AF65-F5344CB8AC3E}">
        <p14:creationId xmlns:p14="http://schemas.microsoft.com/office/powerpoint/2010/main" val="38522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adds the qualifier to the name displayed in both of the linked records.</a:t>
            </a:r>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12</a:t>
            </a:fld>
            <a:endParaRPr lang="en-US"/>
          </a:p>
        </p:txBody>
      </p:sp>
    </p:spTree>
    <p:extLst>
      <p:ext uri="{BB962C8B-B14F-4D97-AF65-F5344CB8AC3E}">
        <p14:creationId xmlns:p14="http://schemas.microsoft.com/office/powerpoint/2010/main" val="86809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records in </a:t>
            </a:r>
            <a:r>
              <a:rPr lang="en-US" dirty="0" err="1" smtClean="0"/>
              <a:t>ArchivesSapce</a:t>
            </a:r>
            <a:r>
              <a:rPr lang="en-US" dirty="0" smtClean="0"/>
              <a:t> is pretty intuitive if you are familiar with creating authority records.  You can create one from scratch by filling in the appropriate</a:t>
            </a:r>
            <a:r>
              <a:rPr lang="en-US" baseline="0" dirty="0" smtClean="0"/>
              <a:t> boxes</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13</a:t>
            </a:fld>
            <a:endParaRPr lang="en-US"/>
          </a:p>
        </p:txBody>
      </p:sp>
    </p:spTree>
    <p:extLst>
      <p:ext uri="{BB962C8B-B14F-4D97-AF65-F5344CB8AC3E}">
        <p14:creationId xmlns:p14="http://schemas.microsoft.com/office/powerpoint/2010/main" val="198142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 there is a plug-in that allows you to import LCNAF or LCSH records from ID.LOC.GOV.</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14</a:t>
            </a:fld>
            <a:endParaRPr lang="en-US"/>
          </a:p>
        </p:txBody>
      </p:sp>
    </p:spTree>
    <p:extLst>
      <p:ext uri="{BB962C8B-B14F-4D97-AF65-F5344CB8AC3E}">
        <p14:creationId xmlns:p14="http://schemas.microsoft.com/office/powerpoint/2010/main" val="403320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what the record looks like after importing.</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15</a:t>
            </a:fld>
            <a:endParaRPr lang="en-US"/>
          </a:p>
        </p:txBody>
      </p:sp>
    </p:spTree>
    <p:extLst>
      <p:ext uri="{BB962C8B-B14F-4D97-AF65-F5344CB8AC3E}">
        <p14:creationId xmlns:p14="http://schemas.microsoft.com/office/powerpoint/2010/main" val="416062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ArchivesSpace’s</a:t>
            </a:r>
            <a:r>
              <a:rPr lang="en-US" dirty="0" smtClean="0"/>
              <a:t> merge feature allows you to pick and choose the fields from each record that you want in the final record. </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16</a:t>
            </a:fld>
            <a:endParaRPr lang="en-US"/>
          </a:p>
        </p:txBody>
      </p:sp>
    </p:spTree>
    <p:extLst>
      <p:ext uri="{BB962C8B-B14F-4D97-AF65-F5344CB8AC3E}">
        <p14:creationId xmlns:p14="http://schemas.microsoft.com/office/powerpoint/2010/main" val="101770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incorrect form of name, Bert Nash Community Health Center, has</a:t>
            </a:r>
            <a:r>
              <a:rPr lang="en-US" baseline="0" dirty="0" smtClean="0"/>
              <a:t> contact details that should be retained and it is linked to an accession record.  </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17</a:t>
            </a:fld>
            <a:endParaRPr lang="en-US"/>
          </a:p>
        </p:txBody>
      </p:sp>
    </p:spTree>
    <p:extLst>
      <p:ext uri="{BB962C8B-B14F-4D97-AF65-F5344CB8AC3E}">
        <p14:creationId xmlns:p14="http://schemas.microsoft.com/office/powerpoint/2010/main" val="272989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correct form of name is linked to three resource records which does not have contact information.</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18</a:t>
            </a:fld>
            <a:endParaRPr lang="en-US"/>
          </a:p>
        </p:txBody>
      </p:sp>
    </p:spTree>
    <p:extLst>
      <p:ext uri="{BB962C8B-B14F-4D97-AF65-F5344CB8AC3E}">
        <p14:creationId xmlns:p14="http://schemas.microsoft.com/office/powerpoint/2010/main" val="248227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performing the merge function the three</a:t>
            </a:r>
            <a:r>
              <a:rPr lang="en-US" baseline="0" dirty="0" smtClean="0"/>
              <a:t> linked resource records are joined by an accession record and the </a:t>
            </a:r>
            <a:r>
              <a:rPr lang="en-US" dirty="0" smtClean="0"/>
              <a:t>contact information is included.</a:t>
            </a:r>
            <a:endParaRPr lang="en-US" dirty="0"/>
          </a:p>
        </p:txBody>
      </p:sp>
      <p:sp>
        <p:nvSpPr>
          <p:cNvPr id="4" name="Slide Number Placeholder 3"/>
          <p:cNvSpPr>
            <a:spLocks noGrp="1"/>
          </p:cNvSpPr>
          <p:nvPr>
            <p:ph type="sldNum" sz="quarter" idx="10"/>
          </p:nvPr>
        </p:nvSpPr>
        <p:spPr/>
        <p:txBody>
          <a:bodyPr/>
          <a:lstStyle/>
          <a:p>
            <a:fld id="{85274720-F9E0-42E2-B38C-2F5D6D7B7295}" type="slidenum">
              <a:rPr lang="en-US" smtClean="0"/>
              <a:t>19</a:t>
            </a:fld>
            <a:endParaRPr lang="en-US"/>
          </a:p>
        </p:txBody>
      </p:sp>
    </p:spTree>
    <p:extLst>
      <p:ext uri="{BB962C8B-B14F-4D97-AF65-F5344CB8AC3E}">
        <p14:creationId xmlns:p14="http://schemas.microsoft.com/office/powerpoint/2010/main" val="35271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those that are unfamiliar with finding aids: Finding aids are documents created by archivists to aid researchers in navigating an archival collection.  They usually consist of an inventory and description of the materials in the collection.  In additional, at minimum, the source and/or creator of the collection is included as a “heading” in the record.  A fuller description will include additional headings to bring out prominent, name, place, and subject headings.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Like most archives, the University of Kansas started with paper finding aids.  Here’s an example of one that was obviously typed on a typewriter when you used the letter “L” as the number “1”.  </a:t>
            </a:r>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2</a:t>
            </a:fld>
            <a:endParaRPr lang="en-US"/>
          </a:p>
        </p:txBody>
      </p:sp>
    </p:spTree>
    <p:extLst>
      <p:ext uri="{BB962C8B-B14F-4D97-AF65-F5344CB8AC3E}">
        <p14:creationId xmlns:p14="http://schemas.microsoft.com/office/powerpoint/2010/main" val="2280913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on the 2,700</a:t>
            </a:r>
            <a:r>
              <a:rPr lang="en-US" baseline="0" dirty="0" smtClean="0"/>
              <a:t> </a:t>
            </a:r>
            <a:r>
              <a:rPr lang="en-US" dirty="0" smtClean="0"/>
              <a:t>corporate bodies has</a:t>
            </a:r>
            <a:r>
              <a:rPr lang="en-US" baseline="0" dirty="0" smtClean="0"/>
              <a:t> been completed and we are more than 2/3s of the way through the 4,911 personal names.  </a:t>
            </a:r>
          </a:p>
          <a:p>
            <a:r>
              <a:rPr lang="en-US" baseline="0" dirty="0" smtClean="0"/>
              <a:t>If you are interested in ArchivesSpace, there is more information on their website and here again is my contact information.</a:t>
            </a:r>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20</a:t>
            </a:fld>
            <a:endParaRPr lang="en-US"/>
          </a:p>
        </p:txBody>
      </p:sp>
    </p:spTree>
    <p:extLst>
      <p:ext uri="{BB962C8B-B14F-4D97-AF65-F5344CB8AC3E}">
        <p14:creationId xmlns:p14="http://schemas.microsoft.com/office/powerpoint/2010/main" val="344677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is an example of one that was probably done on an early word processor.  Any authority maintenance performed on these type of records would require re-typing the document and/or putting up with white-out.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8F0110-32D2-42CA-9080-28814876B86D}" type="slidenum">
              <a:rPr lang="en-US" smtClean="0"/>
              <a:t>3</a:t>
            </a:fld>
            <a:endParaRPr lang="en-US"/>
          </a:p>
        </p:txBody>
      </p:sp>
    </p:spTree>
    <p:extLst>
      <p:ext uri="{BB962C8B-B14F-4D97-AF65-F5344CB8AC3E}">
        <p14:creationId xmlns:p14="http://schemas.microsoft.com/office/powerpoint/2010/main" val="230235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late 2004, we were finally at a point where we could put our finding aids online.</a:t>
            </a:r>
            <a:r>
              <a:rPr lang="en-US" sz="1200" kern="1200" baseline="0" dirty="0" smtClean="0">
                <a:solidFill>
                  <a:schemeClr val="tx1"/>
                </a:solidFill>
                <a:effectLst/>
                <a:latin typeface="+mn-lt"/>
                <a:ea typeface="+mn-ea"/>
                <a:cs typeface="+mn-cs"/>
              </a:rPr>
              <a:t>  To do this we scanned our over 2,500 paper finding aids and converted the scans to MS Word documents.  We used the information in these documents to have students copy/paste information into an Encoded Archival Description template using </a:t>
            </a:r>
            <a:r>
              <a:rPr lang="en-US" sz="1200" kern="1200" baseline="0" dirty="0" err="1" smtClean="0">
                <a:solidFill>
                  <a:schemeClr val="tx1"/>
                </a:solidFill>
                <a:effectLst/>
                <a:latin typeface="+mn-lt"/>
                <a:ea typeface="+mn-ea"/>
                <a:cs typeface="+mn-cs"/>
              </a:rPr>
              <a:t>NoteTab</a:t>
            </a:r>
            <a:r>
              <a:rPr lang="en-US" sz="1200" kern="1200" baseline="0" dirty="0" smtClean="0">
                <a:solidFill>
                  <a:schemeClr val="tx1"/>
                </a:solidFill>
                <a:effectLst/>
                <a:latin typeface="+mn-lt"/>
                <a:ea typeface="+mn-ea"/>
                <a:cs typeface="+mn-cs"/>
              </a:rPr>
              <a:t> Pro.  Authority maintenance could more easily be done on a record-by-record basis in this system but there wasn’t an easy way to find and fix multiple records using the same headings in an efficient manner.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really no authority maintenance was done on our finding aids and the scanning project introduced even more issues to our data </a:t>
            </a:r>
            <a:r>
              <a:rPr lang="en-US" sz="1200" kern="1200" dirty="0" smtClean="0">
                <a:solidFill>
                  <a:schemeClr val="tx1"/>
                </a:solidFill>
                <a:effectLst/>
                <a:latin typeface="+mn-lt"/>
                <a:ea typeface="+mn-ea"/>
                <a:cs typeface="+mn-cs"/>
              </a:rPr>
              <a:t>due to poor OCR scans, lack of standardization, students pasting information in the wrong fields/tags or not pasting information at all, etc.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4</a:t>
            </a:fld>
            <a:endParaRPr lang="en-US"/>
          </a:p>
        </p:txBody>
      </p:sp>
    </p:spTree>
    <p:extLst>
      <p:ext uri="{BB962C8B-B14F-4D97-AF65-F5344CB8AC3E}">
        <p14:creationId xmlns:p14="http://schemas.microsoft.com/office/powerpoint/2010/main" val="212667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implemented ArchivesSpace in 2014 and though we started working on database cleanup projects as soon as we completed importing all of our finding aids, which by then was over 3,500 records, prior to the pandemic, we had not got around to working on the agent records which are really just personal, corporate and conference name heading records.</a:t>
            </a:r>
            <a:endParaRPr lang="en-US" dirty="0" smtClean="0"/>
          </a:p>
          <a:p>
            <a:endParaRPr lang="en-US" dirty="0" smtClean="0"/>
          </a:p>
          <a:p>
            <a:r>
              <a:rPr lang="en-US" dirty="0" smtClean="0"/>
              <a:t>So, how bad was our authority heading problem?  There were</a:t>
            </a:r>
            <a:r>
              <a:rPr lang="en-US" baseline="0" dirty="0" smtClean="0"/>
              <a:t> plenty of </a:t>
            </a:r>
            <a:r>
              <a:rPr lang="en-US" dirty="0" smtClean="0"/>
              <a:t>out of date LC headings, e.g. b. instead of a dash like in</a:t>
            </a:r>
            <a:r>
              <a:rPr lang="en-US" baseline="0" dirty="0" smtClean="0"/>
              <a:t> the Cooper heading</a:t>
            </a:r>
            <a:r>
              <a:rPr lang="en-US" dirty="0" smtClean="0"/>
              <a:t>.  Or headings that were not set up correctly in the first place, for</a:t>
            </a:r>
            <a:r>
              <a:rPr lang="en-US" baseline="0" dirty="0" smtClean="0"/>
              <a:t> </a:t>
            </a:r>
            <a:r>
              <a:rPr lang="en-US" dirty="0" smtClean="0"/>
              <a:t>example the “sir” and “died” in the heading for</a:t>
            </a:r>
            <a:r>
              <a:rPr lang="en-US" baseline="0" dirty="0" smtClean="0"/>
              <a:t> Cornwallis. </a:t>
            </a:r>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5</a:t>
            </a:fld>
            <a:endParaRPr lang="en-US"/>
          </a:p>
        </p:txBody>
      </p:sp>
    </p:spTree>
    <p:extLst>
      <p:ext uri="{BB962C8B-B14F-4D97-AF65-F5344CB8AC3E}">
        <p14:creationId xmlns:p14="http://schemas.microsoft.com/office/powerpoint/2010/main" val="311587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how the students entered the information in the EAD record, there were several </a:t>
            </a:r>
            <a:r>
              <a:rPr lang="en-US" baseline="0" dirty="0" err="1" smtClean="0"/>
              <a:t>mis-taggings</a:t>
            </a:r>
            <a:r>
              <a:rPr lang="en-US" baseline="0" dirty="0" smtClean="0"/>
              <a:t> introduced.  </a:t>
            </a:r>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6</a:t>
            </a:fld>
            <a:endParaRPr lang="en-US"/>
          </a:p>
        </p:txBody>
      </p:sp>
    </p:spTree>
    <p:extLst>
      <p:ext uri="{BB962C8B-B14F-4D97-AF65-F5344CB8AC3E}">
        <p14:creationId xmlns:p14="http://schemas.microsoft.com/office/powerpoint/2010/main" val="114572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the heading for Thelma Berkley was coded as a corporate body.  There were also a lot of duplicates added to ArchivesSpace when we imported our records due to headings being entered incorrectly and because in the early days of ArchivesSpace, the program itself wasn’t able to catch duplicates.  ArchivesSpace has since fixed this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7</a:t>
            </a:fld>
            <a:endParaRPr lang="en-US"/>
          </a:p>
        </p:txBody>
      </p:sp>
    </p:spTree>
    <p:extLst>
      <p:ext uri="{BB962C8B-B14F-4D97-AF65-F5344CB8AC3E}">
        <p14:creationId xmlns:p14="http://schemas.microsoft.com/office/powerpoint/2010/main" val="21059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a:t>
            </a:r>
            <a:r>
              <a:rPr lang="en-US" baseline="0" dirty="0" smtClean="0"/>
              <a:t>it looked like a shelter-in-place order was likely to be issued, cleaning up authority headings in ArchivesSpace was one of the first projects we thought of for our catalogers.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a perfect project for some of our non-manuscript processors: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ArchivesSpace is web-based program, staff were able to work on the project from their personal computers</a:t>
            </a:r>
          </a:p>
          <a:p>
            <a:r>
              <a:rPr lang="en-US" dirty="0" smtClean="0"/>
              <a:t>Our catalogers know</a:t>
            </a:r>
            <a:r>
              <a:rPr lang="en-US" baseline="0" dirty="0" smtClean="0"/>
              <a:t> how to establish authority headings using RDA guidelines and are used to identifying and resolving conflicts between the NAF and our local authority file</a:t>
            </a:r>
          </a:p>
          <a:p>
            <a:r>
              <a:rPr lang="en-US" baseline="0" dirty="0" smtClean="0"/>
              <a:t>Staff just needed some training and documentation in how to use ArchivesSpace and a mapping of terms they were familiar with to what it was called in ArchivesSpace.</a:t>
            </a:r>
          </a:p>
          <a:p>
            <a:r>
              <a:rPr lang="en-US" baseline="0" dirty="0" smtClean="0"/>
              <a:t>So, prior to being sent home, I was able to run queries in MS Access via an ODBC connection with ArchivesSpace similar to how we run queries against our Voyager database to get reports of all the corporate and name headings in ArchivesSpace and a train a couple staff members the mechanics of adding, editing and merging headings in ArchivesSpace.</a:t>
            </a:r>
          </a:p>
          <a:p>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8</a:t>
            </a:fld>
            <a:endParaRPr lang="en-US"/>
          </a:p>
        </p:txBody>
      </p:sp>
    </p:spTree>
    <p:extLst>
      <p:ext uri="{BB962C8B-B14F-4D97-AF65-F5344CB8AC3E}">
        <p14:creationId xmlns:p14="http://schemas.microsoft.com/office/powerpoint/2010/main" val="252363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 what are the maintenance capabilities of ArchivesSpace?</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Every heading used in a resource record (consider it as a hyped up bib record) must have an agent or subject record (except for free-floating subdivisions used after name headings, but that’s a different discussion).  In the staff module, the agent and subject records can be retrieved just by clicking on them in the resource record.  So, clicking on the George Docking heading opens this agent record</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8F0110-32D2-42CA-9080-28814876B86D}" type="slidenum">
              <a:rPr lang="en-US" smtClean="0"/>
              <a:t>9</a:t>
            </a:fld>
            <a:endParaRPr lang="en-US"/>
          </a:p>
        </p:txBody>
      </p:sp>
    </p:spTree>
    <p:extLst>
      <p:ext uri="{BB962C8B-B14F-4D97-AF65-F5344CB8AC3E}">
        <p14:creationId xmlns:p14="http://schemas.microsoft.com/office/powerpoint/2010/main" val="207756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9A4DF-3AAC-43B1-9050-85AB1767661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134886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9A4DF-3AAC-43B1-9050-85AB1767661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92577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9A4DF-3AAC-43B1-9050-85AB1767661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30685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207008" y="6328568"/>
            <a:ext cx="10984992" cy="496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9A4DF-3AAC-43B1-9050-85AB1767661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7BF4-73C1-45FA-AD24-98F7CE97C938}" type="slidenum">
              <a:rPr lang="en-US" smtClean="0"/>
              <a:t>‹#›</a:t>
            </a:fld>
            <a:endParaRPr lang="en-US"/>
          </a:p>
        </p:txBody>
      </p:sp>
      <p:pic>
        <p:nvPicPr>
          <p:cNvPr id="7" name="Picture 3" descr="librar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 y="6277562"/>
            <a:ext cx="1607726" cy="58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1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B9A4DF-3AAC-43B1-9050-85AB1767661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76623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9A4DF-3AAC-43B1-9050-85AB1767661F}"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398179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9A4DF-3AAC-43B1-9050-85AB1767661F}"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114554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9A4DF-3AAC-43B1-9050-85AB1767661F}"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313320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A4DF-3AAC-43B1-9050-85AB1767661F}"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178550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B9A4DF-3AAC-43B1-9050-85AB1767661F}"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2037686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B9A4DF-3AAC-43B1-9050-85AB1767661F}"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7BF4-73C1-45FA-AD24-98F7CE97C938}" type="slidenum">
              <a:rPr lang="en-US" smtClean="0"/>
              <a:t>‹#›</a:t>
            </a:fld>
            <a:endParaRPr lang="en-US"/>
          </a:p>
        </p:txBody>
      </p:sp>
    </p:spTree>
    <p:extLst>
      <p:ext uri="{BB962C8B-B14F-4D97-AF65-F5344CB8AC3E}">
        <p14:creationId xmlns:p14="http://schemas.microsoft.com/office/powerpoint/2010/main" val="314524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9A4DF-3AAC-43B1-9050-85AB1767661F}" type="datetimeFigureOut">
              <a:rPr lang="en-US" smtClean="0"/>
              <a:t>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B7BF4-73C1-45FA-AD24-98F7CE97C938}" type="slidenum">
              <a:rPr lang="en-US" smtClean="0"/>
              <a:t>‹#›</a:t>
            </a:fld>
            <a:endParaRPr lang="en-US"/>
          </a:p>
        </p:txBody>
      </p:sp>
    </p:spTree>
    <p:extLst>
      <p:ext uri="{BB962C8B-B14F-4D97-AF65-F5344CB8AC3E}">
        <p14:creationId xmlns:p14="http://schemas.microsoft.com/office/powerpoint/2010/main" val="170973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mkottman@k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chivesspac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mailto:mkottman@k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5446" y="89605"/>
            <a:ext cx="6419088" cy="3054096"/>
          </a:xfrm>
          <a:prstGeom prst="rect">
            <a:avLst/>
          </a:prstGeom>
          <a:blipFill dpi="0" rotWithShape="1">
            <a:blip r:embed="rId3">
              <a:alphaModFix amt="4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Authority Maintenance for Finding Aids</a:t>
            </a:r>
            <a:endParaRPr lang="en-US" dirty="0"/>
          </a:p>
        </p:txBody>
      </p:sp>
      <p:sp>
        <p:nvSpPr>
          <p:cNvPr id="3" name="Subtitle 2"/>
          <p:cNvSpPr>
            <a:spLocks noGrp="1"/>
          </p:cNvSpPr>
          <p:nvPr>
            <p:ph type="subTitle" idx="1"/>
          </p:nvPr>
        </p:nvSpPr>
        <p:spPr/>
        <p:txBody>
          <a:bodyPr/>
          <a:lstStyle/>
          <a:p>
            <a:r>
              <a:rPr lang="en-US" dirty="0" smtClean="0"/>
              <a:t>Authority Control Interest Group</a:t>
            </a:r>
          </a:p>
          <a:p>
            <a:r>
              <a:rPr lang="en-US" dirty="0" smtClean="0"/>
              <a:t>February 16, 2021</a:t>
            </a:r>
          </a:p>
          <a:p>
            <a:r>
              <a:rPr lang="en-US" dirty="0" smtClean="0"/>
              <a:t>Miloche Kottman | </a:t>
            </a:r>
            <a:r>
              <a:rPr lang="en-US" dirty="0" smtClean="0">
                <a:hlinkClick r:id="rId4"/>
              </a:rPr>
              <a:t>mkottman@ku.edu</a:t>
            </a:r>
            <a:r>
              <a:rPr lang="en-US" dirty="0" smtClean="0"/>
              <a:t> | University of Kansas Libraries</a:t>
            </a:r>
          </a:p>
          <a:p>
            <a:endParaRPr lang="en-US" dirty="0"/>
          </a:p>
        </p:txBody>
      </p:sp>
      <p:pic>
        <p:nvPicPr>
          <p:cNvPr id="4" name="Picture 3" descr="Maintenance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44" y="-137160"/>
            <a:ext cx="5644896" cy="5644896"/>
          </a:xfrm>
          <a:prstGeom prst="rect">
            <a:avLst/>
          </a:prstGeom>
        </p:spPr>
      </p:pic>
    </p:spTree>
    <p:extLst>
      <p:ext uri="{BB962C8B-B14F-4D97-AF65-F5344CB8AC3E}">
        <p14:creationId xmlns:p14="http://schemas.microsoft.com/office/powerpoint/2010/main" val="201187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control in ArchivesSpace</a:t>
            </a:r>
            <a:endParaRPr lang="en-US" dirty="0"/>
          </a:p>
        </p:txBody>
      </p:sp>
      <p:pic>
        <p:nvPicPr>
          <p:cNvPr id="5" name="Picture 4"/>
          <p:cNvPicPr>
            <a:picLocks noChangeAspect="1"/>
          </p:cNvPicPr>
          <p:nvPr/>
        </p:nvPicPr>
        <p:blipFill>
          <a:blip r:embed="rId3"/>
          <a:stretch>
            <a:fillRect/>
          </a:stretch>
        </p:blipFill>
        <p:spPr>
          <a:xfrm>
            <a:off x="3585384" y="1228899"/>
            <a:ext cx="8361905" cy="4666667"/>
          </a:xfrm>
          <a:prstGeom prst="rect">
            <a:avLst/>
          </a:prstGeom>
        </p:spPr>
      </p:pic>
    </p:spTree>
    <p:extLst>
      <p:ext uri="{BB962C8B-B14F-4D97-AF65-F5344CB8AC3E}">
        <p14:creationId xmlns:p14="http://schemas.microsoft.com/office/powerpoint/2010/main" val="37159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Insta</a:t>
            </a:r>
            <a:r>
              <a:rPr lang="en-US" dirty="0" smtClean="0"/>
              <a:t>-Update!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5539" y="155759"/>
            <a:ext cx="2909455" cy="2182091"/>
          </a:xfrm>
          <a:prstGeom prst="rect">
            <a:avLst/>
          </a:prstGeom>
        </p:spPr>
      </p:pic>
      <p:pic>
        <p:nvPicPr>
          <p:cNvPr id="5" name="Content Placeholder 4"/>
          <p:cNvPicPr>
            <a:picLocks noChangeAspect="1"/>
          </p:cNvPicPr>
          <p:nvPr/>
        </p:nvPicPr>
        <p:blipFill>
          <a:blip r:embed="rId4"/>
          <a:stretch>
            <a:fillRect/>
          </a:stretch>
        </p:blipFill>
        <p:spPr>
          <a:xfrm>
            <a:off x="503361" y="1690688"/>
            <a:ext cx="4547412" cy="4351338"/>
          </a:xfrm>
          <a:prstGeom prst="rect">
            <a:avLst/>
          </a:prstGeom>
        </p:spPr>
      </p:pic>
    </p:spTree>
    <p:extLst>
      <p:ext uri="{BB962C8B-B14F-4D97-AF65-F5344CB8AC3E}">
        <p14:creationId xmlns:p14="http://schemas.microsoft.com/office/powerpoint/2010/main" val="2430703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Insta</a:t>
            </a:r>
            <a:r>
              <a:rPr lang="en-US" dirty="0" smtClean="0"/>
              <a:t>-Update!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5539" y="155759"/>
            <a:ext cx="2909455" cy="2182091"/>
          </a:xfrm>
          <a:prstGeom prst="rect">
            <a:avLst/>
          </a:prstGeom>
        </p:spPr>
      </p:pic>
      <p:pic>
        <p:nvPicPr>
          <p:cNvPr id="5" name="Content Placeholder 4"/>
          <p:cNvPicPr>
            <a:picLocks noChangeAspect="1"/>
          </p:cNvPicPr>
          <p:nvPr/>
        </p:nvPicPr>
        <p:blipFill>
          <a:blip r:embed="rId4"/>
          <a:stretch>
            <a:fillRect/>
          </a:stretch>
        </p:blipFill>
        <p:spPr>
          <a:xfrm>
            <a:off x="503361" y="1690688"/>
            <a:ext cx="4547412" cy="4351338"/>
          </a:xfrm>
          <a:prstGeom prst="rect">
            <a:avLst/>
          </a:prstGeom>
        </p:spPr>
      </p:pic>
      <p:pic>
        <p:nvPicPr>
          <p:cNvPr id="6" name="Picture 5"/>
          <p:cNvPicPr>
            <a:picLocks noChangeAspect="1"/>
          </p:cNvPicPr>
          <p:nvPr/>
        </p:nvPicPr>
        <p:blipFill>
          <a:blip r:embed="rId5"/>
          <a:stretch>
            <a:fillRect/>
          </a:stretch>
        </p:blipFill>
        <p:spPr>
          <a:xfrm>
            <a:off x="503361" y="1294345"/>
            <a:ext cx="6476190" cy="4019048"/>
          </a:xfrm>
          <a:prstGeom prst="rect">
            <a:avLst/>
          </a:prstGeom>
        </p:spPr>
      </p:pic>
      <p:pic>
        <p:nvPicPr>
          <p:cNvPr id="7" name="Picture 6"/>
          <p:cNvPicPr>
            <a:picLocks noChangeAspect="1"/>
          </p:cNvPicPr>
          <p:nvPr/>
        </p:nvPicPr>
        <p:blipFill>
          <a:blip r:embed="rId6"/>
          <a:stretch>
            <a:fillRect/>
          </a:stretch>
        </p:blipFill>
        <p:spPr>
          <a:xfrm>
            <a:off x="5475923" y="3794445"/>
            <a:ext cx="6485714" cy="2561905"/>
          </a:xfrm>
          <a:prstGeom prst="rect">
            <a:avLst/>
          </a:prstGeom>
        </p:spPr>
      </p:pic>
    </p:spTree>
    <p:extLst>
      <p:ext uri="{BB962C8B-B14F-4D97-AF65-F5344CB8AC3E}">
        <p14:creationId xmlns:p14="http://schemas.microsoft.com/office/powerpoint/2010/main" val="76834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505"/>
          </a:xfrm>
        </p:spPr>
        <p:txBody>
          <a:bodyPr/>
          <a:lstStyle/>
          <a:p>
            <a:r>
              <a:rPr lang="en-US" dirty="0" smtClean="0"/>
              <a:t>Creating a record</a:t>
            </a:r>
            <a:endParaRPr lang="en-US" dirty="0"/>
          </a:p>
        </p:txBody>
      </p:sp>
      <p:pic>
        <p:nvPicPr>
          <p:cNvPr id="5" name="Content Placeholder 4"/>
          <p:cNvPicPr>
            <a:picLocks noGrp="1" noChangeAspect="1"/>
          </p:cNvPicPr>
          <p:nvPr>
            <p:ph idx="1"/>
          </p:nvPr>
        </p:nvPicPr>
        <p:blipFill>
          <a:blip r:embed="rId3"/>
          <a:stretch>
            <a:fillRect/>
          </a:stretch>
        </p:blipFill>
        <p:spPr>
          <a:xfrm>
            <a:off x="838200" y="1455511"/>
            <a:ext cx="4656694" cy="4351338"/>
          </a:xfrm>
          <a:prstGeom prst="rect">
            <a:avLst/>
          </a:prstGeom>
        </p:spPr>
      </p:pic>
      <p:sp>
        <p:nvSpPr>
          <p:cNvPr id="4" name="Slide Number Placeholder 3"/>
          <p:cNvSpPr>
            <a:spLocks noGrp="1"/>
          </p:cNvSpPr>
          <p:nvPr>
            <p:ph type="sldNum" sz="quarter" idx="12"/>
          </p:nvPr>
        </p:nvSpPr>
        <p:spPr/>
        <p:txBody>
          <a:bodyPr/>
          <a:lstStyle/>
          <a:p>
            <a:fld id="{AA5E2585-AD59-4258-BAD9-B5B179975D99}" type="slidenum">
              <a:rPr lang="en-US" smtClean="0"/>
              <a:pPr/>
              <a:t>13</a:t>
            </a:fld>
            <a:endParaRPr lang="en-US" dirty="0"/>
          </a:p>
        </p:txBody>
      </p:sp>
    </p:spTree>
    <p:extLst>
      <p:ext uri="{BB962C8B-B14F-4D97-AF65-F5344CB8AC3E}">
        <p14:creationId xmlns:p14="http://schemas.microsoft.com/office/powerpoint/2010/main" val="381677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505"/>
          </a:xfrm>
        </p:spPr>
        <p:txBody>
          <a:bodyPr/>
          <a:lstStyle/>
          <a:p>
            <a:r>
              <a:rPr lang="en-US" dirty="0" smtClean="0"/>
              <a:t>Creating a record</a:t>
            </a:r>
            <a:endParaRPr lang="en-US" dirty="0"/>
          </a:p>
        </p:txBody>
      </p:sp>
      <p:sp>
        <p:nvSpPr>
          <p:cNvPr id="4" name="Slide Number Placeholder 3"/>
          <p:cNvSpPr>
            <a:spLocks noGrp="1"/>
          </p:cNvSpPr>
          <p:nvPr>
            <p:ph type="sldNum" sz="quarter" idx="12"/>
          </p:nvPr>
        </p:nvSpPr>
        <p:spPr/>
        <p:txBody>
          <a:bodyPr/>
          <a:lstStyle/>
          <a:p>
            <a:fld id="{AA5E2585-AD59-4258-BAD9-B5B179975D99}" type="slidenum">
              <a:rPr lang="en-US" smtClean="0"/>
              <a:pPr/>
              <a:t>14</a:t>
            </a:fld>
            <a:endParaRPr lang="en-US" dirty="0"/>
          </a:p>
        </p:txBody>
      </p:sp>
      <p:pic>
        <p:nvPicPr>
          <p:cNvPr id="6" name="Picture 5"/>
          <p:cNvPicPr>
            <a:picLocks noChangeAspect="1"/>
          </p:cNvPicPr>
          <p:nvPr/>
        </p:nvPicPr>
        <p:blipFill>
          <a:blip r:embed="rId3"/>
          <a:stretch>
            <a:fillRect/>
          </a:stretch>
        </p:blipFill>
        <p:spPr>
          <a:xfrm>
            <a:off x="1838362" y="1181436"/>
            <a:ext cx="10135923" cy="4727294"/>
          </a:xfrm>
          <a:prstGeom prst="rect">
            <a:avLst/>
          </a:prstGeom>
        </p:spPr>
      </p:pic>
    </p:spTree>
    <p:extLst>
      <p:ext uri="{BB962C8B-B14F-4D97-AF65-F5344CB8AC3E}">
        <p14:creationId xmlns:p14="http://schemas.microsoft.com/office/powerpoint/2010/main" val="3984159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505"/>
          </a:xfrm>
        </p:spPr>
        <p:txBody>
          <a:bodyPr/>
          <a:lstStyle/>
          <a:p>
            <a:r>
              <a:rPr lang="en-US" dirty="0" smtClean="0"/>
              <a:t>Creating a record</a:t>
            </a:r>
            <a:endParaRPr lang="en-US" dirty="0"/>
          </a:p>
        </p:txBody>
      </p:sp>
      <p:sp>
        <p:nvSpPr>
          <p:cNvPr id="4" name="Slide Number Placeholder 3"/>
          <p:cNvSpPr>
            <a:spLocks noGrp="1"/>
          </p:cNvSpPr>
          <p:nvPr>
            <p:ph type="sldNum" sz="quarter" idx="12"/>
          </p:nvPr>
        </p:nvSpPr>
        <p:spPr/>
        <p:txBody>
          <a:bodyPr/>
          <a:lstStyle/>
          <a:p>
            <a:fld id="{AA5E2585-AD59-4258-BAD9-B5B179975D99}" type="slidenum">
              <a:rPr lang="en-US" smtClean="0"/>
              <a:pPr/>
              <a:t>15</a:t>
            </a:fld>
            <a:endParaRPr lang="en-US" dirty="0"/>
          </a:p>
        </p:txBody>
      </p:sp>
      <p:pic>
        <p:nvPicPr>
          <p:cNvPr id="3" name="Picture 2"/>
          <p:cNvPicPr>
            <a:picLocks noChangeAspect="1"/>
          </p:cNvPicPr>
          <p:nvPr/>
        </p:nvPicPr>
        <p:blipFill>
          <a:blip r:embed="rId3"/>
          <a:stretch>
            <a:fillRect/>
          </a:stretch>
        </p:blipFill>
        <p:spPr>
          <a:xfrm>
            <a:off x="4826563" y="186033"/>
            <a:ext cx="4159519" cy="6352879"/>
          </a:xfrm>
          <a:prstGeom prst="rect">
            <a:avLst/>
          </a:prstGeom>
        </p:spPr>
      </p:pic>
    </p:spTree>
    <p:extLst>
      <p:ext uri="{BB962C8B-B14F-4D97-AF65-F5344CB8AC3E}">
        <p14:creationId xmlns:p14="http://schemas.microsoft.com/office/powerpoint/2010/main" val="3493119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records</a:t>
            </a:r>
            <a:endParaRPr lang="en-US" dirty="0"/>
          </a:p>
        </p:txBody>
      </p:sp>
      <p:pic>
        <p:nvPicPr>
          <p:cNvPr id="5" name="Content Placeholder 4"/>
          <p:cNvPicPr>
            <a:picLocks noGrp="1" noChangeAspect="1"/>
          </p:cNvPicPr>
          <p:nvPr>
            <p:ph idx="1"/>
          </p:nvPr>
        </p:nvPicPr>
        <p:blipFill>
          <a:blip r:embed="rId3"/>
          <a:stretch>
            <a:fillRect/>
          </a:stretch>
        </p:blipFill>
        <p:spPr>
          <a:xfrm>
            <a:off x="456685" y="1376154"/>
            <a:ext cx="9188489" cy="4192123"/>
          </a:xfrm>
          <a:prstGeom prst="rect">
            <a:avLst/>
          </a:prstGeom>
        </p:spPr>
      </p:pic>
      <p:sp>
        <p:nvSpPr>
          <p:cNvPr id="4" name="Slide Number Placeholder 3"/>
          <p:cNvSpPr>
            <a:spLocks noGrp="1"/>
          </p:cNvSpPr>
          <p:nvPr>
            <p:ph type="sldNum" sz="quarter" idx="12"/>
          </p:nvPr>
        </p:nvSpPr>
        <p:spPr/>
        <p:txBody>
          <a:bodyPr/>
          <a:lstStyle/>
          <a:p>
            <a:fld id="{AA5E2585-AD59-4258-BAD9-B5B179975D99}" type="slidenum">
              <a:rPr lang="en-US" smtClean="0"/>
              <a:pPr/>
              <a:t>16</a:t>
            </a:fld>
            <a:endParaRPr lang="en-US" dirty="0"/>
          </a:p>
        </p:txBody>
      </p:sp>
      <p:pic>
        <p:nvPicPr>
          <p:cNvPr id="1026" name="Picture 2" descr="The Philosophy of FileMaker - Merging Duplic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962" y="25191"/>
            <a:ext cx="2453570" cy="245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73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records</a:t>
            </a:r>
            <a:endParaRPr lang="en-US" dirty="0"/>
          </a:p>
        </p:txBody>
      </p:sp>
      <p:sp>
        <p:nvSpPr>
          <p:cNvPr id="4" name="Slide Number Placeholder 3"/>
          <p:cNvSpPr>
            <a:spLocks noGrp="1"/>
          </p:cNvSpPr>
          <p:nvPr>
            <p:ph type="sldNum" sz="quarter" idx="12"/>
          </p:nvPr>
        </p:nvSpPr>
        <p:spPr/>
        <p:txBody>
          <a:bodyPr/>
          <a:lstStyle/>
          <a:p>
            <a:fld id="{AA5E2585-AD59-4258-BAD9-B5B179975D99}" type="slidenum">
              <a:rPr lang="en-US" smtClean="0"/>
              <a:pPr/>
              <a:t>17</a:t>
            </a:fld>
            <a:endParaRPr lang="en-US" dirty="0"/>
          </a:p>
        </p:txBody>
      </p:sp>
      <p:pic>
        <p:nvPicPr>
          <p:cNvPr id="1026" name="Picture 2" descr="The Philosophy of FileMaker - Merging Duplic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962" y="25191"/>
            <a:ext cx="2453570" cy="2453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95468" y="573267"/>
            <a:ext cx="6133333" cy="5580952"/>
          </a:xfrm>
          <a:prstGeom prst="rect">
            <a:avLst/>
          </a:prstGeom>
        </p:spPr>
      </p:pic>
    </p:spTree>
    <p:extLst>
      <p:ext uri="{BB962C8B-B14F-4D97-AF65-F5344CB8AC3E}">
        <p14:creationId xmlns:p14="http://schemas.microsoft.com/office/powerpoint/2010/main" val="268306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records</a:t>
            </a:r>
            <a:endParaRPr lang="en-US" dirty="0"/>
          </a:p>
        </p:txBody>
      </p:sp>
      <p:sp>
        <p:nvSpPr>
          <p:cNvPr id="4" name="Slide Number Placeholder 3"/>
          <p:cNvSpPr>
            <a:spLocks noGrp="1"/>
          </p:cNvSpPr>
          <p:nvPr>
            <p:ph type="sldNum" sz="quarter" idx="12"/>
          </p:nvPr>
        </p:nvSpPr>
        <p:spPr/>
        <p:txBody>
          <a:bodyPr/>
          <a:lstStyle/>
          <a:p>
            <a:fld id="{AA5E2585-AD59-4258-BAD9-B5B179975D99}" type="slidenum">
              <a:rPr lang="en-US" smtClean="0"/>
              <a:pPr/>
              <a:t>18</a:t>
            </a:fld>
            <a:endParaRPr lang="en-US" dirty="0"/>
          </a:p>
        </p:txBody>
      </p:sp>
      <p:pic>
        <p:nvPicPr>
          <p:cNvPr id="1026" name="Picture 2" descr="The Philosophy of FileMaker - Merging Duplic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962" y="25191"/>
            <a:ext cx="2453570" cy="2453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064444" y="753681"/>
            <a:ext cx="8127556" cy="5602669"/>
          </a:xfrm>
          <a:prstGeom prst="rect">
            <a:avLst/>
          </a:prstGeom>
        </p:spPr>
      </p:pic>
    </p:spTree>
    <p:extLst>
      <p:ext uri="{BB962C8B-B14F-4D97-AF65-F5344CB8AC3E}">
        <p14:creationId xmlns:p14="http://schemas.microsoft.com/office/powerpoint/2010/main" val="999538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5416376" y="1212572"/>
            <a:ext cx="6500164" cy="5297379"/>
          </a:xfrm>
          <a:prstGeom prst="rect">
            <a:avLst/>
          </a:prstGeom>
        </p:spPr>
      </p:pic>
      <p:sp>
        <p:nvSpPr>
          <p:cNvPr id="2" name="Title 1"/>
          <p:cNvSpPr>
            <a:spLocks noGrp="1"/>
          </p:cNvSpPr>
          <p:nvPr>
            <p:ph type="title"/>
          </p:nvPr>
        </p:nvSpPr>
        <p:spPr/>
        <p:txBody>
          <a:bodyPr/>
          <a:lstStyle/>
          <a:p>
            <a:r>
              <a:rPr lang="en-US" dirty="0" smtClean="0"/>
              <a:t>Ta-Da!</a:t>
            </a:r>
            <a:endParaRPr lang="en-US" dirty="0"/>
          </a:p>
        </p:txBody>
      </p:sp>
      <p:sp>
        <p:nvSpPr>
          <p:cNvPr id="4" name="Slide Number Placeholder 3"/>
          <p:cNvSpPr>
            <a:spLocks noGrp="1"/>
          </p:cNvSpPr>
          <p:nvPr>
            <p:ph type="sldNum" sz="quarter" idx="12"/>
          </p:nvPr>
        </p:nvSpPr>
        <p:spPr/>
        <p:txBody>
          <a:bodyPr/>
          <a:lstStyle/>
          <a:p>
            <a:fld id="{AA5E2585-AD59-4258-BAD9-B5B179975D99}" type="slidenum">
              <a:rPr lang="en-US" smtClean="0"/>
              <a:pPr/>
              <a:t>19</a:t>
            </a:fld>
            <a:endParaRPr lang="en-US" dirty="0"/>
          </a:p>
        </p:txBody>
      </p:sp>
      <p:sp>
        <p:nvSpPr>
          <p:cNvPr id="8" name="Left Arrow 7"/>
          <p:cNvSpPr/>
          <p:nvPr/>
        </p:nvSpPr>
        <p:spPr>
          <a:xfrm>
            <a:off x="7651397" y="2749437"/>
            <a:ext cx="1286933" cy="6434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8376072" y="4629694"/>
            <a:ext cx="1286933" cy="6434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srcRect r="42233"/>
          <a:stretch/>
        </p:blipFill>
        <p:spPr>
          <a:xfrm>
            <a:off x="177806" y="1690688"/>
            <a:ext cx="4121059" cy="4917773"/>
          </a:xfrm>
          <a:prstGeom prst="rect">
            <a:avLst/>
          </a:prstGeom>
        </p:spPr>
      </p:pic>
      <p:sp>
        <p:nvSpPr>
          <p:cNvPr id="9" name="TextBox 8"/>
          <p:cNvSpPr txBox="1"/>
          <p:nvPr/>
        </p:nvSpPr>
        <p:spPr>
          <a:xfrm>
            <a:off x="1320800" y="1310697"/>
            <a:ext cx="1140177" cy="461665"/>
          </a:xfrm>
          <a:prstGeom prst="rect">
            <a:avLst/>
          </a:prstGeom>
          <a:noFill/>
        </p:spPr>
        <p:txBody>
          <a:bodyPr wrap="square" rtlCol="0">
            <a:spAutoFit/>
          </a:bodyPr>
          <a:lstStyle/>
          <a:p>
            <a:r>
              <a:rPr lang="en-US" sz="2400" b="1" dirty="0" smtClean="0"/>
              <a:t>Before</a:t>
            </a:r>
            <a:endParaRPr lang="en-US" sz="2400" b="1" dirty="0"/>
          </a:p>
        </p:txBody>
      </p:sp>
      <p:sp>
        <p:nvSpPr>
          <p:cNvPr id="12" name="TextBox 11"/>
          <p:cNvSpPr txBox="1"/>
          <p:nvPr/>
        </p:nvSpPr>
        <p:spPr>
          <a:xfrm>
            <a:off x="6379340" y="843240"/>
            <a:ext cx="969727" cy="461665"/>
          </a:xfrm>
          <a:prstGeom prst="rect">
            <a:avLst/>
          </a:prstGeom>
          <a:noFill/>
        </p:spPr>
        <p:txBody>
          <a:bodyPr wrap="square" rtlCol="0">
            <a:spAutoFit/>
          </a:bodyPr>
          <a:lstStyle/>
          <a:p>
            <a:r>
              <a:rPr lang="en-US" sz="2400" b="1" dirty="0" smtClean="0"/>
              <a:t>After</a:t>
            </a:r>
            <a:endParaRPr lang="en-US" sz="2400" b="1" dirty="0"/>
          </a:p>
        </p:txBody>
      </p:sp>
      <p:pic>
        <p:nvPicPr>
          <p:cNvPr id="13" name="Picture 4" descr="Merge Mag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8330" y="138112"/>
            <a:ext cx="29432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796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finding aids at KU</a:t>
            </a:r>
            <a:endParaRPr lang="en-US" dirty="0"/>
          </a:p>
        </p:txBody>
      </p:sp>
      <p:sp>
        <p:nvSpPr>
          <p:cNvPr id="3" name="Content Placeholder 2"/>
          <p:cNvSpPr>
            <a:spLocks noGrp="1"/>
          </p:cNvSpPr>
          <p:nvPr>
            <p:ph idx="1"/>
          </p:nvPr>
        </p:nvSpPr>
        <p:spPr/>
        <p:txBody>
          <a:bodyPr/>
          <a:lstStyle/>
          <a:p>
            <a:r>
              <a:rPr lang="en-US" dirty="0" smtClean="0"/>
              <a:t>Paper – typed on </a:t>
            </a:r>
            <a:br>
              <a:rPr lang="en-US" dirty="0" smtClean="0"/>
            </a:br>
            <a:r>
              <a:rPr lang="en-US" dirty="0" smtClean="0"/>
              <a:t>typewriter</a:t>
            </a:r>
          </a:p>
          <a:p>
            <a:r>
              <a:rPr lang="en-US" dirty="0" smtClean="0"/>
              <a:t>Paper – typed on </a:t>
            </a:r>
            <a:br>
              <a:rPr lang="en-US" dirty="0" smtClean="0"/>
            </a:br>
            <a:r>
              <a:rPr lang="en-US" dirty="0" smtClean="0"/>
              <a:t>word processor</a:t>
            </a:r>
          </a:p>
          <a:p>
            <a:r>
              <a:rPr lang="en-US" dirty="0" smtClean="0"/>
              <a:t>Scanned paper into </a:t>
            </a:r>
            <a:br>
              <a:rPr lang="en-US" dirty="0" smtClean="0"/>
            </a:br>
            <a:r>
              <a:rPr lang="en-US" dirty="0" smtClean="0"/>
              <a:t>MS Word</a:t>
            </a:r>
          </a:p>
          <a:p>
            <a:r>
              <a:rPr lang="en-US" dirty="0" smtClean="0"/>
              <a:t>Converted to EAD</a:t>
            </a:r>
          </a:p>
        </p:txBody>
      </p:sp>
      <p:pic>
        <p:nvPicPr>
          <p:cNvPr id="4" name="Picture 3"/>
          <p:cNvPicPr>
            <a:picLocks noChangeAspect="1"/>
          </p:cNvPicPr>
          <p:nvPr/>
        </p:nvPicPr>
        <p:blipFill>
          <a:blip r:embed="rId3"/>
          <a:stretch>
            <a:fillRect/>
          </a:stretch>
        </p:blipFill>
        <p:spPr>
          <a:xfrm>
            <a:off x="4463593" y="1361246"/>
            <a:ext cx="7401078" cy="4437390"/>
          </a:xfrm>
          <a:prstGeom prst="rect">
            <a:avLst/>
          </a:prstGeom>
        </p:spPr>
      </p:pic>
    </p:spTree>
    <p:extLst>
      <p:ext uri="{BB962C8B-B14F-4D97-AF65-F5344CB8AC3E}">
        <p14:creationId xmlns:p14="http://schemas.microsoft.com/office/powerpoint/2010/main" val="3194040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Information about ArchivesSpace can be found at the website:</a:t>
            </a:r>
          </a:p>
          <a:p>
            <a:pPr marL="0" indent="0">
              <a:buNone/>
            </a:pPr>
            <a:endParaRPr lang="en-US" dirty="0" smtClean="0"/>
          </a:p>
          <a:p>
            <a:pPr marL="0" indent="0" algn="ctr">
              <a:buNone/>
            </a:pPr>
            <a:r>
              <a:rPr lang="en-US" dirty="0" smtClean="0">
                <a:hlinkClick r:id="rId3"/>
              </a:rPr>
              <a:t>https://archivesspace.org/</a:t>
            </a:r>
            <a:endParaRPr lang="en-US" dirty="0" smtClean="0"/>
          </a:p>
          <a:p>
            <a:pPr marL="0" indent="0" algn="ctr">
              <a:buNone/>
            </a:pPr>
            <a:endParaRPr lang="en-US" dirty="0" smtClean="0"/>
          </a:p>
          <a:p>
            <a:pPr marL="0" indent="0">
              <a:buNone/>
            </a:pPr>
            <a:endParaRPr lang="en-US" dirty="0"/>
          </a:p>
          <a:p>
            <a:pPr marL="0" indent="0">
              <a:buNone/>
            </a:pPr>
            <a:r>
              <a:rPr lang="en-US" dirty="0" smtClean="0"/>
              <a:t>My contact information:</a:t>
            </a:r>
          </a:p>
          <a:p>
            <a:pPr marL="0" indent="0">
              <a:buNone/>
            </a:pPr>
            <a:endParaRPr lang="en-US" dirty="0" smtClean="0"/>
          </a:p>
          <a:p>
            <a:pPr marL="0" indent="0">
              <a:buNone/>
            </a:pPr>
            <a:r>
              <a:rPr lang="en-US" dirty="0" smtClean="0"/>
              <a:t>Miloche Kottman | </a:t>
            </a:r>
            <a:r>
              <a:rPr lang="en-US" dirty="0" smtClean="0">
                <a:hlinkClick r:id="rId4"/>
              </a:rPr>
              <a:t>mkottman@ku.edu</a:t>
            </a:r>
            <a:r>
              <a:rPr lang="en-US" dirty="0" smtClean="0"/>
              <a:t> | University of Kansas Libraries</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253" y="2197276"/>
            <a:ext cx="1876425" cy="1266825"/>
          </a:xfrm>
          <a:prstGeom prst="rect">
            <a:avLst/>
          </a:prstGeom>
        </p:spPr>
      </p:pic>
      <p:sp>
        <p:nvSpPr>
          <p:cNvPr id="6" name="Rectangle 5"/>
          <p:cNvSpPr/>
          <p:nvPr/>
        </p:nvSpPr>
        <p:spPr>
          <a:xfrm>
            <a:off x="3222978" y="451556"/>
            <a:ext cx="5746044" cy="1151466"/>
          </a:xfrm>
          <a:prstGeom prst="rect">
            <a:avLst/>
          </a:prstGeom>
          <a:noFill/>
        </p:spPr>
        <p:txBody>
          <a:bodyPr wrap="square" lIns="91440" tIns="45720" rIns="91440" bIns="45720">
            <a:prstTxWarp prst="textWave1">
              <a:avLst/>
            </a:prstTxWarp>
            <a:spAutoFit/>
            <a:scene3d>
              <a:camera prst="orthographicFront"/>
              <a:lightRig rig="threePt" dir="t"/>
            </a:scene3d>
            <a:sp3d extrusionH="57150">
              <a:bevelT w="38100" h="38100"/>
            </a:sp3d>
          </a:bodyPr>
          <a:lstStyle/>
          <a:p>
            <a:pPr algn="ctr"/>
            <a:r>
              <a:rPr lang="en-US" sz="5400" b="1" cap="none" spc="0" dirty="0" smtClean="0">
                <a:ln w="12700">
                  <a:solidFill>
                    <a:srgbClr val="FF0000"/>
                  </a:solidFill>
                  <a:prstDash val="solid"/>
                </a:ln>
                <a:solidFill>
                  <a:srgbClr val="FF0000"/>
                </a:solidFill>
                <a:effectLst>
                  <a:glow rad="228600">
                    <a:schemeClr val="accent4">
                      <a:satMod val="175000"/>
                      <a:alpha val="40000"/>
                    </a:schemeClr>
                  </a:glow>
                  <a:outerShdw dist="38100" dir="2640000" algn="bl" rotWithShape="0">
                    <a:schemeClr val="tx2">
                      <a:lumMod val="75000"/>
                    </a:schemeClr>
                  </a:outerShdw>
                </a:effectLst>
              </a:rPr>
              <a:t>The End</a:t>
            </a:r>
            <a:endParaRPr lang="en-US" sz="5400" b="1" cap="none" spc="0" dirty="0">
              <a:ln w="12700">
                <a:solidFill>
                  <a:srgbClr val="FF0000"/>
                </a:solidFill>
                <a:prstDash val="solid"/>
              </a:ln>
              <a:solidFill>
                <a:srgbClr val="FF0000"/>
              </a:solidFill>
              <a:effectLst>
                <a:glow rad="228600">
                  <a:schemeClr val="accent4">
                    <a:satMod val="175000"/>
                    <a:alpha val="40000"/>
                  </a:schemeClr>
                </a:glow>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0032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finding aids at KU</a:t>
            </a:r>
            <a:endParaRPr lang="en-US" dirty="0"/>
          </a:p>
        </p:txBody>
      </p:sp>
      <p:sp>
        <p:nvSpPr>
          <p:cNvPr id="3" name="Content Placeholder 2"/>
          <p:cNvSpPr>
            <a:spLocks noGrp="1"/>
          </p:cNvSpPr>
          <p:nvPr>
            <p:ph idx="1"/>
          </p:nvPr>
        </p:nvSpPr>
        <p:spPr/>
        <p:txBody>
          <a:bodyPr/>
          <a:lstStyle/>
          <a:p>
            <a:r>
              <a:rPr lang="en-US" dirty="0" smtClean="0"/>
              <a:t>Paper – typed on </a:t>
            </a:r>
            <a:br>
              <a:rPr lang="en-US" dirty="0" smtClean="0"/>
            </a:br>
            <a:r>
              <a:rPr lang="en-US" dirty="0" smtClean="0"/>
              <a:t>typewriter</a:t>
            </a:r>
          </a:p>
          <a:p>
            <a:r>
              <a:rPr lang="en-US" dirty="0" smtClean="0"/>
              <a:t>Paper – typed on </a:t>
            </a:r>
            <a:br>
              <a:rPr lang="en-US" dirty="0" smtClean="0"/>
            </a:br>
            <a:r>
              <a:rPr lang="en-US" dirty="0" smtClean="0"/>
              <a:t>word processor</a:t>
            </a:r>
          </a:p>
          <a:p>
            <a:r>
              <a:rPr lang="en-US" dirty="0" smtClean="0"/>
              <a:t>Scanned paper into </a:t>
            </a:r>
            <a:br>
              <a:rPr lang="en-US" dirty="0" smtClean="0"/>
            </a:br>
            <a:r>
              <a:rPr lang="en-US" dirty="0" smtClean="0"/>
              <a:t>MS Word</a:t>
            </a:r>
          </a:p>
          <a:p>
            <a:r>
              <a:rPr lang="en-US" dirty="0" smtClean="0"/>
              <a:t>Converted to EAD</a:t>
            </a:r>
          </a:p>
        </p:txBody>
      </p:sp>
      <p:pic>
        <p:nvPicPr>
          <p:cNvPr id="4" name="Picture 3"/>
          <p:cNvPicPr>
            <a:picLocks noChangeAspect="1"/>
          </p:cNvPicPr>
          <p:nvPr/>
        </p:nvPicPr>
        <p:blipFill>
          <a:blip r:embed="rId3"/>
          <a:stretch>
            <a:fillRect/>
          </a:stretch>
        </p:blipFill>
        <p:spPr>
          <a:xfrm>
            <a:off x="4463593" y="1361246"/>
            <a:ext cx="7401078" cy="4437390"/>
          </a:xfrm>
          <a:prstGeom prst="rect">
            <a:avLst/>
          </a:prstGeom>
        </p:spPr>
      </p:pic>
      <p:pic>
        <p:nvPicPr>
          <p:cNvPr id="5" name="Content Placeholder 4"/>
          <p:cNvPicPr>
            <a:picLocks noChangeAspect="1"/>
          </p:cNvPicPr>
          <p:nvPr/>
        </p:nvPicPr>
        <p:blipFill>
          <a:blip r:embed="rId4"/>
          <a:stretch>
            <a:fillRect/>
          </a:stretch>
        </p:blipFill>
        <p:spPr>
          <a:xfrm>
            <a:off x="4589710" y="1399315"/>
            <a:ext cx="7274961" cy="4437390"/>
          </a:xfrm>
          <a:prstGeom prst="rect">
            <a:avLst/>
          </a:prstGeom>
        </p:spPr>
      </p:pic>
    </p:spTree>
    <p:extLst>
      <p:ext uri="{BB962C8B-B14F-4D97-AF65-F5344CB8AC3E}">
        <p14:creationId xmlns:p14="http://schemas.microsoft.com/office/powerpoint/2010/main" val="392422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finding aids at KU</a:t>
            </a:r>
            <a:endParaRPr lang="en-US" dirty="0"/>
          </a:p>
        </p:txBody>
      </p:sp>
      <p:sp>
        <p:nvSpPr>
          <p:cNvPr id="3" name="Content Placeholder 2"/>
          <p:cNvSpPr>
            <a:spLocks noGrp="1"/>
          </p:cNvSpPr>
          <p:nvPr>
            <p:ph idx="1"/>
          </p:nvPr>
        </p:nvSpPr>
        <p:spPr/>
        <p:txBody>
          <a:bodyPr/>
          <a:lstStyle/>
          <a:p>
            <a:r>
              <a:rPr lang="en-US" dirty="0" smtClean="0"/>
              <a:t>Paper – typed on </a:t>
            </a:r>
            <a:br>
              <a:rPr lang="en-US" dirty="0" smtClean="0"/>
            </a:br>
            <a:r>
              <a:rPr lang="en-US" dirty="0" smtClean="0"/>
              <a:t>typewriter</a:t>
            </a:r>
          </a:p>
          <a:p>
            <a:r>
              <a:rPr lang="en-US" dirty="0" smtClean="0"/>
              <a:t>Paper – typed on </a:t>
            </a:r>
            <a:br>
              <a:rPr lang="en-US" dirty="0" smtClean="0"/>
            </a:br>
            <a:r>
              <a:rPr lang="en-US" dirty="0" smtClean="0"/>
              <a:t>word processor</a:t>
            </a:r>
          </a:p>
          <a:p>
            <a:r>
              <a:rPr lang="en-US" dirty="0" smtClean="0"/>
              <a:t>Scanned paper into </a:t>
            </a:r>
            <a:br>
              <a:rPr lang="en-US" dirty="0" smtClean="0"/>
            </a:br>
            <a:r>
              <a:rPr lang="en-US" dirty="0" smtClean="0"/>
              <a:t>MS Word</a:t>
            </a:r>
          </a:p>
          <a:p>
            <a:r>
              <a:rPr lang="en-US" dirty="0" smtClean="0"/>
              <a:t>Converted to EAD</a:t>
            </a:r>
          </a:p>
        </p:txBody>
      </p:sp>
      <p:pic>
        <p:nvPicPr>
          <p:cNvPr id="4" name="Picture 3"/>
          <p:cNvPicPr>
            <a:picLocks noChangeAspect="1"/>
          </p:cNvPicPr>
          <p:nvPr/>
        </p:nvPicPr>
        <p:blipFill>
          <a:blip r:embed="rId3"/>
          <a:stretch>
            <a:fillRect/>
          </a:stretch>
        </p:blipFill>
        <p:spPr>
          <a:xfrm>
            <a:off x="4463593" y="1361246"/>
            <a:ext cx="7401078" cy="4437390"/>
          </a:xfrm>
          <a:prstGeom prst="rect">
            <a:avLst/>
          </a:prstGeom>
        </p:spPr>
      </p:pic>
      <p:pic>
        <p:nvPicPr>
          <p:cNvPr id="5" name="Content Placeholder 4"/>
          <p:cNvPicPr>
            <a:picLocks noChangeAspect="1"/>
          </p:cNvPicPr>
          <p:nvPr/>
        </p:nvPicPr>
        <p:blipFill>
          <a:blip r:embed="rId4"/>
          <a:stretch>
            <a:fillRect/>
          </a:stretch>
        </p:blipFill>
        <p:spPr>
          <a:xfrm>
            <a:off x="4589710" y="1399315"/>
            <a:ext cx="7274961" cy="4437390"/>
          </a:xfrm>
          <a:prstGeom prst="rect">
            <a:avLst/>
          </a:prstGeom>
        </p:spPr>
      </p:pic>
      <p:pic>
        <p:nvPicPr>
          <p:cNvPr id="6" name="Picture 5"/>
          <p:cNvPicPr>
            <a:picLocks noChangeAspect="1"/>
          </p:cNvPicPr>
          <p:nvPr/>
        </p:nvPicPr>
        <p:blipFill>
          <a:blip r:embed="rId5"/>
          <a:stretch>
            <a:fillRect/>
          </a:stretch>
        </p:blipFill>
        <p:spPr>
          <a:xfrm>
            <a:off x="497114" y="1323177"/>
            <a:ext cx="11197771" cy="4853786"/>
          </a:xfrm>
          <a:prstGeom prst="rect">
            <a:avLst/>
          </a:prstGeom>
        </p:spPr>
      </p:pic>
    </p:spTree>
    <p:extLst>
      <p:ext uri="{BB962C8B-B14F-4D97-AF65-F5344CB8AC3E}">
        <p14:creationId xmlns:p14="http://schemas.microsoft.com/office/powerpoint/2010/main" val="405613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authority maintenance issues</a:t>
            </a:r>
            <a:endParaRPr lang="en-US" dirty="0"/>
          </a:p>
        </p:txBody>
      </p:sp>
      <p:sp>
        <p:nvSpPr>
          <p:cNvPr id="3" name="Content Placeholder 2"/>
          <p:cNvSpPr>
            <a:spLocks noGrp="1"/>
          </p:cNvSpPr>
          <p:nvPr>
            <p:ph idx="1"/>
          </p:nvPr>
        </p:nvSpPr>
        <p:spPr/>
        <p:txBody>
          <a:bodyPr/>
          <a:lstStyle/>
          <a:p>
            <a:r>
              <a:rPr lang="en-US" dirty="0" smtClean="0"/>
              <a:t>Out of date LC headings</a:t>
            </a:r>
          </a:p>
          <a:p>
            <a:r>
              <a:rPr lang="en-US" dirty="0" smtClean="0"/>
              <a:t>Never set up correctly in the first place headings</a:t>
            </a:r>
          </a:p>
          <a:p>
            <a:r>
              <a:rPr lang="en-US" dirty="0" err="1" smtClean="0"/>
              <a:t>Mis</a:t>
            </a:r>
            <a:r>
              <a:rPr lang="en-US" dirty="0" smtClean="0"/>
              <a:t>-tags, e.g. coded as a 110 but it’s a personal name</a:t>
            </a:r>
          </a:p>
          <a:p>
            <a:r>
              <a:rPr lang="en-US" dirty="0" smtClean="0"/>
              <a:t>Duplicates</a:t>
            </a:r>
          </a:p>
        </p:txBody>
      </p:sp>
      <p:pic>
        <p:nvPicPr>
          <p:cNvPr id="4" name="Picture 3"/>
          <p:cNvPicPr>
            <a:picLocks noChangeAspect="1"/>
          </p:cNvPicPr>
          <p:nvPr/>
        </p:nvPicPr>
        <p:blipFill>
          <a:blip r:embed="rId3"/>
          <a:stretch>
            <a:fillRect/>
          </a:stretch>
        </p:blipFill>
        <p:spPr>
          <a:xfrm>
            <a:off x="838200" y="2715785"/>
            <a:ext cx="8080022" cy="3388489"/>
          </a:xfrm>
          <a:prstGeom prst="rect">
            <a:avLst/>
          </a:prstGeom>
        </p:spPr>
      </p:pic>
      <p:pic>
        <p:nvPicPr>
          <p:cNvPr id="6" name="Picture 5"/>
          <p:cNvPicPr>
            <a:picLocks noChangeAspect="1"/>
          </p:cNvPicPr>
          <p:nvPr/>
        </p:nvPicPr>
        <p:blipFill>
          <a:blip r:embed="rId4"/>
          <a:stretch>
            <a:fillRect/>
          </a:stretch>
        </p:blipFill>
        <p:spPr>
          <a:xfrm>
            <a:off x="8258653" y="1396251"/>
            <a:ext cx="3086184" cy="1184597"/>
          </a:xfrm>
          <a:prstGeom prst="rect">
            <a:avLst/>
          </a:prstGeom>
        </p:spPr>
      </p:pic>
    </p:spTree>
    <p:extLst>
      <p:ext uri="{BB962C8B-B14F-4D97-AF65-F5344CB8AC3E}">
        <p14:creationId xmlns:p14="http://schemas.microsoft.com/office/powerpoint/2010/main" val="1999190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authority maintenance issues</a:t>
            </a:r>
            <a:endParaRPr lang="en-US" dirty="0"/>
          </a:p>
        </p:txBody>
      </p:sp>
      <p:sp>
        <p:nvSpPr>
          <p:cNvPr id="3" name="Content Placeholder 2"/>
          <p:cNvSpPr>
            <a:spLocks noGrp="1"/>
          </p:cNvSpPr>
          <p:nvPr>
            <p:ph idx="1"/>
          </p:nvPr>
        </p:nvSpPr>
        <p:spPr/>
        <p:txBody>
          <a:bodyPr/>
          <a:lstStyle/>
          <a:p>
            <a:r>
              <a:rPr lang="en-US" dirty="0" smtClean="0"/>
              <a:t>Out of date LC headings</a:t>
            </a:r>
          </a:p>
          <a:p>
            <a:r>
              <a:rPr lang="en-US" dirty="0" smtClean="0"/>
              <a:t>Never set up correctly in the first place headings</a:t>
            </a:r>
          </a:p>
          <a:p>
            <a:r>
              <a:rPr lang="en-US" dirty="0" err="1" smtClean="0"/>
              <a:t>Mis</a:t>
            </a:r>
            <a:r>
              <a:rPr lang="en-US" dirty="0" smtClean="0"/>
              <a:t>-tags, e.g. coded as a 110 but it’s a personal name</a:t>
            </a:r>
          </a:p>
          <a:p>
            <a:r>
              <a:rPr lang="en-US" dirty="0" smtClean="0"/>
              <a:t>Duplicates</a:t>
            </a:r>
          </a:p>
        </p:txBody>
      </p:sp>
      <p:pic>
        <p:nvPicPr>
          <p:cNvPr id="6" name="Picture 5"/>
          <p:cNvPicPr>
            <a:picLocks noChangeAspect="1"/>
          </p:cNvPicPr>
          <p:nvPr/>
        </p:nvPicPr>
        <p:blipFill>
          <a:blip r:embed="rId3"/>
          <a:stretch>
            <a:fillRect/>
          </a:stretch>
        </p:blipFill>
        <p:spPr>
          <a:xfrm>
            <a:off x="8258653" y="1396251"/>
            <a:ext cx="3086184" cy="1184597"/>
          </a:xfrm>
          <a:prstGeom prst="rect">
            <a:avLst/>
          </a:prstGeom>
        </p:spPr>
      </p:pic>
    </p:spTree>
    <p:extLst>
      <p:ext uri="{BB962C8B-B14F-4D97-AF65-F5344CB8AC3E}">
        <p14:creationId xmlns:p14="http://schemas.microsoft.com/office/powerpoint/2010/main" val="421194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authority maintenance issues</a:t>
            </a:r>
            <a:endParaRPr lang="en-US" dirty="0"/>
          </a:p>
        </p:txBody>
      </p:sp>
      <p:sp>
        <p:nvSpPr>
          <p:cNvPr id="3" name="Content Placeholder 2"/>
          <p:cNvSpPr>
            <a:spLocks noGrp="1"/>
          </p:cNvSpPr>
          <p:nvPr>
            <p:ph idx="1"/>
          </p:nvPr>
        </p:nvSpPr>
        <p:spPr/>
        <p:txBody>
          <a:bodyPr/>
          <a:lstStyle/>
          <a:p>
            <a:r>
              <a:rPr lang="en-US" dirty="0" smtClean="0"/>
              <a:t>Out of date LC headings</a:t>
            </a:r>
          </a:p>
          <a:p>
            <a:r>
              <a:rPr lang="en-US" dirty="0" smtClean="0"/>
              <a:t>Never set up correctly in the first place headings</a:t>
            </a:r>
          </a:p>
          <a:p>
            <a:r>
              <a:rPr lang="en-US" dirty="0" err="1" smtClean="0"/>
              <a:t>Mis</a:t>
            </a:r>
            <a:r>
              <a:rPr lang="en-US" dirty="0" smtClean="0"/>
              <a:t>-tags, e.g. coded as a 110 but it’s a personal name</a:t>
            </a:r>
          </a:p>
          <a:p>
            <a:r>
              <a:rPr lang="en-US" dirty="0" smtClean="0"/>
              <a:t>Duplicates</a:t>
            </a:r>
          </a:p>
        </p:txBody>
      </p:sp>
      <p:pic>
        <p:nvPicPr>
          <p:cNvPr id="5" name="Picture 4"/>
          <p:cNvPicPr>
            <a:picLocks noChangeAspect="1"/>
          </p:cNvPicPr>
          <p:nvPr/>
        </p:nvPicPr>
        <p:blipFill>
          <a:blip r:embed="rId3"/>
          <a:stretch>
            <a:fillRect/>
          </a:stretch>
        </p:blipFill>
        <p:spPr>
          <a:xfrm>
            <a:off x="3856828" y="2760783"/>
            <a:ext cx="8228758" cy="3501125"/>
          </a:xfrm>
          <a:prstGeom prst="rect">
            <a:avLst/>
          </a:prstGeom>
        </p:spPr>
      </p:pic>
      <p:pic>
        <p:nvPicPr>
          <p:cNvPr id="6" name="Picture 5"/>
          <p:cNvPicPr>
            <a:picLocks noChangeAspect="1"/>
          </p:cNvPicPr>
          <p:nvPr/>
        </p:nvPicPr>
        <p:blipFill>
          <a:blip r:embed="rId4"/>
          <a:stretch>
            <a:fillRect/>
          </a:stretch>
        </p:blipFill>
        <p:spPr>
          <a:xfrm>
            <a:off x="8258653" y="1396251"/>
            <a:ext cx="3086184" cy="1184597"/>
          </a:xfrm>
          <a:prstGeom prst="rect">
            <a:avLst/>
          </a:prstGeom>
        </p:spPr>
      </p:pic>
    </p:spTree>
    <p:extLst>
      <p:ext uri="{BB962C8B-B14F-4D97-AF65-F5344CB8AC3E}">
        <p14:creationId xmlns:p14="http://schemas.microsoft.com/office/powerpoint/2010/main" val="383537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ArchivesSpace to the rescue</a:t>
            </a:r>
            <a:endParaRPr lang="en-US" dirty="0"/>
          </a:p>
        </p:txBody>
      </p:sp>
      <p:sp>
        <p:nvSpPr>
          <p:cNvPr id="3" name="Content Placeholder 2"/>
          <p:cNvSpPr>
            <a:spLocks noGrp="1"/>
          </p:cNvSpPr>
          <p:nvPr>
            <p:ph idx="1"/>
          </p:nvPr>
        </p:nvSpPr>
        <p:spPr/>
        <p:txBody>
          <a:bodyPr/>
          <a:lstStyle/>
          <a:p>
            <a:r>
              <a:rPr lang="en-US" dirty="0" smtClean="0"/>
              <a:t>Web-based so could use personal computers</a:t>
            </a:r>
          </a:p>
          <a:p>
            <a:r>
              <a:rPr lang="en-US" dirty="0" smtClean="0"/>
              <a:t>Catalogers already trained to do authority work</a:t>
            </a:r>
          </a:p>
          <a:p>
            <a:r>
              <a:rPr lang="en-US" dirty="0" smtClean="0"/>
              <a:t>Staff just needed training in ArchivesSpace terminology and how to use the system</a:t>
            </a:r>
          </a:p>
          <a:p>
            <a:r>
              <a:rPr lang="en-US" dirty="0" smtClean="0"/>
              <a:t>Queries were run via ODBC connection to ArchivesSpace to get reports of corporate and name headings</a:t>
            </a:r>
          </a:p>
          <a:p>
            <a:pPr marL="0" indent="0">
              <a:buNone/>
            </a:pPr>
            <a:endParaRPr lang="en-US" dirty="0" smtClean="0"/>
          </a:p>
          <a:p>
            <a:pPr marL="0" indent="0">
              <a:buNone/>
            </a:pPr>
            <a:endParaRPr lang="en-US" dirty="0"/>
          </a:p>
        </p:txBody>
      </p:sp>
      <p:pic>
        <p:nvPicPr>
          <p:cNvPr id="4" name="Picture 3" descr="Why the Lone Ranger is lonely | Philosopher Mouse of the H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030" y="87085"/>
            <a:ext cx="2193284" cy="2814391"/>
          </a:xfrm>
          <a:prstGeom prst="rect">
            <a:avLst/>
          </a:prstGeom>
        </p:spPr>
      </p:pic>
    </p:spTree>
    <p:extLst>
      <p:ext uri="{BB962C8B-B14F-4D97-AF65-F5344CB8AC3E}">
        <p14:creationId xmlns:p14="http://schemas.microsoft.com/office/powerpoint/2010/main" val="166240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control in ArchivesSpace</a:t>
            </a:r>
            <a:endParaRPr lang="en-US" dirty="0"/>
          </a:p>
        </p:txBody>
      </p:sp>
      <p:pic>
        <p:nvPicPr>
          <p:cNvPr id="4" name="Content Placeholder 3"/>
          <p:cNvPicPr>
            <a:picLocks noGrp="1" noChangeAspect="1"/>
          </p:cNvPicPr>
          <p:nvPr>
            <p:ph idx="1"/>
          </p:nvPr>
        </p:nvPicPr>
        <p:blipFill>
          <a:blip r:embed="rId3"/>
          <a:stretch>
            <a:fillRect/>
          </a:stretch>
        </p:blipFill>
        <p:spPr>
          <a:xfrm>
            <a:off x="86710" y="1450581"/>
            <a:ext cx="6997347" cy="4685093"/>
          </a:xfrm>
          <a:prstGeom prst="rect">
            <a:avLst/>
          </a:prstGeom>
        </p:spPr>
      </p:pic>
    </p:spTree>
    <p:extLst>
      <p:ext uri="{BB962C8B-B14F-4D97-AF65-F5344CB8AC3E}">
        <p14:creationId xmlns:p14="http://schemas.microsoft.com/office/powerpoint/2010/main" val="2963835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95E77080C19E4E9ADA39AEB8D52632" ma:contentTypeVersion="12" ma:contentTypeDescription="Create a new document." ma:contentTypeScope="" ma:versionID="fb6aa7f1a25290c36534533c7665855d">
  <xsd:schema xmlns:xsd="http://www.w3.org/2001/XMLSchema" xmlns:xs="http://www.w3.org/2001/XMLSchema" xmlns:p="http://schemas.microsoft.com/office/2006/metadata/properties" xmlns:ns3="274ed7e4-5cd9-42f2-bea4-e77a1f4ecf5d" xmlns:ns4="dbe099af-7fc9-4435-ba29-e704dd94d992" targetNamespace="http://schemas.microsoft.com/office/2006/metadata/properties" ma:root="true" ma:fieldsID="140ebcbdf9c98a4d1f0e2caf640ec3cb" ns3:_="" ns4:_="">
    <xsd:import namespace="274ed7e4-5cd9-42f2-bea4-e77a1f4ecf5d"/>
    <xsd:import namespace="dbe099af-7fc9-4435-ba29-e704dd94d9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ed7e4-5cd9-42f2-bea4-e77a1f4ecf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e099af-7fc9-4435-ba29-e704dd94d99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40A71-1DD9-4A37-A580-7B09E7DA3E4A}">
  <ds:schemaRefs>
    <ds:schemaRef ds:uri="http://purl.org/dc/dcmitype/"/>
    <ds:schemaRef ds:uri="http://schemas.microsoft.com/office/2006/documentManagement/types"/>
    <ds:schemaRef ds:uri="http://purl.org/dc/elements/1.1/"/>
    <ds:schemaRef ds:uri="http://schemas.microsoft.com/office/2006/metadata/properties"/>
    <ds:schemaRef ds:uri="274ed7e4-5cd9-42f2-bea4-e77a1f4ecf5d"/>
    <ds:schemaRef ds:uri="http://purl.org/dc/terms/"/>
    <ds:schemaRef ds:uri="dbe099af-7fc9-4435-ba29-e704dd94d992"/>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57ACCF-7FE2-40AB-B9B2-F49EA65F5863}">
  <ds:schemaRefs>
    <ds:schemaRef ds:uri="http://schemas.microsoft.com/sharepoint/v3/contenttype/forms"/>
  </ds:schemaRefs>
</ds:datastoreItem>
</file>

<file path=customXml/itemProps3.xml><?xml version="1.0" encoding="utf-8"?>
<ds:datastoreItem xmlns:ds="http://schemas.openxmlformats.org/officeDocument/2006/customXml" ds:itemID="{703F2C77-F7C7-4BDC-B903-174D02A4C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ed7e4-5cd9-42f2-bea4-e77a1f4ecf5d"/>
    <ds:schemaRef ds:uri="dbe099af-7fc9-4435-ba29-e704dd94d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TotalTime>
  <Words>1403</Words>
  <Application>Microsoft Office PowerPoint</Application>
  <PresentationFormat>Widescreen</PresentationFormat>
  <Paragraphs>124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Authority Maintenance for Finding Aids</vt:lpstr>
      <vt:lpstr>Brief history of finding aids at KU</vt:lpstr>
      <vt:lpstr>Brief history of finding aids at KU</vt:lpstr>
      <vt:lpstr>Brief history of finding aids at KU</vt:lpstr>
      <vt:lpstr>Scope of authority maintenance issues</vt:lpstr>
      <vt:lpstr>Scope of authority maintenance issues</vt:lpstr>
      <vt:lpstr>Scope of authority maintenance issues</vt:lpstr>
      <vt:lpstr>ArchivesSpace to the rescue</vt:lpstr>
      <vt:lpstr>Authority control in ArchivesSpace</vt:lpstr>
      <vt:lpstr>Authority control in ArchivesSpace</vt:lpstr>
      <vt:lpstr>Insta-Update!</vt:lpstr>
      <vt:lpstr>Insta-Update!</vt:lpstr>
      <vt:lpstr>Creating a record</vt:lpstr>
      <vt:lpstr>Creating a record</vt:lpstr>
      <vt:lpstr>Creating a record</vt:lpstr>
      <vt:lpstr>Merge records</vt:lpstr>
      <vt:lpstr>Merge records</vt:lpstr>
      <vt:lpstr>Merge records</vt:lpstr>
      <vt:lpstr>Ta-Da!</vt:lpstr>
      <vt:lpstr>PowerPoint Presentation</vt:lpstr>
    </vt:vector>
  </TitlesOfParts>
  <Company>The 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Authority Maintenance for Finding Aids</dc:title>
  <dc:creator>Kottman, Miloche</dc:creator>
  <cp:lastModifiedBy>Kottman, Miloche</cp:lastModifiedBy>
  <cp:revision>23</cp:revision>
  <dcterms:created xsi:type="dcterms:W3CDTF">2021-02-10T16:52:22Z</dcterms:created>
  <dcterms:modified xsi:type="dcterms:W3CDTF">2021-02-16T20:30:29Z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0x010100EE95E77080C19E4E9ADA39AEB8D52632</vt:lpwstr>
  </property>
</Properties>
</file>