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316" r:id="rId8"/>
    <p:sldId id="315" r:id="rId9"/>
    <p:sldId id="317" r:id="rId10"/>
    <p:sldId id="319" r:id="rId11"/>
    <p:sldId id="320" r:id="rId12"/>
    <p:sldId id="328" r:id="rId13"/>
    <p:sldId id="331" r:id="rId14"/>
    <p:sldId id="262" r:id="rId15"/>
    <p:sldId id="336" r:id="rId16"/>
    <p:sldId id="339" r:id="rId17"/>
    <p:sldId id="340" r:id="rId18"/>
    <p:sldId id="344" r:id="rId19"/>
    <p:sldId id="342" r:id="rId20"/>
    <p:sldId id="341" r:id="rId21"/>
    <p:sldId id="34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1" autoAdjust="0"/>
    <p:restoredTop sz="78764" autoAdjust="0"/>
  </p:normalViewPr>
  <p:slideViewPr>
    <p:cSldViewPr snapToGrid="0">
      <p:cViewPr varScale="1">
        <p:scale>
          <a:sx n="90" d="100"/>
          <a:sy n="90" d="100"/>
        </p:scale>
        <p:origin x="114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38BC19-2ADE-43C8-8909-11E71956B4BC}" type="datetimeFigureOut">
              <a:rPr lang="en-US" smtClean="0"/>
              <a:t>9/23/2022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41AD5C-26F5-4C34-A493-88D5696D3AFF}" type="slidenum">
              <a:rPr lang="en-US" smtClean="0"/>
              <a:t>‹#›</a:t>
            </a:fld>
            <a:endParaRPr lang="en-US"/>
          </a:p>
        </p:txBody>
      </p:sp>
    </p:spTree>
    <p:extLst>
      <p:ext uri="{BB962C8B-B14F-4D97-AF65-F5344CB8AC3E}">
        <p14:creationId xmlns:p14="http://schemas.microsoft.com/office/powerpoint/2010/main" val="260353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was asked to speak a few minutes today on Representative Expression elements in authority records. Since this is a new concept that will be coming with “official” RDA, perhaps some of you are wondering just what a representative expression is.</a:t>
            </a:r>
          </a:p>
        </p:txBody>
      </p:sp>
      <p:sp>
        <p:nvSpPr>
          <p:cNvPr id="4" name="Slide Number Placeholder 3"/>
          <p:cNvSpPr>
            <a:spLocks noGrp="1"/>
          </p:cNvSpPr>
          <p:nvPr>
            <p:ph type="sldNum" sz="quarter" idx="5"/>
          </p:nvPr>
        </p:nvSpPr>
        <p:spPr/>
        <p:txBody>
          <a:bodyPr/>
          <a:lstStyle/>
          <a:p>
            <a:fld id="{D041AD5C-26F5-4C34-A493-88D5696D3AFF}" type="slidenum">
              <a:rPr lang="en-US" smtClean="0"/>
              <a:t>1</a:t>
            </a:fld>
            <a:endParaRPr lang="en-US"/>
          </a:p>
        </p:txBody>
      </p:sp>
    </p:spTree>
    <p:extLst>
      <p:ext uri="{BB962C8B-B14F-4D97-AF65-F5344CB8AC3E}">
        <p14:creationId xmlns:p14="http://schemas.microsoft.com/office/powerpoint/2010/main" val="3445820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542788">
              <a:defRPr/>
            </a:pPr>
            <a:r>
              <a:rPr lang="en-US" dirty="0"/>
              <a:t>This problem is effectively solved with the introduction in official RDA of attributive representative expression elements to be used in descriptions of </a:t>
            </a:r>
            <a:r>
              <a:rPr lang="en-US" i="1" dirty="0"/>
              <a:t>works</a:t>
            </a:r>
            <a:r>
              <a:rPr lang="en-US" i="0" dirty="0"/>
              <a:t>. (summarize)</a:t>
            </a:r>
            <a:endParaRPr lang="en-US" dirty="0"/>
          </a:p>
          <a:p>
            <a:pPr defTabSz="542788">
              <a:defRPr/>
            </a:pPr>
            <a:endParaRPr lang="en-US" dirty="0"/>
          </a:p>
          <a:p>
            <a:pPr defTabSz="542788">
              <a:defRPr/>
            </a:pPr>
            <a:r>
              <a:rPr lang="en-US" dirty="0"/>
              <a:t>Thes</a:t>
            </a:r>
            <a:r>
              <a:rPr lang="en-US" baseline="0" dirty="0"/>
              <a:t>e are the available Representative expression elements in official RDA for a work with textual aspects.</a:t>
            </a:r>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D9CC68B-1D24-4CA3-A35A-27A7EB370CA0}" type="slidenum">
              <a:rPr lang="en-US" smtClean="0"/>
              <a:t>12</a:t>
            </a:fld>
            <a:endParaRPr lang="en-US"/>
          </a:p>
        </p:txBody>
      </p:sp>
    </p:spTree>
    <p:extLst>
      <p:ext uri="{BB962C8B-B14F-4D97-AF65-F5344CB8AC3E}">
        <p14:creationId xmlns:p14="http://schemas.microsoft.com/office/powerpoint/2010/main" val="3076309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a:t>
            </a:r>
            <a:r>
              <a:rPr lang="en-US" baseline="0" dirty="0"/>
              <a:t>e are the available Representative expression elements in official RDA for a work with notated music aspects. (summarize)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There are also other representative expression elements available for works with moving image, audio, and cartographic or other aspects.</a:t>
            </a:r>
            <a:endParaRPr lang="en-US" dirty="0"/>
          </a:p>
          <a:p>
            <a:endParaRPr lang="en-US" dirty="0"/>
          </a:p>
        </p:txBody>
      </p:sp>
      <p:sp>
        <p:nvSpPr>
          <p:cNvPr id="4" name="Slide Number Placeholder 3"/>
          <p:cNvSpPr>
            <a:spLocks noGrp="1"/>
          </p:cNvSpPr>
          <p:nvPr>
            <p:ph type="sldNum" sz="quarter" idx="5"/>
          </p:nvPr>
        </p:nvSpPr>
        <p:spPr/>
        <p:txBody>
          <a:bodyPr/>
          <a:lstStyle/>
          <a:p>
            <a:fld id="{3D9CC68B-1D24-4CA3-A35A-27A7EB370CA0}" type="slidenum">
              <a:rPr lang="en-US" smtClean="0"/>
              <a:t>13</a:t>
            </a:fld>
            <a:endParaRPr lang="en-US"/>
          </a:p>
        </p:txBody>
      </p:sp>
    </p:spTree>
    <p:extLst>
      <p:ext uri="{BB962C8B-B14F-4D97-AF65-F5344CB8AC3E}">
        <p14:creationId xmlns:p14="http://schemas.microsoft.com/office/powerpoint/2010/main" val="1338211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initial policy in the official toolkit for all the representative expression elements is “Do not record the element”. This was never intended as the permanent policy; it was inserted as a placeholder while PCC discussions took place (involving the PCC RDA Communications Committee and the PCC Standing Committee on Standards). These discussions </a:t>
            </a:r>
            <a:r>
              <a:rPr lang="en-US" i="1" dirty="0"/>
              <a:t>have</a:t>
            </a:r>
            <a:r>
              <a:rPr lang="en-US" dirty="0"/>
              <a:t> taken place and it is proposed to change these to say (read slide), with different nuances for particular representative expression elements. This will require working out details with the NACO nodes to allow recording representative expression elements in MARC records, but I believe this will be in place in time for PCC implementation of official RDA.</a:t>
            </a:r>
          </a:p>
          <a:p>
            <a:endParaRPr lang="en-US" dirty="0"/>
          </a:p>
          <a:p>
            <a:r>
              <a:rPr lang="en-US" dirty="0"/>
              <a:t>Contact me if you’d like to see the documentation of the PCC RDA Communications Committee on this issue: see https://www.loc.gov/aba/pcc/rda/communications-committee/ and https://docs.google.com/spreadsheets/d/1vDPelYCMCtdEc4iahZ0bx_9r7AoH1B6boi_yAflvJ-8/edit?pli=1#gid=0 </a:t>
            </a:r>
          </a:p>
        </p:txBody>
      </p:sp>
      <p:sp>
        <p:nvSpPr>
          <p:cNvPr id="4" name="Slide Number Placeholder 3"/>
          <p:cNvSpPr>
            <a:spLocks noGrp="1"/>
          </p:cNvSpPr>
          <p:nvPr>
            <p:ph type="sldNum" sz="quarter" idx="5"/>
          </p:nvPr>
        </p:nvSpPr>
        <p:spPr/>
        <p:txBody>
          <a:bodyPr/>
          <a:lstStyle/>
          <a:p>
            <a:fld id="{D041AD5C-26F5-4C34-A493-88D5696D3AFF}" type="slidenum">
              <a:rPr lang="en-US" smtClean="0"/>
              <a:t>14</a:t>
            </a:fld>
            <a:endParaRPr lang="en-US"/>
          </a:p>
        </p:txBody>
      </p:sp>
    </p:spTree>
    <p:extLst>
      <p:ext uri="{BB962C8B-B14F-4D97-AF65-F5344CB8AC3E}">
        <p14:creationId xmlns:p14="http://schemas.microsoft.com/office/powerpoint/2010/main" val="2229246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then:</a:t>
            </a:r>
          </a:p>
          <a:p>
            <a:endParaRPr lang="en-US" dirty="0"/>
          </a:p>
          <a:p>
            <a:r>
              <a:rPr lang="en-US" dirty="0"/>
              <a:t>Note: as of September 27, 2022 the NACO nodes haven’t implemented 387 yet. Implementation has been proposed.</a:t>
            </a:r>
          </a:p>
          <a:p>
            <a:endParaRPr lang="en-US" dirty="0"/>
          </a:p>
          <a:p>
            <a:r>
              <a:rPr lang="en-US" dirty="0"/>
              <a:t>Note: coding for Extent of representative expression and Medium of performance of choreographic content has not been determined yet.</a:t>
            </a:r>
          </a:p>
        </p:txBody>
      </p:sp>
      <p:sp>
        <p:nvSpPr>
          <p:cNvPr id="4" name="Slide Number Placeholder 3"/>
          <p:cNvSpPr>
            <a:spLocks noGrp="1"/>
          </p:cNvSpPr>
          <p:nvPr>
            <p:ph type="sldNum" sz="quarter" idx="5"/>
          </p:nvPr>
        </p:nvSpPr>
        <p:spPr/>
        <p:txBody>
          <a:bodyPr/>
          <a:lstStyle/>
          <a:p>
            <a:fld id="{3D9CC68B-1D24-4CA3-A35A-27A7EB370CA0}" type="slidenum">
              <a:rPr lang="en-US" smtClean="0"/>
              <a:t>15</a:t>
            </a:fld>
            <a:endParaRPr lang="en-US"/>
          </a:p>
        </p:txBody>
      </p:sp>
    </p:spTree>
    <p:extLst>
      <p:ext uri="{BB962C8B-B14F-4D97-AF65-F5344CB8AC3E}">
        <p14:creationId xmlns:p14="http://schemas.microsoft.com/office/powerpoint/2010/main" val="3768080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https://www.loc.gov/marc/authority/ad387.html and https://www.loc.gov/marc/bibliographic/bd387.html</a:t>
            </a:r>
          </a:p>
          <a:p>
            <a:endParaRPr lang="en-US" dirty="0"/>
          </a:p>
          <a:p>
            <a:r>
              <a:rPr lang="en-US" dirty="0"/>
              <a:t>Note: There is no provision (yet) for Extent of representative expression, pending larger discussions of recording extent in official RDA.</a:t>
            </a:r>
          </a:p>
          <a:p>
            <a:endParaRPr lang="en-US" dirty="0"/>
          </a:p>
        </p:txBody>
      </p:sp>
      <p:sp>
        <p:nvSpPr>
          <p:cNvPr id="4" name="Slide Number Placeholder 3"/>
          <p:cNvSpPr>
            <a:spLocks noGrp="1"/>
          </p:cNvSpPr>
          <p:nvPr>
            <p:ph type="sldNum" sz="quarter" idx="5"/>
          </p:nvPr>
        </p:nvSpPr>
        <p:spPr/>
        <p:txBody>
          <a:bodyPr/>
          <a:lstStyle/>
          <a:p>
            <a:fld id="{3D9CC68B-1D24-4CA3-A35A-27A7EB370CA0}" type="slidenum">
              <a:rPr lang="en-US" smtClean="0"/>
              <a:t>16</a:t>
            </a:fld>
            <a:endParaRPr lang="en-US"/>
          </a:p>
        </p:txBody>
      </p:sp>
    </p:spTree>
    <p:extLst>
      <p:ext uri="{BB962C8B-B14F-4D97-AF65-F5344CB8AC3E}">
        <p14:creationId xmlns:p14="http://schemas.microsoft.com/office/powerpoint/2010/main" val="21422029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Coding from https://www.loc.gov/marc/mac/2022/2022-04.html; recheck when officially published.</a:t>
            </a:r>
          </a:p>
        </p:txBody>
      </p:sp>
      <p:sp>
        <p:nvSpPr>
          <p:cNvPr id="4" name="Slide Number Placeholder 3"/>
          <p:cNvSpPr>
            <a:spLocks noGrp="1"/>
          </p:cNvSpPr>
          <p:nvPr>
            <p:ph type="sldNum" sz="quarter" idx="5"/>
          </p:nvPr>
        </p:nvSpPr>
        <p:spPr/>
        <p:txBody>
          <a:bodyPr/>
          <a:lstStyle/>
          <a:p>
            <a:fld id="{3D9CC68B-1D24-4CA3-A35A-27A7EB370CA0}" type="slidenum">
              <a:rPr lang="en-US" smtClean="0"/>
              <a:t>17</a:t>
            </a:fld>
            <a:endParaRPr lang="en-US"/>
          </a:p>
        </p:txBody>
      </p:sp>
    </p:spTree>
    <p:extLst>
      <p:ext uri="{BB962C8B-B14F-4D97-AF65-F5344CB8AC3E}">
        <p14:creationId xmlns:p14="http://schemas.microsoft.com/office/powerpoint/2010/main" val="189803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an example of recording representative expression elements in a MARC work authority record for a familiar work</a:t>
            </a:r>
          </a:p>
        </p:txBody>
      </p:sp>
      <p:sp>
        <p:nvSpPr>
          <p:cNvPr id="4" name="Slide Number Placeholder 3"/>
          <p:cNvSpPr>
            <a:spLocks noGrp="1"/>
          </p:cNvSpPr>
          <p:nvPr>
            <p:ph type="sldNum" sz="quarter" idx="5"/>
          </p:nvPr>
        </p:nvSpPr>
        <p:spPr/>
        <p:txBody>
          <a:bodyPr/>
          <a:lstStyle/>
          <a:p>
            <a:fld id="{D041AD5C-26F5-4C34-A493-88D5696D3AFF}" type="slidenum">
              <a:rPr lang="en-US" smtClean="0"/>
              <a:t>18</a:t>
            </a:fld>
            <a:endParaRPr lang="en-US"/>
          </a:p>
        </p:txBody>
      </p:sp>
    </p:spTree>
    <p:extLst>
      <p:ext uri="{BB962C8B-B14F-4D97-AF65-F5344CB8AC3E}">
        <p14:creationId xmlns:p14="http://schemas.microsoft.com/office/powerpoint/2010/main" val="26109159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example clearly shows how representative expression elements in the work record were derived from elements of expression records. The original language of Homer’s Odyssey was Greek and the original content type was text (technically speaking the original content type was spoken word, but since no recording was made, for cataloging purposes that original expression never existed. The first surviving content type was text and that’s what people think of when they think of the Odyssey). The elements “Text” and “Greek” in the work record to the upper right were derived from what was recorded in expression records that were judged to be representative or canonical.</a:t>
            </a:r>
          </a:p>
        </p:txBody>
      </p:sp>
      <p:sp>
        <p:nvSpPr>
          <p:cNvPr id="4" name="Slide Number Placeholder 3"/>
          <p:cNvSpPr>
            <a:spLocks noGrp="1"/>
          </p:cNvSpPr>
          <p:nvPr>
            <p:ph type="sldNum" sz="quarter" idx="5"/>
          </p:nvPr>
        </p:nvSpPr>
        <p:spPr/>
        <p:txBody>
          <a:bodyPr/>
          <a:lstStyle/>
          <a:p>
            <a:fld id="{3D9CC68B-1D24-4CA3-A35A-27A7EB370CA0}" type="slidenum">
              <a:rPr lang="en-US" smtClean="0"/>
              <a:t>19</a:t>
            </a:fld>
            <a:endParaRPr lang="en-US"/>
          </a:p>
        </p:txBody>
      </p:sp>
    </p:spTree>
    <p:extLst>
      <p:ext uri="{BB962C8B-B14F-4D97-AF65-F5344CB8AC3E}">
        <p14:creationId xmlns:p14="http://schemas.microsoft.com/office/powerpoint/2010/main" val="21905851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and Medium of performance were attributes (elements) of the Work entity in original RDA. and thus could appropriately be recorded in authority records for musical works (unlike the textual work examples, for instance, of recording language in a work record, there were not mistakes.) In </a:t>
            </a:r>
            <a:r>
              <a:rPr lang="en-US" i="1" dirty="0"/>
              <a:t>official</a:t>
            </a:r>
            <a:r>
              <a:rPr lang="en-US" dirty="0"/>
              <a:t> RDA these elements have become attributes of the Expression entity (“key of expression” and “medium of performance of musical content”). It will no longer be appropriate to record these two elements in records for musical </a:t>
            </a:r>
            <a:r>
              <a:rPr lang="en-US" i="1" dirty="0"/>
              <a:t>works </a:t>
            </a:r>
            <a:r>
              <a:rPr lang="en-US" i="0" dirty="0"/>
              <a:t>(vs. in records for expressions of musical works)</a:t>
            </a:r>
            <a:r>
              <a:rPr lang="en-US" dirty="0"/>
              <a:t>. However, their equivalent representative expression elements can be recorded in work records, and usually only require a change to the indicator values to indicate that they are representative expression elements, as shown here.</a:t>
            </a:r>
          </a:p>
          <a:p>
            <a:endParaRPr lang="en-US" dirty="0"/>
          </a:p>
          <a:p>
            <a:r>
              <a:rPr lang="en-US" dirty="0"/>
              <a:t>Looking at the Debussy example, an authority record describing an arrangement (an expression) of Syrinx for </a:t>
            </a:r>
            <a:r>
              <a:rPr lang="en-US" i="1" dirty="0"/>
              <a:t>clarinet</a:t>
            </a:r>
            <a:r>
              <a:rPr lang="en-US" dirty="0"/>
              <a:t> would record the </a:t>
            </a:r>
            <a:r>
              <a:rPr lang="en-US" i="1" dirty="0"/>
              <a:t>expression</a:t>
            </a:r>
            <a:r>
              <a:rPr lang="en-US" dirty="0"/>
              <a:t> element “Medium of performance of musical content” as “clarinet” using 382 first indicator “0” in an </a:t>
            </a:r>
            <a:r>
              <a:rPr lang="en-US" i="1" dirty="0"/>
              <a:t>expression</a:t>
            </a:r>
            <a:r>
              <a:rPr lang="en-US" i="0" dirty="0"/>
              <a:t> record for that arrangement, and it would be linked to this work-level authority record, which shows that that </a:t>
            </a:r>
            <a:r>
              <a:rPr lang="en-US" i="1" dirty="0"/>
              <a:t>representative</a:t>
            </a:r>
            <a:r>
              <a:rPr lang="en-US" i="0" dirty="0"/>
              <a:t> medium of performance is the original one, flute. This could potentially be quite useful in providing context to users, </a:t>
            </a:r>
            <a:r>
              <a:rPr lang="en-US" i="1" dirty="0"/>
              <a:t>if we design our systems intelligently</a:t>
            </a:r>
            <a:r>
              <a:rPr lang="en-US" i="0" dirty="0"/>
              <a:t>. </a:t>
            </a:r>
            <a:endParaRPr lang="en-US" dirty="0"/>
          </a:p>
          <a:p>
            <a:endParaRPr lang="en-US" dirty="0"/>
          </a:p>
          <a:p>
            <a:r>
              <a:rPr lang="en-US" dirty="0"/>
              <a:t>Note that in some cases key and medium of performance representative expression elements may be included in the authorized access point for the work (see the Mozart example).</a:t>
            </a:r>
          </a:p>
        </p:txBody>
      </p:sp>
      <p:sp>
        <p:nvSpPr>
          <p:cNvPr id="4" name="Slide Number Placeholder 3"/>
          <p:cNvSpPr>
            <a:spLocks noGrp="1"/>
          </p:cNvSpPr>
          <p:nvPr>
            <p:ph type="sldNum" sz="quarter" idx="5"/>
          </p:nvPr>
        </p:nvSpPr>
        <p:spPr/>
        <p:txBody>
          <a:bodyPr/>
          <a:lstStyle/>
          <a:p>
            <a:fld id="{3D9CC68B-1D24-4CA3-A35A-27A7EB370CA0}" type="slidenum">
              <a:rPr lang="en-US" smtClean="0"/>
              <a:t>20</a:t>
            </a:fld>
            <a:endParaRPr lang="en-US"/>
          </a:p>
        </p:txBody>
      </p:sp>
    </p:spTree>
    <p:extLst>
      <p:ext uri="{BB962C8B-B14F-4D97-AF65-F5344CB8AC3E}">
        <p14:creationId xmlns:p14="http://schemas.microsoft.com/office/powerpoint/2010/main" val="4002212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usually helpful to refer to the RDA glossary, so here it is: “An expression that is considered a canonical source of data for identifying a work.” </a:t>
            </a:r>
          </a:p>
          <a:p>
            <a:endParaRPr lang="en-US" dirty="0"/>
          </a:p>
          <a:p>
            <a:r>
              <a:rPr lang="en-US" dirty="0"/>
              <a:t>Perhaps this raises more questions than it answers. Let’s break this up a bit.</a:t>
            </a:r>
          </a:p>
          <a:p>
            <a:endParaRPr lang="en-US" dirty="0"/>
          </a:p>
          <a:p>
            <a:r>
              <a:rPr lang="en-US" dirty="0"/>
              <a:t>First, the definition is talking about expressions and works, which means we’re squarely in the FRBR (now LRM, the IFLA Library Reference Model) WEMI, Work-Expression-Manifestation-Item framework. </a:t>
            </a:r>
          </a:p>
          <a:p>
            <a:endParaRPr lang="en-US" dirty="0"/>
          </a:p>
          <a:p>
            <a:r>
              <a:rPr lang="en-US" dirty="0"/>
              <a:t>Thinking in those terms, first of all, we’re talking about an </a:t>
            </a:r>
            <a:r>
              <a:rPr lang="en-US" i="1" dirty="0"/>
              <a:t>expression</a:t>
            </a:r>
            <a:r>
              <a:rPr lang="en-US" i="0" dirty="0"/>
              <a:t>, but one that has a special relationship to its work: it is a “canonical source of data”. What does this mean?</a:t>
            </a:r>
          </a:p>
          <a:p>
            <a:endParaRPr lang="en-US" i="0" dirty="0"/>
          </a:p>
          <a:p>
            <a:r>
              <a:rPr lang="en-US" i="0" dirty="0"/>
              <a:t>RDA doesn’t explain, but LRM does talk quite a lot about it.</a:t>
            </a:r>
          </a:p>
        </p:txBody>
      </p:sp>
      <p:sp>
        <p:nvSpPr>
          <p:cNvPr id="4" name="Slide Number Placeholder 3"/>
          <p:cNvSpPr>
            <a:spLocks noGrp="1"/>
          </p:cNvSpPr>
          <p:nvPr>
            <p:ph type="sldNum" sz="quarter" idx="5"/>
          </p:nvPr>
        </p:nvSpPr>
        <p:spPr/>
        <p:txBody>
          <a:bodyPr/>
          <a:lstStyle/>
          <a:p>
            <a:fld id="{D041AD5C-26F5-4C34-A493-88D5696D3AFF}" type="slidenum">
              <a:rPr lang="en-US" smtClean="0"/>
              <a:t>2</a:t>
            </a:fld>
            <a:endParaRPr lang="en-US"/>
          </a:p>
        </p:txBody>
      </p:sp>
    </p:spTree>
    <p:extLst>
      <p:ext uri="{BB962C8B-B14F-4D97-AF65-F5344CB8AC3E}">
        <p14:creationId xmlns:p14="http://schemas.microsoft.com/office/powerpoint/2010/main" val="1039848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LRM speaks in terms of Representative expression attributes and has little to say about representative expressions per se. </a:t>
            </a:r>
          </a:p>
          <a:p>
            <a:endParaRPr lang="en-US" dirty="0"/>
          </a:p>
          <a:p>
            <a:r>
              <a:rPr lang="en-US" dirty="0"/>
              <a:t>[read slide]</a:t>
            </a:r>
          </a:p>
          <a:p>
            <a:endParaRPr lang="en-US" dirty="0"/>
          </a:p>
          <a:p>
            <a:r>
              <a:rPr lang="en-US" dirty="0"/>
              <a:t>In other words, it is an attribute of an </a:t>
            </a:r>
            <a:r>
              <a:rPr lang="en-US" i="1" dirty="0"/>
              <a:t>expression</a:t>
            </a:r>
            <a:r>
              <a:rPr lang="en-US" i="0" dirty="0"/>
              <a:t> that seems particularly important to users when they think about the </a:t>
            </a:r>
            <a:r>
              <a:rPr lang="en-US" i="1" dirty="0"/>
              <a:t>work</a:t>
            </a:r>
            <a:r>
              <a:rPr lang="en-US" i="0" dirty="0"/>
              <a:t>.</a:t>
            </a:r>
            <a:endParaRPr lang="en-US" dirty="0"/>
          </a:p>
        </p:txBody>
      </p:sp>
      <p:sp>
        <p:nvSpPr>
          <p:cNvPr id="4" name="Slide Number Placeholder 3"/>
          <p:cNvSpPr>
            <a:spLocks noGrp="1"/>
          </p:cNvSpPr>
          <p:nvPr>
            <p:ph type="sldNum" sz="quarter" idx="5"/>
          </p:nvPr>
        </p:nvSpPr>
        <p:spPr/>
        <p:txBody>
          <a:bodyPr/>
          <a:lstStyle/>
          <a:p>
            <a:fld id="{D041AD5C-26F5-4C34-A493-88D5696D3AFF}" type="slidenum">
              <a:rPr lang="en-US" smtClean="0"/>
              <a:t>3</a:t>
            </a:fld>
            <a:endParaRPr lang="en-US"/>
          </a:p>
        </p:txBody>
      </p:sp>
    </p:spTree>
    <p:extLst>
      <p:ext uri="{BB962C8B-B14F-4D97-AF65-F5344CB8AC3E}">
        <p14:creationId xmlns:p14="http://schemas.microsoft.com/office/powerpoint/2010/main" val="2657482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LRM further explains: (from LRM 5.6, and other parts of LRM)</a:t>
            </a:r>
          </a:p>
        </p:txBody>
      </p:sp>
      <p:sp>
        <p:nvSpPr>
          <p:cNvPr id="4" name="Slide Number Placeholder 3"/>
          <p:cNvSpPr>
            <a:spLocks noGrp="1"/>
          </p:cNvSpPr>
          <p:nvPr>
            <p:ph type="sldNum" sz="quarter" idx="5"/>
          </p:nvPr>
        </p:nvSpPr>
        <p:spPr/>
        <p:txBody>
          <a:bodyPr/>
          <a:lstStyle/>
          <a:p>
            <a:fld id="{D041AD5C-26F5-4C34-A493-88D5696D3AFF}" type="slidenum">
              <a:rPr lang="en-US" smtClean="0"/>
              <a:t>4</a:t>
            </a:fld>
            <a:endParaRPr lang="en-US"/>
          </a:p>
        </p:txBody>
      </p:sp>
    </p:spTree>
    <p:extLst>
      <p:ext uri="{BB962C8B-B14F-4D97-AF65-F5344CB8AC3E}">
        <p14:creationId xmlns:p14="http://schemas.microsoft.com/office/powerpoint/2010/main" val="845436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Work does not have language or content type or key or medium of performance as attributes.</a:t>
            </a:r>
          </a:p>
        </p:txBody>
      </p:sp>
      <p:sp>
        <p:nvSpPr>
          <p:cNvPr id="4" name="Slide Number Placeholder 3"/>
          <p:cNvSpPr>
            <a:spLocks noGrp="1"/>
          </p:cNvSpPr>
          <p:nvPr>
            <p:ph type="sldNum" sz="quarter" idx="5"/>
          </p:nvPr>
        </p:nvSpPr>
        <p:spPr/>
        <p:txBody>
          <a:bodyPr/>
          <a:lstStyle/>
          <a:p>
            <a:fld id="{D041AD5C-26F5-4C34-A493-88D5696D3AFF}" type="slidenum">
              <a:rPr lang="en-US" smtClean="0"/>
              <a:t>5</a:t>
            </a:fld>
            <a:endParaRPr lang="en-US"/>
          </a:p>
        </p:txBody>
      </p:sp>
    </p:spTree>
    <p:extLst>
      <p:ext uri="{BB962C8B-B14F-4D97-AF65-F5344CB8AC3E}">
        <p14:creationId xmlns:p14="http://schemas.microsoft.com/office/powerpoint/2010/main" val="351965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Although LRM has a few references to “representative expression” per se as a possibility (that is, picking out an expression as “the” representative expression), it mostly concentrates on “representative expression </a:t>
            </a:r>
            <a:r>
              <a:rPr lang="en-US" i="1" dirty="0"/>
              <a:t>attributes</a:t>
            </a:r>
            <a:r>
              <a:rPr lang="en-US" dirty="0"/>
              <a:t>” which can be recorded as attributes at the work level.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RDA does define a relationship called “representative expression” as seen here, so we need to talk about it for just a moment. Again, the glossary definition defines this as “</a:t>
            </a:r>
            <a:r>
              <a:rPr lang="en-US" i="0" dirty="0"/>
              <a:t>an expression that is considered a canonical source of data for identifying a work.” We’ve seen on the previous slide what it means by “canonical” and RDA here contemplates picking one or more </a:t>
            </a:r>
            <a:r>
              <a:rPr lang="en-US" i="1" dirty="0"/>
              <a:t>expressions</a:t>
            </a:r>
            <a:r>
              <a:rPr lang="en-US" i="0" dirty="0"/>
              <a:t> as “canonical” and recording a special relationship using this relationship element </a:t>
            </a:r>
            <a:r>
              <a:rPr lang="en-US" dirty="0"/>
              <a:t>between the record or description of the work entity and a description (record) of that expression.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We’ve already seen that LRM tells us that it’s not necessary to identify a particular expression as </a:t>
            </a:r>
            <a:r>
              <a:rPr lang="en-US" i="1" dirty="0"/>
              <a:t>the</a:t>
            </a:r>
            <a:r>
              <a:rPr lang="en-US" dirty="0"/>
              <a:t> “representative expression,” and there are lots of practical reasons for this. Who gets to decide which expression is “the” representative expression? What about works such as Homer’s </a:t>
            </a:r>
            <a:r>
              <a:rPr lang="en-US" i="1" dirty="0"/>
              <a:t>Odyssey</a:t>
            </a:r>
            <a:r>
              <a:rPr lang="en-US" dirty="0"/>
              <a:t> for which “the” original expression no longer exists? The Greek text of the Odyssey exists in thousands of manuscripts, each a different expression of the work, and this work originated as a series of oral expressions which no longer exist because they were never recorded as sound.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for practical reasons, although RDA does allow for this relationship to be declared, we’re going to concentrate on the representative expression </a:t>
            </a:r>
            <a:r>
              <a:rPr lang="en-US" i="1" dirty="0"/>
              <a:t>attributes</a:t>
            </a:r>
            <a:r>
              <a:rPr lang="en-US" i="0" dirty="0"/>
              <a:t>—or “elements” as they are called in RDA, rather than this relationship. Although policies will continue to evolve, it seems unlikely to me that PCC will encourage recording this relationship between a work and an expression record. In contrast, PCC will likely encourage and will almost certainly </a:t>
            </a:r>
            <a:r>
              <a:rPr lang="en-US" i="1" dirty="0"/>
              <a:t>authorize</a:t>
            </a:r>
            <a:r>
              <a:rPr lang="en-US" i="0" dirty="0"/>
              <a:t> recording representative expression </a:t>
            </a:r>
            <a:r>
              <a:rPr lang="en-US" i="1" dirty="0"/>
              <a:t>elements </a:t>
            </a:r>
            <a:r>
              <a:rPr lang="en-US" i="0" dirty="0"/>
              <a:t>(attributes) as a part of a description of a </a:t>
            </a:r>
            <a:r>
              <a:rPr lang="en-US" i="1" dirty="0"/>
              <a:t>work</a:t>
            </a:r>
            <a:r>
              <a:rPr lang="en-US" i="0" dirty="0"/>
              <a:t>.</a:t>
            </a:r>
            <a:endParaRPr lang="en-US" dirty="0"/>
          </a:p>
          <a:p>
            <a:endParaRPr lang="en-US" dirty="0"/>
          </a:p>
        </p:txBody>
      </p:sp>
      <p:sp>
        <p:nvSpPr>
          <p:cNvPr id="4" name="Slide Number Placeholder 3"/>
          <p:cNvSpPr>
            <a:spLocks noGrp="1"/>
          </p:cNvSpPr>
          <p:nvPr>
            <p:ph type="sldNum" sz="quarter" idx="5"/>
          </p:nvPr>
        </p:nvSpPr>
        <p:spPr/>
        <p:txBody>
          <a:bodyPr/>
          <a:lstStyle/>
          <a:p>
            <a:fld id="{D041AD5C-26F5-4C34-A493-88D5696D3AFF}" type="slidenum">
              <a:rPr lang="en-US" smtClean="0"/>
              <a:t>6</a:t>
            </a:fld>
            <a:endParaRPr lang="en-US"/>
          </a:p>
        </p:txBody>
      </p:sp>
    </p:spTree>
    <p:extLst>
      <p:ext uri="{BB962C8B-B14F-4D97-AF65-F5344CB8AC3E}">
        <p14:creationId xmlns:p14="http://schemas.microsoft.com/office/powerpoint/2010/main" val="996501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begin with looking at non-representative expression attribute elements in official RDA.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has been some reorganization of the attribute elements</a:t>
            </a:r>
            <a:r>
              <a:rPr lang="en-US" baseline="0" dirty="0"/>
              <a:t> with the advent of the official LRM-based RDA. A few have been moved from Work to Expression, or Manifestation to Work. The basic principle remains the same, however: the elements are discrete: there is no overlap between the elements used to describe a work and those used to describe an expression.  (Principle of Entity-Relationship data structure, also behind Linked data structures).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This list of attribute elements here s not complete. Nor does it include “relationship elements” or </a:t>
            </a:r>
            <a:r>
              <a:rPr lang="en-US" baseline="0" dirty="0" err="1"/>
              <a:t>subelements</a:t>
            </a:r>
            <a:r>
              <a:rPr lang="en-US" baseline="0" dirty="0"/>
              <a:t> of broader elements.</a:t>
            </a:r>
          </a:p>
          <a:p>
            <a:endParaRPr lang="en-US" baseline="0" dirty="0"/>
          </a:p>
          <a:p>
            <a:r>
              <a:rPr lang="en-US" baseline="0" dirty="0"/>
              <a:t>Renamed elements:</a:t>
            </a:r>
          </a:p>
          <a:p>
            <a:pPr defTabSz="549030">
              <a:defRPr/>
            </a:pPr>
            <a:r>
              <a:rPr lang="en-US" baseline="0" dirty="0"/>
              <a:t>Category of work (was Form of work)</a:t>
            </a:r>
          </a:p>
          <a:p>
            <a:endParaRPr lang="en-US" baseline="0" dirty="0"/>
          </a:p>
          <a:p>
            <a:r>
              <a:rPr lang="en-US" baseline="0" dirty="0"/>
              <a:t>New elements:</a:t>
            </a:r>
          </a:p>
          <a:p>
            <a:r>
              <a:rPr lang="en-US" baseline="0" dirty="0"/>
              <a:t>Extension plan (new)</a:t>
            </a:r>
          </a:p>
          <a:p>
            <a:r>
              <a:rPr lang="en-US" baseline="0" dirty="0"/>
              <a:t>Frequency (moved from Manifestation)</a:t>
            </a:r>
          </a:p>
          <a:p>
            <a:r>
              <a:rPr lang="en-US" baseline="0" dirty="0"/>
              <a:t>ISSN (moved from Manifestation) (Note: this is now a relationship element)</a:t>
            </a:r>
          </a:p>
          <a:p>
            <a:r>
              <a:rPr lang="en-US" baseline="0" dirty="0"/>
              <a:t>Key title (moved from Manifestation) (Note: this is now a relationship element)</a:t>
            </a:r>
          </a:p>
          <a:p>
            <a:r>
              <a:rPr lang="en-US" dirty="0"/>
              <a:t>Note on metadata work (new)</a:t>
            </a:r>
          </a:p>
          <a:p>
            <a:r>
              <a:rPr lang="en-US" dirty="0"/>
              <a:t>Numbering of part (was</a:t>
            </a:r>
            <a:r>
              <a:rPr lang="en-US" baseline="0" dirty="0"/>
              <a:t> 24.6, a relationship instruction)</a:t>
            </a:r>
          </a:p>
          <a:p>
            <a:r>
              <a:rPr lang="en-US" baseline="0" dirty="0"/>
              <a:t>Recording source (new, but taken from source instructions in current RDA)</a:t>
            </a:r>
          </a:p>
          <a:p>
            <a:r>
              <a:rPr lang="en-US" baseline="0" dirty="0"/>
              <a:t>Scope of validity (new)</a:t>
            </a:r>
          </a:p>
          <a:p>
            <a:endParaRPr lang="en-US" baseline="0" dirty="0"/>
          </a:p>
          <a:p>
            <a:r>
              <a:rPr lang="en-US" baseline="0" dirty="0"/>
              <a:t>Removed from work attributes:</a:t>
            </a:r>
          </a:p>
          <a:p>
            <a:r>
              <a:rPr lang="en-US" baseline="0" dirty="0"/>
              <a:t>Medium of performance</a:t>
            </a:r>
          </a:p>
          <a:p>
            <a:r>
              <a:rPr lang="en-US" baseline="0" dirty="0"/>
              <a:t>Key</a:t>
            </a:r>
          </a:p>
          <a:p>
            <a:r>
              <a:rPr lang="en-US" baseline="0" dirty="0"/>
              <a:t>Intended audience</a:t>
            </a:r>
          </a:p>
          <a:p>
            <a:endParaRPr lang="en-US" baseline="0" dirty="0"/>
          </a:p>
          <a:p>
            <a:r>
              <a:rPr lang="en-US" baseline="0" dirty="0"/>
              <a:t>Redefined as relationship elements:</a:t>
            </a:r>
          </a:p>
          <a:p>
            <a:r>
              <a:rPr lang="en-US" baseline="0" dirty="0"/>
              <a:t>Coordinates of cartographic content</a:t>
            </a:r>
          </a:p>
          <a:p>
            <a:r>
              <a:rPr lang="en-US" baseline="0" dirty="0"/>
              <a:t>Date of work</a:t>
            </a:r>
          </a:p>
          <a:p>
            <a:r>
              <a:rPr lang="en-US" baseline="0" dirty="0"/>
              <a:t>Place of origin of work</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dirty="0"/>
          </a:p>
        </p:txBody>
      </p:sp>
      <p:sp>
        <p:nvSpPr>
          <p:cNvPr id="4" name="Slide Number Placeholder 3"/>
          <p:cNvSpPr>
            <a:spLocks noGrp="1"/>
          </p:cNvSpPr>
          <p:nvPr>
            <p:ph type="sldNum" sz="quarter" idx="5"/>
          </p:nvPr>
        </p:nvSpPr>
        <p:spPr/>
        <p:txBody>
          <a:bodyPr/>
          <a:lstStyle/>
          <a:p>
            <a:fld id="{3D9CC68B-1D24-4CA3-A35A-27A7EB370CA0}" type="slidenum">
              <a:rPr lang="en-US" smtClean="0"/>
              <a:t>7</a:t>
            </a:fld>
            <a:endParaRPr lang="en-US"/>
          </a:p>
        </p:txBody>
      </p:sp>
    </p:spTree>
    <p:extLst>
      <p:ext uri="{BB962C8B-B14F-4D97-AF65-F5344CB8AC3E}">
        <p14:creationId xmlns:p14="http://schemas.microsoft.com/office/powerpoint/2010/main" val="2798726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549030">
              <a:defRPr/>
            </a:pPr>
            <a:r>
              <a:rPr lang="en-US" baseline="0" dirty="0"/>
              <a:t>This list does not include “relationship elements” or </a:t>
            </a:r>
            <a:r>
              <a:rPr lang="en-US" baseline="0" dirty="0" err="1"/>
              <a:t>subelements</a:t>
            </a:r>
            <a:r>
              <a:rPr lang="en-US" baseline="0" dirty="0"/>
              <a:t> of broader elements.</a:t>
            </a:r>
          </a:p>
          <a:p>
            <a:pPr defTabSz="549030">
              <a:defRPr/>
            </a:pPr>
            <a:endParaRPr lang="en-US" baseline="0" dirty="0"/>
          </a:p>
          <a:p>
            <a:pPr defTabSz="549030">
              <a:defRPr/>
            </a:pPr>
            <a:r>
              <a:rPr lang="en-US" baseline="0" dirty="0"/>
              <a:t>Please note: key and medium of performance were work-related elements in original RDA. They have become expression-related elements in official RDA.</a:t>
            </a:r>
          </a:p>
          <a:p>
            <a:endParaRPr lang="en-US" dirty="0"/>
          </a:p>
          <a:p>
            <a:r>
              <a:rPr lang="en-US" dirty="0"/>
              <a:t>New elements:</a:t>
            </a:r>
          </a:p>
          <a:p>
            <a:r>
              <a:rPr lang="en-US" dirty="0"/>
              <a:t>Category of expression (new</a:t>
            </a:r>
            <a:r>
              <a:rPr lang="en-US" baseline="0" dirty="0"/>
              <a:t>)</a:t>
            </a:r>
          </a:p>
          <a:p>
            <a:r>
              <a:rPr lang="en-US" baseline="0" dirty="0"/>
              <a:t>Extent of expression (new)</a:t>
            </a:r>
          </a:p>
          <a:p>
            <a:r>
              <a:rPr lang="en-US" baseline="0" dirty="0"/>
              <a:t>Intended audience of expression (new, replaces current Work element Intended audience)</a:t>
            </a:r>
          </a:p>
          <a:p>
            <a:r>
              <a:rPr lang="en-US" baseline="0" dirty="0"/>
              <a:t>Interactivity mode (new)</a:t>
            </a:r>
          </a:p>
          <a:p>
            <a:r>
              <a:rPr lang="en-US" baseline="0" dirty="0"/>
              <a:t>Key of expression (from Work)</a:t>
            </a:r>
          </a:p>
          <a:p>
            <a:r>
              <a:rPr lang="en-US" baseline="0" dirty="0"/>
              <a:t>Medium of performance of choreographic content (new)</a:t>
            </a:r>
          </a:p>
          <a:p>
            <a:r>
              <a:rPr lang="en-US" baseline="0" dirty="0"/>
              <a:t>Medium of performance of musical content (from Work: medium of performance – this new expression element combines and replaces current RDA “medium of performance” and “medium of performance of musical content”)</a:t>
            </a:r>
          </a:p>
          <a:p>
            <a:r>
              <a:rPr lang="en-US" baseline="0" dirty="0"/>
              <a:t>Title of expression (new)</a:t>
            </a:r>
          </a:p>
          <a:p>
            <a:endParaRPr lang="en-US" baseline="0" dirty="0"/>
          </a:p>
          <a:p>
            <a:r>
              <a:rPr lang="en-US" baseline="0" dirty="0"/>
              <a:t>Removed from expression attributes</a:t>
            </a:r>
          </a:p>
          <a:p>
            <a:r>
              <a:rPr lang="en-US" baseline="0" dirty="0"/>
              <a:t>Accessibility content (now manifestation)</a:t>
            </a:r>
          </a:p>
          <a:p>
            <a:r>
              <a:rPr lang="en-US" baseline="0" dirty="0" err="1"/>
              <a:t>Colour</a:t>
            </a:r>
            <a:r>
              <a:rPr lang="en-US" baseline="0" dirty="0"/>
              <a:t> content (now manifestation)</a:t>
            </a:r>
          </a:p>
          <a:p>
            <a:r>
              <a:rPr lang="en-US" baseline="0" dirty="0"/>
              <a:t>Sound content (now manifestation)</a:t>
            </a:r>
          </a:p>
          <a:p>
            <a:r>
              <a:rPr lang="en-US" baseline="0" dirty="0"/>
              <a:t>Supplementary content (now manifestation)</a:t>
            </a:r>
          </a:p>
          <a:p>
            <a:endParaRPr lang="en-US" baseline="0" dirty="0"/>
          </a:p>
          <a:p>
            <a:r>
              <a:rPr lang="en-US" baseline="0" dirty="0"/>
              <a:t>Changed to relationship elements: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prstClr val="black"/>
                </a:solidFill>
              </a:rPr>
              <a:t>Date of expression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prstClr val="black"/>
                </a:solidFill>
              </a:rPr>
              <a:t>Identifier for expression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prstClr val="black"/>
                </a:solidFill>
              </a:rPr>
              <a:t>Illustrative content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baseline="0" dirty="0"/>
          </a:p>
          <a:p>
            <a:r>
              <a:rPr lang="en-US" baseline="0" dirty="0"/>
              <a:t>Deleted elements:</a:t>
            </a:r>
          </a:p>
          <a:p>
            <a:r>
              <a:rPr lang="en-US" baseline="0" dirty="0"/>
              <a:t>Performer, narrator, and/or presenter [removed from RDA in 2015 but still in table of contents]</a:t>
            </a:r>
          </a:p>
          <a:p>
            <a:pPr defTabSz="549030">
              <a:defRPr/>
            </a:pPr>
            <a:r>
              <a:rPr lang="en-US" baseline="0" dirty="0"/>
              <a:t>Artistic and/or technical credit [removed from RDA in 2015 but still in table of contents]</a:t>
            </a:r>
          </a:p>
          <a:p>
            <a:pPr defTabSz="549030">
              <a:defRPr/>
            </a:pPr>
            <a:endParaRPr lang="en-US" baseline="0" dirty="0"/>
          </a:p>
          <a:p>
            <a:pPr defTabSz="549030">
              <a:defRPr/>
            </a:pPr>
            <a:r>
              <a:rPr lang="en-US" baseline="0" dirty="0"/>
              <a:t>Note also that the “Details of …” elements, while in Official RDA, are expected to be removed from RDA in a future revision.</a:t>
            </a:r>
            <a:endParaRPr lang="en-US" dirty="0"/>
          </a:p>
          <a:p>
            <a:endParaRPr lang="en-US" dirty="0"/>
          </a:p>
        </p:txBody>
      </p:sp>
      <p:sp>
        <p:nvSpPr>
          <p:cNvPr id="4" name="Slide Number Placeholder 3"/>
          <p:cNvSpPr>
            <a:spLocks noGrp="1"/>
          </p:cNvSpPr>
          <p:nvPr>
            <p:ph type="sldNum" sz="quarter" idx="5"/>
          </p:nvPr>
        </p:nvSpPr>
        <p:spPr/>
        <p:txBody>
          <a:bodyPr/>
          <a:lstStyle/>
          <a:p>
            <a:fld id="{3D9CC68B-1D24-4CA3-A35A-27A7EB370CA0}" type="slidenum">
              <a:rPr lang="en-US" smtClean="0"/>
              <a:t>8</a:t>
            </a:fld>
            <a:endParaRPr lang="en-US"/>
          </a:p>
        </p:txBody>
      </p:sp>
    </p:spTree>
    <p:extLst>
      <p:ext uri="{BB962C8B-B14F-4D97-AF65-F5344CB8AC3E}">
        <p14:creationId xmlns:p14="http://schemas.microsoft.com/office/powerpoint/2010/main" val="1186012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It’s inappropriate to record language or content type for a work because it truly</a:t>
            </a:r>
            <a:r>
              <a:rPr lang="en-US" baseline="0" dirty="0"/>
              <a:t> is incorrect—a work is a highly generalized concept and must include all expressions, including expressions in any language and in any content type. We could argue about whether or not intended audience is appropriate at the work level, but in official RDA a decision was made that it wasn’t.</a:t>
            </a:r>
            <a:endParaRPr lang="en-US" dirty="0"/>
          </a:p>
        </p:txBody>
      </p:sp>
      <p:sp>
        <p:nvSpPr>
          <p:cNvPr id="4" name="Slide Number Placeholder 3"/>
          <p:cNvSpPr>
            <a:spLocks noGrp="1"/>
          </p:cNvSpPr>
          <p:nvPr>
            <p:ph type="sldNum" sz="quarter" idx="5"/>
          </p:nvPr>
        </p:nvSpPr>
        <p:spPr/>
        <p:txBody>
          <a:bodyPr/>
          <a:lstStyle/>
          <a:p>
            <a:fld id="{3D9CC68B-1D24-4CA3-A35A-27A7EB370CA0}" type="slidenum">
              <a:rPr lang="en-US" smtClean="0"/>
              <a:t>10</a:t>
            </a:fld>
            <a:endParaRPr lang="en-US"/>
          </a:p>
        </p:txBody>
      </p:sp>
    </p:spTree>
    <p:extLst>
      <p:ext uri="{BB962C8B-B14F-4D97-AF65-F5344CB8AC3E}">
        <p14:creationId xmlns:p14="http://schemas.microsoft.com/office/powerpoint/2010/main" val="2715328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9A48A-CF87-EB89-7F63-643C2519E4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B10D80-6566-F973-AAA3-3838B6A224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06A308-30E3-1F85-50EF-7684A3694387}"/>
              </a:ext>
            </a:extLst>
          </p:cNvPr>
          <p:cNvSpPr>
            <a:spLocks noGrp="1"/>
          </p:cNvSpPr>
          <p:nvPr>
            <p:ph type="dt" sz="half" idx="10"/>
          </p:nvPr>
        </p:nvSpPr>
        <p:spPr/>
        <p:txBody>
          <a:bodyPr/>
          <a:lstStyle/>
          <a:p>
            <a:fld id="{BE552847-4DB3-40B6-9606-46F057EC88AC}" type="datetimeFigureOut">
              <a:rPr lang="en-US" smtClean="0"/>
              <a:t>9/23/2022</a:t>
            </a:fld>
            <a:endParaRPr lang="en-US"/>
          </a:p>
        </p:txBody>
      </p:sp>
      <p:sp>
        <p:nvSpPr>
          <p:cNvPr id="5" name="Footer Placeholder 4">
            <a:extLst>
              <a:ext uri="{FF2B5EF4-FFF2-40B4-BE49-F238E27FC236}">
                <a16:creationId xmlns:a16="http://schemas.microsoft.com/office/drawing/2014/main" id="{23D4255A-874C-5B52-DC76-93A84EE5AB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13686C-D140-3EEB-DF79-34EB3714F332}"/>
              </a:ext>
            </a:extLst>
          </p:cNvPr>
          <p:cNvSpPr>
            <a:spLocks noGrp="1"/>
          </p:cNvSpPr>
          <p:nvPr>
            <p:ph type="sldNum" sz="quarter" idx="12"/>
          </p:nvPr>
        </p:nvSpPr>
        <p:spPr/>
        <p:txBody>
          <a:bodyPr/>
          <a:lstStyle/>
          <a:p>
            <a:fld id="{7443E401-DB19-434F-AE01-91E6047AB8E7}" type="slidenum">
              <a:rPr lang="en-US" smtClean="0"/>
              <a:t>‹#›</a:t>
            </a:fld>
            <a:endParaRPr lang="en-US"/>
          </a:p>
        </p:txBody>
      </p:sp>
    </p:spTree>
    <p:extLst>
      <p:ext uri="{BB962C8B-B14F-4D97-AF65-F5344CB8AC3E}">
        <p14:creationId xmlns:p14="http://schemas.microsoft.com/office/powerpoint/2010/main" val="169741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4C09D-2CFC-6841-D22D-C4771E495B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1EFF26-9391-E717-0FDE-5DE16B33FE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A9BC9-33BC-314E-FC9A-1E2F98336EA5}"/>
              </a:ext>
            </a:extLst>
          </p:cNvPr>
          <p:cNvSpPr>
            <a:spLocks noGrp="1"/>
          </p:cNvSpPr>
          <p:nvPr>
            <p:ph type="dt" sz="half" idx="10"/>
          </p:nvPr>
        </p:nvSpPr>
        <p:spPr/>
        <p:txBody>
          <a:bodyPr/>
          <a:lstStyle/>
          <a:p>
            <a:fld id="{BE552847-4DB3-40B6-9606-46F057EC88AC}" type="datetimeFigureOut">
              <a:rPr lang="en-US" smtClean="0"/>
              <a:t>9/23/2022</a:t>
            </a:fld>
            <a:endParaRPr lang="en-US"/>
          </a:p>
        </p:txBody>
      </p:sp>
      <p:sp>
        <p:nvSpPr>
          <p:cNvPr id="5" name="Footer Placeholder 4">
            <a:extLst>
              <a:ext uri="{FF2B5EF4-FFF2-40B4-BE49-F238E27FC236}">
                <a16:creationId xmlns:a16="http://schemas.microsoft.com/office/drawing/2014/main" id="{67586597-9AB7-A8DD-C1D8-62C2C32404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CB4FF5-7B7B-7715-E669-C311CDA10F08}"/>
              </a:ext>
            </a:extLst>
          </p:cNvPr>
          <p:cNvSpPr>
            <a:spLocks noGrp="1"/>
          </p:cNvSpPr>
          <p:nvPr>
            <p:ph type="sldNum" sz="quarter" idx="12"/>
          </p:nvPr>
        </p:nvSpPr>
        <p:spPr/>
        <p:txBody>
          <a:bodyPr/>
          <a:lstStyle/>
          <a:p>
            <a:fld id="{7443E401-DB19-434F-AE01-91E6047AB8E7}" type="slidenum">
              <a:rPr lang="en-US" smtClean="0"/>
              <a:t>‹#›</a:t>
            </a:fld>
            <a:endParaRPr lang="en-US"/>
          </a:p>
        </p:txBody>
      </p:sp>
    </p:spTree>
    <p:extLst>
      <p:ext uri="{BB962C8B-B14F-4D97-AF65-F5344CB8AC3E}">
        <p14:creationId xmlns:p14="http://schemas.microsoft.com/office/powerpoint/2010/main" val="3605866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EE2C51-8772-A571-184A-99FD6B33D5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34EB29-1B8E-46B1-4EEC-4DB030C19F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569DA9-8CD8-2B5B-6044-E0B52E47468D}"/>
              </a:ext>
            </a:extLst>
          </p:cNvPr>
          <p:cNvSpPr>
            <a:spLocks noGrp="1"/>
          </p:cNvSpPr>
          <p:nvPr>
            <p:ph type="dt" sz="half" idx="10"/>
          </p:nvPr>
        </p:nvSpPr>
        <p:spPr/>
        <p:txBody>
          <a:bodyPr/>
          <a:lstStyle/>
          <a:p>
            <a:fld id="{BE552847-4DB3-40B6-9606-46F057EC88AC}" type="datetimeFigureOut">
              <a:rPr lang="en-US" smtClean="0"/>
              <a:t>9/23/2022</a:t>
            </a:fld>
            <a:endParaRPr lang="en-US"/>
          </a:p>
        </p:txBody>
      </p:sp>
      <p:sp>
        <p:nvSpPr>
          <p:cNvPr id="5" name="Footer Placeholder 4">
            <a:extLst>
              <a:ext uri="{FF2B5EF4-FFF2-40B4-BE49-F238E27FC236}">
                <a16:creationId xmlns:a16="http://schemas.microsoft.com/office/drawing/2014/main" id="{B3905EF0-93CC-40E0-C941-8A752D61BE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4CD393-5077-0C48-717C-B21101D917CF}"/>
              </a:ext>
            </a:extLst>
          </p:cNvPr>
          <p:cNvSpPr>
            <a:spLocks noGrp="1"/>
          </p:cNvSpPr>
          <p:nvPr>
            <p:ph type="sldNum" sz="quarter" idx="12"/>
          </p:nvPr>
        </p:nvSpPr>
        <p:spPr/>
        <p:txBody>
          <a:bodyPr/>
          <a:lstStyle/>
          <a:p>
            <a:fld id="{7443E401-DB19-434F-AE01-91E6047AB8E7}" type="slidenum">
              <a:rPr lang="en-US" smtClean="0"/>
              <a:t>‹#›</a:t>
            </a:fld>
            <a:endParaRPr lang="en-US"/>
          </a:p>
        </p:txBody>
      </p:sp>
    </p:spTree>
    <p:extLst>
      <p:ext uri="{BB962C8B-B14F-4D97-AF65-F5344CB8AC3E}">
        <p14:creationId xmlns:p14="http://schemas.microsoft.com/office/powerpoint/2010/main" val="269601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4557-AE91-9387-6F47-53E604A35B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F2DCFE-297B-B823-A0AE-FFB63B7A4F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A4E1BC-9B6C-0826-CC48-08ED61F2780A}"/>
              </a:ext>
            </a:extLst>
          </p:cNvPr>
          <p:cNvSpPr>
            <a:spLocks noGrp="1"/>
          </p:cNvSpPr>
          <p:nvPr>
            <p:ph type="dt" sz="half" idx="10"/>
          </p:nvPr>
        </p:nvSpPr>
        <p:spPr/>
        <p:txBody>
          <a:bodyPr/>
          <a:lstStyle/>
          <a:p>
            <a:fld id="{BE552847-4DB3-40B6-9606-46F057EC88AC}" type="datetimeFigureOut">
              <a:rPr lang="en-US" smtClean="0"/>
              <a:t>9/23/2022</a:t>
            </a:fld>
            <a:endParaRPr lang="en-US"/>
          </a:p>
        </p:txBody>
      </p:sp>
      <p:sp>
        <p:nvSpPr>
          <p:cNvPr id="5" name="Footer Placeholder 4">
            <a:extLst>
              <a:ext uri="{FF2B5EF4-FFF2-40B4-BE49-F238E27FC236}">
                <a16:creationId xmlns:a16="http://schemas.microsoft.com/office/drawing/2014/main" id="{BD495C7C-5694-5A55-76E9-4423E734EE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5B5148-DC03-AFE8-D01E-E357BD72D6C2}"/>
              </a:ext>
            </a:extLst>
          </p:cNvPr>
          <p:cNvSpPr>
            <a:spLocks noGrp="1"/>
          </p:cNvSpPr>
          <p:nvPr>
            <p:ph type="sldNum" sz="quarter" idx="12"/>
          </p:nvPr>
        </p:nvSpPr>
        <p:spPr/>
        <p:txBody>
          <a:bodyPr/>
          <a:lstStyle/>
          <a:p>
            <a:fld id="{7443E401-DB19-434F-AE01-91E6047AB8E7}" type="slidenum">
              <a:rPr lang="en-US" smtClean="0"/>
              <a:t>‹#›</a:t>
            </a:fld>
            <a:endParaRPr lang="en-US"/>
          </a:p>
        </p:txBody>
      </p:sp>
    </p:spTree>
    <p:extLst>
      <p:ext uri="{BB962C8B-B14F-4D97-AF65-F5344CB8AC3E}">
        <p14:creationId xmlns:p14="http://schemas.microsoft.com/office/powerpoint/2010/main" val="701334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1DC46-331B-2B38-EBF4-AEFBB2B2B3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1B9DB6-DAC6-FA8E-7ADC-808AB45A59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73DA9C-C112-02E0-9934-0903D1CA9897}"/>
              </a:ext>
            </a:extLst>
          </p:cNvPr>
          <p:cNvSpPr>
            <a:spLocks noGrp="1"/>
          </p:cNvSpPr>
          <p:nvPr>
            <p:ph type="dt" sz="half" idx="10"/>
          </p:nvPr>
        </p:nvSpPr>
        <p:spPr/>
        <p:txBody>
          <a:bodyPr/>
          <a:lstStyle/>
          <a:p>
            <a:fld id="{BE552847-4DB3-40B6-9606-46F057EC88AC}" type="datetimeFigureOut">
              <a:rPr lang="en-US" smtClean="0"/>
              <a:t>9/23/2022</a:t>
            </a:fld>
            <a:endParaRPr lang="en-US"/>
          </a:p>
        </p:txBody>
      </p:sp>
      <p:sp>
        <p:nvSpPr>
          <p:cNvPr id="5" name="Footer Placeholder 4">
            <a:extLst>
              <a:ext uri="{FF2B5EF4-FFF2-40B4-BE49-F238E27FC236}">
                <a16:creationId xmlns:a16="http://schemas.microsoft.com/office/drawing/2014/main" id="{93A34865-21D4-7F80-282C-EB3573924D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C193F2-E449-3F8A-F359-3E0B101E45A2}"/>
              </a:ext>
            </a:extLst>
          </p:cNvPr>
          <p:cNvSpPr>
            <a:spLocks noGrp="1"/>
          </p:cNvSpPr>
          <p:nvPr>
            <p:ph type="sldNum" sz="quarter" idx="12"/>
          </p:nvPr>
        </p:nvSpPr>
        <p:spPr/>
        <p:txBody>
          <a:bodyPr/>
          <a:lstStyle/>
          <a:p>
            <a:fld id="{7443E401-DB19-434F-AE01-91E6047AB8E7}" type="slidenum">
              <a:rPr lang="en-US" smtClean="0"/>
              <a:t>‹#›</a:t>
            </a:fld>
            <a:endParaRPr lang="en-US"/>
          </a:p>
        </p:txBody>
      </p:sp>
    </p:spTree>
    <p:extLst>
      <p:ext uri="{BB962C8B-B14F-4D97-AF65-F5344CB8AC3E}">
        <p14:creationId xmlns:p14="http://schemas.microsoft.com/office/powerpoint/2010/main" val="1721846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0718A-15BE-58AE-4B3D-43BA8FB365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EAE449-D8BA-EF57-DBAA-89094885D8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5AF6D6-6373-900C-4A70-8FC1F50D5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C5CD84-FD68-1EDE-06B6-86CE13CD9E1A}"/>
              </a:ext>
            </a:extLst>
          </p:cNvPr>
          <p:cNvSpPr>
            <a:spLocks noGrp="1"/>
          </p:cNvSpPr>
          <p:nvPr>
            <p:ph type="dt" sz="half" idx="10"/>
          </p:nvPr>
        </p:nvSpPr>
        <p:spPr/>
        <p:txBody>
          <a:bodyPr/>
          <a:lstStyle/>
          <a:p>
            <a:fld id="{BE552847-4DB3-40B6-9606-46F057EC88AC}" type="datetimeFigureOut">
              <a:rPr lang="en-US" smtClean="0"/>
              <a:t>9/23/2022</a:t>
            </a:fld>
            <a:endParaRPr lang="en-US"/>
          </a:p>
        </p:txBody>
      </p:sp>
      <p:sp>
        <p:nvSpPr>
          <p:cNvPr id="6" name="Footer Placeholder 5">
            <a:extLst>
              <a:ext uri="{FF2B5EF4-FFF2-40B4-BE49-F238E27FC236}">
                <a16:creationId xmlns:a16="http://schemas.microsoft.com/office/drawing/2014/main" id="{F9B9DC86-3842-C4E1-85A7-97854FF7DC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B5B3A6-295D-69AF-5488-F07729AE996F}"/>
              </a:ext>
            </a:extLst>
          </p:cNvPr>
          <p:cNvSpPr>
            <a:spLocks noGrp="1"/>
          </p:cNvSpPr>
          <p:nvPr>
            <p:ph type="sldNum" sz="quarter" idx="12"/>
          </p:nvPr>
        </p:nvSpPr>
        <p:spPr/>
        <p:txBody>
          <a:bodyPr/>
          <a:lstStyle/>
          <a:p>
            <a:fld id="{7443E401-DB19-434F-AE01-91E6047AB8E7}" type="slidenum">
              <a:rPr lang="en-US" smtClean="0"/>
              <a:t>‹#›</a:t>
            </a:fld>
            <a:endParaRPr lang="en-US"/>
          </a:p>
        </p:txBody>
      </p:sp>
    </p:spTree>
    <p:extLst>
      <p:ext uri="{BB962C8B-B14F-4D97-AF65-F5344CB8AC3E}">
        <p14:creationId xmlns:p14="http://schemas.microsoft.com/office/powerpoint/2010/main" val="89549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F9C0E-6115-C2E9-3AA6-BCE4F1E0CF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82DA41-3B66-7481-A285-F51FA01016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1B45F4-02CA-0A81-6EFF-CA8312BDDC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1045C3-0A0A-2938-273F-E77262823F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BF5932-501E-A1D2-A454-9924569357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D5263-69B8-E8F2-B954-52F20A13CD0B}"/>
              </a:ext>
            </a:extLst>
          </p:cNvPr>
          <p:cNvSpPr>
            <a:spLocks noGrp="1"/>
          </p:cNvSpPr>
          <p:nvPr>
            <p:ph type="dt" sz="half" idx="10"/>
          </p:nvPr>
        </p:nvSpPr>
        <p:spPr/>
        <p:txBody>
          <a:bodyPr/>
          <a:lstStyle/>
          <a:p>
            <a:fld id="{BE552847-4DB3-40B6-9606-46F057EC88AC}" type="datetimeFigureOut">
              <a:rPr lang="en-US" smtClean="0"/>
              <a:t>9/23/2022</a:t>
            </a:fld>
            <a:endParaRPr lang="en-US"/>
          </a:p>
        </p:txBody>
      </p:sp>
      <p:sp>
        <p:nvSpPr>
          <p:cNvPr id="8" name="Footer Placeholder 7">
            <a:extLst>
              <a:ext uri="{FF2B5EF4-FFF2-40B4-BE49-F238E27FC236}">
                <a16:creationId xmlns:a16="http://schemas.microsoft.com/office/drawing/2014/main" id="{11B97E67-287D-D20B-A0F7-E4118F71A0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A8BFEF-87C1-3BB7-F2B5-039D12C37CD4}"/>
              </a:ext>
            </a:extLst>
          </p:cNvPr>
          <p:cNvSpPr>
            <a:spLocks noGrp="1"/>
          </p:cNvSpPr>
          <p:nvPr>
            <p:ph type="sldNum" sz="quarter" idx="12"/>
          </p:nvPr>
        </p:nvSpPr>
        <p:spPr/>
        <p:txBody>
          <a:bodyPr/>
          <a:lstStyle/>
          <a:p>
            <a:fld id="{7443E401-DB19-434F-AE01-91E6047AB8E7}" type="slidenum">
              <a:rPr lang="en-US" smtClean="0"/>
              <a:t>‹#›</a:t>
            </a:fld>
            <a:endParaRPr lang="en-US"/>
          </a:p>
        </p:txBody>
      </p:sp>
    </p:spTree>
    <p:extLst>
      <p:ext uri="{BB962C8B-B14F-4D97-AF65-F5344CB8AC3E}">
        <p14:creationId xmlns:p14="http://schemas.microsoft.com/office/powerpoint/2010/main" val="304964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E0DA8-4B9E-2713-2326-67163031DF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CD98A1-C638-B60F-F4D8-4E7896EA402F}"/>
              </a:ext>
            </a:extLst>
          </p:cNvPr>
          <p:cNvSpPr>
            <a:spLocks noGrp="1"/>
          </p:cNvSpPr>
          <p:nvPr>
            <p:ph type="dt" sz="half" idx="10"/>
          </p:nvPr>
        </p:nvSpPr>
        <p:spPr/>
        <p:txBody>
          <a:bodyPr/>
          <a:lstStyle/>
          <a:p>
            <a:fld id="{BE552847-4DB3-40B6-9606-46F057EC88AC}" type="datetimeFigureOut">
              <a:rPr lang="en-US" smtClean="0"/>
              <a:t>9/23/2022</a:t>
            </a:fld>
            <a:endParaRPr lang="en-US"/>
          </a:p>
        </p:txBody>
      </p:sp>
      <p:sp>
        <p:nvSpPr>
          <p:cNvPr id="4" name="Footer Placeholder 3">
            <a:extLst>
              <a:ext uri="{FF2B5EF4-FFF2-40B4-BE49-F238E27FC236}">
                <a16:creationId xmlns:a16="http://schemas.microsoft.com/office/drawing/2014/main" id="{B22AA703-B1D4-2BE6-21DF-E88954025A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1261B2-7CAC-6B58-3BB1-6E5EE8785F64}"/>
              </a:ext>
            </a:extLst>
          </p:cNvPr>
          <p:cNvSpPr>
            <a:spLocks noGrp="1"/>
          </p:cNvSpPr>
          <p:nvPr>
            <p:ph type="sldNum" sz="quarter" idx="12"/>
          </p:nvPr>
        </p:nvSpPr>
        <p:spPr/>
        <p:txBody>
          <a:bodyPr/>
          <a:lstStyle/>
          <a:p>
            <a:fld id="{7443E401-DB19-434F-AE01-91E6047AB8E7}" type="slidenum">
              <a:rPr lang="en-US" smtClean="0"/>
              <a:t>‹#›</a:t>
            </a:fld>
            <a:endParaRPr lang="en-US"/>
          </a:p>
        </p:txBody>
      </p:sp>
    </p:spTree>
    <p:extLst>
      <p:ext uri="{BB962C8B-B14F-4D97-AF65-F5344CB8AC3E}">
        <p14:creationId xmlns:p14="http://schemas.microsoft.com/office/powerpoint/2010/main" val="1079493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341113-E2DC-153D-9EE5-FE576F086FB0}"/>
              </a:ext>
            </a:extLst>
          </p:cNvPr>
          <p:cNvSpPr>
            <a:spLocks noGrp="1"/>
          </p:cNvSpPr>
          <p:nvPr>
            <p:ph type="dt" sz="half" idx="10"/>
          </p:nvPr>
        </p:nvSpPr>
        <p:spPr/>
        <p:txBody>
          <a:bodyPr/>
          <a:lstStyle/>
          <a:p>
            <a:fld id="{BE552847-4DB3-40B6-9606-46F057EC88AC}" type="datetimeFigureOut">
              <a:rPr lang="en-US" smtClean="0"/>
              <a:t>9/23/2022</a:t>
            </a:fld>
            <a:endParaRPr lang="en-US"/>
          </a:p>
        </p:txBody>
      </p:sp>
      <p:sp>
        <p:nvSpPr>
          <p:cNvPr id="3" name="Footer Placeholder 2">
            <a:extLst>
              <a:ext uri="{FF2B5EF4-FFF2-40B4-BE49-F238E27FC236}">
                <a16:creationId xmlns:a16="http://schemas.microsoft.com/office/drawing/2014/main" id="{CEA16019-9016-75E2-BE03-4FFE8EFB58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4539EA-AC8A-887B-9963-46AD4891163F}"/>
              </a:ext>
            </a:extLst>
          </p:cNvPr>
          <p:cNvSpPr>
            <a:spLocks noGrp="1"/>
          </p:cNvSpPr>
          <p:nvPr>
            <p:ph type="sldNum" sz="quarter" idx="12"/>
          </p:nvPr>
        </p:nvSpPr>
        <p:spPr/>
        <p:txBody>
          <a:bodyPr/>
          <a:lstStyle/>
          <a:p>
            <a:fld id="{7443E401-DB19-434F-AE01-91E6047AB8E7}" type="slidenum">
              <a:rPr lang="en-US" smtClean="0"/>
              <a:t>‹#›</a:t>
            </a:fld>
            <a:endParaRPr lang="en-US"/>
          </a:p>
        </p:txBody>
      </p:sp>
    </p:spTree>
    <p:extLst>
      <p:ext uri="{BB962C8B-B14F-4D97-AF65-F5344CB8AC3E}">
        <p14:creationId xmlns:p14="http://schemas.microsoft.com/office/powerpoint/2010/main" val="1707835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37192-59BB-8939-1C57-8A7A53D02E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5B5032-0A1D-0E78-D039-DC84DDF3CC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86F747-5D21-FCAC-CB58-B833C922A4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242935-4FC0-333C-8E28-82E65FF0DB9F}"/>
              </a:ext>
            </a:extLst>
          </p:cNvPr>
          <p:cNvSpPr>
            <a:spLocks noGrp="1"/>
          </p:cNvSpPr>
          <p:nvPr>
            <p:ph type="dt" sz="half" idx="10"/>
          </p:nvPr>
        </p:nvSpPr>
        <p:spPr/>
        <p:txBody>
          <a:bodyPr/>
          <a:lstStyle/>
          <a:p>
            <a:fld id="{BE552847-4DB3-40B6-9606-46F057EC88AC}" type="datetimeFigureOut">
              <a:rPr lang="en-US" smtClean="0"/>
              <a:t>9/23/2022</a:t>
            </a:fld>
            <a:endParaRPr lang="en-US"/>
          </a:p>
        </p:txBody>
      </p:sp>
      <p:sp>
        <p:nvSpPr>
          <p:cNvPr id="6" name="Footer Placeholder 5">
            <a:extLst>
              <a:ext uri="{FF2B5EF4-FFF2-40B4-BE49-F238E27FC236}">
                <a16:creationId xmlns:a16="http://schemas.microsoft.com/office/drawing/2014/main" id="{5FB22457-3A3B-01C9-D98A-B1DA41F321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9BD740-7B7C-1695-2408-1A1A9643AA93}"/>
              </a:ext>
            </a:extLst>
          </p:cNvPr>
          <p:cNvSpPr>
            <a:spLocks noGrp="1"/>
          </p:cNvSpPr>
          <p:nvPr>
            <p:ph type="sldNum" sz="quarter" idx="12"/>
          </p:nvPr>
        </p:nvSpPr>
        <p:spPr/>
        <p:txBody>
          <a:bodyPr/>
          <a:lstStyle/>
          <a:p>
            <a:fld id="{7443E401-DB19-434F-AE01-91E6047AB8E7}" type="slidenum">
              <a:rPr lang="en-US" smtClean="0"/>
              <a:t>‹#›</a:t>
            </a:fld>
            <a:endParaRPr lang="en-US"/>
          </a:p>
        </p:txBody>
      </p:sp>
    </p:spTree>
    <p:extLst>
      <p:ext uri="{BB962C8B-B14F-4D97-AF65-F5344CB8AC3E}">
        <p14:creationId xmlns:p14="http://schemas.microsoft.com/office/powerpoint/2010/main" val="229326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8977E-CEE6-5DF5-C2AE-856B894BCC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D3A908-0436-63A0-A6CD-6A99A728CB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2E9977-0BB8-EA94-3BA8-FEE4DA01A7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419B48-0A40-6BDF-BEFF-3F729D72B126}"/>
              </a:ext>
            </a:extLst>
          </p:cNvPr>
          <p:cNvSpPr>
            <a:spLocks noGrp="1"/>
          </p:cNvSpPr>
          <p:nvPr>
            <p:ph type="dt" sz="half" idx="10"/>
          </p:nvPr>
        </p:nvSpPr>
        <p:spPr/>
        <p:txBody>
          <a:bodyPr/>
          <a:lstStyle/>
          <a:p>
            <a:fld id="{BE552847-4DB3-40B6-9606-46F057EC88AC}" type="datetimeFigureOut">
              <a:rPr lang="en-US" smtClean="0"/>
              <a:t>9/23/2022</a:t>
            </a:fld>
            <a:endParaRPr lang="en-US"/>
          </a:p>
        </p:txBody>
      </p:sp>
      <p:sp>
        <p:nvSpPr>
          <p:cNvPr id="6" name="Footer Placeholder 5">
            <a:extLst>
              <a:ext uri="{FF2B5EF4-FFF2-40B4-BE49-F238E27FC236}">
                <a16:creationId xmlns:a16="http://schemas.microsoft.com/office/drawing/2014/main" id="{2123C014-A872-A9DF-2089-68D6529F5D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D30806-9A61-BA2E-6FA4-D94C6360DA6B}"/>
              </a:ext>
            </a:extLst>
          </p:cNvPr>
          <p:cNvSpPr>
            <a:spLocks noGrp="1"/>
          </p:cNvSpPr>
          <p:nvPr>
            <p:ph type="sldNum" sz="quarter" idx="12"/>
          </p:nvPr>
        </p:nvSpPr>
        <p:spPr/>
        <p:txBody>
          <a:bodyPr/>
          <a:lstStyle/>
          <a:p>
            <a:fld id="{7443E401-DB19-434F-AE01-91E6047AB8E7}" type="slidenum">
              <a:rPr lang="en-US" smtClean="0"/>
              <a:t>‹#›</a:t>
            </a:fld>
            <a:endParaRPr lang="en-US"/>
          </a:p>
        </p:txBody>
      </p:sp>
    </p:spTree>
    <p:extLst>
      <p:ext uri="{BB962C8B-B14F-4D97-AF65-F5344CB8AC3E}">
        <p14:creationId xmlns:p14="http://schemas.microsoft.com/office/powerpoint/2010/main" val="2003937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E8CA6B-6A94-B34D-0F2C-42AC9A20E4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D02365-1F5E-D611-FFAF-31D8230677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ABDA29-D496-E99A-B99E-F5995FF62B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52847-4DB3-40B6-9606-46F057EC88AC}" type="datetimeFigureOut">
              <a:rPr lang="en-US" smtClean="0"/>
              <a:t>9/23/2022</a:t>
            </a:fld>
            <a:endParaRPr lang="en-US"/>
          </a:p>
        </p:txBody>
      </p:sp>
      <p:sp>
        <p:nvSpPr>
          <p:cNvPr id="5" name="Footer Placeholder 4">
            <a:extLst>
              <a:ext uri="{FF2B5EF4-FFF2-40B4-BE49-F238E27FC236}">
                <a16:creationId xmlns:a16="http://schemas.microsoft.com/office/drawing/2014/main" id="{8544E115-6AB3-78CE-DD36-ABB08C2750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357507-F55D-8CD6-DA72-17AE7B76CD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43E401-DB19-434F-AE01-91E6047AB8E7}" type="slidenum">
              <a:rPr lang="en-US" smtClean="0"/>
              <a:t>‹#›</a:t>
            </a:fld>
            <a:endParaRPr lang="en-US"/>
          </a:p>
        </p:txBody>
      </p:sp>
    </p:spTree>
    <p:extLst>
      <p:ext uri="{BB962C8B-B14F-4D97-AF65-F5344CB8AC3E}">
        <p14:creationId xmlns:p14="http://schemas.microsoft.com/office/powerpoint/2010/main" val="498677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56047-92D4-7412-CB00-614209A2EA15}"/>
              </a:ext>
            </a:extLst>
          </p:cNvPr>
          <p:cNvSpPr>
            <a:spLocks noGrp="1"/>
          </p:cNvSpPr>
          <p:nvPr>
            <p:ph type="ctrTitle"/>
          </p:nvPr>
        </p:nvSpPr>
        <p:spPr/>
        <p:txBody>
          <a:bodyPr>
            <a:normAutofit fontScale="90000"/>
          </a:bodyPr>
          <a:lstStyle/>
          <a:p>
            <a:r>
              <a:rPr lang="en-US" dirty="0"/>
              <a:t>Representative Expression Elements in Authority Records</a:t>
            </a:r>
          </a:p>
        </p:txBody>
      </p:sp>
      <p:sp>
        <p:nvSpPr>
          <p:cNvPr id="3" name="Subtitle 2">
            <a:extLst>
              <a:ext uri="{FF2B5EF4-FFF2-40B4-BE49-F238E27FC236}">
                <a16:creationId xmlns:a16="http://schemas.microsoft.com/office/drawing/2014/main" id="{169DA13D-8EFA-8AD2-0EB9-EC84A501D96B}"/>
              </a:ext>
            </a:extLst>
          </p:cNvPr>
          <p:cNvSpPr>
            <a:spLocks noGrp="1"/>
          </p:cNvSpPr>
          <p:nvPr>
            <p:ph type="subTitle" idx="1"/>
          </p:nvPr>
        </p:nvSpPr>
        <p:spPr/>
        <p:txBody>
          <a:bodyPr/>
          <a:lstStyle/>
          <a:p>
            <a:r>
              <a:rPr lang="en-US" dirty="0"/>
              <a:t>Robert L. Maxwell</a:t>
            </a:r>
          </a:p>
          <a:p>
            <a:r>
              <a:rPr lang="en-US" dirty="0"/>
              <a:t>Authority Control Interest Group</a:t>
            </a:r>
          </a:p>
          <a:p>
            <a:r>
              <a:rPr lang="en-US"/>
              <a:t>27 September 2022</a:t>
            </a:r>
          </a:p>
        </p:txBody>
      </p:sp>
    </p:spTree>
    <p:extLst>
      <p:ext uri="{BB962C8B-B14F-4D97-AF65-F5344CB8AC3E}">
        <p14:creationId xmlns:p14="http://schemas.microsoft.com/office/powerpoint/2010/main" val="1751724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C8EE5-5103-4DA4-B030-502911AD6C56}"/>
              </a:ext>
            </a:extLst>
          </p:cNvPr>
          <p:cNvSpPr>
            <a:spLocks noGrp="1"/>
          </p:cNvSpPr>
          <p:nvPr>
            <p:ph type="title"/>
          </p:nvPr>
        </p:nvSpPr>
        <p:spPr/>
        <p:txBody>
          <a:bodyPr/>
          <a:lstStyle/>
          <a:p>
            <a:r>
              <a:rPr lang="en-US" sz="4400" dirty="0"/>
              <a:t>The problem</a:t>
            </a:r>
            <a:endParaRPr lang="en-US" dirty="0"/>
          </a:p>
        </p:txBody>
      </p:sp>
      <p:sp>
        <p:nvSpPr>
          <p:cNvPr id="3" name="Content Placeholder 2">
            <a:extLst>
              <a:ext uri="{FF2B5EF4-FFF2-40B4-BE49-F238E27FC236}">
                <a16:creationId xmlns:a16="http://schemas.microsoft.com/office/drawing/2014/main" id="{D3A01000-29B1-4959-A1CE-08202C1C9B84}"/>
              </a:ext>
            </a:extLst>
          </p:cNvPr>
          <p:cNvSpPr>
            <a:spLocks noGrp="1"/>
          </p:cNvSpPr>
          <p:nvPr>
            <p:ph idx="1"/>
          </p:nvPr>
        </p:nvSpPr>
        <p:spPr/>
        <p:txBody>
          <a:bodyPr>
            <a:normAutofit fontScale="925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600" kern="1200" dirty="0">
                <a:solidFill>
                  <a:prstClr val="black"/>
                </a:solidFill>
              </a:rPr>
              <a:t>Under original RDA it was inappropriate to include </a:t>
            </a:r>
            <a:r>
              <a:rPr lang="en-US" sz="2600" i="1" kern="1200" dirty="0">
                <a:solidFill>
                  <a:prstClr val="black"/>
                </a:solidFill>
              </a:rPr>
              <a:t>language</a:t>
            </a:r>
            <a:r>
              <a:rPr lang="en-US" sz="2600" kern="1200" dirty="0">
                <a:solidFill>
                  <a:prstClr val="black"/>
                </a:solidFill>
              </a:rPr>
              <a:t> or </a:t>
            </a:r>
            <a:r>
              <a:rPr lang="en-US" sz="2600" i="1" kern="1200" dirty="0">
                <a:solidFill>
                  <a:prstClr val="black"/>
                </a:solidFill>
              </a:rPr>
              <a:t>content type </a:t>
            </a:r>
            <a:r>
              <a:rPr lang="en-US" sz="2600" kern="1200" dirty="0">
                <a:solidFill>
                  <a:prstClr val="black"/>
                </a:solidFill>
              </a:rPr>
              <a:t>in a description (a.k.a. authority record) for a work and under the (new) official text it will also be inappropriate to record </a:t>
            </a:r>
            <a:r>
              <a:rPr lang="en-US" sz="2600" i="1" kern="1200" dirty="0">
                <a:solidFill>
                  <a:prstClr val="black"/>
                </a:solidFill>
              </a:rPr>
              <a:t>intended audience </a:t>
            </a:r>
            <a:r>
              <a:rPr lang="en-US" sz="2600" kern="1200" dirty="0">
                <a:solidFill>
                  <a:prstClr val="black"/>
                </a:solidFill>
              </a:rPr>
              <a:t>because none of these is  (or will be) an element that can be used to describe a work entity:</a:t>
            </a:r>
          </a:p>
          <a:p>
            <a:pPr lvl="0" algn="l" rtl="0">
              <a:lnSpc>
                <a:spcPct val="90000"/>
              </a:lnSpc>
              <a:spcBef>
                <a:spcPts val="1000"/>
              </a:spcBef>
            </a:pPr>
            <a:endParaRPr lang="en-US" sz="2600" kern="1200" dirty="0">
              <a:solidFill>
                <a:prstClr val="black"/>
              </a:solidFill>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200" kern="1200" dirty="0">
                <a:solidFill>
                  <a:prstClr val="black"/>
                </a:solidFill>
              </a:rPr>
              <a:t>046 ## $k 1865 $2 </a:t>
            </a:r>
            <a:r>
              <a:rPr lang="en-US" sz="2200" kern="1200" dirty="0" err="1">
                <a:solidFill>
                  <a:prstClr val="black"/>
                </a:solidFill>
              </a:rPr>
              <a:t>edtf</a:t>
            </a:r>
            <a:endParaRPr lang="en-US" sz="2200" kern="1200" dirty="0">
              <a:solidFill>
                <a:prstClr val="black"/>
              </a:solidFill>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200" kern="1200" dirty="0">
                <a:solidFill>
                  <a:prstClr val="black"/>
                </a:solidFill>
              </a:rPr>
              <a:t>100 1# $a Carroll, Lewis, $d 1832-1898. $t Alice's adventures in Wonderland</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200" strike="sngStrike" kern="1200" dirty="0">
                <a:solidFill>
                  <a:prstClr val="black"/>
                </a:solidFill>
              </a:rPr>
              <a:t>336 ## $a text $2 </a:t>
            </a:r>
            <a:r>
              <a:rPr lang="en-US" sz="2200" strike="sngStrike" kern="1200" dirty="0" err="1">
                <a:solidFill>
                  <a:prstClr val="black"/>
                </a:solidFill>
              </a:rPr>
              <a:t>rdacontent</a:t>
            </a:r>
            <a:endParaRPr lang="en-US" sz="2200" strike="sngStrike" kern="1200" dirty="0">
              <a:solidFill>
                <a:prstClr val="black"/>
              </a:solidFill>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200" strike="sngStrike" kern="1200" dirty="0">
                <a:solidFill>
                  <a:prstClr val="black"/>
                </a:solidFill>
              </a:rPr>
              <a:t>377 ## $a </a:t>
            </a:r>
            <a:r>
              <a:rPr lang="en-US" sz="2200" strike="sngStrike" kern="1200" dirty="0" err="1">
                <a:solidFill>
                  <a:prstClr val="black"/>
                </a:solidFill>
              </a:rPr>
              <a:t>eng</a:t>
            </a:r>
            <a:endParaRPr lang="en-US" sz="2200" strike="sngStrike" kern="1200" dirty="0">
              <a:solidFill>
                <a:prstClr val="black"/>
              </a:solidFill>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200" kern="1200" dirty="0">
                <a:solidFill>
                  <a:prstClr val="black"/>
                </a:solidFill>
              </a:rPr>
              <a:t>380 ## $a Novels $a Fantasy fiction $a Nonsense fiction $2 </a:t>
            </a:r>
            <a:r>
              <a:rPr lang="en-US" sz="2200" kern="1200" dirty="0" err="1">
                <a:solidFill>
                  <a:prstClr val="black"/>
                </a:solidFill>
              </a:rPr>
              <a:t>lcgft</a:t>
            </a:r>
            <a:endParaRPr lang="en-US" sz="2200" kern="1200" dirty="0">
              <a:solidFill>
                <a:prstClr val="black"/>
              </a:solidFill>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200" strike="sngStrike" kern="1200" dirty="0">
                <a:solidFill>
                  <a:prstClr val="black"/>
                </a:solidFill>
              </a:rPr>
              <a:t>385 ## $a Children $2 </a:t>
            </a:r>
            <a:r>
              <a:rPr lang="en-US" sz="2200" strike="sngStrike" kern="1200" dirty="0" err="1">
                <a:solidFill>
                  <a:prstClr val="black"/>
                </a:solidFill>
              </a:rPr>
              <a:t>lcdgt</a:t>
            </a:r>
            <a:endParaRPr lang="en-US" sz="2200" strike="sngStrike" kern="1200" dirty="0">
              <a:solidFill>
                <a:prstClr val="black"/>
              </a:solidFill>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200" kern="1200" dirty="0">
                <a:solidFill>
                  <a:prstClr val="black"/>
                </a:solidFill>
              </a:rPr>
              <a:t>400 1# $a Carroll, Lewis, $d 1832-1898. $t Alice in Wonderland</a:t>
            </a:r>
          </a:p>
          <a:p>
            <a:endParaRPr lang="en-US" dirty="0"/>
          </a:p>
        </p:txBody>
      </p:sp>
      <p:sp>
        <p:nvSpPr>
          <p:cNvPr id="4" name="Footer Placeholder 3">
            <a:extLst>
              <a:ext uri="{FF2B5EF4-FFF2-40B4-BE49-F238E27FC236}">
                <a16:creationId xmlns:a16="http://schemas.microsoft.com/office/drawing/2014/main" id="{BA0A3EC8-1B3E-472B-B500-7AF45F0E2063}"/>
              </a:ext>
            </a:extLst>
          </p:cNvPr>
          <p:cNvSpPr>
            <a:spLocks noGrp="1"/>
          </p:cNvSpPr>
          <p:nvPr>
            <p:ph type="ftr" sz="quarter" idx="11"/>
          </p:nvPr>
        </p:nvSpPr>
        <p:spPr/>
        <p:txBody>
          <a:bodyPr/>
          <a:lstStyle/>
          <a:p>
            <a:r>
              <a:rPr lang="en-US"/>
              <a:t>Representative Expression -- PCC Standing Committee on Training</a:t>
            </a:r>
            <a:endParaRPr lang="en-US" dirty="0"/>
          </a:p>
        </p:txBody>
      </p:sp>
      <p:sp>
        <p:nvSpPr>
          <p:cNvPr id="5" name="Slide Number Placeholder 4">
            <a:extLst>
              <a:ext uri="{FF2B5EF4-FFF2-40B4-BE49-F238E27FC236}">
                <a16:creationId xmlns:a16="http://schemas.microsoft.com/office/drawing/2014/main" id="{A5562EBF-7AE8-4FB0-AB41-FEE2C4351CE4}"/>
              </a:ext>
            </a:extLst>
          </p:cNvPr>
          <p:cNvSpPr>
            <a:spLocks noGrp="1"/>
          </p:cNvSpPr>
          <p:nvPr>
            <p:ph type="sldNum" sz="quarter" idx="12"/>
          </p:nvPr>
        </p:nvSpPr>
        <p:spPr/>
        <p:txBody>
          <a:bodyPr/>
          <a:lstStyle/>
          <a:p>
            <a:fld id="{345534B6-8E90-4EF8-AC1D-A56847543451}" type="slidenum">
              <a:rPr lang="en-US" smtClean="0"/>
              <a:t>10</a:t>
            </a:fld>
            <a:endParaRPr lang="en-US"/>
          </a:p>
        </p:txBody>
      </p:sp>
    </p:spTree>
    <p:extLst>
      <p:ext uri="{BB962C8B-B14F-4D97-AF65-F5344CB8AC3E}">
        <p14:creationId xmlns:p14="http://schemas.microsoft.com/office/powerpoint/2010/main" val="1784061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70A13-631F-4C2A-832A-E19489CEEE1E}"/>
              </a:ext>
            </a:extLst>
          </p:cNvPr>
          <p:cNvSpPr>
            <a:spLocks noGrp="1"/>
          </p:cNvSpPr>
          <p:nvPr>
            <p:ph type="title"/>
          </p:nvPr>
        </p:nvSpPr>
        <p:spPr/>
        <p:txBody>
          <a:bodyPr/>
          <a:lstStyle/>
          <a:p>
            <a:r>
              <a:rPr lang="en-US" sz="4400" dirty="0"/>
              <a:t>The problem</a:t>
            </a:r>
            <a:endParaRPr lang="en-US" dirty="0"/>
          </a:p>
        </p:txBody>
      </p:sp>
      <p:sp>
        <p:nvSpPr>
          <p:cNvPr id="3" name="Content Placeholder 2">
            <a:extLst>
              <a:ext uri="{FF2B5EF4-FFF2-40B4-BE49-F238E27FC236}">
                <a16:creationId xmlns:a16="http://schemas.microsoft.com/office/drawing/2014/main" id="{9AB86EE5-CD1F-41F8-A7D8-55A19537264B}"/>
              </a:ext>
            </a:extLst>
          </p:cNvPr>
          <p:cNvSpPr>
            <a:spLocks noGrp="1"/>
          </p:cNvSpPr>
          <p:nvPr>
            <p:ph idx="1"/>
          </p:nvPr>
        </p:nvSpPr>
        <p:spPr/>
        <p:txBody>
          <a:bodyPr>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600" kern="1200" dirty="0">
                <a:solidFill>
                  <a:prstClr val="black"/>
                </a:solidFill>
              </a:rPr>
              <a:t>Catalogers clearly want to record this type of information in descriptions of works and they’re not wrong to want to, though original RDA didn’t allow it. From the current NAF:</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lang="en-US" sz="2200" kern="1200" dirty="0">
              <a:solidFill>
                <a:prstClr val="black"/>
              </a:solidFill>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200" kern="1200" dirty="0">
                <a:solidFill>
                  <a:prstClr val="black"/>
                </a:solidFill>
              </a:rPr>
              <a:t>046 ## $k 1967-09 $l 1969-01</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200" kern="1200" dirty="0">
                <a:solidFill>
                  <a:prstClr val="black"/>
                </a:solidFill>
              </a:rPr>
              <a:t>130 #0 $a </a:t>
            </a:r>
            <a:r>
              <a:rPr lang="en-US" sz="2200" kern="1200" dirty="0" err="1">
                <a:solidFill>
                  <a:prstClr val="black"/>
                </a:solidFill>
              </a:rPr>
              <a:t>Ballantonian</a:t>
            </a:r>
            <a:r>
              <a:rPr lang="en-US" sz="2200" kern="1200" dirty="0">
                <a:solidFill>
                  <a:prstClr val="black"/>
                </a:solidFill>
              </a:rPr>
              <a:t> (Bloomington, Ind.)</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200" kern="1200" dirty="0">
                <a:solidFill>
                  <a:prstClr val="black"/>
                </a:solidFill>
              </a:rPr>
              <a:t>370 ## $g Bloomington (Ind.) $2 </a:t>
            </a:r>
            <a:r>
              <a:rPr lang="en-US" sz="2200" kern="1200" dirty="0" err="1">
                <a:solidFill>
                  <a:prstClr val="black"/>
                </a:solidFill>
              </a:rPr>
              <a:t>naf</a:t>
            </a:r>
            <a:endParaRPr lang="en-US" sz="2200" kern="1200" dirty="0">
              <a:solidFill>
                <a:prstClr val="black"/>
              </a:solidFill>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200" strike="sngStrike" kern="1200" dirty="0">
                <a:solidFill>
                  <a:prstClr val="black"/>
                </a:solidFill>
              </a:rPr>
              <a:t>377 ## $a </a:t>
            </a:r>
            <a:r>
              <a:rPr lang="en-US" sz="2200" strike="sngStrike" kern="1200" dirty="0" err="1">
                <a:solidFill>
                  <a:prstClr val="black"/>
                </a:solidFill>
              </a:rPr>
              <a:t>eng</a:t>
            </a:r>
            <a:endParaRPr lang="en-US" sz="2200" strike="sngStrike" kern="1200" dirty="0">
              <a:solidFill>
                <a:prstClr val="black"/>
              </a:solidFill>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200" kern="1200" dirty="0">
                <a:solidFill>
                  <a:prstClr val="black"/>
                </a:solidFill>
              </a:rPr>
              <a:t>380 ## $a College student newspapers and periodicals $2 </a:t>
            </a:r>
            <a:r>
              <a:rPr lang="en-US" sz="2200" kern="1200" dirty="0" err="1">
                <a:solidFill>
                  <a:prstClr val="black"/>
                </a:solidFill>
              </a:rPr>
              <a:t>lcsh</a:t>
            </a:r>
            <a:endParaRPr lang="en-US" sz="2200" kern="1200" dirty="0">
              <a:solidFill>
                <a:prstClr val="black"/>
              </a:solidFill>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200" kern="1200" dirty="0">
                <a:solidFill>
                  <a:prstClr val="black"/>
                </a:solidFill>
              </a:rPr>
              <a:t>510 2# $w r $</a:t>
            </a:r>
            <a:r>
              <a:rPr lang="en-US" sz="2200" kern="1200" dirty="0" err="1">
                <a:solidFill>
                  <a:prstClr val="black"/>
                </a:solidFill>
              </a:rPr>
              <a:t>i</a:t>
            </a:r>
            <a:r>
              <a:rPr lang="en-US" sz="2200" kern="1200" dirty="0">
                <a:solidFill>
                  <a:prstClr val="black"/>
                </a:solidFill>
              </a:rPr>
              <a:t> Sponsoring body: $a Indiana University College</a:t>
            </a:r>
          </a:p>
          <a:p>
            <a:pPr marL="1309688" marR="0" lvl="1" indent="-852488"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200" kern="1200" dirty="0">
                <a:solidFill>
                  <a:prstClr val="black"/>
                </a:solidFill>
              </a:rPr>
              <a:t>670 ## $a The </a:t>
            </a:r>
            <a:r>
              <a:rPr lang="en-US" sz="2200" kern="1200" dirty="0" err="1">
                <a:solidFill>
                  <a:prstClr val="black"/>
                </a:solidFill>
              </a:rPr>
              <a:t>Ballantonian</a:t>
            </a:r>
            <a:r>
              <a:rPr lang="en-US" sz="2200" kern="1200" dirty="0">
                <a:solidFill>
                  <a:prstClr val="black"/>
                </a:solidFill>
              </a:rPr>
              <a:t> records, 1967-1969 $b (The </a:t>
            </a:r>
            <a:r>
              <a:rPr lang="en-US" sz="2200" kern="1200" dirty="0" err="1">
                <a:solidFill>
                  <a:prstClr val="black"/>
                </a:solidFill>
              </a:rPr>
              <a:t>Ballantonian</a:t>
            </a:r>
            <a:r>
              <a:rPr lang="en-US" sz="2200" kern="1200" dirty="0">
                <a:solidFill>
                  <a:prstClr val="black"/>
                </a:solidFill>
              </a:rPr>
              <a:t>; weekly liberal arts review run by Indiana University students and sponsored by the English Department; journal ran from September 1967 to January 1969)</a:t>
            </a:r>
            <a:endParaRPr lang="en-US" sz="2400" kern="1200" dirty="0">
              <a:solidFill>
                <a:prstClr val="black"/>
              </a:solidFill>
            </a:endParaRPr>
          </a:p>
          <a:p>
            <a:endParaRPr lang="en-US" dirty="0"/>
          </a:p>
        </p:txBody>
      </p:sp>
      <p:sp>
        <p:nvSpPr>
          <p:cNvPr id="4" name="Footer Placeholder 3">
            <a:extLst>
              <a:ext uri="{FF2B5EF4-FFF2-40B4-BE49-F238E27FC236}">
                <a16:creationId xmlns:a16="http://schemas.microsoft.com/office/drawing/2014/main" id="{D75B1B67-F8B5-4612-A375-336C6E36193F}"/>
              </a:ext>
            </a:extLst>
          </p:cNvPr>
          <p:cNvSpPr>
            <a:spLocks noGrp="1"/>
          </p:cNvSpPr>
          <p:nvPr>
            <p:ph type="ftr" sz="quarter" idx="11"/>
          </p:nvPr>
        </p:nvSpPr>
        <p:spPr/>
        <p:txBody>
          <a:bodyPr/>
          <a:lstStyle/>
          <a:p>
            <a:r>
              <a:rPr lang="en-US"/>
              <a:t>Representative Expression -- PCC Standing Committee on Training</a:t>
            </a:r>
            <a:endParaRPr lang="en-US" dirty="0"/>
          </a:p>
        </p:txBody>
      </p:sp>
      <p:sp>
        <p:nvSpPr>
          <p:cNvPr id="5" name="Slide Number Placeholder 4">
            <a:extLst>
              <a:ext uri="{FF2B5EF4-FFF2-40B4-BE49-F238E27FC236}">
                <a16:creationId xmlns:a16="http://schemas.microsoft.com/office/drawing/2014/main" id="{3280652E-37D6-4E16-9529-A51BA696F6A7}"/>
              </a:ext>
            </a:extLst>
          </p:cNvPr>
          <p:cNvSpPr>
            <a:spLocks noGrp="1"/>
          </p:cNvSpPr>
          <p:nvPr>
            <p:ph type="sldNum" sz="quarter" idx="12"/>
          </p:nvPr>
        </p:nvSpPr>
        <p:spPr/>
        <p:txBody>
          <a:bodyPr/>
          <a:lstStyle/>
          <a:p>
            <a:fld id="{345534B6-8E90-4EF8-AC1D-A56847543451}" type="slidenum">
              <a:rPr lang="en-US" smtClean="0"/>
              <a:t>11</a:t>
            </a:fld>
            <a:endParaRPr lang="en-US"/>
          </a:p>
        </p:txBody>
      </p:sp>
    </p:spTree>
    <p:extLst>
      <p:ext uri="{BB962C8B-B14F-4D97-AF65-F5344CB8AC3E}">
        <p14:creationId xmlns:p14="http://schemas.microsoft.com/office/powerpoint/2010/main" val="2774423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C858E-1973-4B38-9C14-815AF1F4A51E}"/>
              </a:ext>
            </a:extLst>
          </p:cNvPr>
          <p:cNvSpPr>
            <a:spLocks noGrp="1"/>
          </p:cNvSpPr>
          <p:nvPr>
            <p:ph type="title"/>
          </p:nvPr>
        </p:nvSpPr>
        <p:spPr/>
        <p:txBody>
          <a:bodyPr/>
          <a:lstStyle/>
          <a:p>
            <a:r>
              <a:rPr lang="en-US" sz="4400" dirty="0"/>
              <a:t>Representative expression elements</a:t>
            </a:r>
            <a:br>
              <a:rPr lang="en-US" sz="4400" dirty="0"/>
            </a:br>
            <a:r>
              <a:rPr lang="en-US" sz="4400" dirty="0"/>
              <a:t>Works with textual aspects</a:t>
            </a:r>
            <a:endParaRPr lang="en-US" dirty="0"/>
          </a:p>
        </p:txBody>
      </p:sp>
      <p:sp>
        <p:nvSpPr>
          <p:cNvPr id="3" name="Content Placeholder 2">
            <a:extLst>
              <a:ext uri="{FF2B5EF4-FFF2-40B4-BE49-F238E27FC236}">
                <a16:creationId xmlns:a16="http://schemas.microsoft.com/office/drawing/2014/main" id="{55314CB5-614B-475A-A1B2-F17F98792A58}"/>
              </a:ext>
            </a:extLst>
          </p:cNvPr>
          <p:cNvSpPr>
            <a:spLocks noGrp="1"/>
          </p:cNvSpPr>
          <p:nvPr>
            <p:ph idx="1"/>
          </p:nvPr>
        </p:nvSpPr>
        <p:spPr>
          <a:xfrm>
            <a:off x="838200" y="1825625"/>
            <a:ext cx="10515600" cy="3325109"/>
          </a:xfrm>
        </p:spPr>
        <p:txBody>
          <a:bodyPr numCol="2"/>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b="1" kern="1200" dirty="0" err="1">
                <a:solidFill>
                  <a:prstClr val="black"/>
                </a:solidFill>
              </a:rPr>
              <a:t>Colour</a:t>
            </a:r>
            <a:r>
              <a:rPr lang="en-US" sz="2800" b="1" kern="1200" dirty="0">
                <a:solidFill>
                  <a:prstClr val="black"/>
                </a:solidFill>
              </a:rPr>
              <a:t> content </a:t>
            </a:r>
            <a:r>
              <a:rPr lang="en-US" sz="2800" kern="1200" dirty="0">
                <a:solidFill>
                  <a:prstClr val="black"/>
                </a:solidFill>
              </a:rPr>
              <a:t>of representative expression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b="1" kern="1200" dirty="0">
                <a:solidFill>
                  <a:prstClr val="black"/>
                </a:solidFill>
              </a:rPr>
              <a:t>Content type </a:t>
            </a:r>
            <a:r>
              <a:rPr lang="en-US" sz="2800" kern="1200" dirty="0">
                <a:solidFill>
                  <a:prstClr val="black"/>
                </a:solidFill>
              </a:rPr>
              <a:t>of representative expression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b="1" kern="1200" dirty="0">
                <a:solidFill>
                  <a:prstClr val="black"/>
                </a:solidFill>
              </a:rPr>
              <a:t>Date</a:t>
            </a:r>
            <a:r>
              <a:rPr lang="en-US" sz="2800" kern="1200" dirty="0">
                <a:solidFill>
                  <a:prstClr val="black"/>
                </a:solidFill>
              </a:rPr>
              <a:t> of representative expression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b="1" kern="1200" dirty="0">
                <a:solidFill>
                  <a:prstClr val="black"/>
                </a:solidFill>
              </a:rPr>
              <a:t>Extent</a:t>
            </a:r>
            <a:r>
              <a:rPr lang="en-US" sz="2800" kern="1200" dirty="0">
                <a:solidFill>
                  <a:prstClr val="black"/>
                </a:solidFill>
              </a:rPr>
              <a:t> of representative expression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b="1" kern="1200" dirty="0">
                <a:solidFill>
                  <a:prstClr val="black"/>
                </a:solidFill>
              </a:rPr>
              <a:t>Intended audience </a:t>
            </a:r>
            <a:r>
              <a:rPr lang="en-US" sz="2800" kern="1200" dirty="0">
                <a:solidFill>
                  <a:prstClr val="black"/>
                </a:solidFill>
              </a:rPr>
              <a:t>of representative expression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b="1" kern="1200" dirty="0">
                <a:solidFill>
                  <a:prstClr val="black"/>
                </a:solidFill>
              </a:rPr>
              <a:t>Language</a:t>
            </a:r>
            <a:r>
              <a:rPr lang="en-US" sz="2800" kern="1200" dirty="0">
                <a:solidFill>
                  <a:prstClr val="black"/>
                </a:solidFill>
              </a:rPr>
              <a:t> of representative expression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b="1" kern="1200" dirty="0">
                <a:solidFill>
                  <a:prstClr val="black"/>
                </a:solidFill>
              </a:rPr>
              <a:t>Script</a:t>
            </a:r>
            <a:r>
              <a:rPr lang="en-US" sz="2800" kern="1200" dirty="0">
                <a:solidFill>
                  <a:prstClr val="black"/>
                </a:solidFill>
              </a:rPr>
              <a:t> of representative expression</a:t>
            </a:r>
          </a:p>
          <a:p>
            <a:endParaRPr lang="en-US" dirty="0"/>
          </a:p>
        </p:txBody>
      </p:sp>
      <p:sp>
        <p:nvSpPr>
          <p:cNvPr id="4" name="Footer Placeholder 3">
            <a:extLst>
              <a:ext uri="{FF2B5EF4-FFF2-40B4-BE49-F238E27FC236}">
                <a16:creationId xmlns:a16="http://schemas.microsoft.com/office/drawing/2014/main" id="{D0878273-AB48-4582-860E-94F0720755C6}"/>
              </a:ext>
            </a:extLst>
          </p:cNvPr>
          <p:cNvSpPr>
            <a:spLocks noGrp="1"/>
          </p:cNvSpPr>
          <p:nvPr>
            <p:ph type="ftr" sz="quarter" idx="11"/>
          </p:nvPr>
        </p:nvSpPr>
        <p:spPr/>
        <p:txBody>
          <a:bodyPr/>
          <a:lstStyle/>
          <a:p>
            <a:r>
              <a:rPr lang="en-US"/>
              <a:t>Representative Expression -- PCC Standing Committee on Training</a:t>
            </a:r>
            <a:endParaRPr lang="en-US" dirty="0"/>
          </a:p>
        </p:txBody>
      </p:sp>
      <p:sp>
        <p:nvSpPr>
          <p:cNvPr id="5" name="Slide Number Placeholder 4">
            <a:extLst>
              <a:ext uri="{FF2B5EF4-FFF2-40B4-BE49-F238E27FC236}">
                <a16:creationId xmlns:a16="http://schemas.microsoft.com/office/drawing/2014/main" id="{965615D1-B3AD-486A-82EB-40B57D7BF05D}"/>
              </a:ext>
            </a:extLst>
          </p:cNvPr>
          <p:cNvSpPr>
            <a:spLocks noGrp="1"/>
          </p:cNvSpPr>
          <p:nvPr>
            <p:ph type="sldNum" sz="quarter" idx="12"/>
          </p:nvPr>
        </p:nvSpPr>
        <p:spPr/>
        <p:txBody>
          <a:bodyPr/>
          <a:lstStyle/>
          <a:p>
            <a:fld id="{345534B6-8E90-4EF8-AC1D-A56847543451}" type="slidenum">
              <a:rPr lang="en-US" smtClean="0"/>
              <a:t>12</a:t>
            </a:fld>
            <a:endParaRPr lang="en-US"/>
          </a:p>
        </p:txBody>
      </p:sp>
    </p:spTree>
    <p:extLst>
      <p:ext uri="{BB962C8B-B14F-4D97-AF65-F5344CB8AC3E}">
        <p14:creationId xmlns:p14="http://schemas.microsoft.com/office/powerpoint/2010/main" val="379315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94F60-E26C-4F01-9420-A60A69D11316}"/>
              </a:ext>
            </a:extLst>
          </p:cNvPr>
          <p:cNvSpPr>
            <a:spLocks noGrp="1"/>
          </p:cNvSpPr>
          <p:nvPr>
            <p:ph type="title"/>
          </p:nvPr>
        </p:nvSpPr>
        <p:spPr/>
        <p:txBody>
          <a:bodyPr/>
          <a:lstStyle/>
          <a:p>
            <a:r>
              <a:rPr lang="en-US" sz="4400" dirty="0"/>
              <a:t>Representative expression elements</a:t>
            </a:r>
            <a:br>
              <a:rPr lang="en-US" sz="4400" dirty="0"/>
            </a:br>
            <a:r>
              <a:rPr lang="en-US" sz="4400" dirty="0"/>
              <a:t>Works with notated music aspects</a:t>
            </a:r>
            <a:endParaRPr lang="en-US" dirty="0"/>
          </a:p>
        </p:txBody>
      </p:sp>
      <p:sp>
        <p:nvSpPr>
          <p:cNvPr id="3" name="Content Placeholder 2">
            <a:extLst>
              <a:ext uri="{FF2B5EF4-FFF2-40B4-BE49-F238E27FC236}">
                <a16:creationId xmlns:a16="http://schemas.microsoft.com/office/drawing/2014/main" id="{F47E482E-A6FA-43A3-BC35-E4909A167AD8}"/>
              </a:ext>
            </a:extLst>
          </p:cNvPr>
          <p:cNvSpPr>
            <a:spLocks noGrp="1"/>
          </p:cNvSpPr>
          <p:nvPr>
            <p:ph idx="1"/>
          </p:nvPr>
        </p:nvSpPr>
        <p:spPr>
          <a:xfrm>
            <a:off x="838200" y="1825625"/>
            <a:ext cx="10515600" cy="3602902"/>
          </a:xfrm>
        </p:spPr>
        <p:txBody>
          <a:bodyPr numCol="2">
            <a:normAutofit fontScale="925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Content type </a:t>
            </a:r>
            <a:r>
              <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of representative expression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Date</a:t>
            </a:r>
            <a:r>
              <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of representative expression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Duration</a:t>
            </a:r>
            <a:r>
              <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of representative expression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Extent</a:t>
            </a:r>
            <a:r>
              <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of representative expression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Intended audience </a:t>
            </a:r>
            <a:r>
              <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of representative expression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Key</a:t>
            </a:r>
            <a:r>
              <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of representative expression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Medium of performance of choreographic content </a:t>
            </a:r>
            <a:r>
              <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of representative expression</a:t>
            </a:r>
          </a:p>
          <a:p>
            <a:pPr>
              <a:defRPr/>
            </a:pPr>
            <a:r>
              <a:rPr kumimoji="0" lang="en-US"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Medium of performance of musical content </a:t>
            </a:r>
            <a:r>
              <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of representative expression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Script</a:t>
            </a:r>
            <a:r>
              <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of representative expression</a:t>
            </a:r>
          </a:p>
        </p:txBody>
      </p:sp>
      <p:sp>
        <p:nvSpPr>
          <p:cNvPr id="4" name="Footer Placeholder 3">
            <a:extLst>
              <a:ext uri="{FF2B5EF4-FFF2-40B4-BE49-F238E27FC236}">
                <a16:creationId xmlns:a16="http://schemas.microsoft.com/office/drawing/2014/main" id="{556294D2-121B-4855-A1C5-7BB9828AEED2}"/>
              </a:ext>
            </a:extLst>
          </p:cNvPr>
          <p:cNvSpPr>
            <a:spLocks noGrp="1"/>
          </p:cNvSpPr>
          <p:nvPr>
            <p:ph type="ftr" sz="quarter" idx="11"/>
          </p:nvPr>
        </p:nvSpPr>
        <p:spPr/>
        <p:txBody>
          <a:bodyPr/>
          <a:lstStyle/>
          <a:p>
            <a:r>
              <a:rPr lang="en-US"/>
              <a:t>Representative Expression -- PCC Standing Committee on Training</a:t>
            </a:r>
            <a:endParaRPr lang="en-US" dirty="0"/>
          </a:p>
        </p:txBody>
      </p:sp>
      <p:sp>
        <p:nvSpPr>
          <p:cNvPr id="5" name="Slide Number Placeholder 4">
            <a:extLst>
              <a:ext uri="{FF2B5EF4-FFF2-40B4-BE49-F238E27FC236}">
                <a16:creationId xmlns:a16="http://schemas.microsoft.com/office/drawing/2014/main" id="{E2A9494A-7DB0-4CD1-A981-AB94BA46631E}"/>
              </a:ext>
            </a:extLst>
          </p:cNvPr>
          <p:cNvSpPr>
            <a:spLocks noGrp="1"/>
          </p:cNvSpPr>
          <p:nvPr>
            <p:ph type="sldNum" sz="quarter" idx="12"/>
          </p:nvPr>
        </p:nvSpPr>
        <p:spPr/>
        <p:txBody>
          <a:bodyPr/>
          <a:lstStyle/>
          <a:p>
            <a:fld id="{345534B6-8E90-4EF8-AC1D-A56847543451}" type="slidenum">
              <a:rPr lang="en-US" smtClean="0"/>
              <a:t>13</a:t>
            </a:fld>
            <a:endParaRPr lang="en-US"/>
          </a:p>
        </p:txBody>
      </p:sp>
    </p:spTree>
    <p:extLst>
      <p:ext uri="{BB962C8B-B14F-4D97-AF65-F5344CB8AC3E}">
        <p14:creationId xmlns:p14="http://schemas.microsoft.com/office/powerpoint/2010/main" val="1531006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8E944-FD96-1778-833D-159BFF0FDD65}"/>
              </a:ext>
            </a:extLst>
          </p:cNvPr>
          <p:cNvSpPr>
            <a:spLocks noGrp="1"/>
          </p:cNvSpPr>
          <p:nvPr>
            <p:ph type="title"/>
          </p:nvPr>
        </p:nvSpPr>
        <p:spPr>
          <a:xfrm>
            <a:off x="7205537" y="365125"/>
            <a:ext cx="3420845" cy="1325563"/>
          </a:xfrm>
        </p:spPr>
        <p:txBody>
          <a:bodyPr/>
          <a:lstStyle/>
          <a:p>
            <a:r>
              <a:rPr lang="en-US" dirty="0"/>
              <a:t>LC-PCC Policy</a:t>
            </a:r>
          </a:p>
        </p:txBody>
      </p:sp>
      <p:pic>
        <p:nvPicPr>
          <p:cNvPr id="5" name="Content Placeholder 4">
            <a:extLst>
              <a:ext uri="{FF2B5EF4-FFF2-40B4-BE49-F238E27FC236}">
                <a16:creationId xmlns:a16="http://schemas.microsoft.com/office/drawing/2014/main" id="{39950C0D-0FE1-710A-A6EB-4F257311AC70}"/>
              </a:ext>
            </a:extLst>
          </p:cNvPr>
          <p:cNvPicPr>
            <a:picLocks noGrp="1" noChangeAspect="1"/>
          </p:cNvPicPr>
          <p:nvPr>
            <p:ph idx="1"/>
          </p:nvPr>
        </p:nvPicPr>
        <p:blipFill>
          <a:blip r:embed="rId3"/>
          <a:stretch>
            <a:fillRect/>
          </a:stretch>
        </p:blipFill>
        <p:spPr>
          <a:xfrm>
            <a:off x="298916" y="243959"/>
            <a:ext cx="6563529" cy="5723751"/>
          </a:xfrm>
          <a:ln>
            <a:solidFill>
              <a:schemeClr val="tx1"/>
            </a:solidFill>
          </a:ln>
        </p:spPr>
      </p:pic>
      <p:sp>
        <p:nvSpPr>
          <p:cNvPr id="6" name="Oval 5">
            <a:extLst>
              <a:ext uri="{FF2B5EF4-FFF2-40B4-BE49-F238E27FC236}">
                <a16:creationId xmlns:a16="http://schemas.microsoft.com/office/drawing/2014/main" id="{63BF6D23-8084-2B47-60B2-472ADD466C5E}"/>
              </a:ext>
            </a:extLst>
          </p:cNvPr>
          <p:cNvSpPr/>
          <p:nvPr/>
        </p:nvSpPr>
        <p:spPr>
          <a:xfrm>
            <a:off x="4072699" y="4964103"/>
            <a:ext cx="2907973" cy="1392012"/>
          </a:xfrm>
          <a:prstGeom prst="ellipse">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7171989-7798-34AF-D7E3-DA6111A78200}"/>
              </a:ext>
            </a:extLst>
          </p:cNvPr>
          <p:cNvSpPr txBox="1"/>
          <p:nvPr/>
        </p:nvSpPr>
        <p:spPr>
          <a:xfrm>
            <a:off x="7786337" y="3105835"/>
            <a:ext cx="3677116" cy="1477328"/>
          </a:xfrm>
          <a:prstGeom prst="rect">
            <a:avLst/>
          </a:prstGeom>
          <a:noFill/>
        </p:spPr>
        <p:txBody>
          <a:bodyPr wrap="square">
            <a:spAutoFit/>
          </a:bodyPr>
          <a:lstStyle/>
          <a:p>
            <a:r>
              <a:rPr lang="en-US" sz="1800" b="0" i="0" u="none" strike="noStrike" dirty="0">
                <a:solidFill>
                  <a:srgbClr val="000000"/>
                </a:solidFill>
                <a:effectLst/>
                <a:latin typeface="Calibri" panose="020F0502020204030204" pitchFamily="34" charset="0"/>
              </a:rPr>
              <a:t>Recommended change:</a:t>
            </a:r>
          </a:p>
          <a:p>
            <a:endParaRPr lang="en-US" dirty="0">
              <a:solidFill>
                <a:srgbClr val="000000"/>
              </a:solidFill>
              <a:latin typeface="Calibri" panose="020F0502020204030204" pitchFamily="34" charset="0"/>
            </a:endParaRPr>
          </a:p>
          <a:p>
            <a:r>
              <a:rPr lang="en-US" sz="1800" b="0" i="0" u="none" strike="noStrike" dirty="0">
                <a:solidFill>
                  <a:srgbClr val="000000"/>
                </a:solidFill>
                <a:effectLst/>
                <a:latin typeface="Calibri" panose="020F0502020204030204" pitchFamily="34" charset="0"/>
              </a:rPr>
              <a:t>LC/PCC practice: Cataloger's judgment to record. Apply the option when needed to break a conflict.</a:t>
            </a:r>
            <a:r>
              <a:rPr lang="en-US" dirty="0"/>
              <a:t> </a:t>
            </a:r>
          </a:p>
        </p:txBody>
      </p:sp>
    </p:spTree>
    <p:extLst>
      <p:ext uri="{BB962C8B-B14F-4D97-AF65-F5344CB8AC3E}">
        <p14:creationId xmlns:p14="http://schemas.microsoft.com/office/powerpoint/2010/main" val="1987544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A2061-5EF0-4C09-BA5E-7100C860F0E5}"/>
              </a:ext>
            </a:extLst>
          </p:cNvPr>
          <p:cNvSpPr>
            <a:spLocks noGrp="1"/>
          </p:cNvSpPr>
          <p:nvPr>
            <p:ph type="title"/>
          </p:nvPr>
        </p:nvSpPr>
        <p:spPr/>
        <p:txBody>
          <a:bodyPr/>
          <a:lstStyle/>
          <a:p>
            <a:r>
              <a:rPr lang="en-US" dirty="0"/>
              <a:t>MARC coding</a:t>
            </a:r>
          </a:p>
        </p:txBody>
      </p:sp>
      <p:sp>
        <p:nvSpPr>
          <p:cNvPr id="3" name="Content Placeholder 2">
            <a:extLst>
              <a:ext uri="{FF2B5EF4-FFF2-40B4-BE49-F238E27FC236}">
                <a16:creationId xmlns:a16="http://schemas.microsoft.com/office/drawing/2014/main" id="{C34968A4-778D-4B27-91B8-E246DD59C726}"/>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Representative expression elements are recorded in </a:t>
            </a:r>
            <a:r>
              <a:rPr kumimoji="0" lang="en-US" sz="3200" b="0" i="1" u="none" strike="noStrike" kern="1200" cap="none" spc="0" normalizeH="0" baseline="0" noProof="0" dirty="0">
                <a:ln>
                  <a:noFill/>
                </a:ln>
                <a:solidFill>
                  <a:sysClr val="windowText" lastClr="000000"/>
                </a:solidFill>
                <a:effectLst/>
                <a:uLnTx/>
                <a:uFillTx/>
                <a:latin typeface="Calibri" panose="020F0502020204030204"/>
                <a:ea typeface="+mn-ea"/>
                <a:cs typeface="+mn-cs"/>
              </a:rPr>
              <a:t>work-level</a:t>
            </a:r>
            <a:r>
              <a:rPr kumimoji="0" lang="en-US" sz="3200" b="0" u="none" strike="noStrike" kern="1200" cap="none" spc="0" normalizeH="0" baseline="0" noProof="0" dirty="0">
                <a:ln>
                  <a:noFill/>
                </a:ln>
                <a:solidFill>
                  <a:sysClr val="windowText" lastClr="000000"/>
                </a:solidFill>
                <a:effectLst/>
                <a:uLnTx/>
                <a:uFillTx/>
                <a:latin typeface="Calibri" panose="020F0502020204030204"/>
                <a:ea typeface="+mn-ea"/>
                <a:cs typeface="+mn-cs"/>
              </a:rPr>
              <a:t> descriptions (authority records)</a:t>
            </a:r>
            <a:endParaRPr kumimoji="0" lang="en-US" sz="32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All representative expression elements </a:t>
            </a:r>
            <a:r>
              <a:rPr kumimoji="0" lang="en-US" sz="3200" b="0" i="1" u="none" strike="noStrike" kern="1200" cap="none" spc="0" normalizeH="0" baseline="0" noProof="0" dirty="0">
                <a:ln>
                  <a:noFill/>
                </a:ln>
                <a:solidFill>
                  <a:sysClr val="windowText" lastClr="000000"/>
                </a:solidFill>
                <a:effectLst/>
                <a:uLnTx/>
                <a:uFillTx/>
                <a:latin typeface="Calibri" panose="020F0502020204030204"/>
                <a:ea typeface="+mn-ea"/>
                <a:cs typeface="+mn-cs"/>
              </a:rPr>
              <a:t>except</a:t>
            </a:r>
            <a:r>
              <a:rPr kumimoji="0" lang="en-US" sz="3200" b="0" u="none" strike="noStrike" kern="1200" cap="none" spc="0" normalizeH="0" baseline="0" noProof="0" dirty="0">
                <a:ln>
                  <a:noFill/>
                </a:ln>
                <a:solidFill>
                  <a:sysClr val="windowText" lastClr="000000"/>
                </a:solidFill>
                <a:effectLst/>
                <a:uLnTx/>
                <a:uFillTx/>
                <a:latin typeface="Calibri" panose="020F0502020204030204"/>
                <a:ea typeface="+mn-ea"/>
                <a:cs typeface="+mn-cs"/>
              </a:rPr>
              <a:t> Key of representative expression and Medium of performance of musical content of representative expression are recorded in MARC field 387</a:t>
            </a:r>
            <a:endParaRPr kumimoji="0" lang="en-US" sz="32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90C9486B-796E-4BF6-90A4-B52941AF931F}"/>
              </a:ext>
            </a:extLst>
          </p:cNvPr>
          <p:cNvSpPr>
            <a:spLocks noGrp="1"/>
          </p:cNvSpPr>
          <p:nvPr>
            <p:ph type="ftr" sz="quarter" idx="11"/>
          </p:nvPr>
        </p:nvSpPr>
        <p:spPr/>
        <p:txBody>
          <a:bodyPr/>
          <a:lstStyle/>
          <a:p>
            <a:r>
              <a:rPr lang="en-US"/>
              <a:t>Representative Expression -- PCC Standing Committee on Training</a:t>
            </a:r>
            <a:endParaRPr lang="en-US" dirty="0"/>
          </a:p>
        </p:txBody>
      </p:sp>
      <p:sp>
        <p:nvSpPr>
          <p:cNvPr id="5" name="Slide Number Placeholder 4">
            <a:extLst>
              <a:ext uri="{FF2B5EF4-FFF2-40B4-BE49-F238E27FC236}">
                <a16:creationId xmlns:a16="http://schemas.microsoft.com/office/drawing/2014/main" id="{44795435-AA85-40E5-8A33-E1F078B31AD2}"/>
              </a:ext>
            </a:extLst>
          </p:cNvPr>
          <p:cNvSpPr>
            <a:spLocks noGrp="1"/>
          </p:cNvSpPr>
          <p:nvPr>
            <p:ph type="sldNum" sz="quarter" idx="12"/>
          </p:nvPr>
        </p:nvSpPr>
        <p:spPr/>
        <p:txBody>
          <a:bodyPr/>
          <a:lstStyle/>
          <a:p>
            <a:fld id="{345534B6-8E90-4EF8-AC1D-A56847543451}" type="slidenum">
              <a:rPr lang="en-US" smtClean="0"/>
              <a:t>15</a:t>
            </a:fld>
            <a:endParaRPr lang="en-US"/>
          </a:p>
        </p:txBody>
      </p:sp>
    </p:spTree>
    <p:extLst>
      <p:ext uri="{BB962C8B-B14F-4D97-AF65-F5344CB8AC3E}">
        <p14:creationId xmlns:p14="http://schemas.microsoft.com/office/powerpoint/2010/main" val="4265580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5F28A-CA7C-C647-AAB6-E29494CB3456}"/>
              </a:ext>
            </a:extLst>
          </p:cNvPr>
          <p:cNvSpPr>
            <a:spLocks noGrp="1"/>
          </p:cNvSpPr>
          <p:nvPr>
            <p:ph type="title"/>
          </p:nvPr>
        </p:nvSpPr>
        <p:spPr/>
        <p:txBody>
          <a:bodyPr/>
          <a:lstStyle/>
          <a:p>
            <a:r>
              <a:rPr lang="en-US" dirty="0"/>
              <a:t>MARC coding: 387 subfield codes</a:t>
            </a:r>
          </a:p>
        </p:txBody>
      </p:sp>
      <p:sp>
        <p:nvSpPr>
          <p:cNvPr id="3" name="Content Placeholder 2">
            <a:extLst>
              <a:ext uri="{FF2B5EF4-FFF2-40B4-BE49-F238E27FC236}">
                <a16:creationId xmlns:a16="http://schemas.microsoft.com/office/drawing/2014/main" id="{BF1B2EB9-29FF-52C1-7E65-541A19B72EC2}"/>
              </a:ext>
            </a:extLst>
          </p:cNvPr>
          <p:cNvSpPr>
            <a:spLocks noGrp="1"/>
          </p:cNvSpPr>
          <p:nvPr>
            <p:ph idx="1"/>
          </p:nvPr>
        </p:nvSpPr>
        <p:spPr>
          <a:xfrm>
            <a:off x="156754" y="1825625"/>
            <a:ext cx="12035247" cy="4351338"/>
          </a:xfrm>
        </p:spPr>
        <p:txBody>
          <a:bodyPr numCol="2"/>
          <a:lstStyle/>
          <a:p>
            <a:pPr marL="0" indent="0">
              <a:buNone/>
            </a:pPr>
            <a:r>
              <a:rPr lang="en-US" sz="2000" b="0" dirty="0">
                <a:effectLst/>
                <a:ea typeface="Times New Roman" panose="02020603050405020304" pitchFamily="18" charset="0"/>
              </a:rPr>
              <a:t>$a - Aspect ratio of representative expression (R)</a:t>
            </a:r>
            <a:br>
              <a:rPr lang="en-US" sz="2000" b="1" dirty="0">
                <a:effectLst/>
                <a:ea typeface="Times New Roman" panose="02020603050405020304" pitchFamily="18" charset="0"/>
              </a:rPr>
            </a:br>
            <a:r>
              <a:rPr lang="en-US" sz="2000" b="0" dirty="0">
                <a:effectLst/>
                <a:ea typeface="Times New Roman" panose="02020603050405020304" pitchFamily="18" charset="0"/>
              </a:rPr>
              <a:t>$b - Color content of representative expression (R)</a:t>
            </a:r>
            <a:br>
              <a:rPr lang="en-US" sz="2000" b="1" dirty="0">
                <a:effectLst/>
                <a:ea typeface="Times New Roman" panose="02020603050405020304" pitchFamily="18" charset="0"/>
              </a:rPr>
            </a:br>
            <a:r>
              <a:rPr lang="en-US" sz="2000" b="0" dirty="0">
                <a:effectLst/>
                <a:ea typeface="Times New Roman" panose="02020603050405020304" pitchFamily="18" charset="0"/>
              </a:rPr>
              <a:t>$c - Content type of representative expression (R)</a:t>
            </a:r>
            <a:br>
              <a:rPr lang="en-US" sz="2000" b="1" dirty="0">
                <a:effectLst/>
                <a:ea typeface="Times New Roman" panose="02020603050405020304" pitchFamily="18" charset="0"/>
              </a:rPr>
            </a:br>
            <a:r>
              <a:rPr lang="en-US" sz="2000" b="0" dirty="0">
                <a:effectLst/>
                <a:ea typeface="Times New Roman" panose="02020603050405020304" pitchFamily="18" charset="0"/>
              </a:rPr>
              <a:t>$d - Date of capture of representative expression (R)</a:t>
            </a:r>
            <a:br>
              <a:rPr lang="en-US" sz="2000" b="1" dirty="0">
                <a:effectLst/>
                <a:ea typeface="Times New Roman" panose="02020603050405020304" pitchFamily="18" charset="0"/>
              </a:rPr>
            </a:br>
            <a:r>
              <a:rPr lang="en-US" sz="2000" b="0" dirty="0">
                <a:effectLst/>
                <a:ea typeface="Times New Roman" panose="02020603050405020304" pitchFamily="18" charset="0"/>
              </a:rPr>
              <a:t>$e - Date of representative expression (R)</a:t>
            </a:r>
            <a:br>
              <a:rPr lang="en-US" sz="2000" b="1" dirty="0">
                <a:effectLst/>
                <a:ea typeface="Times New Roman" panose="02020603050405020304" pitchFamily="18" charset="0"/>
              </a:rPr>
            </a:br>
            <a:r>
              <a:rPr lang="en-US" sz="2000" b="0" dirty="0">
                <a:effectLst/>
                <a:ea typeface="Times New Roman" panose="02020603050405020304" pitchFamily="18" charset="0"/>
              </a:rPr>
              <a:t>$f - Duration of representative expression (R)</a:t>
            </a:r>
            <a:br>
              <a:rPr lang="en-US" sz="2000" b="1" dirty="0">
                <a:effectLst/>
                <a:ea typeface="Times New Roman" panose="02020603050405020304" pitchFamily="18" charset="0"/>
              </a:rPr>
            </a:br>
            <a:r>
              <a:rPr lang="en-US" sz="2000" b="0" dirty="0">
                <a:effectLst/>
                <a:ea typeface="Times New Roman" panose="02020603050405020304" pitchFamily="18" charset="0"/>
              </a:rPr>
              <a:t>$g - Intended audience of representative expression (R)</a:t>
            </a:r>
            <a:br>
              <a:rPr lang="en-US" sz="2000" b="1" dirty="0">
                <a:effectLst/>
                <a:ea typeface="Times New Roman" panose="02020603050405020304" pitchFamily="18" charset="0"/>
              </a:rPr>
            </a:br>
            <a:r>
              <a:rPr lang="en-US" sz="2000" b="0" dirty="0">
                <a:effectLst/>
                <a:ea typeface="Times New Roman" panose="02020603050405020304" pitchFamily="18" charset="0"/>
              </a:rPr>
              <a:t>$h - Language of representative expression (R)</a:t>
            </a:r>
            <a:br>
              <a:rPr lang="en-US" sz="2000" b="1" dirty="0">
                <a:effectLst/>
                <a:ea typeface="Times New Roman" panose="02020603050405020304" pitchFamily="18" charset="0"/>
              </a:rPr>
            </a:br>
            <a:r>
              <a:rPr lang="en-US" sz="2000" b="0" dirty="0">
                <a:effectLst/>
                <a:ea typeface="Times New Roman" panose="02020603050405020304" pitchFamily="18" charset="0"/>
              </a:rPr>
              <a:t>$</a:t>
            </a:r>
            <a:r>
              <a:rPr lang="en-US" sz="2000" b="0" dirty="0" err="1">
                <a:effectLst/>
                <a:ea typeface="Times New Roman" panose="02020603050405020304" pitchFamily="18" charset="0"/>
              </a:rPr>
              <a:t>i</a:t>
            </a:r>
            <a:r>
              <a:rPr lang="en-US" sz="2000" b="0" dirty="0">
                <a:effectLst/>
                <a:ea typeface="Times New Roman" panose="02020603050405020304" pitchFamily="18" charset="0"/>
              </a:rPr>
              <a:t> - Place of capture of representative expression (R)      </a:t>
            </a:r>
            <a:br>
              <a:rPr lang="en-US" sz="2000" b="1" dirty="0">
                <a:effectLst/>
                <a:ea typeface="Times New Roman" panose="02020603050405020304" pitchFamily="18" charset="0"/>
              </a:rPr>
            </a:br>
            <a:r>
              <a:rPr lang="en-US" sz="2000" b="0" dirty="0">
                <a:effectLst/>
                <a:ea typeface="Times New Roman" panose="02020603050405020304" pitchFamily="18" charset="0"/>
              </a:rPr>
              <a:t>$j - Projection of cartographic content of representative expression (R)</a:t>
            </a:r>
            <a:br>
              <a:rPr lang="en-US" sz="2000" b="1" dirty="0">
                <a:effectLst/>
                <a:ea typeface="Times New Roman" panose="02020603050405020304" pitchFamily="18" charset="0"/>
              </a:rPr>
            </a:br>
            <a:r>
              <a:rPr lang="en-US" sz="2000" b="0" dirty="0">
                <a:effectLst/>
                <a:ea typeface="Times New Roman" panose="02020603050405020304" pitchFamily="18" charset="0"/>
              </a:rPr>
              <a:t>$k - Scale of representative expression (R)</a:t>
            </a:r>
            <a:br>
              <a:rPr lang="en-US" sz="2000" b="1" dirty="0">
                <a:effectLst/>
                <a:ea typeface="Times New Roman" panose="02020603050405020304" pitchFamily="18" charset="0"/>
              </a:rPr>
            </a:br>
            <a:r>
              <a:rPr lang="en-US" sz="2000" b="0" dirty="0">
                <a:effectLst/>
                <a:ea typeface="Times New Roman" panose="02020603050405020304" pitchFamily="18" charset="0"/>
              </a:rPr>
              <a:t>$l - Script of representative expression (R)</a:t>
            </a:r>
            <a:br>
              <a:rPr lang="en-US" sz="2000" b="1" dirty="0">
                <a:effectLst/>
                <a:ea typeface="Times New Roman" panose="02020603050405020304" pitchFamily="18" charset="0"/>
              </a:rPr>
            </a:br>
            <a:r>
              <a:rPr lang="en-US" sz="2000" b="0" dirty="0">
                <a:effectLst/>
                <a:ea typeface="Times New Roman" panose="02020603050405020304" pitchFamily="18" charset="0"/>
              </a:rPr>
              <a:t>$m - Sound content of representative expression (R)</a:t>
            </a:r>
          </a:p>
          <a:p>
            <a:pPr marL="0" indent="0">
              <a:buNone/>
            </a:pPr>
            <a:endParaRPr lang="en-US" sz="2000" b="0" dirty="0">
              <a:effectLst/>
              <a:ea typeface="Times New Roman" panose="02020603050405020304" pitchFamily="18" charset="0"/>
            </a:endParaRPr>
          </a:p>
          <a:p>
            <a:pPr marL="0" indent="0">
              <a:buNone/>
            </a:pPr>
            <a:br>
              <a:rPr lang="en-US" sz="2000" b="1" dirty="0">
                <a:effectLst/>
                <a:ea typeface="Times New Roman" panose="02020603050405020304" pitchFamily="18" charset="0"/>
              </a:rPr>
            </a:br>
            <a:r>
              <a:rPr lang="en-US" sz="2000" b="0" dirty="0">
                <a:effectLst/>
                <a:ea typeface="Times New Roman" panose="02020603050405020304" pitchFamily="18" charset="0"/>
              </a:rPr>
              <a:t>$0 - Authority record control number or standard number (R)</a:t>
            </a:r>
            <a:br>
              <a:rPr lang="en-US" sz="2000" b="1" dirty="0">
                <a:effectLst/>
                <a:ea typeface="Times New Roman" panose="02020603050405020304" pitchFamily="18" charset="0"/>
              </a:rPr>
            </a:br>
            <a:r>
              <a:rPr lang="en-US" sz="2000" b="0" dirty="0">
                <a:effectLst/>
                <a:ea typeface="Times New Roman" panose="02020603050405020304" pitchFamily="18" charset="0"/>
              </a:rPr>
              <a:t>$1 - Real World Object URI (R)</a:t>
            </a:r>
            <a:br>
              <a:rPr lang="en-US" sz="2000" b="1" dirty="0">
                <a:effectLst/>
                <a:ea typeface="Times New Roman" panose="02020603050405020304" pitchFamily="18" charset="0"/>
              </a:rPr>
            </a:br>
            <a:r>
              <a:rPr lang="en-US" sz="2000" b="0" dirty="0">
                <a:effectLst/>
                <a:ea typeface="Times New Roman" panose="02020603050405020304" pitchFamily="18" charset="0"/>
              </a:rPr>
              <a:t>$2 - Source of term (NR)</a:t>
            </a:r>
            <a:br>
              <a:rPr lang="en-US" sz="2000" b="1" dirty="0">
                <a:effectLst/>
                <a:ea typeface="Times New Roman" panose="02020603050405020304" pitchFamily="18" charset="0"/>
              </a:rPr>
            </a:br>
            <a:r>
              <a:rPr lang="en-US" sz="2000" b="0" dirty="0">
                <a:effectLst/>
                <a:ea typeface="Times New Roman" panose="02020603050405020304" pitchFamily="18" charset="0"/>
              </a:rPr>
              <a:t>$3 - Materials specified (NR)</a:t>
            </a:r>
            <a:br>
              <a:rPr lang="en-US" sz="2000" b="1" dirty="0">
                <a:effectLst/>
                <a:ea typeface="Times New Roman" panose="02020603050405020304" pitchFamily="18" charset="0"/>
              </a:rPr>
            </a:br>
            <a:r>
              <a:rPr lang="en-US" sz="2000" b="0" dirty="0">
                <a:effectLst/>
                <a:ea typeface="Times New Roman" panose="02020603050405020304" pitchFamily="18" charset="0"/>
              </a:rPr>
              <a:t>$6 - Linkage (NR)</a:t>
            </a:r>
            <a:br>
              <a:rPr lang="en-US" sz="2000" b="0" dirty="0">
                <a:effectLst/>
                <a:ea typeface="Times New Roman" panose="02020603050405020304" pitchFamily="18" charset="0"/>
              </a:rPr>
            </a:br>
            <a:r>
              <a:rPr lang="en-US" sz="2000" dirty="0">
                <a:ea typeface="Times New Roman" panose="02020603050405020304" pitchFamily="18" charset="0"/>
              </a:rPr>
              <a:t>$7 - Data provenance (R)</a:t>
            </a:r>
            <a:br>
              <a:rPr lang="en-US" sz="2000" b="1" dirty="0">
                <a:effectLst/>
                <a:ea typeface="Times New Roman" panose="02020603050405020304" pitchFamily="18" charset="0"/>
              </a:rPr>
            </a:br>
            <a:r>
              <a:rPr lang="en-US" sz="2000" b="0" dirty="0">
                <a:effectLst/>
                <a:ea typeface="Times New Roman" panose="02020603050405020304" pitchFamily="18" charset="0"/>
              </a:rPr>
              <a:t>$8 - Field link and sequence number (R)</a:t>
            </a:r>
            <a:endParaRPr lang="en-US" sz="2000" dirty="0">
              <a:effectLst/>
              <a:ea typeface="Times New Roman" panose="02020603050405020304" pitchFamily="18" charset="0"/>
            </a:endParaRPr>
          </a:p>
          <a:p>
            <a:pPr marL="0" indent="0">
              <a:buNone/>
            </a:pPr>
            <a:endParaRPr lang="en-US" dirty="0"/>
          </a:p>
        </p:txBody>
      </p:sp>
      <p:sp>
        <p:nvSpPr>
          <p:cNvPr id="4" name="Footer Placeholder 3">
            <a:extLst>
              <a:ext uri="{FF2B5EF4-FFF2-40B4-BE49-F238E27FC236}">
                <a16:creationId xmlns:a16="http://schemas.microsoft.com/office/drawing/2014/main" id="{7BAF9765-E50F-6F38-7271-DA5774A21D99}"/>
              </a:ext>
            </a:extLst>
          </p:cNvPr>
          <p:cNvSpPr>
            <a:spLocks noGrp="1"/>
          </p:cNvSpPr>
          <p:nvPr>
            <p:ph type="ftr" sz="quarter" idx="11"/>
          </p:nvPr>
        </p:nvSpPr>
        <p:spPr/>
        <p:txBody>
          <a:bodyPr/>
          <a:lstStyle/>
          <a:p>
            <a:r>
              <a:rPr lang="en-US"/>
              <a:t>Representative Expression -- PCC Standing Committee on Training</a:t>
            </a:r>
            <a:endParaRPr lang="en-US" dirty="0"/>
          </a:p>
        </p:txBody>
      </p:sp>
      <p:sp>
        <p:nvSpPr>
          <p:cNvPr id="5" name="Slide Number Placeholder 4">
            <a:extLst>
              <a:ext uri="{FF2B5EF4-FFF2-40B4-BE49-F238E27FC236}">
                <a16:creationId xmlns:a16="http://schemas.microsoft.com/office/drawing/2014/main" id="{82629CFE-05CE-11DA-40F2-51749AB79311}"/>
              </a:ext>
            </a:extLst>
          </p:cNvPr>
          <p:cNvSpPr>
            <a:spLocks noGrp="1"/>
          </p:cNvSpPr>
          <p:nvPr>
            <p:ph type="sldNum" sz="quarter" idx="12"/>
          </p:nvPr>
        </p:nvSpPr>
        <p:spPr/>
        <p:txBody>
          <a:bodyPr/>
          <a:lstStyle/>
          <a:p>
            <a:fld id="{345534B6-8E90-4EF8-AC1D-A56847543451}" type="slidenum">
              <a:rPr lang="en-US" smtClean="0"/>
              <a:t>16</a:t>
            </a:fld>
            <a:endParaRPr lang="en-US"/>
          </a:p>
        </p:txBody>
      </p:sp>
    </p:spTree>
    <p:extLst>
      <p:ext uri="{BB962C8B-B14F-4D97-AF65-F5344CB8AC3E}">
        <p14:creationId xmlns:p14="http://schemas.microsoft.com/office/powerpoint/2010/main" val="234903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6E04C-2511-7573-67B8-509481E11E50}"/>
              </a:ext>
            </a:extLst>
          </p:cNvPr>
          <p:cNvSpPr>
            <a:spLocks noGrp="1"/>
          </p:cNvSpPr>
          <p:nvPr>
            <p:ph type="title"/>
          </p:nvPr>
        </p:nvSpPr>
        <p:spPr/>
        <p:txBody>
          <a:bodyPr/>
          <a:lstStyle/>
          <a:p>
            <a:r>
              <a:rPr lang="en-US" dirty="0"/>
              <a:t>MARC coding: </a:t>
            </a:r>
            <a:br>
              <a:rPr lang="en-US" dirty="0"/>
            </a:br>
            <a:r>
              <a:rPr lang="en-US" dirty="0"/>
              <a:t>key and medium of performance</a:t>
            </a:r>
          </a:p>
        </p:txBody>
      </p:sp>
      <p:sp>
        <p:nvSpPr>
          <p:cNvPr id="3" name="Content Placeholder 2">
            <a:extLst>
              <a:ext uri="{FF2B5EF4-FFF2-40B4-BE49-F238E27FC236}">
                <a16:creationId xmlns:a16="http://schemas.microsoft.com/office/drawing/2014/main" id="{4E6E718A-4092-2DC4-D1B2-670F9BA574E0}"/>
              </a:ext>
            </a:extLst>
          </p:cNvPr>
          <p:cNvSpPr>
            <a:spLocks noGrp="1"/>
          </p:cNvSpPr>
          <p:nvPr>
            <p:ph idx="1"/>
          </p:nvPr>
        </p:nvSpPr>
        <p:spPr/>
        <p:txBody>
          <a:bodyPr/>
          <a:lstStyle/>
          <a:p>
            <a:r>
              <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Representative expression elements are recorded in </a:t>
            </a:r>
            <a:r>
              <a:rPr kumimoji="0" lang="en-US" sz="2800" b="0" i="1" u="none" strike="noStrike" kern="1200" cap="none" spc="0" normalizeH="0" baseline="0" noProof="0" dirty="0">
                <a:ln>
                  <a:noFill/>
                </a:ln>
                <a:solidFill>
                  <a:sysClr val="windowText" lastClr="000000"/>
                </a:solidFill>
                <a:effectLst/>
                <a:uLnTx/>
                <a:uFillTx/>
                <a:latin typeface="Calibri" panose="020F0502020204030204"/>
                <a:ea typeface="+mn-ea"/>
                <a:cs typeface="+mn-cs"/>
              </a:rPr>
              <a:t>work-level</a:t>
            </a:r>
            <a:r>
              <a:rPr kumimoji="0" lang="en-US" sz="2800" b="0" u="none" strike="noStrike" kern="1200" cap="none" spc="0" normalizeH="0" baseline="0" noProof="0" dirty="0">
                <a:ln>
                  <a:noFill/>
                </a:ln>
                <a:solidFill>
                  <a:sysClr val="windowText" lastClr="000000"/>
                </a:solidFill>
                <a:effectLst/>
                <a:uLnTx/>
                <a:uFillTx/>
                <a:latin typeface="Calibri" panose="020F0502020204030204"/>
                <a:ea typeface="+mn-ea"/>
                <a:cs typeface="+mn-cs"/>
              </a:rPr>
              <a:t> descriptions (authority records)</a:t>
            </a: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r>
              <a:rPr lang="en-US" dirty="0"/>
              <a:t>Key of representative expression is recorded in MARC field 384, first indicator 2, subfield $a.</a:t>
            </a:r>
          </a:p>
          <a:p>
            <a:r>
              <a:rPr lang="en-US" dirty="0"/>
              <a:t>Medium of performance of musical content of representative expression is recorded in MARC field 382, first indicator 2 (for full medium of performance) or 3 (for partial medium of performance). Subfield coding for MARC field 382 has not changed.</a:t>
            </a:r>
          </a:p>
          <a:p>
            <a:r>
              <a:rPr lang="en-US" dirty="0"/>
              <a:t>There is no provision (yet) for Medium of performance of choreographic content of representative expression.</a:t>
            </a:r>
          </a:p>
        </p:txBody>
      </p:sp>
      <p:sp>
        <p:nvSpPr>
          <p:cNvPr id="4" name="Footer Placeholder 3">
            <a:extLst>
              <a:ext uri="{FF2B5EF4-FFF2-40B4-BE49-F238E27FC236}">
                <a16:creationId xmlns:a16="http://schemas.microsoft.com/office/drawing/2014/main" id="{7004CEE6-C460-AFBB-0286-355C316D9CD1}"/>
              </a:ext>
            </a:extLst>
          </p:cNvPr>
          <p:cNvSpPr>
            <a:spLocks noGrp="1"/>
          </p:cNvSpPr>
          <p:nvPr>
            <p:ph type="ftr" sz="quarter" idx="11"/>
          </p:nvPr>
        </p:nvSpPr>
        <p:spPr/>
        <p:txBody>
          <a:bodyPr/>
          <a:lstStyle/>
          <a:p>
            <a:r>
              <a:rPr lang="en-US"/>
              <a:t>Representative Expression -- PCC Standing Committee on Training</a:t>
            </a:r>
            <a:endParaRPr lang="en-US" dirty="0"/>
          </a:p>
        </p:txBody>
      </p:sp>
      <p:sp>
        <p:nvSpPr>
          <p:cNvPr id="5" name="Slide Number Placeholder 4">
            <a:extLst>
              <a:ext uri="{FF2B5EF4-FFF2-40B4-BE49-F238E27FC236}">
                <a16:creationId xmlns:a16="http://schemas.microsoft.com/office/drawing/2014/main" id="{441E4AC9-387D-5601-32A6-53EE64B7B7FE}"/>
              </a:ext>
            </a:extLst>
          </p:cNvPr>
          <p:cNvSpPr>
            <a:spLocks noGrp="1"/>
          </p:cNvSpPr>
          <p:nvPr>
            <p:ph type="sldNum" sz="quarter" idx="12"/>
          </p:nvPr>
        </p:nvSpPr>
        <p:spPr/>
        <p:txBody>
          <a:bodyPr/>
          <a:lstStyle/>
          <a:p>
            <a:fld id="{345534B6-8E90-4EF8-AC1D-A56847543451}" type="slidenum">
              <a:rPr lang="en-US" smtClean="0"/>
              <a:t>17</a:t>
            </a:fld>
            <a:endParaRPr lang="en-US"/>
          </a:p>
        </p:txBody>
      </p:sp>
    </p:spTree>
    <p:extLst>
      <p:ext uri="{BB962C8B-B14F-4D97-AF65-F5344CB8AC3E}">
        <p14:creationId xmlns:p14="http://schemas.microsoft.com/office/powerpoint/2010/main" val="3833458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CC95D-FFE7-B545-83E6-0F8D25643A38}"/>
              </a:ext>
            </a:extLst>
          </p:cNvPr>
          <p:cNvSpPr>
            <a:spLocks noGrp="1"/>
          </p:cNvSpPr>
          <p:nvPr>
            <p:ph type="title"/>
          </p:nvPr>
        </p:nvSpPr>
        <p:spPr/>
        <p:txBody>
          <a:bodyPr/>
          <a:lstStyle/>
          <a:p>
            <a:r>
              <a:rPr lang="en-US" dirty="0"/>
              <a:t>MARC coding example: text</a:t>
            </a:r>
          </a:p>
        </p:txBody>
      </p:sp>
      <p:sp>
        <p:nvSpPr>
          <p:cNvPr id="3" name="Content Placeholder 2">
            <a:extLst>
              <a:ext uri="{FF2B5EF4-FFF2-40B4-BE49-F238E27FC236}">
                <a16:creationId xmlns:a16="http://schemas.microsoft.com/office/drawing/2014/main" id="{F366583D-1D81-C740-0EC3-7951BC1F372C}"/>
              </a:ext>
            </a:extLst>
          </p:cNvPr>
          <p:cNvSpPr>
            <a:spLocks noGrp="1"/>
          </p:cNvSpPr>
          <p:nvPr>
            <p:ph idx="1"/>
          </p:nvPr>
        </p:nvSpPr>
        <p:spPr>
          <a:xfrm>
            <a:off x="838200" y="1825625"/>
            <a:ext cx="10515600" cy="3738834"/>
          </a:xfrm>
          <a:ln>
            <a:solidFill>
              <a:schemeClr val="tx1"/>
            </a:solidFill>
          </a:ln>
        </p:spPr>
        <p:txBody>
          <a:bodyPr/>
          <a:lstStyle/>
          <a:p>
            <a:pPr marL="1538288" marR="0" lvl="1" indent="-1081088"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800" kern="1200" dirty="0">
                <a:solidFill>
                  <a:prstClr val="black"/>
                </a:solidFill>
              </a:rPr>
              <a:t>046 ## $k 1865 $2 </a:t>
            </a:r>
            <a:r>
              <a:rPr lang="en-US" sz="2800" kern="1200" dirty="0" err="1">
                <a:solidFill>
                  <a:prstClr val="black"/>
                </a:solidFill>
              </a:rPr>
              <a:t>edtf</a:t>
            </a:r>
            <a:endParaRPr lang="en-US" sz="2800" kern="1200" dirty="0">
              <a:solidFill>
                <a:prstClr val="black"/>
              </a:solidFill>
            </a:endParaRPr>
          </a:p>
          <a:p>
            <a:pPr marL="1538288" marR="0" lvl="1" indent="-1081088"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800" kern="1200" dirty="0">
                <a:solidFill>
                  <a:prstClr val="black"/>
                </a:solidFill>
              </a:rPr>
              <a:t>100 1# $a Carroll, Lewis, $d 1832-1898. $t Alice's adventures in Wonderland</a:t>
            </a:r>
          </a:p>
          <a:p>
            <a:pPr marL="1538288" lvl="1" indent="-1081088">
              <a:buNone/>
              <a:defRPr/>
            </a:pPr>
            <a:r>
              <a:rPr lang="en-US" sz="2800" kern="1200" dirty="0">
                <a:solidFill>
                  <a:prstClr val="black"/>
                </a:solidFill>
              </a:rPr>
              <a:t>380 ## $a Novels $a Fantasy fiction $a Nonsense fiction $2 </a:t>
            </a:r>
            <a:r>
              <a:rPr lang="en-US" sz="2800" kern="1200" dirty="0" err="1">
                <a:solidFill>
                  <a:prstClr val="black"/>
                </a:solidFill>
              </a:rPr>
              <a:t>lcgft</a:t>
            </a:r>
            <a:endParaRPr lang="en-US" sz="2800" kern="1200" dirty="0">
              <a:solidFill>
                <a:prstClr val="black"/>
              </a:solidFill>
            </a:endParaRPr>
          </a:p>
          <a:p>
            <a:pPr marL="1538288" marR="0" lvl="1" indent="-1081088"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800" b="1" kern="1200" dirty="0">
                <a:solidFill>
                  <a:prstClr val="black"/>
                </a:solidFill>
              </a:rPr>
              <a:t>387 ## $c text $2 </a:t>
            </a:r>
            <a:r>
              <a:rPr lang="en-US" sz="2800" b="1" kern="1200" dirty="0" err="1">
                <a:solidFill>
                  <a:prstClr val="black"/>
                </a:solidFill>
              </a:rPr>
              <a:t>rdacontent</a:t>
            </a:r>
            <a:endParaRPr lang="en-US" sz="2800" b="1" kern="1200" dirty="0">
              <a:solidFill>
                <a:prstClr val="black"/>
              </a:solidFill>
            </a:endParaRPr>
          </a:p>
          <a:p>
            <a:pPr marL="1538288" marR="0" lvl="1" indent="-1081088"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800" b="1" kern="1200" dirty="0">
                <a:solidFill>
                  <a:prstClr val="black"/>
                </a:solidFill>
              </a:rPr>
              <a:t>387 ## $g Children $2 lcdgt</a:t>
            </a:r>
          </a:p>
          <a:p>
            <a:pPr marL="1538288" lvl="1" indent="-1081088">
              <a:buNone/>
              <a:defRPr/>
            </a:pPr>
            <a:r>
              <a:rPr lang="en-US" sz="2800" b="1" kern="1200" dirty="0">
                <a:solidFill>
                  <a:prstClr val="black"/>
                </a:solidFill>
              </a:rPr>
              <a:t>387 ## $h </a:t>
            </a:r>
            <a:r>
              <a:rPr lang="en-US" sz="2800" b="1" kern="1200" dirty="0" err="1">
                <a:solidFill>
                  <a:prstClr val="black"/>
                </a:solidFill>
              </a:rPr>
              <a:t>eng</a:t>
            </a:r>
            <a:endParaRPr lang="en-US" sz="2800" b="1" kern="1200" dirty="0">
              <a:solidFill>
                <a:prstClr val="black"/>
              </a:solidFill>
            </a:endParaRPr>
          </a:p>
          <a:p>
            <a:pPr marL="1538288" marR="0" lvl="1" indent="-1081088"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sz="2800" kern="1200" dirty="0">
                <a:solidFill>
                  <a:prstClr val="black"/>
                </a:solidFill>
              </a:rPr>
              <a:t>400 1# $a Carroll, Lewis, $d 1832-1898. $t Alice in Wonderland</a:t>
            </a:r>
          </a:p>
          <a:p>
            <a:endParaRPr lang="en-US" dirty="0"/>
          </a:p>
        </p:txBody>
      </p:sp>
    </p:spTree>
    <p:extLst>
      <p:ext uri="{BB962C8B-B14F-4D97-AF65-F5344CB8AC3E}">
        <p14:creationId xmlns:p14="http://schemas.microsoft.com/office/powerpoint/2010/main" val="724290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DCEDB-0BCD-A42A-A3F6-3580F8DFA244}"/>
              </a:ext>
            </a:extLst>
          </p:cNvPr>
          <p:cNvSpPr>
            <a:spLocks noGrp="1"/>
          </p:cNvSpPr>
          <p:nvPr>
            <p:ph type="title"/>
          </p:nvPr>
        </p:nvSpPr>
        <p:spPr>
          <a:xfrm>
            <a:off x="838200" y="353645"/>
            <a:ext cx="10515600" cy="1325563"/>
          </a:xfrm>
        </p:spPr>
        <p:txBody>
          <a:bodyPr/>
          <a:lstStyle/>
          <a:p>
            <a:r>
              <a:rPr lang="en-US" dirty="0"/>
              <a:t>MARC coding examples</a:t>
            </a:r>
            <a:br>
              <a:rPr lang="en-US" dirty="0"/>
            </a:br>
            <a:endParaRPr lang="en-US" dirty="0"/>
          </a:p>
        </p:txBody>
      </p:sp>
      <p:sp>
        <p:nvSpPr>
          <p:cNvPr id="3" name="Content Placeholder 2">
            <a:extLst>
              <a:ext uri="{FF2B5EF4-FFF2-40B4-BE49-F238E27FC236}">
                <a16:creationId xmlns:a16="http://schemas.microsoft.com/office/drawing/2014/main" id="{A56C3762-6B68-F860-B62B-EB7CE400A473}"/>
              </a:ext>
            </a:extLst>
          </p:cNvPr>
          <p:cNvSpPr>
            <a:spLocks noGrp="1"/>
          </p:cNvSpPr>
          <p:nvPr>
            <p:ph idx="1"/>
          </p:nvPr>
        </p:nvSpPr>
        <p:spPr>
          <a:xfrm>
            <a:off x="7366139" y="664760"/>
            <a:ext cx="4295490" cy="2124627"/>
          </a:xfrm>
          <a:ln>
            <a:solidFill>
              <a:schemeClr val="tx1"/>
            </a:solidFill>
          </a:ln>
        </p:spPr>
        <p:txBody>
          <a:bodyPr>
            <a:normAutofit fontScale="92500" lnSpcReduction="20000"/>
          </a:bodyPr>
          <a:lstStyle/>
          <a:p>
            <a:pPr marL="0" indent="0">
              <a:buNone/>
            </a:pPr>
            <a:r>
              <a:rPr lang="en-US" sz="2200" i="1" dirty="0"/>
              <a:t>Work</a:t>
            </a:r>
          </a:p>
          <a:p>
            <a:pPr marL="0" indent="0">
              <a:buNone/>
            </a:pPr>
            <a:r>
              <a:rPr lang="en-US" sz="2200" dirty="0"/>
              <a:t>046 ## $k -07</a:t>
            </a:r>
          </a:p>
          <a:p>
            <a:pPr marL="0" indent="0">
              <a:buNone/>
            </a:pPr>
            <a:r>
              <a:rPr lang="en-US" sz="2200" dirty="0"/>
              <a:t>100 1# $a Homer. $t Odyssey</a:t>
            </a:r>
          </a:p>
          <a:p>
            <a:pPr marL="0" indent="0">
              <a:buNone/>
            </a:pPr>
            <a:r>
              <a:rPr lang="en-US" sz="2200" dirty="0"/>
              <a:t>380 ## $a Epic poetry $2 </a:t>
            </a:r>
            <a:r>
              <a:rPr lang="en-US" sz="2200" dirty="0" err="1"/>
              <a:t>lcgft</a:t>
            </a:r>
            <a:endParaRPr lang="en-US" sz="2200" dirty="0"/>
          </a:p>
          <a:p>
            <a:pPr marL="0" indent="0">
              <a:buNone/>
            </a:pPr>
            <a:r>
              <a:rPr lang="en-US" sz="2200" dirty="0"/>
              <a:t>387 ## $c text $2 </a:t>
            </a:r>
            <a:r>
              <a:rPr lang="en-US" sz="2200" dirty="0" err="1"/>
              <a:t>rdacontent</a:t>
            </a:r>
            <a:endParaRPr lang="en-US" sz="2200" dirty="0"/>
          </a:p>
          <a:p>
            <a:pPr marL="0" indent="0">
              <a:buNone/>
            </a:pPr>
            <a:r>
              <a:rPr lang="en-US" sz="2200" dirty="0"/>
              <a:t>387 ## $h </a:t>
            </a:r>
            <a:r>
              <a:rPr lang="en-US" sz="2200" dirty="0" err="1"/>
              <a:t>grc</a:t>
            </a:r>
            <a:endParaRPr lang="en-US" sz="2200" dirty="0"/>
          </a:p>
          <a:p>
            <a:pPr marL="0" indent="0">
              <a:buNone/>
            </a:pPr>
            <a:endParaRPr lang="en-US" sz="2400" dirty="0"/>
          </a:p>
        </p:txBody>
      </p:sp>
      <p:sp>
        <p:nvSpPr>
          <p:cNvPr id="4" name="Footer Placeholder 3">
            <a:extLst>
              <a:ext uri="{FF2B5EF4-FFF2-40B4-BE49-F238E27FC236}">
                <a16:creationId xmlns:a16="http://schemas.microsoft.com/office/drawing/2014/main" id="{9D3253F8-8C60-4339-7DE2-90EBC428F413}"/>
              </a:ext>
            </a:extLst>
          </p:cNvPr>
          <p:cNvSpPr>
            <a:spLocks noGrp="1"/>
          </p:cNvSpPr>
          <p:nvPr>
            <p:ph type="ftr" sz="quarter" idx="11"/>
          </p:nvPr>
        </p:nvSpPr>
        <p:spPr/>
        <p:txBody>
          <a:bodyPr/>
          <a:lstStyle/>
          <a:p>
            <a:r>
              <a:rPr lang="en-US"/>
              <a:t>Representative Expression -- PCC Standing Committee on Training</a:t>
            </a:r>
            <a:endParaRPr lang="en-US" dirty="0"/>
          </a:p>
        </p:txBody>
      </p:sp>
      <p:sp>
        <p:nvSpPr>
          <p:cNvPr id="5" name="Slide Number Placeholder 4">
            <a:extLst>
              <a:ext uri="{FF2B5EF4-FFF2-40B4-BE49-F238E27FC236}">
                <a16:creationId xmlns:a16="http://schemas.microsoft.com/office/drawing/2014/main" id="{F344EB89-FC6F-0163-1529-86BBF3F7EC47}"/>
              </a:ext>
            </a:extLst>
          </p:cNvPr>
          <p:cNvSpPr>
            <a:spLocks noGrp="1"/>
          </p:cNvSpPr>
          <p:nvPr>
            <p:ph type="sldNum" sz="quarter" idx="12"/>
          </p:nvPr>
        </p:nvSpPr>
        <p:spPr/>
        <p:txBody>
          <a:bodyPr/>
          <a:lstStyle/>
          <a:p>
            <a:fld id="{345534B6-8E90-4EF8-AC1D-A56847543451}" type="slidenum">
              <a:rPr lang="en-US" smtClean="0"/>
              <a:t>19</a:t>
            </a:fld>
            <a:endParaRPr lang="en-US"/>
          </a:p>
        </p:txBody>
      </p:sp>
      <p:sp>
        <p:nvSpPr>
          <p:cNvPr id="6" name="Content Placeholder 2">
            <a:extLst>
              <a:ext uri="{FF2B5EF4-FFF2-40B4-BE49-F238E27FC236}">
                <a16:creationId xmlns:a16="http://schemas.microsoft.com/office/drawing/2014/main" id="{1BBAD36C-307E-60E6-EC63-05A87C4D5E29}"/>
              </a:ext>
            </a:extLst>
          </p:cNvPr>
          <p:cNvSpPr txBox="1">
            <a:spLocks/>
          </p:cNvSpPr>
          <p:nvPr/>
        </p:nvSpPr>
        <p:spPr>
          <a:xfrm>
            <a:off x="176334" y="1854926"/>
            <a:ext cx="5919666" cy="3765289"/>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6925" indent="-796925">
              <a:buFont typeface="Arial" panose="020B0604020202020204" pitchFamily="34" charset="0"/>
              <a:buNone/>
            </a:pPr>
            <a:r>
              <a:rPr lang="en-US" sz="2000" i="1" dirty="0"/>
              <a:t>Expression</a:t>
            </a:r>
          </a:p>
          <a:p>
            <a:pPr marL="796925" indent="-796925">
              <a:buFont typeface="Arial" panose="020B0604020202020204" pitchFamily="34" charset="0"/>
              <a:buNone/>
            </a:pPr>
            <a:r>
              <a:rPr lang="en-US" sz="2000" dirty="0"/>
              <a:t>046 ## $k 1907 $2 </a:t>
            </a:r>
            <a:r>
              <a:rPr lang="en-US" sz="2000" dirty="0" err="1"/>
              <a:t>edtf</a:t>
            </a:r>
            <a:endParaRPr lang="en-US" sz="2000" dirty="0"/>
          </a:p>
          <a:p>
            <a:pPr marL="796925" indent="-796925">
              <a:buFont typeface="Arial" panose="020B0604020202020204" pitchFamily="34" charset="0"/>
              <a:buNone/>
            </a:pPr>
            <a:r>
              <a:rPr lang="en-US" sz="2000" dirty="0"/>
              <a:t>100 0# $a Homer. $t Odyssey. $l Greek $s (Allen)</a:t>
            </a:r>
          </a:p>
          <a:p>
            <a:pPr marL="796925" indent="-796925">
              <a:buFont typeface="Arial" panose="020B0604020202020204" pitchFamily="34" charset="0"/>
              <a:buNone/>
            </a:pPr>
            <a:r>
              <a:rPr lang="en-US" sz="2000" dirty="0"/>
              <a:t>336 ## $a text $2 </a:t>
            </a:r>
            <a:r>
              <a:rPr lang="en-US" sz="2000" dirty="0" err="1"/>
              <a:t>rdacontent</a:t>
            </a:r>
            <a:endParaRPr lang="en-US" sz="2000" dirty="0"/>
          </a:p>
          <a:p>
            <a:pPr marL="796925" indent="-796925">
              <a:buFont typeface="Arial" panose="020B0604020202020204" pitchFamily="34" charset="0"/>
              <a:buNone/>
            </a:pPr>
            <a:r>
              <a:rPr lang="en-US" sz="2000" dirty="0"/>
              <a:t>377 ## $a </a:t>
            </a:r>
            <a:r>
              <a:rPr lang="en-US" sz="2000" dirty="0" err="1"/>
              <a:t>grc</a:t>
            </a:r>
            <a:endParaRPr lang="en-US" sz="2000" dirty="0"/>
          </a:p>
          <a:p>
            <a:pPr marL="796925" indent="-796925">
              <a:buFont typeface="Arial" panose="020B0604020202020204" pitchFamily="34" charset="0"/>
              <a:buNone/>
            </a:pPr>
            <a:r>
              <a:rPr lang="en-US" sz="2000" dirty="0"/>
              <a:t>381 ## $a Allen</a:t>
            </a:r>
          </a:p>
          <a:p>
            <a:pPr marL="796925" indent="-796925">
              <a:buNone/>
            </a:pPr>
            <a:r>
              <a:rPr lang="en-US" sz="2000" dirty="0"/>
              <a:t>500 1# $w r $</a:t>
            </a:r>
            <a:r>
              <a:rPr lang="en-US" sz="2000" dirty="0" err="1"/>
              <a:t>i</a:t>
            </a:r>
            <a:r>
              <a:rPr lang="en-US" sz="2000" dirty="0"/>
              <a:t> Editor: $a Allen, Thomas W. $q (Thomas William), $d 1862-1950</a:t>
            </a:r>
          </a:p>
          <a:p>
            <a:pPr marL="796925" indent="-796925">
              <a:buNone/>
            </a:pPr>
            <a:r>
              <a:rPr lang="en-US" sz="2000" dirty="0"/>
              <a:t>530 #0 $w r $</a:t>
            </a:r>
            <a:r>
              <a:rPr lang="en-US" sz="2000" dirty="0" err="1"/>
              <a:t>i</a:t>
            </a:r>
            <a:r>
              <a:rPr lang="en-US" sz="2000" dirty="0"/>
              <a:t> Related work: $a </a:t>
            </a:r>
            <a:r>
              <a:rPr lang="en-US" sz="2000" dirty="0" err="1"/>
              <a:t>Scriptorum</a:t>
            </a:r>
            <a:r>
              <a:rPr lang="en-US" sz="2000" dirty="0"/>
              <a:t> </a:t>
            </a:r>
            <a:r>
              <a:rPr lang="en-US" sz="2000" dirty="0" err="1"/>
              <a:t>classicorum</a:t>
            </a:r>
            <a:r>
              <a:rPr lang="en-US" sz="2000" dirty="0"/>
              <a:t> bibliotheca </a:t>
            </a:r>
            <a:r>
              <a:rPr lang="en-US" sz="2000" dirty="0" err="1"/>
              <a:t>Oxoniensis</a:t>
            </a:r>
            <a:endParaRPr lang="en-US" sz="2000" dirty="0"/>
          </a:p>
        </p:txBody>
      </p:sp>
      <p:sp>
        <p:nvSpPr>
          <p:cNvPr id="7" name="Content Placeholder 2">
            <a:extLst>
              <a:ext uri="{FF2B5EF4-FFF2-40B4-BE49-F238E27FC236}">
                <a16:creationId xmlns:a16="http://schemas.microsoft.com/office/drawing/2014/main" id="{D6C74ACC-C85F-16B0-0616-4955752A2A50}"/>
              </a:ext>
            </a:extLst>
          </p:cNvPr>
          <p:cNvSpPr txBox="1">
            <a:spLocks/>
          </p:cNvSpPr>
          <p:nvPr/>
        </p:nvSpPr>
        <p:spPr>
          <a:xfrm>
            <a:off x="6253600" y="2978331"/>
            <a:ext cx="5249106" cy="3314071"/>
          </a:xfrm>
          <a:prstGeom prst="rect">
            <a:avLst/>
          </a:prstGeom>
          <a:ln>
            <a:solidFill>
              <a:schemeClr val="tx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6925" indent="-796925">
              <a:buFont typeface="Arial" panose="020B0604020202020204" pitchFamily="34" charset="0"/>
              <a:buNone/>
            </a:pPr>
            <a:r>
              <a:rPr lang="en-US" sz="2000" i="1" dirty="0"/>
              <a:t>Expression</a:t>
            </a:r>
          </a:p>
          <a:p>
            <a:pPr marL="796925" indent="-796925">
              <a:buFont typeface="Arial" panose="020B0604020202020204" pitchFamily="34" charset="0"/>
              <a:buNone/>
            </a:pPr>
            <a:r>
              <a:rPr lang="en-US" sz="2000" dirty="0"/>
              <a:t>046 ## $k 1504 $2 </a:t>
            </a:r>
            <a:r>
              <a:rPr lang="en-US" sz="2000" dirty="0" err="1"/>
              <a:t>edtf</a:t>
            </a:r>
            <a:endParaRPr lang="en-US" sz="2000" dirty="0"/>
          </a:p>
          <a:p>
            <a:pPr marL="796925" indent="-796925">
              <a:buFont typeface="Arial" panose="020B0604020202020204" pitchFamily="34" charset="0"/>
              <a:buNone/>
            </a:pPr>
            <a:r>
              <a:rPr lang="en-US" sz="2000" dirty="0"/>
              <a:t>100 0# $a Homer. $t Odyssey. $l Greek $s (</a:t>
            </a:r>
            <a:r>
              <a:rPr lang="en-US" sz="2000" dirty="0" err="1"/>
              <a:t>Manuzio</a:t>
            </a:r>
            <a:r>
              <a:rPr lang="en-US" sz="2000" dirty="0"/>
              <a:t>)</a:t>
            </a:r>
          </a:p>
          <a:p>
            <a:pPr marL="796925" indent="-796925">
              <a:buFont typeface="Arial" panose="020B0604020202020204" pitchFamily="34" charset="0"/>
              <a:buNone/>
            </a:pPr>
            <a:r>
              <a:rPr lang="en-US" sz="2000" dirty="0"/>
              <a:t>336 ## $a text $2 </a:t>
            </a:r>
            <a:r>
              <a:rPr lang="en-US" sz="2000" dirty="0" err="1"/>
              <a:t>rdacontent</a:t>
            </a:r>
            <a:endParaRPr lang="en-US" sz="2000" dirty="0"/>
          </a:p>
          <a:p>
            <a:pPr marL="796925" indent="-796925">
              <a:buFont typeface="Arial" panose="020B0604020202020204" pitchFamily="34" charset="0"/>
              <a:buNone/>
            </a:pPr>
            <a:r>
              <a:rPr lang="en-US" sz="2000" dirty="0"/>
              <a:t>377 ## $a </a:t>
            </a:r>
            <a:r>
              <a:rPr lang="en-US" sz="2000" dirty="0" err="1"/>
              <a:t>grc</a:t>
            </a:r>
            <a:endParaRPr lang="en-US" sz="2000" dirty="0"/>
          </a:p>
          <a:p>
            <a:pPr marL="796925" indent="-796925">
              <a:buFont typeface="Arial" panose="020B0604020202020204" pitchFamily="34" charset="0"/>
              <a:buNone/>
            </a:pPr>
            <a:r>
              <a:rPr lang="en-US" sz="2000" dirty="0"/>
              <a:t>381 ## $a </a:t>
            </a:r>
            <a:r>
              <a:rPr lang="en-US" sz="2000" dirty="0" err="1"/>
              <a:t>Manuzio</a:t>
            </a:r>
            <a:endParaRPr lang="en-US" sz="2000" dirty="0"/>
          </a:p>
          <a:p>
            <a:pPr marL="796925" indent="-796925">
              <a:buNone/>
            </a:pPr>
            <a:r>
              <a:rPr lang="en-US" sz="2000" dirty="0"/>
              <a:t>500 1# $w r $</a:t>
            </a:r>
            <a:r>
              <a:rPr lang="en-US" sz="2000" dirty="0" err="1"/>
              <a:t>i</a:t>
            </a:r>
            <a:r>
              <a:rPr lang="en-US" sz="2000" dirty="0"/>
              <a:t> Editor: $a </a:t>
            </a:r>
            <a:r>
              <a:rPr lang="it-IT" sz="2000" dirty="0"/>
              <a:t>Manuzio, Aldo, $d 1449 or 1450-1515</a:t>
            </a:r>
            <a:endParaRPr lang="en-US" sz="2000" dirty="0"/>
          </a:p>
        </p:txBody>
      </p:sp>
      <p:sp>
        <p:nvSpPr>
          <p:cNvPr id="8" name="Oval 7">
            <a:extLst>
              <a:ext uri="{FF2B5EF4-FFF2-40B4-BE49-F238E27FC236}">
                <a16:creationId xmlns:a16="http://schemas.microsoft.com/office/drawing/2014/main" id="{319FB73C-14F0-7E5E-BA0C-A6EEC5E04904}"/>
              </a:ext>
            </a:extLst>
          </p:cNvPr>
          <p:cNvSpPr/>
          <p:nvPr/>
        </p:nvSpPr>
        <p:spPr>
          <a:xfrm>
            <a:off x="1237786" y="3462453"/>
            <a:ext cx="546410" cy="35143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61F68FA3-0FB1-C372-C320-65446082FB64}"/>
              </a:ext>
            </a:extLst>
          </p:cNvPr>
          <p:cNvSpPr/>
          <p:nvPr/>
        </p:nvSpPr>
        <p:spPr>
          <a:xfrm>
            <a:off x="7300324" y="4685365"/>
            <a:ext cx="546410" cy="35143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FD74477-26C2-FE9F-5DD0-9E5F169B90E5}"/>
              </a:ext>
            </a:extLst>
          </p:cNvPr>
          <p:cNvSpPr/>
          <p:nvPr/>
        </p:nvSpPr>
        <p:spPr>
          <a:xfrm>
            <a:off x="8411732" y="2339894"/>
            <a:ext cx="546410" cy="35143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5A282E0E-0FF5-4E36-84E1-6DCB9FC24A65}"/>
              </a:ext>
            </a:extLst>
          </p:cNvPr>
          <p:cNvCxnSpPr>
            <a:cxnSpLocks/>
            <a:stCxn id="8" idx="6"/>
            <a:endCxn id="10" idx="2"/>
          </p:cNvCxnSpPr>
          <p:nvPr/>
        </p:nvCxnSpPr>
        <p:spPr>
          <a:xfrm flipV="1">
            <a:off x="1784196" y="2515612"/>
            <a:ext cx="6627536" cy="11225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600A0604-DFAB-6AB4-0367-3BB312BF9359}"/>
              </a:ext>
            </a:extLst>
          </p:cNvPr>
          <p:cNvCxnSpPr>
            <a:cxnSpLocks/>
            <a:stCxn id="9" idx="0"/>
            <a:endCxn id="10" idx="4"/>
          </p:cNvCxnSpPr>
          <p:nvPr/>
        </p:nvCxnSpPr>
        <p:spPr>
          <a:xfrm flipV="1">
            <a:off x="7573529" y="2691329"/>
            <a:ext cx="1111408" cy="199403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7F2B6DBA-A760-E564-64DD-3654EA6054BA}"/>
              </a:ext>
            </a:extLst>
          </p:cNvPr>
          <p:cNvSpPr/>
          <p:nvPr/>
        </p:nvSpPr>
        <p:spPr>
          <a:xfrm>
            <a:off x="1245220" y="3046142"/>
            <a:ext cx="546410" cy="351435"/>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9482B60-98FF-6856-5F76-BDDDB35186E7}"/>
              </a:ext>
            </a:extLst>
          </p:cNvPr>
          <p:cNvSpPr/>
          <p:nvPr/>
        </p:nvSpPr>
        <p:spPr>
          <a:xfrm>
            <a:off x="8426533" y="1945618"/>
            <a:ext cx="546410" cy="386579"/>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E0C3B36F-3082-88C0-3EA2-61A16C6FBEDA}"/>
              </a:ext>
            </a:extLst>
          </p:cNvPr>
          <p:cNvSpPr/>
          <p:nvPr/>
        </p:nvSpPr>
        <p:spPr>
          <a:xfrm>
            <a:off x="7370948" y="4343401"/>
            <a:ext cx="546410" cy="351435"/>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a:extLst>
              <a:ext uri="{FF2B5EF4-FFF2-40B4-BE49-F238E27FC236}">
                <a16:creationId xmlns:a16="http://schemas.microsoft.com/office/drawing/2014/main" id="{0744BA2A-A2C3-98F6-F1DF-1B1F7D282720}"/>
              </a:ext>
            </a:extLst>
          </p:cNvPr>
          <p:cNvCxnSpPr>
            <a:cxnSpLocks/>
            <a:stCxn id="18" idx="6"/>
            <a:endCxn id="19" idx="2"/>
          </p:cNvCxnSpPr>
          <p:nvPr/>
        </p:nvCxnSpPr>
        <p:spPr>
          <a:xfrm flipV="1">
            <a:off x="1791630" y="2138908"/>
            <a:ext cx="6634903" cy="108295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BEA76574-B6B9-DEB1-0AEC-BA8E357B8BC3}"/>
              </a:ext>
            </a:extLst>
          </p:cNvPr>
          <p:cNvCxnSpPr>
            <a:cxnSpLocks/>
            <a:stCxn id="20" idx="0"/>
            <a:endCxn id="19" idx="4"/>
          </p:cNvCxnSpPr>
          <p:nvPr/>
        </p:nvCxnSpPr>
        <p:spPr>
          <a:xfrm flipV="1">
            <a:off x="7644153" y="2332197"/>
            <a:ext cx="1055585" cy="2011204"/>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808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4B408-D061-DCB9-B8C8-A04D60528480}"/>
              </a:ext>
            </a:extLst>
          </p:cNvPr>
          <p:cNvSpPr>
            <a:spLocks noGrp="1"/>
          </p:cNvSpPr>
          <p:nvPr>
            <p:ph type="title"/>
          </p:nvPr>
        </p:nvSpPr>
        <p:spPr/>
        <p:txBody>
          <a:bodyPr/>
          <a:lstStyle/>
          <a:p>
            <a:r>
              <a:rPr lang="en-US" dirty="0"/>
              <a:t>Representative expression: </a:t>
            </a:r>
            <a:br>
              <a:rPr lang="en-US" dirty="0"/>
            </a:br>
            <a:r>
              <a:rPr lang="en-US" dirty="0"/>
              <a:t>RDA glossary definition</a:t>
            </a:r>
          </a:p>
        </p:txBody>
      </p:sp>
      <p:pic>
        <p:nvPicPr>
          <p:cNvPr id="5" name="Content Placeholder 4">
            <a:extLst>
              <a:ext uri="{FF2B5EF4-FFF2-40B4-BE49-F238E27FC236}">
                <a16:creationId xmlns:a16="http://schemas.microsoft.com/office/drawing/2014/main" id="{01474A21-E4B2-F2B1-2DB9-1B58C47860AA}"/>
              </a:ext>
            </a:extLst>
          </p:cNvPr>
          <p:cNvPicPr>
            <a:picLocks noGrp="1" noChangeAspect="1"/>
          </p:cNvPicPr>
          <p:nvPr>
            <p:ph idx="1"/>
          </p:nvPr>
        </p:nvPicPr>
        <p:blipFill>
          <a:blip r:embed="rId3"/>
          <a:stretch>
            <a:fillRect/>
          </a:stretch>
        </p:blipFill>
        <p:spPr>
          <a:xfrm>
            <a:off x="3448050" y="2476481"/>
            <a:ext cx="5295900" cy="752475"/>
          </a:xfrm>
          <a:ln>
            <a:solidFill>
              <a:schemeClr val="tx1"/>
            </a:solidFill>
          </a:ln>
        </p:spPr>
      </p:pic>
    </p:spTree>
    <p:extLst>
      <p:ext uri="{BB962C8B-B14F-4D97-AF65-F5344CB8AC3E}">
        <p14:creationId xmlns:p14="http://schemas.microsoft.com/office/powerpoint/2010/main" val="2219924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DCEDB-0BCD-A42A-A3F6-3580F8DFA244}"/>
              </a:ext>
            </a:extLst>
          </p:cNvPr>
          <p:cNvSpPr>
            <a:spLocks noGrp="1"/>
          </p:cNvSpPr>
          <p:nvPr>
            <p:ph type="title"/>
          </p:nvPr>
        </p:nvSpPr>
        <p:spPr/>
        <p:txBody>
          <a:bodyPr/>
          <a:lstStyle/>
          <a:p>
            <a:r>
              <a:rPr lang="en-US" dirty="0"/>
              <a:t>MARC coding examples: </a:t>
            </a:r>
            <a:br>
              <a:rPr lang="en-US" dirty="0"/>
            </a:br>
            <a:r>
              <a:rPr lang="en-US" dirty="0"/>
              <a:t>key and medium of performance</a:t>
            </a:r>
          </a:p>
        </p:txBody>
      </p:sp>
      <p:sp>
        <p:nvSpPr>
          <p:cNvPr id="3" name="Content Placeholder 2">
            <a:extLst>
              <a:ext uri="{FF2B5EF4-FFF2-40B4-BE49-F238E27FC236}">
                <a16:creationId xmlns:a16="http://schemas.microsoft.com/office/drawing/2014/main" id="{A56C3762-6B68-F860-B62B-EB7CE400A473}"/>
              </a:ext>
            </a:extLst>
          </p:cNvPr>
          <p:cNvSpPr>
            <a:spLocks noGrp="1"/>
          </p:cNvSpPr>
          <p:nvPr>
            <p:ph idx="1"/>
          </p:nvPr>
        </p:nvSpPr>
        <p:spPr>
          <a:xfrm>
            <a:off x="420192" y="1731116"/>
            <a:ext cx="5536474" cy="1658695"/>
          </a:xfrm>
          <a:ln>
            <a:solidFill>
              <a:schemeClr val="tx1"/>
            </a:solidFill>
          </a:ln>
        </p:spPr>
        <p:txBody>
          <a:bodyPr>
            <a:normAutofit fontScale="77500" lnSpcReduction="20000"/>
          </a:bodyPr>
          <a:lstStyle/>
          <a:p>
            <a:pPr marL="0" indent="0">
              <a:buNone/>
            </a:pPr>
            <a:r>
              <a:rPr lang="en-US" sz="2300" dirty="0"/>
              <a:t>046 ## $k 1913 $2 </a:t>
            </a:r>
            <a:r>
              <a:rPr lang="en-US" sz="2300" dirty="0" err="1"/>
              <a:t>edtf</a:t>
            </a:r>
            <a:endParaRPr lang="en-US" sz="2300" dirty="0"/>
          </a:p>
          <a:p>
            <a:pPr marL="0" indent="0">
              <a:buNone/>
            </a:pPr>
            <a:r>
              <a:rPr lang="en-US" sz="2300" dirty="0"/>
              <a:t>100 1# $a Debussy, Claude, $d 1862-1918. $t Syrinx</a:t>
            </a:r>
          </a:p>
          <a:p>
            <a:pPr marL="0" indent="0">
              <a:buNone/>
            </a:pPr>
            <a:r>
              <a:rPr lang="en-US" sz="2300" dirty="0"/>
              <a:t>380 ## $a Art music $2 </a:t>
            </a:r>
            <a:r>
              <a:rPr lang="en-US" sz="2300" dirty="0" err="1"/>
              <a:t>lcgft</a:t>
            </a:r>
            <a:endParaRPr lang="en-US" sz="2300" dirty="0"/>
          </a:p>
          <a:p>
            <a:pPr marL="0" indent="0">
              <a:buNone/>
            </a:pPr>
            <a:r>
              <a:rPr lang="en-US" sz="2300" strike="sngStrike" dirty="0"/>
              <a:t>382 0# $a flute $n 1 $s 1 $2 </a:t>
            </a:r>
            <a:r>
              <a:rPr lang="en-US" sz="2300" strike="sngStrike" dirty="0" err="1"/>
              <a:t>lcmpt</a:t>
            </a:r>
            <a:endParaRPr lang="en-US" sz="2300" strike="sngStrike" dirty="0"/>
          </a:p>
          <a:p>
            <a:pPr marL="0" indent="0">
              <a:buNone/>
            </a:pPr>
            <a:r>
              <a:rPr lang="en-US" sz="2300" dirty="0"/>
              <a:t>382 2# $a flute $n 1 $s 1 $2 </a:t>
            </a:r>
            <a:r>
              <a:rPr lang="en-US" sz="2300" dirty="0" err="1"/>
              <a:t>lcmpt</a:t>
            </a:r>
            <a:endParaRPr lang="en-US" sz="2300" dirty="0"/>
          </a:p>
          <a:p>
            <a:pPr marL="0" indent="0">
              <a:buNone/>
            </a:pPr>
            <a:endParaRPr lang="en-US" sz="2400" dirty="0"/>
          </a:p>
        </p:txBody>
      </p:sp>
      <p:sp>
        <p:nvSpPr>
          <p:cNvPr id="4" name="Footer Placeholder 3">
            <a:extLst>
              <a:ext uri="{FF2B5EF4-FFF2-40B4-BE49-F238E27FC236}">
                <a16:creationId xmlns:a16="http://schemas.microsoft.com/office/drawing/2014/main" id="{9D3253F8-8C60-4339-7DE2-90EBC428F413}"/>
              </a:ext>
            </a:extLst>
          </p:cNvPr>
          <p:cNvSpPr>
            <a:spLocks noGrp="1"/>
          </p:cNvSpPr>
          <p:nvPr>
            <p:ph type="ftr" sz="quarter" idx="11"/>
          </p:nvPr>
        </p:nvSpPr>
        <p:spPr/>
        <p:txBody>
          <a:bodyPr/>
          <a:lstStyle/>
          <a:p>
            <a:r>
              <a:rPr lang="en-US"/>
              <a:t>Representative Expression -- PCC Standing Committee on Training</a:t>
            </a:r>
            <a:endParaRPr lang="en-US" dirty="0"/>
          </a:p>
        </p:txBody>
      </p:sp>
      <p:sp>
        <p:nvSpPr>
          <p:cNvPr id="5" name="Slide Number Placeholder 4">
            <a:extLst>
              <a:ext uri="{FF2B5EF4-FFF2-40B4-BE49-F238E27FC236}">
                <a16:creationId xmlns:a16="http://schemas.microsoft.com/office/drawing/2014/main" id="{F344EB89-FC6F-0163-1529-86BBF3F7EC47}"/>
              </a:ext>
            </a:extLst>
          </p:cNvPr>
          <p:cNvSpPr>
            <a:spLocks noGrp="1"/>
          </p:cNvSpPr>
          <p:nvPr>
            <p:ph type="sldNum" sz="quarter" idx="12"/>
          </p:nvPr>
        </p:nvSpPr>
        <p:spPr/>
        <p:txBody>
          <a:bodyPr/>
          <a:lstStyle/>
          <a:p>
            <a:fld id="{345534B6-8E90-4EF8-AC1D-A56847543451}" type="slidenum">
              <a:rPr lang="en-US" smtClean="0"/>
              <a:t>20</a:t>
            </a:fld>
            <a:endParaRPr lang="en-US"/>
          </a:p>
        </p:txBody>
      </p:sp>
      <p:sp>
        <p:nvSpPr>
          <p:cNvPr id="6" name="Content Placeholder 2">
            <a:extLst>
              <a:ext uri="{FF2B5EF4-FFF2-40B4-BE49-F238E27FC236}">
                <a16:creationId xmlns:a16="http://schemas.microsoft.com/office/drawing/2014/main" id="{1BBAD36C-307E-60E6-EC63-05A87C4D5E29}"/>
              </a:ext>
            </a:extLst>
          </p:cNvPr>
          <p:cNvSpPr txBox="1">
            <a:spLocks/>
          </p:cNvSpPr>
          <p:nvPr/>
        </p:nvSpPr>
        <p:spPr>
          <a:xfrm>
            <a:off x="119743" y="3508616"/>
            <a:ext cx="6085113" cy="2847733"/>
          </a:xfrm>
          <a:prstGeom prst="rect">
            <a:avLst/>
          </a:prstGeom>
          <a:ln>
            <a:solidFill>
              <a:schemeClr val="tx1"/>
            </a:solidFill>
          </a:ln>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92150" indent="-692150">
              <a:buFont typeface="Arial" panose="020B0604020202020204" pitchFamily="34" charset="0"/>
              <a:buNone/>
            </a:pPr>
            <a:r>
              <a:rPr lang="en-US" sz="3800" dirty="0"/>
              <a:t>046 ## $k 1890 $2 </a:t>
            </a:r>
            <a:r>
              <a:rPr lang="en-US" sz="3800" dirty="0" err="1"/>
              <a:t>edtf</a:t>
            </a:r>
            <a:endParaRPr lang="en-US" sz="3800" dirty="0"/>
          </a:p>
          <a:p>
            <a:pPr marL="692150" indent="-692150">
              <a:buFont typeface="Arial" panose="020B0604020202020204" pitchFamily="34" charset="0"/>
              <a:buNone/>
            </a:pPr>
            <a:r>
              <a:rPr lang="en-US" sz="3800" dirty="0"/>
              <a:t>100 1# $a Glazunov, Aleksandr </a:t>
            </a:r>
            <a:r>
              <a:rPr lang="en-US" sz="3800" dirty="0" err="1"/>
              <a:t>Konstantinovich</a:t>
            </a:r>
            <a:r>
              <a:rPr lang="en-US" sz="3800" dirty="0"/>
              <a:t>, $d 1865-1936. $t </a:t>
            </a:r>
            <a:r>
              <a:rPr lang="en-US" sz="3800" dirty="0" err="1"/>
              <a:t>Mechty</a:t>
            </a:r>
            <a:endParaRPr lang="en-US" sz="3800" dirty="0"/>
          </a:p>
          <a:p>
            <a:pPr marL="692150" indent="-692150">
              <a:buNone/>
            </a:pPr>
            <a:r>
              <a:rPr lang="en-US" sz="3800" dirty="0"/>
              <a:t>380 ## $a Chamber music $2 </a:t>
            </a:r>
            <a:r>
              <a:rPr lang="en-US" sz="3800" dirty="0" err="1"/>
              <a:t>lcgft</a:t>
            </a:r>
            <a:endParaRPr lang="en-US" sz="3800" dirty="0"/>
          </a:p>
          <a:p>
            <a:pPr marL="692150" indent="-692150">
              <a:buFont typeface="Arial" panose="020B0604020202020204" pitchFamily="34" charset="0"/>
              <a:buNone/>
            </a:pPr>
            <a:r>
              <a:rPr lang="en-US" sz="3800" strike="sngStrike" dirty="0"/>
              <a:t>382 0# $a horn $n 1 $a piano $n 1 $s 2 $2 </a:t>
            </a:r>
            <a:r>
              <a:rPr lang="en-US" sz="3800" strike="sngStrike" dirty="0" err="1"/>
              <a:t>lcmpt</a:t>
            </a:r>
            <a:endParaRPr lang="en-US" sz="3800" strike="sngStrike" dirty="0"/>
          </a:p>
          <a:p>
            <a:pPr marL="692150" indent="-692150">
              <a:buNone/>
            </a:pPr>
            <a:r>
              <a:rPr lang="en-US" sz="3800" dirty="0"/>
              <a:t>382 2# $a horn $n 1 $a piano $n 1 $s 2 $2 </a:t>
            </a:r>
            <a:r>
              <a:rPr lang="en-US" sz="3800" dirty="0" err="1"/>
              <a:t>lcmpt</a:t>
            </a:r>
            <a:endParaRPr lang="en-US" sz="3800" dirty="0"/>
          </a:p>
          <a:p>
            <a:pPr marL="692150" indent="-692150">
              <a:buFont typeface="Arial" panose="020B0604020202020204" pitchFamily="34" charset="0"/>
              <a:buNone/>
            </a:pPr>
            <a:r>
              <a:rPr lang="en-US" sz="3800" dirty="0"/>
              <a:t>383 ## $b op. 24</a:t>
            </a:r>
          </a:p>
          <a:p>
            <a:pPr marL="692150" indent="-692150">
              <a:buNone/>
            </a:pPr>
            <a:r>
              <a:rPr lang="en-US" sz="3800" strike="sngStrike" dirty="0"/>
              <a:t>384 0# $a D♭ major</a:t>
            </a:r>
          </a:p>
          <a:p>
            <a:pPr marL="692150" indent="-692150">
              <a:buNone/>
            </a:pPr>
            <a:r>
              <a:rPr lang="en-US" sz="3800" dirty="0"/>
              <a:t>384 2# $a D♭ major</a:t>
            </a:r>
          </a:p>
          <a:p>
            <a:pPr marL="914400" indent="-914400">
              <a:buFont typeface="Arial" panose="020B0604020202020204" pitchFamily="34" charset="0"/>
              <a:buNone/>
            </a:pPr>
            <a:endParaRPr lang="en-US" sz="2600" dirty="0"/>
          </a:p>
        </p:txBody>
      </p:sp>
      <p:sp>
        <p:nvSpPr>
          <p:cNvPr id="7" name="Content Placeholder 2">
            <a:extLst>
              <a:ext uri="{FF2B5EF4-FFF2-40B4-BE49-F238E27FC236}">
                <a16:creationId xmlns:a16="http://schemas.microsoft.com/office/drawing/2014/main" id="{F159463E-FD50-76AC-CE91-411F211C5E49}"/>
              </a:ext>
            </a:extLst>
          </p:cNvPr>
          <p:cNvSpPr txBox="1">
            <a:spLocks/>
          </p:cNvSpPr>
          <p:nvPr/>
        </p:nvSpPr>
        <p:spPr>
          <a:xfrm>
            <a:off x="6309360" y="1894381"/>
            <a:ext cx="5762897" cy="3918590"/>
          </a:xfrm>
          <a:prstGeom prst="rect">
            <a:avLst/>
          </a:prstGeom>
          <a:ln>
            <a:solidFill>
              <a:schemeClr val="tx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92150" indent="-692150">
              <a:buFont typeface="Arial" panose="020B0604020202020204" pitchFamily="34" charset="0"/>
              <a:buNone/>
              <a:tabLst>
                <a:tab pos="509588" algn="l"/>
              </a:tabLst>
            </a:pPr>
            <a:r>
              <a:rPr lang="en-US" sz="1900" dirty="0"/>
              <a:t>046 ## $k 1994 $2 </a:t>
            </a:r>
            <a:r>
              <a:rPr lang="en-US" sz="1900" dirty="0" err="1"/>
              <a:t>edtf</a:t>
            </a:r>
            <a:endParaRPr lang="en-US" sz="1900" dirty="0"/>
          </a:p>
          <a:p>
            <a:pPr marL="692150" indent="-692150">
              <a:buFont typeface="Arial" panose="020B0604020202020204" pitchFamily="34" charset="0"/>
              <a:buNone/>
              <a:tabLst>
                <a:tab pos="509588" algn="l"/>
              </a:tabLst>
            </a:pPr>
            <a:r>
              <a:rPr lang="en-US" sz="1900" dirty="0"/>
              <a:t>100 1# $a Mozart, Wolfgang Amadeus, $d 1756-1791. $t Concertos, $m </a:t>
            </a:r>
            <a:r>
              <a:rPr lang="en-US" sz="1900" b="1" dirty="0"/>
              <a:t>violin, orchestra</a:t>
            </a:r>
            <a:r>
              <a:rPr lang="en-US" sz="1900" dirty="0"/>
              <a:t>, $n K. 211, $r </a:t>
            </a:r>
            <a:r>
              <a:rPr lang="en-US" sz="1900" b="1" dirty="0"/>
              <a:t>D major</a:t>
            </a:r>
          </a:p>
          <a:p>
            <a:pPr marL="692150" indent="-692150">
              <a:buFont typeface="Arial" panose="020B0604020202020204" pitchFamily="34" charset="0"/>
              <a:buNone/>
              <a:tabLst>
                <a:tab pos="509588" algn="l"/>
              </a:tabLst>
            </a:pPr>
            <a:r>
              <a:rPr lang="en-US" sz="1900" dirty="0"/>
              <a:t>380 ## $a Concertos $2 </a:t>
            </a:r>
            <a:r>
              <a:rPr lang="en-US" sz="1900" dirty="0" err="1"/>
              <a:t>lcgft</a:t>
            </a:r>
            <a:endParaRPr lang="en-US" sz="1900" dirty="0"/>
          </a:p>
          <a:p>
            <a:pPr marL="692150" indent="-692150">
              <a:buFont typeface="Arial" panose="020B0604020202020204" pitchFamily="34" charset="0"/>
              <a:buNone/>
              <a:tabLst>
                <a:tab pos="509588" algn="l"/>
              </a:tabLst>
            </a:pPr>
            <a:r>
              <a:rPr lang="en-US" sz="1900" strike="sngStrike" dirty="0"/>
              <a:t>382 0# </a:t>
            </a:r>
            <a:r>
              <a:rPr lang="it-IT" sz="1900" strike="sngStrike" dirty="0"/>
              <a:t>$b violin $n 1 $a orchestra $e 1 $r 1 $t 1 $2 lcmpt</a:t>
            </a:r>
            <a:endParaRPr lang="en-US" sz="1900" strike="sngStrike" dirty="0"/>
          </a:p>
          <a:p>
            <a:pPr marL="692150" indent="-692150">
              <a:buFont typeface="Arial" panose="020B0604020202020204" pitchFamily="34" charset="0"/>
              <a:buNone/>
              <a:tabLst>
                <a:tab pos="509588" algn="l"/>
              </a:tabLst>
            </a:pPr>
            <a:r>
              <a:rPr lang="en-US" sz="1900" dirty="0"/>
              <a:t>382 2# </a:t>
            </a:r>
            <a:r>
              <a:rPr lang="it-IT" sz="1900" dirty="0"/>
              <a:t>$b violin $n 1 $a orchestra $e 1 $r 1 $t 1 $2 lcmpt</a:t>
            </a:r>
          </a:p>
          <a:p>
            <a:pPr marL="692150" indent="-692150">
              <a:buFont typeface="Arial" panose="020B0604020202020204" pitchFamily="34" charset="0"/>
              <a:buNone/>
              <a:tabLst>
                <a:tab pos="509588" algn="l"/>
              </a:tabLst>
            </a:pPr>
            <a:r>
              <a:rPr lang="en-US" sz="1900" dirty="0"/>
              <a:t>383 ## $a no. 2</a:t>
            </a:r>
          </a:p>
          <a:p>
            <a:pPr marL="692150" indent="-692150">
              <a:buFont typeface="Arial" panose="020B0604020202020204" pitchFamily="34" charset="0"/>
              <a:buNone/>
              <a:tabLst>
                <a:tab pos="509588" algn="l"/>
              </a:tabLst>
            </a:pPr>
            <a:r>
              <a:rPr lang="en-US" sz="1900" dirty="0"/>
              <a:t>383 ## $c K. 211 $d Köchel6 $2 </a:t>
            </a:r>
            <a:r>
              <a:rPr lang="en-US" sz="1900" dirty="0" err="1"/>
              <a:t>mlati</a:t>
            </a:r>
            <a:endParaRPr lang="en-US" sz="1900" dirty="0"/>
          </a:p>
          <a:p>
            <a:pPr marL="692150" indent="-692150">
              <a:buNone/>
              <a:tabLst>
                <a:tab pos="509588" algn="l"/>
              </a:tabLst>
            </a:pPr>
            <a:r>
              <a:rPr lang="en-US" sz="1900" strike="sngStrike" dirty="0"/>
              <a:t>384 0# $a D major</a:t>
            </a:r>
          </a:p>
          <a:p>
            <a:pPr marL="692150" indent="-692150">
              <a:buNone/>
              <a:tabLst>
                <a:tab pos="509588" algn="l"/>
              </a:tabLst>
            </a:pPr>
            <a:r>
              <a:rPr lang="en-US" sz="1900" dirty="0"/>
              <a:t>384 2# $a D major</a:t>
            </a:r>
          </a:p>
          <a:p>
            <a:pPr marL="0" indent="0">
              <a:buFont typeface="Arial" panose="020B0604020202020204" pitchFamily="34" charset="0"/>
              <a:buNone/>
            </a:pPr>
            <a:endParaRPr lang="en-US" sz="2400" dirty="0"/>
          </a:p>
          <a:p>
            <a:pPr marL="0" indent="0">
              <a:buFont typeface="Arial" panose="020B0604020202020204" pitchFamily="34" charset="0"/>
              <a:buNone/>
            </a:pPr>
            <a:endParaRPr lang="en-US" sz="2400" dirty="0"/>
          </a:p>
        </p:txBody>
      </p:sp>
    </p:spTree>
    <p:extLst>
      <p:ext uri="{BB962C8B-B14F-4D97-AF65-F5344CB8AC3E}">
        <p14:creationId xmlns:p14="http://schemas.microsoft.com/office/powerpoint/2010/main" val="75840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E2C98-0F4A-6157-607C-57A4F41D51A1}"/>
              </a:ext>
            </a:extLst>
          </p:cNvPr>
          <p:cNvSpPr>
            <a:spLocks noGrp="1"/>
          </p:cNvSpPr>
          <p:nvPr>
            <p:ph type="title"/>
          </p:nvPr>
        </p:nvSpPr>
        <p:spPr/>
        <p:txBody>
          <a:bodyPr/>
          <a:lstStyle/>
          <a:p>
            <a:r>
              <a:rPr lang="en-US" dirty="0"/>
              <a:t>Thanks!</a:t>
            </a:r>
          </a:p>
        </p:txBody>
      </p:sp>
      <p:sp>
        <p:nvSpPr>
          <p:cNvPr id="3" name="Content Placeholder 2">
            <a:extLst>
              <a:ext uri="{FF2B5EF4-FFF2-40B4-BE49-F238E27FC236}">
                <a16:creationId xmlns:a16="http://schemas.microsoft.com/office/drawing/2014/main" id="{06A0D703-0F9F-BC66-CBC5-8A1D91047378}"/>
              </a:ext>
            </a:extLst>
          </p:cNvPr>
          <p:cNvSpPr>
            <a:spLocks noGrp="1"/>
          </p:cNvSpPr>
          <p:nvPr>
            <p:ph idx="1"/>
          </p:nvPr>
        </p:nvSpPr>
        <p:spPr/>
        <p:txBody>
          <a:bodyPr/>
          <a:lstStyle/>
          <a:p>
            <a:pPr marL="0" indent="0">
              <a:buNone/>
            </a:pPr>
            <a:r>
              <a:rPr lang="en-US" dirty="0"/>
              <a:t>Robert L. Maxwell</a:t>
            </a:r>
          </a:p>
          <a:p>
            <a:pPr marL="0" indent="0">
              <a:buNone/>
            </a:pPr>
            <a:r>
              <a:rPr lang="en-US" dirty="0"/>
              <a:t>robert_maxwell@byu.edu</a:t>
            </a:r>
          </a:p>
        </p:txBody>
      </p:sp>
    </p:spTree>
    <p:extLst>
      <p:ext uri="{BB962C8B-B14F-4D97-AF65-F5344CB8AC3E}">
        <p14:creationId xmlns:p14="http://schemas.microsoft.com/office/powerpoint/2010/main" val="470886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F6391-C7AD-9B5A-E0B3-1E2D44047851}"/>
              </a:ext>
            </a:extLst>
          </p:cNvPr>
          <p:cNvSpPr>
            <a:spLocks noGrp="1"/>
          </p:cNvSpPr>
          <p:nvPr>
            <p:ph type="title"/>
          </p:nvPr>
        </p:nvSpPr>
        <p:spPr/>
        <p:txBody>
          <a:bodyPr/>
          <a:lstStyle/>
          <a:p>
            <a:r>
              <a:rPr lang="en-US" dirty="0"/>
              <a:t>Representative expression attribute: LRM</a:t>
            </a:r>
          </a:p>
        </p:txBody>
      </p:sp>
      <p:sp>
        <p:nvSpPr>
          <p:cNvPr id="3" name="Content Placeholder 2">
            <a:extLst>
              <a:ext uri="{FF2B5EF4-FFF2-40B4-BE49-F238E27FC236}">
                <a16:creationId xmlns:a16="http://schemas.microsoft.com/office/drawing/2014/main" id="{DFD8926C-F4EC-68D1-B300-280DA52446E3}"/>
              </a:ext>
            </a:extLst>
          </p:cNvPr>
          <p:cNvSpPr>
            <a:spLocks noGrp="1"/>
          </p:cNvSpPr>
          <p:nvPr>
            <p:ph idx="1"/>
          </p:nvPr>
        </p:nvSpPr>
        <p:spPr>
          <a:xfrm>
            <a:off x="838200" y="1792171"/>
            <a:ext cx="10515600" cy="4351338"/>
          </a:xfrm>
        </p:spPr>
        <p:txBody>
          <a:bodyPr/>
          <a:lstStyle/>
          <a:p>
            <a:r>
              <a:rPr lang="en-US" dirty="0"/>
              <a:t>An attribute of the WORK entity</a:t>
            </a:r>
          </a:p>
          <a:p>
            <a:r>
              <a:rPr lang="en-US" dirty="0"/>
              <a:t>Definition: </a:t>
            </a:r>
          </a:p>
          <a:p>
            <a:pPr marL="914400" indent="0">
              <a:buNone/>
            </a:pPr>
            <a:br>
              <a:rPr lang="en-US" dirty="0"/>
            </a:br>
            <a:r>
              <a:rPr lang="en-US" dirty="0"/>
              <a:t>“</a:t>
            </a:r>
            <a:r>
              <a:rPr lang="en-US" dirty="0">
                <a:effectLst/>
                <a:latin typeface="Arial" panose="020B0604020202020204" pitchFamily="34" charset="0"/>
              </a:rPr>
              <a:t>An attribute which is deemed essential in characterizing the work and whose values are taken from a representative or canonical expression of the work”</a:t>
            </a:r>
            <a:endParaRPr lang="en-US" dirty="0"/>
          </a:p>
        </p:txBody>
      </p:sp>
    </p:spTree>
    <p:extLst>
      <p:ext uri="{BB962C8B-B14F-4D97-AF65-F5344CB8AC3E}">
        <p14:creationId xmlns:p14="http://schemas.microsoft.com/office/powerpoint/2010/main" val="2767121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7ED8D-7F74-E5F5-5279-7F3FE34D05E0}"/>
              </a:ext>
            </a:extLst>
          </p:cNvPr>
          <p:cNvSpPr>
            <a:spLocks noGrp="1"/>
          </p:cNvSpPr>
          <p:nvPr>
            <p:ph type="title"/>
          </p:nvPr>
        </p:nvSpPr>
        <p:spPr/>
        <p:txBody>
          <a:bodyPr/>
          <a:lstStyle/>
          <a:p>
            <a:r>
              <a:rPr lang="en-US" dirty="0"/>
              <a:t>Representative expression attribute: LRM</a:t>
            </a:r>
          </a:p>
        </p:txBody>
      </p:sp>
      <p:sp>
        <p:nvSpPr>
          <p:cNvPr id="3" name="Content Placeholder 2">
            <a:extLst>
              <a:ext uri="{FF2B5EF4-FFF2-40B4-BE49-F238E27FC236}">
                <a16:creationId xmlns:a16="http://schemas.microsoft.com/office/drawing/2014/main" id="{2927324A-B0BA-F9A4-B733-914CB5E158CF}"/>
              </a:ext>
            </a:extLst>
          </p:cNvPr>
          <p:cNvSpPr>
            <a:spLocks noGrp="1"/>
          </p:cNvSpPr>
          <p:nvPr>
            <p:ph idx="1"/>
          </p:nvPr>
        </p:nvSpPr>
        <p:spPr/>
        <p:txBody>
          <a:bodyPr/>
          <a:lstStyle/>
          <a:p>
            <a:r>
              <a:rPr lang="en-US" dirty="0"/>
              <a:t>Strictly speaking, all expressions are equal as realizations for the work</a:t>
            </a:r>
          </a:p>
          <a:p>
            <a:r>
              <a:rPr lang="en-US" dirty="0"/>
              <a:t>Database users, however, often consider certain characteristics of particular </a:t>
            </a:r>
            <a:r>
              <a:rPr lang="en-US" i="1" dirty="0"/>
              <a:t>expressions</a:t>
            </a:r>
            <a:r>
              <a:rPr lang="en-US" dirty="0"/>
              <a:t> as inherent in the </a:t>
            </a:r>
            <a:r>
              <a:rPr lang="en-US" i="1" dirty="0"/>
              <a:t>work</a:t>
            </a:r>
          </a:p>
          <a:p>
            <a:r>
              <a:rPr lang="en-US" dirty="0"/>
              <a:t>These characteristics may be thought of as best representing the intention of the creator of the work</a:t>
            </a:r>
          </a:p>
          <a:p>
            <a:r>
              <a:rPr lang="en-US" dirty="0"/>
              <a:t>This may be an attribute of a particular expression deemed to best represent the work (more than one can be recorded)</a:t>
            </a:r>
          </a:p>
          <a:p>
            <a:r>
              <a:rPr lang="en-US" dirty="0"/>
              <a:t>It is not necessary to identify a particular expression as </a:t>
            </a:r>
            <a:r>
              <a:rPr lang="en-US" i="1" dirty="0"/>
              <a:t>the</a:t>
            </a:r>
            <a:r>
              <a:rPr lang="en-US" dirty="0"/>
              <a:t> “representative expression”</a:t>
            </a:r>
          </a:p>
        </p:txBody>
      </p:sp>
    </p:spTree>
    <p:extLst>
      <p:ext uri="{BB962C8B-B14F-4D97-AF65-F5344CB8AC3E}">
        <p14:creationId xmlns:p14="http://schemas.microsoft.com/office/powerpoint/2010/main" val="3728505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36730-9174-B44D-C7AA-A4242CFB7A59}"/>
              </a:ext>
            </a:extLst>
          </p:cNvPr>
          <p:cNvSpPr>
            <a:spLocks noGrp="1"/>
          </p:cNvSpPr>
          <p:nvPr>
            <p:ph type="title"/>
          </p:nvPr>
        </p:nvSpPr>
        <p:spPr/>
        <p:txBody>
          <a:bodyPr/>
          <a:lstStyle/>
          <a:p>
            <a:r>
              <a:rPr lang="en-US" dirty="0"/>
              <a:t>Representative expression attribute</a:t>
            </a:r>
          </a:p>
        </p:txBody>
      </p:sp>
      <p:sp>
        <p:nvSpPr>
          <p:cNvPr id="3" name="Content Placeholder 2">
            <a:extLst>
              <a:ext uri="{FF2B5EF4-FFF2-40B4-BE49-F238E27FC236}">
                <a16:creationId xmlns:a16="http://schemas.microsoft.com/office/drawing/2014/main" id="{4B20A05A-4776-F731-12D2-674031609863}"/>
              </a:ext>
            </a:extLst>
          </p:cNvPr>
          <p:cNvSpPr>
            <a:spLocks noGrp="1"/>
          </p:cNvSpPr>
          <p:nvPr>
            <p:ph idx="1"/>
          </p:nvPr>
        </p:nvSpPr>
        <p:spPr/>
        <p:txBody>
          <a:bodyPr>
            <a:normAutofit fontScale="92500" lnSpcReduction="20000"/>
          </a:bodyPr>
          <a:lstStyle/>
          <a:p>
            <a:r>
              <a:rPr lang="en-US" dirty="0"/>
              <a:t>Some examples</a:t>
            </a:r>
          </a:p>
          <a:p>
            <a:pPr lvl="1"/>
            <a:r>
              <a:rPr lang="en-US" dirty="0"/>
              <a:t>Textual works: possible representative expression attributes might be </a:t>
            </a:r>
            <a:r>
              <a:rPr lang="en-US" i="1" dirty="0"/>
              <a:t>language</a:t>
            </a:r>
            <a:r>
              <a:rPr lang="en-US" dirty="0"/>
              <a:t> or </a:t>
            </a:r>
            <a:r>
              <a:rPr lang="en-US" i="1" dirty="0"/>
              <a:t>content type</a:t>
            </a:r>
            <a:endParaRPr lang="en-US" dirty="0"/>
          </a:p>
          <a:p>
            <a:pPr lvl="2"/>
            <a:r>
              <a:rPr lang="en-US" dirty="0"/>
              <a:t>Shakespeare’s </a:t>
            </a:r>
            <a:r>
              <a:rPr lang="en-US" i="1" dirty="0"/>
              <a:t>Hamlet</a:t>
            </a:r>
            <a:r>
              <a:rPr lang="en-US" dirty="0"/>
              <a:t> (a work) might be thought by most users as an </a:t>
            </a:r>
            <a:r>
              <a:rPr lang="en-US" i="1" dirty="0"/>
              <a:t>English-language</a:t>
            </a:r>
            <a:r>
              <a:rPr lang="en-US" dirty="0"/>
              <a:t> work and a </a:t>
            </a:r>
            <a:r>
              <a:rPr lang="en-US" i="1" dirty="0"/>
              <a:t>text</a:t>
            </a:r>
            <a:r>
              <a:rPr lang="en-US" dirty="0"/>
              <a:t> (content type). “English” and “text” might be representative expression attributes of </a:t>
            </a:r>
            <a:r>
              <a:rPr lang="en-US" i="1" dirty="0"/>
              <a:t>Hamlet</a:t>
            </a:r>
            <a:endParaRPr lang="en-US" dirty="0"/>
          </a:p>
          <a:p>
            <a:pPr lvl="2"/>
            <a:r>
              <a:rPr lang="en-US" dirty="0"/>
              <a:t>Other expressions are possible—perhaps a spoken word version of </a:t>
            </a:r>
            <a:r>
              <a:rPr lang="en-US" i="1" dirty="0"/>
              <a:t>Hamlet</a:t>
            </a:r>
            <a:r>
              <a:rPr lang="en-US" dirty="0"/>
              <a:t> in French—but users likely still think of the </a:t>
            </a:r>
            <a:r>
              <a:rPr lang="en-US" i="1" dirty="0"/>
              <a:t>work</a:t>
            </a:r>
            <a:r>
              <a:rPr lang="en-US" dirty="0"/>
              <a:t> as being an English-language text</a:t>
            </a:r>
          </a:p>
          <a:p>
            <a:pPr lvl="1"/>
            <a:r>
              <a:rPr lang="en-US" dirty="0"/>
              <a:t>Musical works: possible representative expression attributes might be </a:t>
            </a:r>
            <a:r>
              <a:rPr lang="en-US" i="1" dirty="0"/>
              <a:t>key</a:t>
            </a:r>
            <a:r>
              <a:rPr lang="en-US" dirty="0"/>
              <a:t> or </a:t>
            </a:r>
            <a:r>
              <a:rPr lang="en-US" i="1" dirty="0"/>
              <a:t>medium of performance</a:t>
            </a:r>
          </a:p>
          <a:p>
            <a:pPr lvl="2"/>
            <a:r>
              <a:rPr lang="it-IT" dirty="0"/>
              <a:t>Mozart’s flute concerto no. 1 in G major (a work) would probably be thought by most users as for </a:t>
            </a:r>
            <a:r>
              <a:rPr lang="en-US" dirty="0"/>
              <a:t>“flute” (medium of performance) and in “G major” (key)</a:t>
            </a:r>
          </a:p>
          <a:p>
            <a:pPr lvl="2"/>
            <a:r>
              <a:rPr lang="en-US" dirty="0"/>
              <a:t>Other expressions are possible—perhaps an arrangement for clarinet in C major—but users likely still think of the </a:t>
            </a:r>
            <a:r>
              <a:rPr lang="en-US" i="1" dirty="0"/>
              <a:t>work</a:t>
            </a:r>
            <a:r>
              <a:rPr lang="en-US" dirty="0"/>
              <a:t> as being in G major and for flute</a:t>
            </a:r>
          </a:p>
          <a:p>
            <a:pPr lvl="1"/>
            <a:r>
              <a:rPr lang="en-US" dirty="0"/>
              <a:t>This sort of expression attribute is what RDA means when it uses the term “canonical”</a:t>
            </a:r>
          </a:p>
        </p:txBody>
      </p:sp>
    </p:spTree>
    <p:extLst>
      <p:ext uri="{BB962C8B-B14F-4D97-AF65-F5344CB8AC3E}">
        <p14:creationId xmlns:p14="http://schemas.microsoft.com/office/powerpoint/2010/main" val="3069673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941DE-72C9-E608-D5FA-1205A914EB4F}"/>
              </a:ext>
            </a:extLst>
          </p:cNvPr>
          <p:cNvSpPr>
            <a:spLocks noGrp="1"/>
          </p:cNvSpPr>
          <p:nvPr>
            <p:ph type="title"/>
          </p:nvPr>
        </p:nvSpPr>
        <p:spPr/>
        <p:txBody>
          <a:bodyPr/>
          <a:lstStyle/>
          <a:p>
            <a:r>
              <a:rPr lang="en-US" dirty="0"/>
              <a:t>RDA: Declaring an expression to be “the” representative expression?</a:t>
            </a:r>
          </a:p>
        </p:txBody>
      </p:sp>
      <p:pic>
        <p:nvPicPr>
          <p:cNvPr id="5" name="Content Placeholder 4">
            <a:extLst>
              <a:ext uri="{FF2B5EF4-FFF2-40B4-BE49-F238E27FC236}">
                <a16:creationId xmlns:a16="http://schemas.microsoft.com/office/drawing/2014/main" id="{D3E3685D-FD12-6379-3A0C-12AEC8A3C6EA}"/>
              </a:ext>
            </a:extLst>
          </p:cNvPr>
          <p:cNvPicPr>
            <a:picLocks noGrp="1" noChangeAspect="1"/>
          </p:cNvPicPr>
          <p:nvPr>
            <p:ph idx="1"/>
          </p:nvPr>
        </p:nvPicPr>
        <p:blipFill>
          <a:blip r:embed="rId3"/>
          <a:stretch>
            <a:fillRect/>
          </a:stretch>
        </p:blipFill>
        <p:spPr>
          <a:xfrm>
            <a:off x="3071452" y="1825625"/>
            <a:ext cx="6049095" cy="4351338"/>
          </a:xfrm>
          <a:ln>
            <a:solidFill>
              <a:schemeClr val="tx1"/>
            </a:solidFill>
          </a:ln>
        </p:spPr>
      </p:pic>
    </p:spTree>
    <p:extLst>
      <p:ext uri="{BB962C8B-B14F-4D97-AF65-F5344CB8AC3E}">
        <p14:creationId xmlns:p14="http://schemas.microsoft.com/office/powerpoint/2010/main" val="145957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E1BF9-CA96-4429-876C-34E476918ED7}"/>
              </a:ext>
            </a:extLst>
          </p:cNvPr>
          <p:cNvSpPr>
            <a:spLocks noGrp="1"/>
          </p:cNvSpPr>
          <p:nvPr>
            <p:ph type="title"/>
          </p:nvPr>
        </p:nvSpPr>
        <p:spPr/>
        <p:txBody>
          <a:bodyPr/>
          <a:lstStyle/>
          <a:p>
            <a:r>
              <a:rPr lang="en-US" dirty="0"/>
              <a:t>RDA Attribute Elements (Official text). Work (Selected)</a:t>
            </a:r>
          </a:p>
        </p:txBody>
      </p:sp>
      <p:sp>
        <p:nvSpPr>
          <p:cNvPr id="3" name="Content Placeholder 2">
            <a:extLst>
              <a:ext uri="{FF2B5EF4-FFF2-40B4-BE49-F238E27FC236}">
                <a16:creationId xmlns:a16="http://schemas.microsoft.com/office/drawing/2014/main" id="{F14FD7CB-F97B-406C-916C-4B3FC298A35B}"/>
              </a:ext>
            </a:extLst>
          </p:cNvPr>
          <p:cNvSpPr>
            <a:spLocks noGrp="1"/>
          </p:cNvSpPr>
          <p:nvPr>
            <p:ph idx="1"/>
          </p:nvPr>
        </p:nvSpPr>
        <p:spPr/>
        <p:txBody>
          <a:bodyPr numCol="2">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Category of work</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Coverage of content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Dissertation or thesis information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Extension plan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Frequency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History of work</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Nature of content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Note on metadata work</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Note on work</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Numbering of part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Recording source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Scope of validity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System of organization</a:t>
            </a:r>
          </a:p>
        </p:txBody>
      </p:sp>
      <p:sp>
        <p:nvSpPr>
          <p:cNvPr id="4" name="Footer Placeholder 3">
            <a:extLst>
              <a:ext uri="{FF2B5EF4-FFF2-40B4-BE49-F238E27FC236}">
                <a16:creationId xmlns:a16="http://schemas.microsoft.com/office/drawing/2014/main" id="{A33FC329-ACBB-4AE4-B0E5-6064D58E1F9A}"/>
              </a:ext>
            </a:extLst>
          </p:cNvPr>
          <p:cNvSpPr>
            <a:spLocks noGrp="1"/>
          </p:cNvSpPr>
          <p:nvPr>
            <p:ph type="ftr" sz="quarter" idx="11"/>
          </p:nvPr>
        </p:nvSpPr>
        <p:spPr/>
        <p:txBody>
          <a:bodyPr/>
          <a:lstStyle/>
          <a:p>
            <a:r>
              <a:rPr lang="en-US"/>
              <a:t>Representative Expression -- PCC Standing Committee on Training</a:t>
            </a:r>
            <a:endParaRPr lang="en-US" dirty="0"/>
          </a:p>
        </p:txBody>
      </p:sp>
      <p:sp>
        <p:nvSpPr>
          <p:cNvPr id="5" name="Slide Number Placeholder 4">
            <a:extLst>
              <a:ext uri="{FF2B5EF4-FFF2-40B4-BE49-F238E27FC236}">
                <a16:creationId xmlns:a16="http://schemas.microsoft.com/office/drawing/2014/main" id="{15A7F531-9245-48D8-9BD3-D541CA850C2C}"/>
              </a:ext>
            </a:extLst>
          </p:cNvPr>
          <p:cNvSpPr>
            <a:spLocks noGrp="1"/>
          </p:cNvSpPr>
          <p:nvPr>
            <p:ph type="sldNum" sz="quarter" idx="12"/>
          </p:nvPr>
        </p:nvSpPr>
        <p:spPr/>
        <p:txBody>
          <a:bodyPr/>
          <a:lstStyle/>
          <a:p>
            <a:fld id="{345534B6-8E90-4EF8-AC1D-A56847543451}" type="slidenum">
              <a:rPr lang="en-US" smtClean="0"/>
              <a:t>7</a:t>
            </a:fld>
            <a:endParaRPr lang="en-US"/>
          </a:p>
        </p:txBody>
      </p:sp>
    </p:spTree>
    <p:extLst>
      <p:ext uri="{BB962C8B-B14F-4D97-AF65-F5344CB8AC3E}">
        <p14:creationId xmlns:p14="http://schemas.microsoft.com/office/powerpoint/2010/main" val="308001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74EDB-432C-4DC8-BA61-DA0623A4DAB5}"/>
              </a:ext>
            </a:extLst>
          </p:cNvPr>
          <p:cNvSpPr>
            <a:spLocks noGrp="1"/>
          </p:cNvSpPr>
          <p:nvPr>
            <p:ph type="title"/>
          </p:nvPr>
        </p:nvSpPr>
        <p:spPr/>
        <p:txBody>
          <a:bodyPr/>
          <a:lstStyle/>
          <a:p>
            <a:r>
              <a:rPr lang="en-US" dirty="0"/>
              <a:t>RDA Attribute Elements (Official text). Expression (Selected)</a:t>
            </a:r>
          </a:p>
        </p:txBody>
      </p:sp>
      <p:sp>
        <p:nvSpPr>
          <p:cNvPr id="3" name="Content Placeholder 2">
            <a:extLst>
              <a:ext uri="{FF2B5EF4-FFF2-40B4-BE49-F238E27FC236}">
                <a16:creationId xmlns:a16="http://schemas.microsoft.com/office/drawing/2014/main" id="{C290F786-E216-4270-9C2C-5AB8020E00C8}"/>
              </a:ext>
            </a:extLst>
          </p:cNvPr>
          <p:cNvSpPr>
            <a:spLocks noGrp="1"/>
          </p:cNvSpPr>
          <p:nvPr>
            <p:ph idx="1"/>
          </p:nvPr>
        </p:nvSpPr>
        <p:spPr/>
        <p:txBody>
          <a:bodyPr numCol="2">
            <a:normAutofit fontScale="775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Aspect ratio</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Award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Capture information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Category of expression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err="1">
                <a:solidFill>
                  <a:prstClr val="black"/>
                </a:solidFill>
              </a:rPr>
              <a:t>Colour</a:t>
            </a:r>
            <a:endParaRPr lang="en-US" sz="2800" kern="1200" dirty="0">
              <a:solidFill>
                <a:prstClr val="black"/>
              </a:solidFill>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Content type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Designation of version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Details of … elements and </a:t>
            </a:r>
            <a:r>
              <a:rPr lang="en-US" sz="2800" kern="1200" dirty="0" err="1">
                <a:solidFill>
                  <a:prstClr val="black"/>
                </a:solidFill>
              </a:rPr>
              <a:t>subelements</a:t>
            </a:r>
            <a:endParaRPr lang="en-US" sz="2800" kern="1200" dirty="0">
              <a:solidFill>
                <a:prstClr val="black"/>
              </a:solidFill>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Duration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Extent of expression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Form of notation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Format of notated music</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Intended audience of expression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Interactivity mode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b="1" kern="1200" dirty="0">
                <a:solidFill>
                  <a:prstClr val="black"/>
                </a:solidFill>
              </a:rPr>
              <a:t>Key of expression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Language of expression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Medium of performance of choreographic content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b="1" kern="1200" dirty="0">
                <a:solidFill>
                  <a:prstClr val="black"/>
                </a:solidFill>
              </a:rPr>
              <a:t>Medium of performance </a:t>
            </a:r>
            <a:r>
              <a:rPr lang="en-US" sz="2800" kern="1200" dirty="0">
                <a:solidFill>
                  <a:prstClr val="black"/>
                </a:solidFill>
              </a:rPr>
              <a:t>of musical content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Note on expression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Projection of cartographic content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Scale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Summarization of content</a:t>
            </a:r>
          </a:p>
          <a:p>
            <a:endParaRPr lang="en-US" dirty="0"/>
          </a:p>
        </p:txBody>
      </p:sp>
      <p:sp>
        <p:nvSpPr>
          <p:cNvPr id="4" name="Footer Placeholder 3">
            <a:extLst>
              <a:ext uri="{FF2B5EF4-FFF2-40B4-BE49-F238E27FC236}">
                <a16:creationId xmlns:a16="http://schemas.microsoft.com/office/drawing/2014/main" id="{38FF5031-B3C5-488D-AA25-2502DBDA574F}"/>
              </a:ext>
            </a:extLst>
          </p:cNvPr>
          <p:cNvSpPr>
            <a:spLocks noGrp="1"/>
          </p:cNvSpPr>
          <p:nvPr>
            <p:ph type="ftr" sz="quarter" idx="11"/>
          </p:nvPr>
        </p:nvSpPr>
        <p:spPr/>
        <p:txBody>
          <a:bodyPr/>
          <a:lstStyle/>
          <a:p>
            <a:r>
              <a:rPr lang="en-US"/>
              <a:t>Representative Expression -- PCC Standing Committee on Training</a:t>
            </a:r>
            <a:endParaRPr lang="en-US" dirty="0"/>
          </a:p>
        </p:txBody>
      </p:sp>
      <p:sp>
        <p:nvSpPr>
          <p:cNvPr id="5" name="Slide Number Placeholder 4">
            <a:extLst>
              <a:ext uri="{FF2B5EF4-FFF2-40B4-BE49-F238E27FC236}">
                <a16:creationId xmlns:a16="http://schemas.microsoft.com/office/drawing/2014/main" id="{ACE1D344-D5E3-48F0-9A69-9F8397D73903}"/>
              </a:ext>
            </a:extLst>
          </p:cNvPr>
          <p:cNvSpPr>
            <a:spLocks noGrp="1"/>
          </p:cNvSpPr>
          <p:nvPr>
            <p:ph type="sldNum" sz="quarter" idx="12"/>
          </p:nvPr>
        </p:nvSpPr>
        <p:spPr/>
        <p:txBody>
          <a:bodyPr/>
          <a:lstStyle/>
          <a:p>
            <a:fld id="{345534B6-8E90-4EF8-AC1D-A56847543451}" type="slidenum">
              <a:rPr lang="en-US" smtClean="0"/>
              <a:t>8</a:t>
            </a:fld>
            <a:endParaRPr lang="en-US"/>
          </a:p>
        </p:txBody>
      </p:sp>
    </p:spTree>
    <p:extLst>
      <p:ext uri="{BB962C8B-B14F-4D97-AF65-F5344CB8AC3E}">
        <p14:creationId xmlns:p14="http://schemas.microsoft.com/office/powerpoint/2010/main" val="2843028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D8B6E-AA4C-40C7-AAEC-8434B93365DE}"/>
              </a:ext>
            </a:extLst>
          </p:cNvPr>
          <p:cNvSpPr>
            <a:spLocks noGrp="1"/>
          </p:cNvSpPr>
          <p:nvPr>
            <p:ph type="title"/>
          </p:nvPr>
        </p:nvSpPr>
        <p:spPr/>
        <p:txBody>
          <a:bodyPr/>
          <a:lstStyle/>
          <a:p>
            <a:r>
              <a:rPr lang="en-US" sz="4400" dirty="0"/>
              <a:t>The problem</a:t>
            </a:r>
            <a:endParaRPr lang="en-US" dirty="0"/>
          </a:p>
        </p:txBody>
      </p:sp>
      <p:sp>
        <p:nvSpPr>
          <p:cNvPr id="3" name="Content Placeholder 2">
            <a:extLst>
              <a:ext uri="{FF2B5EF4-FFF2-40B4-BE49-F238E27FC236}">
                <a16:creationId xmlns:a16="http://schemas.microsoft.com/office/drawing/2014/main" id="{22D162A4-62A1-4193-B863-BF957F738FC4}"/>
              </a:ext>
            </a:extLst>
          </p:cNvPr>
          <p:cNvSpPr>
            <a:spLocks noGrp="1"/>
          </p:cNvSpPr>
          <p:nvPr>
            <p:ph idx="1"/>
          </p:nvPr>
        </p:nvSpPr>
        <p:spPr/>
        <p:txBody>
          <a:bodyPr>
            <a:normAutofit fontScale="925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Entity-relationship principles require strict boundaries between the entities in terms of the attributes that can be used to describe them</a:t>
            </a:r>
          </a:p>
          <a:p>
            <a:pPr marL="570174" lvl="1" indent="-228600" algn="l" rtl="0">
              <a:lnSpc>
                <a:spcPct val="90000"/>
              </a:lnSpc>
              <a:spcBef>
                <a:spcPts val="1000"/>
              </a:spcBef>
              <a:buFont typeface="Arial" panose="020B0604020202020204" pitchFamily="34" charset="0"/>
              <a:buChar char="•"/>
              <a:defRPr/>
            </a:pPr>
            <a:r>
              <a:rPr lang="en-US" sz="2807" kern="1200" dirty="0">
                <a:solidFill>
                  <a:prstClr val="black"/>
                </a:solidFill>
              </a:rPr>
              <a:t>The new Toolkit is quite clear about what the domain of each element is</a:t>
            </a:r>
          </a:p>
          <a:p>
            <a:pPr marL="1027374" lvl="2">
              <a:spcBef>
                <a:spcPts val="1000"/>
              </a:spcBef>
              <a:defRPr/>
            </a:pPr>
            <a:r>
              <a:rPr lang="en-US" sz="2407" kern="1200" dirty="0">
                <a:solidFill>
                  <a:prstClr val="black"/>
                </a:solidFill>
              </a:rPr>
              <a:t>This means that a given element can only be used to describe an instance of </a:t>
            </a:r>
            <a:r>
              <a:rPr lang="en-US" sz="2407" i="1" kern="1200" dirty="0">
                <a:solidFill>
                  <a:prstClr val="black"/>
                </a:solidFill>
              </a:rPr>
              <a:t>its</a:t>
            </a:r>
            <a:r>
              <a:rPr lang="en-US" sz="2407" kern="1200" dirty="0">
                <a:solidFill>
                  <a:prstClr val="black"/>
                </a:solidFill>
              </a:rPr>
              <a:t> named domain</a:t>
            </a:r>
          </a:p>
          <a:p>
            <a:pPr marL="570174" lvl="1" indent="-228600" algn="l" rtl="0">
              <a:lnSpc>
                <a:spcPct val="90000"/>
              </a:lnSpc>
              <a:spcBef>
                <a:spcPts val="1000"/>
              </a:spcBef>
              <a:buFont typeface="Arial" panose="020B0604020202020204" pitchFamily="34" charset="0"/>
              <a:buChar char="•"/>
              <a:defRPr/>
            </a:pPr>
            <a:r>
              <a:rPr lang="en-US" sz="2807" kern="1200" dirty="0">
                <a:solidFill>
                  <a:prstClr val="black"/>
                </a:solidFill>
              </a:rPr>
              <a:t>This is necessitated by requirements of linked data structures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But people don’t necessarily think of the bibliographical universe in these terms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prstClr val="black"/>
                </a:solidFill>
              </a:rPr>
              <a:t>In particular, database users—including catalogers—often associate attributes of expression with works</a:t>
            </a:r>
          </a:p>
          <a:p>
            <a:endParaRPr lang="en-US" dirty="0"/>
          </a:p>
        </p:txBody>
      </p:sp>
      <p:sp>
        <p:nvSpPr>
          <p:cNvPr id="4" name="Footer Placeholder 3">
            <a:extLst>
              <a:ext uri="{FF2B5EF4-FFF2-40B4-BE49-F238E27FC236}">
                <a16:creationId xmlns:a16="http://schemas.microsoft.com/office/drawing/2014/main" id="{BCC531C7-8234-4DCB-AFB4-A8F9FF2A4272}"/>
              </a:ext>
            </a:extLst>
          </p:cNvPr>
          <p:cNvSpPr>
            <a:spLocks noGrp="1"/>
          </p:cNvSpPr>
          <p:nvPr>
            <p:ph type="ftr" sz="quarter" idx="11"/>
          </p:nvPr>
        </p:nvSpPr>
        <p:spPr/>
        <p:txBody>
          <a:bodyPr/>
          <a:lstStyle/>
          <a:p>
            <a:r>
              <a:rPr lang="en-US"/>
              <a:t>Representative Expression -- PCC Standing Committee on Training</a:t>
            </a:r>
            <a:endParaRPr lang="en-US" dirty="0"/>
          </a:p>
        </p:txBody>
      </p:sp>
      <p:sp>
        <p:nvSpPr>
          <p:cNvPr id="5" name="Slide Number Placeholder 4">
            <a:extLst>
              <a:ext uri="{FF2B5EF4-FFF2-40B4-BE49-F238E27FC236}">
                <a16:creationId xmlns:a16="http://schemas.microsoft.com/office/drawing/2014/main" id="{C2473277-F28A-4C4E-9E0D-9D4472A4D8AB}"/>
              </a:ext>
            </a:extLst>
          </p:cNvPr>
          <p:cNvSpPr>
            <a:spLocks noGrp="1"/>
          </p:cNvSpPr>
          <p:nvPr>
            <p:ph type="sldNum" sz="quarter" idx="12"/>
          </p:nvPr>
        </p:nvSpPr>
        <p:spPr/>
        <p:txBody>
          <a:bodyPr/>
          <a:lstStyle/>
          <a:p>
            <a:fld id="{345534B6-8E90-4EF8-AC1D-A56847543451}" type="slidenum">
              <a:rPr lang="en-US" smtClean="0"/>
              <a:t>9</a:t>
            </a:fld>
            <a:endParaRPr lang="en-US"/>
          </a:p>
        </p:txBody>
      </p:sp>
    </p:spTree>
    <p:extLst>
      <p:ext uri="{BB962C8B-B14F-4D97-AF65-F5344CB8AC3E}">
        <p14:creationId xmlns:p14="http://schemas.microsoft.com/office/powerpoint/2010/main" val="2025469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6759</TotalTime>
  <Words>4057</Words>
  <Application>Microsoft Office PowerPoint</Application>
  <PresentationFormat>Widescreen</PresentationFormat>
  <Paragraphs>332</Paragraphs>
  <Slides>21</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Representative Expression Elements in Authority Records</vt:lpstr>
      <vt:lpstr>Representative expression:  RDA glossary definition</vt:lpstr>
      <vt:lpstr>Representative expression attribute: LRM</vt:lpstr>
      <vt:lpstr>Representative expression attribute: LRM</vt:lpstr>
      <vt:lpstr>Representative expression attribute</vt:lpstr>
      <vt:lpstr>RDA: Declaring an expression to be “the” representative expression?</vt:lpstr>
      <vt:lpstr>RDA Attribute Elements (Official text). Work (Selected)</vt:lpstr>
      <vt:lpstr>RDA Attribute Elements (Official text). Expression (Selected)</vt:lpstr>
      <vt:lpstr>The problem</vt:lpstr>
      <vt:lpstr>The problem</vt:lpstr>
      <vt:lpstr>The problem</vt:lpstr>
      <vt:lpstr>Representative expression elements Works with textual aspects</vt:lpstr>
      <vt:lpstr>Representative expression elements Works with notated music aspects</vt:lpstr>
      <vt:lpstr>LC-PCC Policy</vt:lpstr>
      <vt:lpstr>MARC coding</vt:lpstr>
      <vt:lpstr>MARC coding: 387 subfield codes</vt:lpstr>
      <vt:lpstr>MARC coding:  key and medium of performance</vt:lpstr>
      <vt:lpstr>MARC coding example: text</vt:lpstr>
      <vt:lpstr>MARC coding examples </vt:lpstr>
      <vt:lpstr>MARC coding examples:  key and medium of performance</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Representative Expression in Authority Records</dc:title>
  <dc:creator>Robert Maxwell</dc:creator>
  <cp:lastModifiedBy>Robert Maxwell</cp:lastModifiedBy>
  <cp:revision>16</cp:revision>
  <dcterms:created xsi:type="dcterms:W3CDTF">2022-09-23T00:59:33Z</dcterms:created>
  <dcterms:modified xsi:type="dcterms:W3CDTF">2022-09-27T18:45:20Z</dcterms:modified>
</cp:coreProperties>
</file>