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3" d="100"/>
          <a:sy n="113" d="100"/>
        </p:scale>
        <p:origin x="37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5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6/5/2019</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6/5/2019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6/5/2019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6/5/2019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6/5/2019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6/5/2019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6/5/2019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6/5/2019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6/5/2019</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journal.acrlla.org/index.php/codex/article/view/132" TargetMode="External"/><Relationship Id="rId3" Type="http://schemas.openxmlformats.org/officeDocument/2006/relationships/hyperlink" Target="http://dx.doi.org/10.1300/J124v22n04_02" TargetMode="External"/><Relationship Id="rId7" Type="http://schemas.openxmlformats.org/officeDocument/2006/relationships/hyperlink" Target="http://dx.doi.org/10.5860/lrts.61n4.198" TargetMode="External"/><Relationship Id="rId2" Type="http://schemas.openxmlformats.org/officeDocument/2006/relationships/hyperlink" Target="http://dx.doi.org/10.5860/lrts.60n1.52" TargetMode="External"/><Relationship Id="rId1" Type="http://schemas.openxmlformats.org/officeDocument/2006/relationships/slideLayout" Target="../slideLayouts/slideLayout2.xml"/><Relationship Id="rId6" Type="http://schemas.openxmlformats.org/officeDocument/2006/relationships/hyperlink" Target="http://dx.doi.org/10.1108/10650751111106500" TargetMode="External"/><Relationship Id="rId5" Type="http://schemas.openxmlformats.org/officeDocument/2006/relationships/hyperlink" Target="https://journals.tdl.org/llm/index.php/llm/article/view/7202" TargetMode="External"/><Relationship Id="rId4" Type="http://schemas.openxmlformats.org/officeDocument/2006/relationships/hyperlink" Target="http://dx.doi.org/10.1080/0361526X.2018.142848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28825" y="1122363"/>
            <a:ext cx="9316509" cy="2387600"/>
          </a:xfrm>
        </p:spPr>
        <p:txBody>
          <a:bodyPr>
            <a:normAutofit/>
          </a:bodyPr>
          <a:lstStyle/>
          <a:p>
            <a:r>
              <a:rPr lang="en-US" sz="4000" b="1" dirty="0"/>
              <a:t>Teamwork Makes the Dream Work: </a:t>
            </a:r>
            <a:r>
              <a:rPr lang="en-US" sz="3200" b="1" dirty="0"/>
              <a:t>Positioning, Collaboration, and Finding Balance Across Technical and Public Services</a:t>
            </a:r>
            <a:endParaRPr lang="en-US" sz="3200" dirty="0"/>
          </a:p>
        </p:txBody>
      </p:sp>
      <p:sp>
        <p:nvSpPr>
          <p:cNvPr id="3" name="Subtitle 2"/>
          <p:cNvSpPr>
            <a:spLocks noGrp="1"/>
          </p:cNvSpPr>
          <p:nvPr>
            <p:ph type="subTitle" idx="1"/>
          </p:nvPr>
        </p:nvSpPr>
        <p:spPr>
          <a:xfrm>
            <a:off x="2398712" y="3760788"/>
            <a:ext cx="8271932" cy="2019829"/>
          </a:xfrm>
        </p:spPr>
        <p:txBody>
          <a:bodyPr>
            <a:normAutofit fontScale="92500" lnSpcReduction="20000"/>
          </a:bodyPr>
          <a:lstStyle/>
          <a:p>
            <a:r>
              <a:rPr lang="en-US" dirty="0" smtClean="0"/>
              <a:t>Roundtable Facilitators:</a:t>
            </a:r>
            <a:br>
              <a:rPr lang="en-US" dirty="0" smtClean="0"/>
            </a:br>
            <a:endParaRPr lang="en-US" dirty="0" smtClean="0"/>
          </a:p>
          <a:p>
            <a:r>
              <a:rPr lang="en-US" dirty="0" smtClean="0"/>
              <a:t>Jeffrey </a:t>
            </a:r>
            <a:r>
              <a:rPr lang="en-US" dirty="0"/>
              <a:t>M. Mortimore, Georgia Southern University</a:t>
            </a:r>
          </a:p>
          <a:p>
            <a:r>
              <a:rPr lang="en-US" smtClean="0"/>
              <a:t>Dawn (Nikki) </a:t>
            </a:r>
            <a:r>
              <a:rPr lang="en-US" dirty="0"/>
              <a:t>Cannon-Rech, Georgia Southern </a:t>
            </a:r>
            <a:r>
              <a:rPr lang="en-US" dirty="0" smtClean="0"/>
              <a:t>University</a:t>
            </a:r>
          </a:p>
          <a:p>
            <a:r>
              <a:rPr lang="en-US" dirty="0"/>
              <a:t>Sai Deng, University of Central </a:t>
            </a:r>
            <a:r>
              <a:rPr lang="en-US" dirty="0" smtClean="0"/>
              <a:t>Florida</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49089" y="4581041"/>
            <a:ext cx="1148060" cy="1148060"/>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35285" y="5434527"/>
            <a:ext cx="1700433" cy="1292329"/>
          </a:xfrm>
          <a:prstGeom prst="rect">
            <a:avLst/>
          </a:prstGeom>
        </p:spPr>
      </p:pic>
    </p:spTree>
    <p:extLst>
      <p:ext uri="{BB962C8B-B14F-4D97-AF65-F5344CB8AC3E}">
        <p14:creationId xmlns:p14="http://schemas.microsoft.com/office/powerpoint/2010/main" val="34422894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05467" y="2387599"/>
            <a:ext cx="9641944" cy="4275667"/>
          </a:xfrm>
        </p:spPr>
        <p:txBody>
          <a:bodyPr>
            <a:normAutofit/>
          </a:bodyPr>
          <a:lstStyle/>
          <a:p>
            <a:pPr marL="0" indent="0">
              <a:buNone/>
            </a:pPr>
            <a:r>
              <a:rPr lang="en-US" sz="2000" dirty="0"/>
              <a:t>Technology, budgets, and library reorganizations have dramatically reshaped the roles of technical and public services librarians in recent years. Ways of collaborating across library units have changed as well. </a:t>
            </a:r>
            <a:endParaRPr lang="en-US" sz="2000" dirty="0" smtClean="0"/>
          </a:p>
          <a:p>
            <a:pPr marL="0" indent="0">
              <a:buNone/>
            </a:pPr>
            <a:r>
              <a:rPr lang="en-US" sz="2000" dirty="0" smtClean="0"/>
              <a:t>Together, technical and public services librarians are asking how we should position ourselves, seek collaboration, and find balance in our work. </a:t>
            </a:r>
          </a:p>
          <a:p>
            <a:pPr marL="0" indent="0">
              <a:buNone/>
            </a:pPr>
            <a:r>
              <a:rPr lang="en-US" sz="2000" dirty="0" smtClean="0"/>
              <a:t>Drawing on participants' experiences, we will explore how engaging strengths and expertise across technical and public services, and partnering with students and researchers in scholarly communication practices, reframes librarian roles and contributes to well-rounded, impactful services for patrons. </a:t>
            </a:r>
          </a:p>
          <a:p>
            <a:pPr marL="0" indent="0">
              <a:buNone/>
            </a:pPr>
            <a:r>
              <a:rPr lang="en-US" sz="2000" dirty="0" smtClean="0"/>
              <a:t>This discussion welcomes voices from across technical and public services.</a:t>
            </a:r>
            <a:endParaRPr lang="en-US" sz="2000" dirty="0" smtClean="0"/>
          </a:p>
        </p:txBody>
      </p:sp>
      <p:sp>
        <p:nvSpPr>
          <p:cNvPr id="4" name="Title 3"/>
          <p:cNvSpPr>
            <a:spLocks noGrp="1"/>
          </p:cNvSpPr>
          <p:nvPr>
            <p:ph type="title"/>
          </p:nvPr>
        </p:nvSpPr>
        <p:spPr/>
        <p:txBody>
          <a:bodyPr/>
          <a:lstStyle/>
          <a:p>
            <a:r>
              <a:rPr lang="en-US" dirty="0"/>
              <a:t>Teamwork Makes the Dream Work</a:t>
            </a:r>
          </a:p>
        </p:txBody>
      </p:sp>
    </p:spTree>
    <p:extLst>
      <p:ext uri="{BB962C8B-B14F-4D97-AF65-F5344CB8AC3E}">
        <p14:creationId xmlns:p14="http://schemas.microsoft.com/office/powerpoint/2010/main" val="5982399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Focusing Questions</a:t>
            </a:r>
            <a:endParaRPr lang="en-US" dirty="0"/>
          </a:p>
        </p:txBody>
      </p:sp>
      <p:sp>
        <p:nvSpPr>
          <p:cNvPr id="6" name="Content Placeholder 2"/>
          <p:cNvSpPr>
            <a:spLocks noGrp="1"/>
          </p:cNvSpPr>
          <p:nvPr>
            <p:ph idx="1"/>
          </p:nvPr>
        </p:nvSpPr>
        <p:spPr>
          <a:xfrm>
            <a:off x="1141412" y="2353734"/>
            <a:ext cx="9905999" cy="4504266"/>
          </a:xfrm>
        </p:spPr>
        <p:txBody>
          <a:bodyPr>
            <a:normAutofit fontScale="92500" lnSpcReduction="20000"/>
          </a:bodyPr>
          <a:lstStyle/>
          <a:p>
            <a:r>
              <a:rPr lang="en-US" sz="2000" dirty="0" smtClean="0"/>
              <a:t>Do </a:t>
            </a:r>
            <a:r>
              <a:rPr lang="en-US" sz="2000" dirty="0"/>
              <a:t>you work in technical or public services? Do you collaborate with other service units in your library? </a:t>
            </a:r>
          </a:p>
          <a:p>
            <a:r>
              <a:rPr lang="en-US" sz="2000" dirty="0" smtClean="0"/>
              <a:t>Do </a:t>
            </a:r>
            <a:r>
              <a:rPr lang="en-US" sz="2000" dirty="0"/>
              <a:t>you work with students, faculty, and other schools or departments outside the library? If so, in what ways? </a:t>
            </a:r>
          </a:p>
          <a:p>
            <a:r>
              <a:rPr lang="en-US" sz="2000" dirty="0" smtClean="0"/>
              <a:t>What </a:t>
            </a:r>
            <a:r>
              <a:rPr lang="en-US" sz="2000" dirty="0"/>
              <a:t>are the benefits and/or challenges of working with other library units outside of the library? Has your role changed as a result of these collaborations? </a:t>
            </a:r>
          </a:p>
          <a:p>
            <a:r>
              <a:rPr lang="en-US" sz="2000" dirty="0" smtClean="0"/>
              <a:t>In </a:t>
            </a:r>
            <a:r>
              <a:rPr lang="en-US" sz="2000" dirty="0"/>
              <a:t>what ways do technical and public services intersect, specifically with regard to delivery of effective reference and instructional services? </a:t>
            </a:r>
          </a:p>
          <a:p>
            <a:r>
              <a:rPr lang="en-US" sz="2000" dirty="0" smtClean="0"/>
              <a:t>What </a:t>
            </a:r>
            <a:r>
              <a:rPr lang="en-US" sz="2000" dirty="0"/>
              <a:t>special skills do technical services personnel bring to public services, and how do public services librarians help to “surface” these skills as promotable services? </a:t>
            </a:r>
          </a:p>
          <a:p>
            <a:r>
              <a:rPr lang="en-US" sz="2000" dirty="0" smtClean="0"/>
              <a:t>How </a:t>
            </a:r>
            <a:r>
              <a:rPr lang="en-US" sz="2000" dirty="0"/>
              <a:t>does partnering and promoting services across library units cast library services differently to patrons? What is the impact of intra-library collaboration? </a:t>
            </a:r>
          </a:p>
        </p:txBody>
      </p:sp>
    </p:spTree>
    <p:extLst>
      <p:ext uri="{BB962C8B-B14F-4D97-AF65-F5344CB8AC3E}">
        <p14:creationId xmlns:p14="http://schemas.microsoft.com/office/powerpoint/2010/main" val="11388729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322185"/>
            <a:ext cx="9905998" cy="1478570"/>
          </a:xfrm>
        </p:spPr>
        <p:txBody>
          <a:bodyPr/>
          <a:lstStyle/>
          <a:p>
            <a:r>
              <a:rPr lang="en-US" dirty="0" smtClean="0"/>
              <a:t>Select Resources</a:t>
            </a:r>
            <a:endParaRPr lang="en-US" dirty="0"/>
          </a:p>
        </p:txBody>
      </p:sp>
      <p:sp>
        <p:nvSpPr>
          <p:cNvPr id="3" name="Content Placeholder 2"/>
          <p:cNvSpPr>
            <a:spLocks noGrp="1"/>
          </p:cNvSpPr>
          <p:nvPr>
            <p:ph idx="1"/>
          </p:nvPr>
        </p:nvSpPr>
        <p:spPr>
          <a:xfrm>
            <a:off x="1141412" y="1684867"/>
            <a:ext cx="9905999" cy="5029200"/>
          </a:xfrm>
        </p:spPr>
        <p:txBody>
          <a:bodyPr>
            <a:noAutofit/>
          </a:bodyPr>
          <a:lstStyle/>
          <a:p>
            <a:r>
              <a:rPr lang="en-US" sz="900" dirty="0"/>
              <a:t>Davis, J. Y. (2016). Transforming Technical Services: Evolving Functions in Large Research </a:t>
            </a:r>
            <a:r>
              <a:rPr lang="en-US" sz="900" dirty="0" smtClean="0"/>
              <a:t>University </a:t>
            </a:r>
            <a:r>
              <a:rPr lang="en-US" sz="900" dirty="0"/>
              <a:t>Libraries. Library Resources &amp; Technical Services, 60(1). Retrieved from </a:t>
            </a:r>
            <a:r>
              <a:rPr lang="en-US" sz="900" dirty="0">
                <a:hlinkClick r:id="rId2"/>
              </a:rPr>
              <a:t>http://</a:t>
            </a:r>
            <a:r>
              <a:rPr lang="en-US" sz="900" dirty="0" smtClean="0">
                <a:hlinkClick r:id="rId2"/>
              </a:rPr>
              <a:t>dx.doi.org/10.5860/lrts.60n1.52</a:t>
            </a:r>
            <a:r>
              <a:rPr lang="en-US" sz="900" dirty="0" smtClean="0"/>
              <a:t/>
            </a:r>
            <a:br>
              <a:rPr lang="en-US" sz="900" dirty="0" smtClean="0"/>
            </a:br>
            <a:r>
              <a:rPr lang="en-US" sz="900" dirty="0" smtClean="0"/>
              <a:t>Keywords</a:t>
            </a:r>
            <a:r>
              <a:rPr lang="en-US" sz="900" dirty="0"/>
              <a:t>: Technical Services, Functions, Organization structure, Library transformation</a:t>
            </a:r>
          </a:p>
          <a:p>
            <a:r>
              <a:rPr lang="en-US" sz="900" dirty="0"/>
              <a:t>Deng, S., &amp; Dotson, L. (</a:t>
            </a:r>
            <a:r>
              <a:rPr lang="en-US" sz="900" dirty="0" err="1"/>
              <a:t>n.d.</a:t>
            </a:r>
            <a:r>
              <a:rPr lang="en-US" sz="900" dirty="0"/>
              <a:t>). Redefining Scholarly Services in a Research Lifecycle. In B. Eden (Ed.), Creating the 21st Century Academic Library, Vol. 4, Research Infrastructures. </a:t>
            </a:r>
            <a:r>
              <a:rPr lang="en-US" sz="900" dirty="0" err="1"/>
              <a:t>Rowand</a:t>
            </a:r>
            <a:r>
              <a:rPr lang="en-US" sz="900" dirty="0"/>
              <a:t> and Littlefield/Scarecrow Press. *(Chapter can be viewed in Google </a:t>
            </a:r>
            <a:r>
              <a:rPr lang="en-US" sz="900" dirty="0" smtClean="0"/>
              <a:t>books)</a:t>
            </a:r>
            <a:br>
              <a:rPr lang="en-US" sz="900" dirty="0" smtClean="0"/>
            </a:br>
            <a:r>
              <a:rPr lang="en-US" sz="900" dirty="0" smtClean="0"/>
              <a:t>Keywords</a:t>
            </a:r>
            <a:r>
              <a:rPr lang="en-US" sz="900" dirty="0"/>
              <a:t>: Research services, Research lifecycle, Scholarly communication, Metadata </a:t>
            </a:r>
            <a:r>
              <a:rPr lang="en-US" sz="900" dirty="0" smtClean="0"/>
              <a:t>services</a:t>
            </a:r>
            <a:endParaRPr lang="en-US" sz="900" dirty="0"/>
          </a:p>
          <a:p>
            <a:r>
              <a:rPr lang="en-US" sz="900" dirty="0"/>
              <a:t>Ho, J. (2005). Enhancing Access to Resources Through the Online Catalog and the Library Web Site: A Collaboration Between Public and Technical Services at Texas A&amp;M </a:t>
            </a:r>
            <a:r>
              <a:rPr lang="en-US" sz="900" dirty="0" smtClean="0"/>
              <a:t>University </a:t>
            </a:r>
            <a:r>
              <a:rPr lang="en-US" sz="900" dirty="0"/>
              <a:t>Libraries. Technical Services Quarterly, 22(4), 19–37. Retrieved from </a:t>
            </a:r>
            <a:r>
              <a:rPr lang="en-US" sz="900" dirty="0">
                <a:hlinkClick r:id="rId3"/>
              </a:rPr>
              <a:t>http://</a:t>
            </a:r>
            <a:r>
              <a:rPr lang="en-US" sz="900" dirty="0" smtClean="0">
                <a:hlinkClick r:id="rId3"/>
              </a:rPr>
              <a:t>dx.doi.org/10.1300/J124v22n04_02</a:t>
            </a:r>
            <a:r>
              <a:rPr lang="en-US" sz="900" dirty="0" smtClean="0"/>
              <a:t/>
            </a:r>
            <a:br>
              <a:rPr lang="en-US" sz="900" dirty="0" smtClean="0"/>
            </a:br>
            <a:r>
              <a:rPr lang="en-US" sz="900" dirty="0" smtClean="0"/>
              <a:t>Keywords</a:t>
            </a:r>
            <a:r>
              <a:rPr lang="en-US" sz="900" dirty="0"/>
              <a:t>: Online catalogs, Electronic resources, Catalogers, Reference librarians</a:t>
            </a:r>
          </a:p>
          <a:p>
            <a:r>
              <a:rPr lang="en-US" sz="900" dirty="0"/>
              <a:t>Kimbrough, J. (2018). Technical Services and the Virtual Reference Desk: Mining Chat Tran-scripts for Improved E-Resource Management. Serials Librarian, 74(1–4), 212–216. Retrieved from </a:t>
            </a:r>
            <a:r>
              <a:rPr lang="en-US" sz="900" dirty="0">
                <a:hlinkClick r:id="rId4"/>
              </a:rPr>
              <a:t>http://</a:t>
            </a:r>
            <a:r>
              <a:rPr lang="en-US" sz="900" dirty="0" smtClean="0">
                <a:hlinkClick r:id="rId4"/>
              </a:rPr>
              <a:t>dx.doi.org/10.1080/0361526X.2018.1428482</a:t>
            </a:r>
            <a:r>
              <a:rPr lang="en-US" sz="900" dirty="0" smtClean="0"/>
              <a:t/>
            </a:r>
            <a:br>
              <a:rPr lang="en-US" sz="900" dirty="0" smtClean="0"/>
            </a:br>
            <a:r>
              <a:rPr lang="en-US" sz="900" dirty="0" smtClean="0"/>
              <a:t>Keywords</a:t>
            </a:r>
            <a:r>
              <a:rPr lang="en-US" sz="900" dirty="0"/>
              <a:t>: E-resources, Chat reference, Troubleshooting, Text analysis</a:t>
            </a:r>
          </a:p>
          <a:p>
            <a:r>
              <a:rPr lang="en-US" sz="900" dirty="0"/>
              <a:t>Kowalski, M. (2017). Breaking Down Silo Walls: Successful Collaboration Across Library </a:t>
            </a:r>
            <a:r>
              <a:rPr lang="en-US" sz="900" dirty="0" smtClean="0"/>
              <a:t>Departments</a:t>
            </a:r>
            <a:r>
              <a:rPr lang="en-US" sz="900" dirty="0"/>
              <a:t>. Library Leadership &amp; Management, 31(2), 1–15. Retrieved from </a:t>
            </a:r>
            <a:r>
              <a:rPr lang="en-US" sz="900" dirty="0">
                <a:hlinkClick r:id="rId5"/>
              </a:rPr>
              <a:t>https://</a:t>
            </a:r>
            <a:r>
              <a:rPr lang="en-US" sz="900" dirty="0" smtClean="0">
                <a:hlinkClick r:id="rId5"/>
              </a:rPr>
              <a:t>journals.tdl.org/llm/index.php/llm/article/view/7202</a:t>
            </a:r>
            <a:r>
              <a:rPr lang="en-US" sz="900" dirty="0" smtClean="0"/>
              <a:t/>
            </a:r>
            <a:br>
              <a:rPr lang="en-US" sz="900" dirty="0" smtClean="0"/>
            </a:br>
            <a:r>
              <a:rPr lang="en-US" sz="900" dirty="0" smtClean="0"/>
              <a:t>Keywords</a:t>
            </a:r>
            <a:r>
              <a:rPr lang="en-US" sz="900" dirty="0"/>
              <a:t>: Management, Leadership, Collaboration, Communication, Silos, Organizational culture</a:t>
            </a:r>
          </a:p>
          <a:p>
            <a:r>
              <a:rPr lang="en-US" sz="900" dirty="0"/>
              <a:t>Medeiros, N. (2011). Transformation: Next Generation Technical Services at the University of California Libraries. OCLC Systems &amp; Services, 27(1), 6–9. Retrieved from </a:t>
            </a:r>
            <a:r>
              <a:rPr lang="en-US" sz="900" dirty="0">
                <a:hlinkClick r:id="rId6"/>
              </a:rPr>
              <a:t>http://</a:t>
            </a:r>
            <a:r>
              <a:rPr lang="en-US" sz="900" dirty="0" smtClean="0">
                <a:hlinkClick r:id="rId6"/>
              </a:rPr>
              <a:t>dx.doi.org/10.1108/10650751111106500</a:t>
            </a:r>
            <a:r>
              <a:rPr lang="en-US" sz="900" dirty="0" smtClean="0"/>
              <a:t/>
            </a:r>
            <a:br>
              <a:rPr lang="en-US" sz="900" dirty="0" smtClean="0"/>
            </a:br>
            <a:r>
              <a:rPr lang="en-US" sz="900" dirty="0" smtClean="0"/>
              <a:t>Keyword</a:t>
            </a:r>
            <a:r>
              <a:rPr lang="en-US" sz="900" dirty="0"/>
              <a:t>: Outsourcing, Collections management, Technical services</a:t>
            </a:r>
          </a:p>
          <a:p>
            <a:r>
              <a:rPr lang="en-US" sz="900" dirty="0" err="1"/>
              <a:t>Weng</a:t>
            </a:r>
            <a:r>
              <a:rPr lang="en-US" sz="900" dirty="0"/>
              <a:t>, C., &amp; Ackerman, E. (2017). Towards Sustainable Partnership: Examining Cross </a:t>
            </a:r>
            <a:r>
              <a:rPr lang="en-US" sz="900" dirty="0" smtClean="0"/>
              <a:t>Perceptions </a:t>
            </a:r>
            <a:r>
              <a:rPr lang="en-US" sz="900" dirty="0"/>
              <a:t>of Public and Technical Services Academic Librarians. Library Resources &amp; Technical Services, 61(4), 198–211. Retrieved from </a:t>
            </a:r>
            <a:r>
              <a:rPr lang="en-US" sz="900" dirty="0">
                <a:hlinkClick r:id="rId7"/>
              </a:rPr>
              <a:t>http://</a:t>
            </a:r>
            <a:r>
              <a:rPr lang="en-US" sz="900" dirty="0" smtClean="0">
                <a:hlinkClick r:id="rId7"/>
              </a:rPr>
              <a:t>dx.doi.org/10.5860/lrts.61n4.198</a:t>
            </a:r>
            <a:r>
              <a:rPr lang="en-US" sz="900" dirty="0" smtClean="0"/>
              <a:t/>
            </a:r>
            <a:br>
              <a:rPr lang="en-US" sz="900" dirty="0" smtClean="0"/>
            </a:br>
            <a:r>
              <a:rPr lang="en-US" sz="900" dirty="0" smtClean="0"/>
              <a:t>Keyword</a:t>
            </a:r>
            <a:r>
              <a:rPr lang="en-US" sz="900" dirty="0"/>
              <a:t>: Partnerships, Cross training, Public Services, Technical Services</a:t>
            </a:r>
          </a:p>
          <a:p>
            <a:r>
              <a:rPr lang="en-US" sz="900" dirty="0" err="1"/>
              <a:t>Zetty</a:t>
            </a:r>
            <a:r>
              <a:rPr lang="en-US" sz="900" dirty="0"/>
              <a:t>, J. (2017). Different Departments, Same Goals: Improving User Experience through </a:t>
            </a:r>
            <a:r>
              <a:rPr lang="en-US" sz="900" dirty="0" smtClean="0"/>
              <a:t>Collaboration</a:t>
            </a:r>
            <a:r>
              <a:rPr lang="en-US" sz="900" dirty="0"/>
              <a:t>. Codex Journal of the Louisiana Chapter of ACRL, 4(3), 83–89. Retrieved from </a:t>
            </a:r>
            <a:r>
              <a:rPr lang="en-US" sz="900" dirty="0">
                <a:hlinkClick r:id="rId8"/>
              </a:rPr>
              <a:t>http://</a:t>
            </a:r>
            <a:r>
              <a:rPr lang="en-US" sz="900" dirty="0" smtClean="0">
                <a:hlinkClick r:id="rId8"/>
              </a:rPr>
              <a:t>journal.acrlla.org/index.php/codex/article/view/132</a:t>
            </a:r>
            <a:r>
              <a:rPr lang="en-US" sz="900" dirty="0" smtClean="0"/>
              <a:t/>
            </a:r>
            <a:br>
              <a:rPr lang="en-US" sz="900" dirty="0" smtClean="0"/>
            </a:br>
            <a:r>
              <a:rPr lang="en-US" sz="900" dirty="0" smtClean="0"/>
              <a:t>Keyword</a:t>
            </a:r>
            <a:r>
              <a:rPr lang="en-US" sz="900" dirty="0"/>
              <a:t>: User experience, Collaboration, Cataloging, Metadata, Public Services, Technical Services</a:t>
            </a:r>
            <a:endParaRPr lang="en-US" sz="900" i="1" dirty="0"/>
          </a:p>
        </p:txBody>
      </p:sp>
    </p:spTree>
    <p:extLst>
      <p:ext uri="{BB962C8B-B14F-4D97-AF65-F5344CB8AC3E}">
        <p14:creationId xmlns:p14="http://schemas.microsoft.com/office/powerpoint/2010/main" val="126110391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252C36"/>
      </a:dk2>
      <a:lt2>
        <a:srgbClr val="7C96A3"/>
      </a:lt2>
      <a:accent1>
        <a:srgbClr val="4FD093"/>
      </a:accent1>
      <a:accent2>
        <a:srgbClr val="54BCDF"/>
      </a:accent2>
      <a:accent3>
        <a:srgbClr val="A262D0"/>
      </a:accent3>
      <a:accent4>
        <a:srgbClr val="D7537B"/>
      </a:accent4>
      <a:accent5>
        <a:srgbClr val="E78045"/>
      </a:accent5>
      <a:accent6>
        <a:srgbClr val="84C350"/>
      </a:accent6>
      <a:hlink>
        <a:srgbClr val="22FFFF"/>
      </a:hlink>
      <a:folHlink>
        <a:srgbClr val="9BF3FD"/>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40000"/>
              </a:schemeClr>
            </a:gs>
            <a:gs pos="100000">
              <a:schemeClr val="phClr">
                <a:shade val="92000"/>
                <a:hueMod val="104000"/>
                <a:satMod val="140000"/>
                <a:lumMod val="48000"/>
              </a:schemeClr>
            </a:gs>
          </a:gsLst>
          <a:lin ang="5040000" scaled="0"/>
        </a:gradFill>
        <a:blipFill>
          <a:blip xmlns:r="http://schemas.openxmlformats.org/officeDocument/2006/relationships" r:embed="rId1">
            <a:duotone>
              <a:schemeClr val="phClr">
                <a:shade val="48000"/>
                <a:hueMod val="106000"/>
                <a:satMod val="140000"/>
                <a:lumMod val="42000"/>
              </a:schemeClr>
              <a:schemeClr val="phClr">
                <a:tint val="98000"/>
                <a:hueMod val="92000"/>
                <a:satMod val="220000"/>
                <a:lumMod val="9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142578CA-DEC9-49C3-80AF-C113973CC9A9}"/>
    </a:ext>
  </a:extLst>
</a:theme>
</file>

<file path=docProps/app.xml><?xml version="1.0" encoding="utf-8"?>
<Properties xmlns="http://schemas.openxmlformats.org/officeDocument/2006/extended-properties" xmlns:vt="http://schemas.openxmlformats.org/officeDocument/2006/docPropsVTypes">
  <Template>TM04033919[[fn=Circuit]]</Template>
  <TotalTime>58</TotalTime>
  <Words>319</Words>
  <Application>Microsoft Office PowerPoint</Application>
  <PresentationFormat>Widescreen</PresentationFormat>
  <Paragraphs>26</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Trebuchet MS</vt:lpstr>
      <vt:lpstr>Tw Cen MT</vt:lpstr>
      <vt:lpstr>Circuit</vt:lpstr>
      <vt:lpstr>Teamwork Makes the Dream Work: Positioning, Collaboration, and Finding Balance Across Technical and Public Services</vt:lpstr>
      <vt:lpstr>Teamwork Makes the Dream Work</vt:lpstr>
      <vt:lpstr>Focusing Questions</vt:lpstr>
      <vt:lpstr>Select Resources</vt:lpstr>
    </vt:vector>
  </TitlesOfParts>
  <Company>Georgia Southern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Embracing Technical Service's Public Service Role</dc:title>
  <dc:creator>Jeffrey Mortimore</dc:creator>
  <cp:lastModifiedBy>Jeffrey Mortimore</cp:lastModifiedBy>
  <cp:revision>11</cp:revision>
  <dcterms:created xsi:type="dcterms:W3CDTF">2019-01-03T20:22:13Z</dcterms:created>
  <dcterms:modified xsi:type="dcterms:W3CDTF">2019-06-05T20:28:49Z</dcterms:modified>
</cp:coreProperties>
</file>