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61B4-6FF7-474A-AAC5-661ED194E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2A476-634B-4610-BFC5-521155026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F2204-5CB9-4CE2-9626-86686DDA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3181B-2BE9-48E0-8FAC-58E4ED9B2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2A139-4B49-4CE1-AB63-8F72111E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A3A3-8489-418F-8118-E07CE668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75667-6A63-4F81-B804-FD3C2887A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1711E-BA0E-4059-8F74-04CF6080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DF20D-C7F9-441E-A114-629519F8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763D-B469-4BC2-8116-82EA689C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6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758DB-BAFE-45E5-AE3A-4BF1567AA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816FF-527C-40FE-9E49-548E9205D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152D0-6A68-4393-BF3B-51AC22AF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DED52-1C0F-4446-8290-97EB1358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DE4D3-710D-4B46-A392-0181CD8C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8445-883B-47DA-BBD3-47FB734D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8899-9BFF-43F4-9AF2-53909E05D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1BB8F-42AD-4593-9E9E-EAB6DED8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645C6-A604-42DD-8E11-85E034C1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A8C65-C3C1-46C1-8439-9750A2C3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5D10-C2DF-473B-B359-D7393ECC4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632B6-4408-4EBC-B86F-EAABFCC15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02B42-8D3D-4438-BBFA-472EBA4D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6B83-07BB-4FB9-8178-0FCB175B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5F988-2813-4217-9FB2-569DB0DC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2235-3766-4766-AD86-4E56CE5E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EC1BB-69C8-402A-B6AC-6E13EAD45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037E8-41ED-4F79-A0A2-BF14FB380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A052A-71AC-4E05-ABDD-1AB69726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AAE5B-DDDC-4404-8B52-41B47516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8A952-C31C-4244-8EDA-D1B41A5A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9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5D4F9-D6DA-448F-97B4-EDD73485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99EDA-3234-4B12-AA8B-01C8D610C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EF7F7-C49B-4D2F-ACA6-2AEDFD80B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3D7E4-3A28-4F4A-BB2C-CB571B9DD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1105D-AC07-4A14-9078-59EB1DD85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A1D91-90F5-4251-B2E7-8D7F805B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DDC62-16F1-4312-A4D6-7346791A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B5F59-1657-4B25-B003-DC2AA56D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0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0EAF-1FB4-4B28-ABC4-1A9D3203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D9CC6-23F8-487F-9E62-3E8F77FB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2F7CE-6035-46E2-B46A-20A7492A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9F3AE-1C52-4295-A037-B52D905F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8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6F6EE-9968-4B43-A5BD-811ACC7E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B993E-1035-4D4B-B09A-6752404A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A7EBD-389B-4299-9A54-8FB74897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0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9ECD-F0A1-462B-8C42-C66C113F3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148E7-3AFF-4F6B-8B96-2CE923B9A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4C038-DC2B-45C1-8DAB-175A82DA8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80BEA-0BFA-401D-BCBA-A2215467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77478-E2B6-4EF6-B188-42125FB8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E1E61-98CD-4403-8E0B-80BC80BA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2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9E5C-60C1-4F47-B310-6227EB09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0791E-A771-48DC-92EA-BC18EBD03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2EE2D-8A00-45E1-A2E3-D54793ECB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93045-2B64-45A3-8FE9-9C529A71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D30FD-1E2C-414D-8FAB-E4B6B27F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0A748-03BD-48B8-9084-7C954CF2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C229A0-1CC0-4B49-AD0C-2EF70CA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0F280-B0B1-4152-8423-66C4574E5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F6063-8389-4632-AE60-FD453CD33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6119-6E0F-4EDB-98AB-A8F155FAA99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951F0-B393-4D35-80C2-462C42DFC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AB3C-6417-4F7C-BA4B-891497EDD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CE4DB-9699-4C66-952D-DD8928C6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0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490810-C46C-4315-9E03-07AC95432FA2}"/>
              </a:ext>
            </a:extLst>
          </p:cNvPr>
          <p:cNvSpPr/>
          <p:nvPr/>
        </p:nvSpPr>
        <p:spPr>
          <a:xfrm>
            <a:off x="1046205" y="1441622"/>
            <a:ext cx="8336692" cy="76611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MW Meeting Revenues (FY18 Budget $2.9M)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365BBA-3A33-4EA2-B471-318B51BBB16E}"/>
              </a:ext>
            </a:extLst>
          </p:cNvPr>
          <p:cNvSpPr/>
          <p:nvPr/>
        </p:nvSpPr>
        <p:spPr>
          <a:xfrm>
            <a:off x="1056365" y="2447462"/>
            <a:ext cx="7163075" cy="766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MW Meeting Expenses (FY18 Budget $2.0M)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0F0C2D-9DFC-48FE-A242-1B76E0749A40}"/>
              </a:ext>
            </a:extLst>
          </p:cNvPr>
          <p:cNvSpPr/>
          <p:nvPr/>
        </p:nvSpPr>
        <p:spPr>
          <a:xfrm>
            <a:off x="5770605" y="3429000"/>
            <a:ext cx="2469155" cy="76611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MW Overhead (OH) Charge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(Predetermined % Rate)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(FY18 Budget $750k)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44FD6D-7E60-46DB-B379-DEFD73437193}"/>
              </a:ext>
            </a:extLst>
          </p:cNvPr>
          <p:cNvSpPr/>
          <p:nvPr/>
        </p:nvSpPr>
        <p:spPr>
          <a:xfrm>
            <a:off x="8239760" y="2447462"/>
            <a:ext cx="1168400" cy="76611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MW Net Revenue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(FY18B $50k)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C34D8E-EB1C-454C-9B73-93BB07EB3D00}"/>
              </a:ext>
            </a:extLst>
          </p:cNvPr>
          <p:cNvSpPr/>
          <p:nvPr/>
        </p:nvSpPr>
        <p:spPr>
          <a:xfrm>
            <a:off x="1076685" y="4267200"/>
            <a:ext cx="4694195" cy="76611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MW Direct Expenses 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(Exhibition Space, Audio Visual Equipment, Travel, Transportation) (FY18 Budget $2.1M)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10444CA5-0092-4448-96A0-FF344C3888DA}"/>
              </a:ext>
            </a:extLst>
          </p:cNvPr>
          <p:cNvSpPr/>
          <p:nvPr/>
        </p:nvSpPr>
        <p:spPr>
          <a:xfrm>
            <a:off x="9499600" y="2447462"/>
            <a:ext cx="396240" cy="174765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2EE58-8B3D-41C1-A1F3-EBFDE523BB4F}"/>
              </a:ext>
            </a:extLst>
          </p:cNvPr>
          <p:cNvSpPr txBox="1"/>
          <p:nvPr/>
        </p:nvSpPr>
        <p:spPr>
          <a:xfrm>
            <a:off x="9966960" y="2618259"/>
            <a:ext cx="1889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MW Net Revenue </a:t>
            </a:r>
          </a:p>
          <a:p>
            <a:pPr algn="ctr"/>
            <a:r>
              <a:rPr lang="en-US" b="1" dirty="0"/>
              <a:t>+ OH Charged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 = Total MW “Contribution” to the General Fund</a:t>
            </a:r>
          </a:p>
          <a:p>
            <a:pPr algn="ctr"/>
            <a:r>
              <a:rPr lang="en-US" b="1" dirty="0"/>
              <a:t>(FY18B $800k)</a:t>
            </a:r>
          </a:p>
        </p:txBody>
      </p:sp>
    </p:spTree>
    <p:extLst>
      <p:ext uri="{BB962C8B-B14F-4D97-AF65-F5344CB8AC3E}">
        <p14:creationId xmlns:p14="http://schemas.microsoft.com/office/powerpoint/2010/main" val="313224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602EE58-8B3D-41C1-A1F3-EBFDE523BB4F}"/>
              </a:ext>
            </a:extLst>
          </p:cNvPr>
          <p:cNvSpPr txBox="1"/>
          <p:nvPr/>
        </p:nvSpPr>
        <p:spPr>
          <a:xfrm>
            <a:off x="243840" y="2201699"/>
            <a:ext cx="267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MW Gross Revenues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6F82060-8FA5-4F11-8A5C-B8EB312B11F3}"/>
              </a:ext>
            </a:extLst>
          </p:cNvPr>
          <p:cNvCxnSpPr>
            <a:cxnSpLocks/>
          </p:cNvCxnSpPr>
          <p:nvPr/>
        </p:nvCxnSpPr>
        <p:spPr>
          <a:xfrm>
            <a:off x="2509520" y="2386365"/>
            <a:ext cx="125984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2E8CA9-F4DE-4C21-9ACC-FB4B7E9251C8}"/>
              </a:ext>
            </a:extLst>
          </p:cNvPr>
          <p:cNvSpPr txBox="1"/>
          <p:nvPr/>
        </p:nvSpPr>
        <p:spPr>
          <a:xfrm>
            <a:off x="6085840" y="3024659"/>
            <a:ext cx="31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MW Overhead (OH) Charge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79914D-C503-41EC-9A27-8EAA99C2C87B}"/>
              </a:ext>
            </a:extLst>
          </p:cNvPr>
          <p:cNvCxnSpPr>
            <a:cxnSpLocks/>
          </p:cNvCxnSpPr>
          <p:nvPr/>
        </p:nvCxnSpPr>
        <p:spPr>
          <a:xfrm flipH="1">
            <a:off x="5029200" y="3208090"/>
            <a:ext cx="98552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inus Sign 18">
            <a:extLst>
              <a:ext uri="{FF2B5EF4-FFF2-40B4-BE49-F238E27FC236}">
                <a16:creationId xmlns:a16="http://schemas.microsoft.com/office/drawing/2014/main" id="{64648BE9-ECF7-4A91-B3E2-C2419FB69AF8}"/>
              </a:ext>
            </a:extLst>
          </p:cNvPr>
          <p:cNvSpPr/>
          <p:nvPr/>
        </p:nvSpPr>
        <p:spPr>
          <a:xfrm>
            <a:off x="4124960" y="2865671"/>
            <a:ext cx="589280" cy="55878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C90FBB-F263-4994-9CDB-99E9018B3D78}"/>
              </a:ext>
            </a:extLst>
          </p:cNvPr>
          <p:cNvSpPr txBox="1"/>
          <p:nvPr/>
        </p:nvSpPr>
        <p:spPr>
          <a:xfrm>
            <a:off x="6136640" y="3878099"/>
            <a:ext cx="31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MW Direct Expense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9F2338B-52B8-450F-8A52-17AB6ACD2E4C}"/>
              </a:ext>
            </a:extLst>
          </p:cNvPr>
          <p:cNvCxnSpPr>
            <a:cxnSpLocks/>
          </p:cNvCxnSpPr>
          <p:nvPr/>
        </p:nvCxnSpPr>
        <p:spPr>
          <a:xfrm flipH="1">
            <a:off x="5039360" y="4061530"/>
            <a:ext cx="98552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inus Sign 21">
            <a:extLst>
              <a:ext uri="{FF2B5EF4-FFF2-40B4-BE49-F238E27FC236}">
                <a16:creationId xmlns:a16="http://schemas.microsoft.com/office/drawing/2014/main" id="{1AC9B2D3-C5EC-42B3-AD94-D93D87FAC5CA}"/>
              </a:ext>
            </a:extLst>
          </p:cNvPr>
          <p:cNvSpPr/>
          <p:nvPr/>
        </p:nvSpPr>
        <p:spPr>
          <a:xfrm>
            <a:off x="4135120" y="3719111"/>
            <a:ext cx="589280" cy="55878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BDCB7A-C395-48E6-AE52-9A1529F44249}"/>
              </a:ext>
            </a:extLst>
          </p:cNvPr>
          <p:cNvSpPr txBox="1"/>
          <p:nvPr/>
        </p:nvSpPr>
        <p:spPr>
          <a:xfrm>
            <a:off x="3327400" y="1786201"/>
            <a:ext cx="2204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Financial Impact to MW </a:t>
            </a:r>
          </a:p>
        </p:txBody>
      </p:sp>
      <p:sp>
        <p:nvSpPr>
          <p:cNvPr id="26" name="Plus Sign 25">
            <a:extLst>
              <a:ext uri="{FF2B5EF4-FFF2-40B4-BE49-F238E27FC236}">
                <a16:creationId xmlns:a16="http://schemas.microsoft.com/office/drawing/2014/main" id="{EEAC4A94-DFAB-4EAB-A12D-AC97CDE98B23}"/>
              </a:ext>
            </a:extLst>
          </p:cNvPr>
          <p:cNvSpPr/>
          <p:nvPr/>
        </p:nvSpPr>
        <p:spPr>
          <a:xfrm>
            <a:off x="4104640" y="2123991"/>
            <a:ext cx="589280" cy="5587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F10EED-58C2-4454-ABA3-56DEEF036F39}"/>
              </a:ext>
            </a:extLst>
          </p:cNvPr>
          <p:cNvSpPr txBox="1"/>
          <p:nvPr/>
        </p:nvSpPr>
        <p:spPr>
          <a:xfrm>
            <a:off x="8808720" y="1786201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Financial Impact to General Fund </a:t>
            </a:r>
          </a:p>
        </p:txBody>
      </p:sp>
      <p:sp>
        <p:nvSpPr>
          <p:cNvPr id="28" name="Plus Sign 27">
            <a:extLst>
              <a:ext uri="{FF2B5EF4-FFF2-40B4-BE49-F238E27FC236}">
                <a16:creationId xmlns:a16="http://schemas.microsoft.com/office/drawing/2014/main" id="{95EF09B1-BDD2-483A-85AD-7CCAAEED3F88}"/>
              </a:ext>
            </a:extLst>
          </p:cNvPr>
          <p:cNvSpPr/>
          <p:nvPr/>
        </p:nvSpPr>
        <p:spPr>
          <a:xfrm>
            <a:off x="10200640" y="2896151"/>
            <a:ext cx="589280" cy="5587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79DC25-0C88-4D67-A9CE-1070CFC227B9}"/>
              </a:ext>
            </a:extLst>
          </p:cNvPr>
          <p:cNvCxnSpPr>
            <a:cxnSpLocks/>
          </p:cNvCxnSpPr>
          <p:nvPr/>
        </p:nvCxnSpPr>
        <p:spPr>
          <a:xfrm>
            <a:off x="8808720" y="3208090"/>
            <a:ext cx="116840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3D2F84-499B-4C3A-95D5-0C7A69EABDD5}"/>
              </a:ext>
            </a:extLst>
          </p:cNvPr>
          <p:cNvCxnSpPr/>
          <p:nvPr/>
        </p:nvCxnSpPr>
        <p:spPr>
          <a:xfrm>
            <a:off x="3327400" y="4602480"/>
            <a:ext cx="774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193C9D8-35E6-4245-9B86-D625C57C71F6}"/>
              </a:ext>
            </a:extLst>
          </p:cNvPr>
          <p:cNvSpPr txBox="1"/>
          <p:nvPr/>
        </p:nvSpPr>
        <p:spPr>
          <a:xfrm>
            <a:off x="6197600" y="4873779"/>
            <a:ext cx="31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MW Net Revenue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7EFD736-6C7E-4B85-986B-E9BDF8C19CE6}"/>
              </a:ext>
            </a:extLst>
          </p:cNvPr>
          <p:cNvCxnSpPr>
            <a:cxnSpLocks/>
          </p:cNvCxnSpPr>
          <p:nvPr/>
        </p:nvCxnSpPr>
        <p:spPr>
          <a:xfrm flipH="1">
            <a:off x="5080000" y="5047050"/>
            <a:ext cx="98552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lus Sign 36">
            <a:extLst>
              <a:ext uri="{FF2B5EF4-FFF2-40B4-BE49-F238E27FC236}">
                <a16:creationId xmlns:a16="http://schemas.microsoft.com/office/drawing/2014/main" id="{570F53F3-0468-4FCC-9C52-936553D0199A}"/>
              </a:ext>
            </a:extLst>
          </p:cNvPr>
          <p:cNvSpPr/>
          <p:nvPr/>
        </p:nvSpPr>
        <p:spPr>
          <a:xfrm>
            <a:off x="4175760" y="4704631"/>
            <a:ext cx="589280" cy="5587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lus Sign 37">
            <a:extLst>
              <a:ext uri="{FF2B5EF4-FFF2-40B4-BE49-F238E27FC236}">
                <a16:creationId xmlns:a16="http://schemas.microsoft.com/office/drawing/2014/main" id="{A54F2F1E-AACE-4FD4-9AFD-E440C497337D}"/>
              </a:ext>
            </a:extLst>
          </p:cNvPr>
          <p:cNvSpPr/>
          <p:nvPr/>
        </p:nvSpPr>
        <p:spPr>
          <a:xfrm>
            <a:off x="10281920" y="4694471"/>
            <a:ext cx="589280" cy="5587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8FA1D33-AC82-414F-BA9D-D87152498EE4}"/>
              </a:ext>
            </a:extLst>
          </p:cNvPr>
          <p:cNvCxnSpPr>
            <a:cxnSpLocks/>
          </p:cNvCxnSpPr>
          <p:nvPr/>
        </p:nvCxnSpPr>
        <p:spPr>
          <a:xfrm>
            <a:off x="8890000" y="5006410"/>
            <a:ext cx="116840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F35333B-1BFA-4E77-B0C6-7A150E85043D}"/>
              </a:ext>
            </a:extLst>
          </p:cNvPr>
          <p:cNvSpPr txBox="1"/>
          <p:nvPr/>
        </p:nvSpPr>
        <p:spPr>
          <a:xfrm>
            <a:off x="6136640" y="3302778"/>
            <a:ext cx="282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Pre-determined Rate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E0014C-50B8-46C1-8A95-5A65CCDBB98A}"/>
              </a:ext>
            </a:extLst>
          </p:cNvPr>
          <p:cNvSpPr txBox="1"/>
          <p:nvPr/>
        </p:nvSpPr>
        <p:spPr>
          <a:xfrm>
            <a:off x="6217920" y="4146058"/>
            <a:ext cx="3982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E.G Conference space, AV, Security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FFD136-343A-437D-A07E-0EAD6CB2AFAF}"/>
              </a:ext>
            </a:extLst>
          </p:cNvPr>
          <p:cNvSpPr txBox="1"/>
          <p:nvPr/>
        </p:nvSpPr>
        <p:spPr>
          <a:xfrm>
            <a:off x="243840" y="2551927"/>
            <a:ext cx="282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Registration Fees, Exhibitor Sales, Other</a:t>
            </a:r>
          </a:p>
        </p:txBody>
      </p:sp>
    </p:spTree>
    <p:extLst>
      <p:ext uri="{BB962C8B-B14F-4D97-AF65-F5344CB8AC3E}">
        <p14:creationId xmlns:p14="http://schemas.microsoft.com/office/powerpoint/2010/main" val="142045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126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Leon</dc:creator>
  <cp:lastModifiedBy>Maggie Farrell</cp:lastModifiedBy>
  <cp:revision>6</cp:revision>
  <dcterms:created xsi:type="dcterms:W3CDTF">2018-09-12T19:57:19Z</dcterms:created>
  <dcterms:modified xsi:type="dcterms:W3CDTF">2018-10-08T16:36:26Z</dcterms:modified>
</cp:coreProperties>
</file>