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6" r:id="rId1"/>
  </p:sldMasterIdLst>
  <p:notesMasterIdLst>
    <p:notesMasterId r:id="rId22"/>
  </p:notesMasterIdLst>
  <p:sldIdLst>
    <p:sldId id="256" r:id="rId2"/>
    <p:sldId id="294" r:id="rId3"/>
    <p:sldId id="295" r:id="rId4"/>
    <p:sldId id="296" r:id="rId5"/>
    <p:sldId id="297" r:id="rId6"/>
    <p:sldId id="299" r:id="rId7"/>
    <p:sldId id="300" r:id="rId8"/>
    <p:sldId id="301" r:id="rId9"/>
    <p:sldId id="298" r:id="rId10"/>
    <p:sldId id="302" r:id="rId11"/>
    <p:sldId id="304" r:id="rId12"/>
    <p:sldId id="303" r:id="rId13"/>
    <p:sldId id="305" r:id="rId14"/>
    <p:sldId id="306" r:id="rId15"/>
    <p:sldId id="307" r:id="rId16"/>
    <p:sldId id="308" r:id="rId17"/>
    <p:sldId id="309" r:id="rId18"/>
    <p:sldId id="311" r:id="rId19"/>
    <p:sldId id="312" r:id="rId20"/>
    <p:sldId id="28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529" autoAdjust="0"/>
    <p:restoredTop sz="94660"/>
  </p:normalViewPr>
  <p:slideViewPr>
    <p:cSldViewPr>
      <p:cViewPr varScale="1">
        <p:scale>
          <a:sx n="91" d="100"/>
          <a:sy n="91" d="100"/>
        </p:scale>
        <p:origin x="-107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A2FBA-DF9C-4C82-9C5B-EAB91C3FF08E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F879C-932B-40C2-86BF-AA9930EE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3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244AF-5FBC-4D5D-AA0E-BEA382B9EC63}" type="datetime1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6382-FCAC-4F16-ACEE-848EC8C65B59}" type="datetime1">
              <a:rPr lang="en-US" smtClean="0"/>
              <a:t>6/16/2018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31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93F5-EEA0-4117-9A00-4EB33AF74442}" type="datetime1">
              <a:rPr lang="en-US" smtClean="0"/>
              <a:t>6/16/2018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05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400">
                <a:latin typeface="Calibri" panose="020F0502020204030204" pitchFamily="34" charset="0"/>
              </a:defRPr>
            </a:lvl1pPr>
            <a:lvl2pPr>
              <a:defRPr sz="3200">
                <a:latin typeface="Calibri" panose="020F0502020204030204" pitchFamily="34" charset="0"/>
              </a:defRPr>
            </a:lvl2pPr>
            <a:lvl3pPr>
              <a:defRPr sz="2800">
                <a:latin typeface="Calibri" panose="020F0502020204030204" pitchFamily="34" charset="0"/>
              </a:defRPr>
            </a:lvl3pPr>
            <a:lvl4pPr marL="914400">
              <a:defRPr sz="2400"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71B-43C2-4EDD-8DFD-27D0D62CF605}" type="datetime1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50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2892-07D2-4572-BA0F-427E77085C49}" type="datetime1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85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BFE56-0BA4-465B-908B-579C80B882A1}" type="datetime1">
              <a:rPr lang="en-US" smtClean="0"/>
              <a:t>6/16/2018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4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0F53-66E8-4424-97CF-0F371AA7299E}" type="datetime1">
              <a:rPr lang="en-US" smtClean="0"/>
              <a:t>6/16/2018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8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55DF-AF84-4B19-8859-4088443CBA94}" type="datetime1">
              <a:rPr lang="en-US" smtClean="0"/>
              <a:t>6/16/2018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2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8D23-A3AD-4D46-AF01-24CA840DDC8C}" type="datetime1">
              <a:rPr lang="en-US" smtClean="0"/>
              <a:t>6/16/2018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40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3600" b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 marL="457200">
              <a:defRPr sz="2800">
                <a:latin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</a:defRPr>
            </a:lvl4pPr>
            <a:lvl5pPr>
              <a:defRPr sz="1400">
                <a:latin typeface="Calibri" panose="020F050202020403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32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D62B2-ED8A-418D-9B32-6166E57B60C2}" type="datetime1">
              <a:rPr lang="en-US" smtClean="0"/>
              <a:t>6/16/2018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37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8FAB-F804-46EC-89AA-36507C1CC22A}" type="datetime1">
              <a:rPr lang="en-US" smtClean="0"/>
              <a:t>6/16/2018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7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AC0678D-7D21-473D-B717-B37FDCC2ABB9}" type="datetime1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984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c.gov/catdir/cpso/dcmz1.pdf" TargetMode="External"/><Relationship Id="rId2" Type="http://schemas.openxmlformats.org/officeDocument/2006/relationships/hyperlink" Target="http://www.loc.gov/aba/publications/FreeCSM/F632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c.gov/aba/rda/lcps_access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153400" cy="1470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Library of Congress Update to the 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 Control Interest Group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124200"/>
            <a:ext cx="6172200" cy="2971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2018 </a:t>
            </a:r>
            <a:r>
              <a:rPr lang="en-US" sz="3200" dirty="0" smtClean="0"/>
              <a:t>ALA Annual Conference</a:t>
            </a:r>
          </a:p>
          <a:p>
            <a:endParaRPr lang="en-US" dirty="0" smtClean="0"/>
          </a:p>
          <a:p>
            <a:endParaRPr lang="en-US" dirty="0"/>
          </a:p>
          <a:p>
            <a:pPr algn="r"/>
            <a:r>
              <a:rPr lang="en-US" sz="2400" dirty="0" smtClean="0"/>
              <a:t>Janis L. Young</a:t>
            </a:r>
          </a:p>
          <a:p>
            <a:pPr algn="r"/>
            <a:r>
              <a:rPr lang="en-US" sz="2400" dirty="0" smtClean="0"/>
              <a:t>Policy and Standards Division</a:t>
            </a:r>
          </a:p>
          <a:p>
            <a:pPr algn="r"/>
            <a:r>
              <a:rPr lang="en-US" sz="2400" dirty="0" smtClean="0"/>
              <a:t>Library of Congress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114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“Duplicate” Authority Records in LCSH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Created to</a:t>
            </a:r>
          </a:p>
          <a:p>
            <a:pPr lvl="1"/>
            <a:r>
              <a:rPr lang="en-US" dirty="0" smtClean="0"/>
              <a:t>Support an example in </a:t>
            </a:r>
            <a:r>
              <a:rPr lang="en-US" i="1" dirty="0" smtClean="0"/>
              <a:t>general </a:t>
            </a:r>
            <a:r>
              <a:rPr lang="en-US" i="1" dirty="0"/>
              <a:t>see </a:t>
            </a:r>
            <a:r>
              <a:rPr lang="en-US" dirty="0"/>
              <a:t>or </a:t>
            </a:r>
            <a:r>
              <a:rPr lang="en-US" i="1" dirty="0"/>
              <a:t>general see also</a:t>
            </a:r>
            <a:r>
              <a:rPr lang="en-US" dirty="0"/>
              <a:t> </a:t>
            </a:r>
            <a:r>
              <a:rPr lang="en-US" dirty="0" smtClean="0"/>
              <a:t>reference</a:t>
            </a:r>
          </a:p>
          <a:p>
            <a:pPr lvl="1"/>
            <a:r>
              <a:rPr lang="en-US" dirty="0" smtClean="0"/>
              <a:t>Provide information that is not appropriate for the NAF</a:t>
            </a:r>
          </a:p>
          <a:p>
            <a:pPr lvl="2"/>
            <a:r>
              <a:rPr lang="en-US" dirty="0" smtClean="0"/>
              <a:t>UF references</a:t>
            </a:r>
          </a:p>
          <a:p>
            <a:pPr lvl="2"/>
            <a:r>
              <a:rPr lang="en-US" dirty="0" smtClean="0"/>
              <a:t>Scope notes</a:t>
            </a:r>
          </a:p>
          <a:p>
            <a:pPr lvl="2"/>
            <a:r>
              <a:rPr lang="en-US" dirty="0" smtClean="0"/>
              <a:t>Instructions for assignment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895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“Duplicate” Authority Records in LCSH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References in the NAR are generally not present in LCSH</a:t>
            </a:r>
          </a:p>
          <a:p>
            <a:pPr lvl="1"/>
            <a:r>
              <a:rPr lang="en-US" dirty="0" smtClean="0"/>
              <a:t>NAF includes full information about the entity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227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“Duplicate” Authority Records in LCSH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 specialists compared NAF and LCSH</a:t>
            </a:r>
          </a:p>
          <a:p>
            <a:pPr lvl="1"/>
            <a:r>
              <a:rPr lang="en-US" dirty="0" smtClean="0"/>
              <a:t>Examined each “duplicate” record</a:t>
            </a:r>
          </a:p>
          <a:p>
            <a:pPr lvl="1"/>
            <a:r>
              <a:rPr lang="en-US" dirty="0" smtClean="0"/>
              <a:t>Removed unnecessary “duplicates” from LCSH</a:t>
            </a:r>
          </a:p>
          <a:p>
            <a:pPr lvl="1"/>
            <a:r>
              <a:rPr lang="en-US" dirty="0" smtClean="0"/>
              <a:t>Retained the limited number that remain necessary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080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“Duplicate” Authority Records in LCSH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</a:p>
          <a:p>
            <a:endParaRPr lang="en-US" sz="800" dirty="0"/>
          </a:p>
          <a:p>
            <a:pPr marL="274320" lvl="1" indent="0">
              <a:buNone/>
            </a:pPr>
            <a:r>
              <a:rPr lang="en-US" b="1" dirty="0" smtClean="0"/>
              <a:t>Qur’an</a:t>
            </a:r>
          </a:p>
          <a:p>
            <a:pPr marL="502920" lvl="2" indent="0">
              <a:buNone/>
            </a:pPr>
            <a:r>
              <a:rPr lang="en-US" dirty="0"/>
              <a:t>SA </a:t>
            </a:r>
            <a:r>
              <a:rPr lang="en-US" dirty="0" smtClean="0"/>
              <a:t>headings </a:t>
            </a:r>
            <a:r>
              <a:rPr lang="en-US" dirty="0"/>
              <a:t>of the type </a:t>
            </a:r>
            <a:r>
              <a:rPr lang="en-US" b="1" dirty="0"/>
              <a:t>[topic] in the </a:t>
            </a:r>
            <a:r>
              <a:rPr lang="en-US" b="1" dirty="0" err="1"/>
              <a:t>Qurʼan</a:t>
            </a:r>
            <a:r>
              <a:rPr lang="en-US" dirty="0"/>
              <a:t>, e.g., </a:t>
            </a:r>
            <a:r>
              <a:rPr lang="en-US" b="1" dirty="0" smtClean="0"/>
              <a:t>Aesthetics </a:t>
            </a:r>
            <a:r>
              <a:rPr lang="en-US" b="1" dirty="0"/>
              <a:t>in the </a:t>
            </a:r>
            <a:r>
              <a:rPr lang="en-US" b="1" dirty="0" err="1"/>
              <a:t>Qurʼan</a:t>
            </a:r>
            <a:r>
              <a:rPr lang="en-US" dirty="0"/>
              <a:t>; </a:t>
            </a:r>
            <a:r>
              <a:rPr lang="en-US" dirty="0" smtClean="0"/>
              <a:t>and </a:t>
            </a:r>
            <a:r>
              <a:rPr lang="en-US" b="1" dirty="0"/>
              <a:t>[place]--In the </a:t>
            </a:r>
            <a:r>
              <a:rPr lang="en-US" b="1" dirty="0" err="1"/>
              <a:t>Qurʼan</a:t>
            </a:r>
            <a:r>
              <a:rPr lang="en-US" dirty="0"/>
              <a:t>, e.g., </a:t>
            </a:r>
            <a:r>
              <a:rPr lang="en-US" b="1" dirty="0" smtClean="0"/>
              <a:t>Egypt-</a:t>
            </a:r>
            <a:r>
              <a:rPr lang="en-US" b="1" dirty="0"/>
              <a:t>-In the </a:t>
            </a:r>
            <a:r>
              <a:rPr lang="en-US" b="1" dirty="0" err="1"/>
              <a:t>Qurʼan</a:t>
            </a:r>
            <a:r>
              <a:rPr lang="en-US" dirty="0"/>
              <a:t>; </a:t>
            </a:r>
            <a:r>
              <a:rPr lang="en-US" dirty="0" smtClean="0"/>
              <a:t>and </a:t>
            </a:r>
            <a:r>
              <a:rPr lang="en-US" b="1" dirty="0"/>
              <a:t>[person]--In the </a:t>
            </a:r>
            <a:r>
              <a:rPr lang="en-US" b="1" dirty="0" err="1"/>
              <a:t>Qurʼan</a:t>
            </a:r>
            <a:r>
              <a:rPr lang="en-US" dirty="0"/>
              <a:t>, e.g., </a:t>
            </a:r>
            <a:r>
              <a:rPr lang="en-US" b="1" dirty="0" smtClean="0"/>
              <a:t>Cyrus</a:t>
            </a:r>
            <a:r>
              <a:rPr lang="en-US" b="1" dirty="0"/>
              <a:t>, the Great, King of Persia, -530 B.C. or 529 B.C.--In the </a:t>
            </a:r>
            <a:r>
              <a:rPr lang="en-US" b="1" dirty="0" err="1"/>
              <a:t>Qurʼan</a:t>
            </a:r>
            <a:r>
              <a:rPr lang="en-US" b="1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524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NACO Libraries and</a:t>
            </a:r>
            <a:br>
              <a:rPr lang="en-US" sz="3200" dirty="0" smtClean="0"/>
            </a:br>
            <a:r>
              <a:rPr lang="en-US" sz="3200" dirty="0" smtClean="0"/>
              <a:t>Literary Author Numbers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cancelled</a:t>
            </a:r>
            <a:endParaRPr lang="en-US" dirty="0"/>
          </a:p>
          <a:p>
            <a:pPr lvl="1"/>
            <a:r>
              <a:rPr lang="en-US" dirty="0" smtClean="0"/>
              <a:t>NACO members could use fill-in form on LC’s website</a:t>
            </a:r>
          </a:p>
          <a:p>
            <a:pPr lvl="1"/>
            <a:r>
              <a:rPr lang="en-US" dirty="0" smtClean="0"/>
              <a:t>Led to numerous significant classification and workflow problems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793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NACO Libraries </a:t>
            </a:r>
            <a:r>
              <a:rPr lang="en-US" sz="3200" dirty="0" smtClean="0"/>
              <a:t>and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Literary Author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policy</a:t>
            </a:r>
          </a:p>
          <a:p>
            <a:pPr lvl="1"/>
            <a:r>
              <a:rPr lang="en-US" dirty="0" smtClean="0"/>
              <a:t>LC staff add LC-verified literary author numbers to NARs</a:t>
            </a:r>
          </a:p>
          <a:p>
            <a:endParaRPr lang="en-US" sz="800" dirty="0"/>
          </a:p>
          <a:p>
            <a:pPr marL="502920" lvl="2" indent="0">
              <a:buNone/>
            </a:pPr>
            <a:r>
              <a:rPr lang="en-US" b="1" dirty="0" smtClean="0"/>
              <a:t>053 #0 $a [number]</a:t>
            </a:r>
          </a:p>
          <a:p>
            <a:pPr marL="502920" lvl="2" indent="0">
              <a:buNone/>
            </a:pPr>
            <a:endParaRPr lang="en-US" sz="1600" dirty="0"/>
          </a:p>
          <a:p>
            <a:pPr marL="502920" lvl="2" indent="0">
              <a:buNone/>
            </a:pPr>
            <a:r>
              <a:rPr lang="en-US" i="1" dirty="0" smtClean="0"/>
              <a:t>Example</a:t>
            </a:r>
            <a:r>
              <a:rPr lang="en-US" i="1" dirty="0"/>
              <a:t>: </a:t>
            </a:r>
            <a:endParaRPr lang="en-US" i="1" dirty="0" smtClean="0"/>
          </a:p>
          <a:p>
            <a:pPr marL="502920" lvl="2" indent="0">
              <a:buNone/>
            </a:pPr>
            <a:endParaRPr lang="en-US" sz="800" i="1" dirty="0"/>
          </a:p>
          <a:p>
            <a:pPr marL="502920" lvl="2" indent="0">
              <a:buNone/>
            </a:pPr>
            <a:r>
              <a:rPr lang="en-US" b="1" dirty="0" smtClean="0"/>
              <a:t>053 </a:t>
            </a:r>
            <a:r>
              <a:rPr lang="en-US" b="1" dirty="0"/>
              <a:t>#0 $a PS3557.E478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15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114800" y="3962400"/>
            <a:ext cx="381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0883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NACO Libraries </a:t>
            </a:r>
            <a:r>
              <a:rPr lang="en-US" sz="3200" dirty="0" smtClean="0"/>
              <a:t>and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Literary Author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policy</a:t>
            </a:r>
          </a:p>
          <a:p>
            <a:pPr lvl="1"/>
            <a:r>
              <a:rPr lang="en-US" dirty="0" smtClean="0"/>
              <a:t>NACO members may add local literary author numbers</a:t>
            </a:r>
          </a:p>
          <a:p>
            <a:pPr lvl="1"/>
            <a:endParaRPr lang="en-US" sz="800" dirty="0" smtClean="0"/>
          </a:p>
          <a:p>
            <a:pPr marL="502920" lvl="2" indent="0">
              <a:buNone/>
            </a:pPr>
            <a:r>
              <a:rPr lang="en-US" b="1" dirty="0" smtClean="0"/>
              <a:t>053 #4 $a [number] $5 [MARC 		organization code]</a:t>
            </a:r>
          </a:p>
          <a:p>
            <a:pPr lvl="1"/>
            <a:endParaRPr lang="en-US" sz="1600" dirty="0" smtClean="0"/>
          </a:p>
          <a:p>
            <a:pPr marL="274320" lvl="1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i="1" dirty="0" smtClean="0"/>
              <a:t>Example:</a:t>
            </a:r>
          </a:p>
          <a:p>
            <a:pPr lvl="1"/>
            <a:endParaRPr lang="en-US" sz="800" dirty="0" smtClean="0"/>
          </a:p>
          <a:p>
            <a:pPr marL="502920" lvl="2" indent="0">
              <a:buNone/>
            </a:pPr>
            <a:r>
              <a:rPr lang="en-US" b="1" dirty="0" smtClean="0"/>
              <a:t>053 #4 $a PS3561.E999995 $5 		</a:t>
            </a:r>
            <a:r>
              <a:rPr lang="en-US" b="1" dirty="0" err="1" smtClean="0"/>
              <a:t>QuErtY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16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114800" y="3276600"/>
            <a:ext cx="381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934200" y="3276600"/>
            <a:ext cx="10668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835206" y="3657600"/>
            <a:ext cx="26289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9939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NACO Libraries </a:t>
            </a:r>
            <a:r>
              <a:rPr lang="en-US" sz="3200" dirty="0" smtClean="0"/>
              <a:t>and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Literary Author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policy</a:t>
            </a:r>
          </a:p>
          <a:p>
            <a:pPr lvl="1"/>
            <a:r>
              <a:rPr lang="en-US" dirty="0" smtClean="0"/>
              <a:t>LC later assigns an LC-verified number</a:t>
            </a:r>
          </a:p>
          <a:p>
            <a:pPr lvl="2"/>
            <a:r>
              <a:rPr lang="en-US" dirty="0" smtClean="0"/>
              <a:t>If LC’s number agrees with one already in the record, the coding of the field will be revised</a:t>
            </a:r>
          </a:p>
          <a:p>
            <a:pPr lvl="2"/>
            <a:r>
              <a:rPr lang="en-US" dirty="0" smtClean="0"/>
              <a:t>If LC’s number does not agree with one already in the record, an additional field with the LC number will be added to the record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03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NACO Libraries </a:t>
            </a:r>
            <a:r>
              <a:rPr lang="en-US" sz="3200" dirty="0" smtClean="0"/>
              <a:t>and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Literary Author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ECIP Partners</a:t>
            </a:r>
          </a:p>
          <a:p>
            <a:pPr lvl="1"/>
            <a:r>
              <a:rPr lang="en-US" dirty="0" smtClean="0"/>
              <a:t>Provide as much of the number as you can</a:t>
            </a:r>
          </a:p>
          <a:p>
            <a:pPr lvl="1"/>
            <a:r>
              <a:rPr lang="en-US" dirty="0" smtClean="0"/>
              <a:t>Forward the galley as usual</a:t>
            </a:r>
          </a:p>
          <a:p>
            <a:pPr lvl="1"/>
            <a:r>
              <a:rPr lang="en-US" dirty="0" smtClean="0"/>
              <a:t>LC staff will </a:t>
            </a:r>
          </a:p>
          <a:p>
            <a:pPr lvl="2"/>
            <a:r>
              <a:rPr lang="en-US" dirty="0" smtClean="0"/>
              <a:t>Complete the literary author number</a:t>
            </a:r>
          </a:p>
          <a:p>
            <a:pPr lvl="2"/>
            <a:r>
              <a:rPr lang="en-US" dirty="0" smtClean="0"/>
              <a:t>Record it in the NAR if appropriate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096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NACO Libraries </a:t>
            </a:r>
            <a:r>
              <a:rPr lang="en-US" sz="3200" dirty="0" smtClean="0"/>
              <a:t>and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Literary Author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more details see </a:t>
            </a:r>
          </a:p>
          <a:p>
            <a:pPr lvl="1"/>
            <a:r>
              <a:rPr lang="en-US" i="1" dirty="0" smtClean="0"/>
              <a:t>Classification and </a:t>
            </a:r>
            <a:r>
              <a:rPr lang="en-US" i="1" dirty="0" err="1" smtClean="0"/>
              <a:t>Shelflisting</a:t>
            </a:r>
            <a:r>
              <a:rPr lang="en-US" i="1" dirty="0" smtClean="0"/>
              <a:t> Manual </a:t>
            </a:r>
            <a:r>
              <a:rPr lang="en-US" dirty="0" smtClean="0"/>
              <a:t>(CSM) instruction sheet F 632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www.loc.gov/aba/publications/FreeCSM/F632.pdf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DCM Z1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www.loc.gov/catdir/cpso/dcmz1.pdf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914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9688" y="1123838"/>
            <a:ext cx="2324911" cy="460118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LC PCC/PSs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 smtClean="0"/>
              <a:t>“Frozen” due to RDA 3R project</a:t>
            </a:r>
          </a:p>
          <a:p>
            <a:pPr lvl="2"/>
            <a:r>
              <a:rPr lang="en-US" dirty="0" smtClean="0"/>
              <a:t>Any necessary revisions or new policy statements will be posted on LC’s web page at </a:t>
            </a: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www.loc.gov/aba/rda/lcps_access.html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64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LCSH</a:t>
            </a:r>
            <a:br>
              <a:rPr lang="en-US" sz="3200" dirty="0" smtClean="0"/>
            </a:br>
            <a:r>
              <a:rPr lang="en-US" sz="3200" dirty="0" smtClean="0"/>
              <a:t>“Multiple” Subdivisions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Subdivisions that automatically give free-floating status to analogous subdivisions used under the same heading</a:t>
            </a:r>
          </a:p>
          <a:p>
            <a:endParaRPr lang="en-US" sz="800" dirty="0"/>
          </a:p>
          <a:p>
            <a:pPr marL="502920" lvl="2" indent="0">
              <a:buNone/>
            </a:pPr>
            <a:r>
              <a:rPr lang="en-US" b="1" dirty="0" smtClean="0"/>
              <a:t>Computers—Religious aspects 	—Buddhism</a:t>
            </a:r>
            <a:r>
              <a:rPr lang="en-US" b="1" dirty="0"/>
              <a:t>, [Christianity, etc</a:t>
            </a:r>
            <a:r>
              <a:rPr lang="en-US" b="1" dirty="0" smtClean="0"/>
              <a:t>.]</a:t>
            </a:r>
          </a:p>
          <a:p>
            <a:pPr marL="502920" lvl="2" indent="0">
              <a:buNone/>
            </a:pPr>
            <a:endParaRPr lang="en-US" sz="900" b="1" dirty="0" smtClean="0"/>
          </a:p>
          <a:p>
            <a:pPr marL="502920" lvl="2" indent="0">
              <a:buNone/>
            </a:pPr>
            <a:r>
              <a:rPr lang="en-US" b="1" dirty="0"/>
              <a:t>Subject headings—Aeronautics, </a:t>
            </a:r>
            <a:r>
              <a:rPr lang="en-US" b="1" dirty="0" smtClean="0"/>
              <a:t>	[</a:t>
            </a:r>
            <a:r>
              <a:rPr lang="en-US" b="1" dirty="0"/>
              <a:t>Education, Latin America, Law, </a:t>
            </a:r>
            <a:r>
              <a:rPr lang="en-US" b="1" dirty="0" smtClean="0"/>
              <a:t>	etc.]</a:t>
            </a:r>
          </a:p>
          <a:p>
            <a:pPr marL="502920" lvl="2" indent="0">
              <a:buNone/>
            </a:pPr>
            <a:endParaRPr lang="en-US" sz="900" b="1" dirty="0" smtClean="0"/>
          </a:p>
          <a:p>
            <a:pPr marL="502920" lvl="2" indent="0">
              <a:buNone/>
            </a:pPr>
            <a:r>
              <a:rPr lang="en-US" b="1" dirty="0"/>
              <a:t>–Eruption, [date</a:t>
            </a:r>
            <a:r>
              <a:rPr lang="en-US" b="1" dirty="0" smtClean="0"/>
              <a:t>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3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191000" y="3786753"/>
            <a:ext cx="39624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940443" y="4761855"/>
            <a:ext cx="421295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40443" y="5113149"/>
            <a:ext cx="55535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29200" y="5745996"/>
            <a:ext cx="76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432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LCSH</a:t>
            </a:r>
            <a:br>
              <a:rPr lang="en-US" sz="3200" dirty="0" smtClean="0"/>
            </a:br>
            <a:r>
              <a:rPr lang="en-US" sz="3200" dirty="0" smtClean="0"/>
              <a:t>“Multiple” Subdivisions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Save time of catalogers and policy specialists</a:t>
            </a:r>
          </a:p>
          <a:p>
            <a:pPr lvl="1"/>
            <a:r>
              <a:rPr lang="en-US" dirty="0" smtClean="0"/>
              <a:t>Constrain the number of pages in the printed editions of LCSH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07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LCSH</a:t>
            </a:r>
            <a:br>
              <a:rPr lang="en-US" sz="3200" dirty="0"/>
            </a:br>
            <a:r>
              <a:rPr lang="en-US" sz="3200" dirty="0"/>
              <a:t>“Multiple” Subdivisions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Drawbacks in linked data</a:t>
            </a:r>
          </a:p>
          <a:p>
            <a:pPr lvl="1"/>
            <a:r>
              <a:rPr lang="en-US" dirty="0" smtClean="0"/>
              <a:t>Treated as fully authorized headings</a:t>
            </a:r>
          </a:p>
          <a:p>
            <a:pPr lvl="2"/>
            <a:r>
              <a:rPr lang="en-US" dirty="0" smtClean="0"/>
              <a:t>Difficult for programmers to exclude them</a:t>
            </a:r>
          </a:p>
          <a:p>
            <a:pPr lvl="2"/>
            <a:r>
              <a:rPr lang="en-US" dirty="0" smtClean="0"/>
              <a:t>Appear in machine-matched triples</a:t>
            </a:r>
          </a:p>
          <a:p>
            <a:pPr lvl="1"/>
            <a:r>
              <a:rPr lang="en-US" dirty="0" smtClean="0"/>
              <a:t>Constructed heading strings </a:t>
            </a:r>
          </a:p>
          <a:p>
            <a:pPr lvl="2"/>
            <a:r>
              <a:rPr lang="en-US" dirty="0" smtClean="0"/>
              <a:t>Do not have unique identifiers</a:t>
            </a:r>
          </a:p>
          <a:p>
            <a:pPr lvl="2"/>
            <a:r>
              <a:rPr lang="en-US" dirty="0" smtClean="0"/>
              <a:t>Cannot be machine validated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44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LCSH</a:t>
            </a:r>
            <a:br>
              <a:rPr lang="en-US" sz="3200" dirty="0"/>
            </a:br>
            <a:r>
              <a:rPr lang="en-US" sz="3200" dirty="0"/>
              <a:t>“Multiple” Subdivisions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be cancelled from LCSH </a:t>
            </a:r>
          </a:p>
          <a:p>
            <a:pPr lvl="1"/>
            <a:r>
              <a:rPr lang="en-US" dirty="0" smtClean="0"/>
              <a:t>June 30, 2018: No new multiples will be authorized after this date</a:t>
            </a:r>
          </a:p>
          <a:p>
            <a:pPr lvl="2"/>
            <a:r>
              <a:rPr lang="en-US" dirty="0" smtClean="0"/>
              <a:t>Proposals already under editorial review will be revised</a:t>
            </a:r>
          </a:p>
          <a:p>
            <a:pPr lvl="1"/>
            <a:r>
              <a:rPr lang="en-US" dirty="0" smtClean="0"/>
              <a:t>Fall 2018: Project to remove existing multiples will begin</a:t>
            </a:r>
          </a:p>
          <a:p>
            <a:pPr lvl="2"/>
            <a:r>
              <a:rPr lang="en-US" dirty="0" smtClean="0"/>
              <a:t>Expected to last at least a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397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LCSH</a:t>
            </a:r>
            <a:br>
              <a:rPr lang="en-US" sz="3200" dirty="0"/>
            </a:br>
            <a:r>
              <a:rPr lang="en-US" sz="3200" dirty="0"/>
              <a:t>“Multiple” Subdivisions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PSD will</a:t>
            </a:r>
          </a:p>
          <a:p>
            <a:pPr lvl="1"/>
            <a:r>
              <a:rPr lang="en-US" dirty="0" smtClean="0"/>
              <a:t>Create an authority record for each valid string that was based on a multiple</a:t>
            </a:r>
          </a:p>
          <a:p>
            <a:pPr lvl="2"/>
            <a:r>
              <a:rPr lang="en-US" dirty="0" smtClean="0"/>
              <a:t>Based on </a:t>
            </a:r>
            <a:r>
              <a:rPr lang="en-US" dirty="0" err="1" smtClean="0"/>
              <a:t>WorldCat</a:t>
            </a:r>
            <a:r>
              <a:rPr lang="en-US" dirty="0" smtClean="0"/>
              <a:t> database</a:t>
            </a:r>
          </a:p>
          <a:p>
            <a:pPr lvl="1"/>
            <a:r>
              <a:rPr lang="en-US" dirty="0" smtClean="0"/>
              <a:t>Cancel multiple subdivision authority records after individual authority records are created</a:t>
            </a:r>
          </a:p>
          <a:p>
            <a:pPr lvl="1"/>
            <a:r>
              <a:rPr lang="en-US" dirty="0" smtClean="0"/>
              <a:t>Provide progress reports to the library community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19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LCSH</a:t>
            </a:r>
            <a:br>
              <a:rPr lang="en-US" sz="3200" dirty="0"/>
            </a:br>
            <a:r>
              <a:rPr lang="en-US" sz="3200" dirty="0"/>
              <a:t>“Multiple” Subdivisions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Catalogers should </a:t>
            </a:r>
          </a:p>
          <a:p>
            <a:pPr lvl="1"/>
            <a:r>
              <a:rPr lang="en-US" dirty="0" smtClean="0"/>
              <a:t>Continue to use </a:t>
            </a:r>
            <a:r>
              <a:rPr lang="en-US" dirty="0"/>
              <a:t>e</a:t>
            </a:r>
            <a:r>
              <a:rPr lang="en-US" dirty="0" smtClean="0"/>
              <a:t>xisting multiple subdivisions as usual until they are cancelled</a:t>
            </a:r>
          </a:p>
          <a:p>
            <a:pPr lvl="2"/>
            <a:r>
              <a:rPr lang="en-US" dirty="0" smtClean="0"/>
              <a:t>Please do not “help” by making individual proposals where multiple subdivisions still exist!</a:t>
            </a:r>
          </a:p>
          <a:p>
            <a:pPr lvl="1"/>
            <a:r>
              <a:rPr lang="en-US" dirty="0" smtClean="0"/>
              <a:t>Propose new subdivisions as needed where a multiple does not exist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804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“Duplicate” Authority Records in LCSH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NAF</a:t>
            </a:r>
          </a:p>
          <a:p>
            <a:pPr marL="274320" lvl="1" indent="0">
              <a:buNone/>
            </a:pPr>
            <a:r>
              <a:rPr lang="en-US" dirty="0"/>
              <a:t> </a:t>
            </a:r>
            <a:r>
              <a:rPr lang="en-US" dirty="0" smtClean="0"/>
              <a:t> 110 2# $a Catholic Church</a:t>
            </a:r>
          </a:p>
          <a:p>
            <a:r>
              <a:rPr lang="en-US" dirty="0" smtClean="0"/>
              <a:t>LCSH</a:t>
            </a:r>
          </a:p>
          <a:p>
            <a:pPr marL="274320" lvl="1" indent="0">
              <a:buNone/>
            </a:pPr>
            <a:r>
              <a:rPr lang="en-US" dirty="0" smtClean="0"/>
              <a:t>  110 2# $a Catholic Church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77546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5266</TotalTime>
  <Words>650</Words>
  <Application>Microsoft Office PowerPoint</Application>
  <PresentationFormat>On-screen Show (4:3)</PresentationFormat>
  <Paragraphs>130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Frame</vt:lpstr>
      <vt:lpstr>Library of Congress Update to the  Authority Control Interest Group</vt:lpstr>
      <vt:lpstr>LC PCC/PSs</vt:lpstr>
      <vt:lpstr>LCSH “Multiple” Subdivisions</vt:lpstr>
      <vt:lpstr>LCSH “Multiple” Subdivisions</vt:lpstr>
      <vt:lpstr>LCSH “Multiple” Subdivisions</vt:lpstr>
      <vt:lpstr>LCSH “Multiple” Subdivisions</vt:lpstr>
      <vt:lpstr>LCSH “Multiple” Subdivisions</vt:lpstr>
      <vt:lpstr>LCSH “Multiple” Subdivisions</vt:lpstr>
      <vt:lpstr>“Duplicate” Authority Records in LCSH</vt:lpstr>
      <vt:lpstr>“Duplicate” Authority Records in LCSH</vt:lpstr>
      <vt:lpstr>“Duplicate” Authority Records in LCSH</vt:lpstr>
      <vt:lpstr>“Duplicate” Authority Records in LCSH</vt:lpstr>
      <vt:lpstr>“Duplicate” Authority Records in LCSH</vt:lpstr>
      <vt:lpstr>NACO Libraries and Literary Author Numbers</vt:lpstr>
      <vt:lpstr>NACO Libraries and Literary Author Numbers</vt:lpstr>
      <vt:lpstr>NACO Libraries and Literary Author Numbers</vt:lpstr>
      <vt:lpstr>NACO Libraries and Literary Author Numbers</vt:lpstr>
      <vt:lpstr>NACO Libraries and Literary Author Numbers</vt:lpstr>
      <vt:lpstr>NACO Libraries and Literary Author Numbers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Janis</dc:creator>
  <cp:lastModifiedBy>Young, Janis</cp:lastModifiedBy>
  <cp:revision>156</cp:revision>
  <dcterms:created xsi:type="dcterms:W3CDTF">2014-06-20T23:46:22Z</dcterms:created>
  <dcterms:modified xsi:type="dcterms:W3CDTF">2018-06-16T20:18:26Z</dcterms:modified>
</cp:coreProperties>
</file>