
<file path=[Content_Types].xml><?xml version="1.0" encoding="utf-8"?>
<Types xmlns="http://schemas.openxmlformats.org/package/2006/content-types">
  <Default Extension="png" ContentType="image/png"/>
  <Default Extension="pdf" ContentType="application/pd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7" r:id="rId4"/>
    <p:sldMasterId id="2147483739" r:id="rId5"/>
  </p:sldMasterIdLst>
  <p:notesMasterIdLst>
    <p:notesMasterId r:id="rId39"/>
  </p:notesMasterIdLst>
  <p:sldIdLst>
    <p:sldId id="257" r:id="rId6"/>
    <p:sldId id="271" r:id="rId7"/>
    <p:sldId id="259" r:id="rId8"/>
    <p:sldId id="272"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0" r:id="rId25"/>
    <p:sldId id="289" r:id="rId26"/>
    <p:sldId id="292" r:id="rId27"/>
    <p:sldId id="291" r:id="rId28"/>
    <p:sldId id="295" r:id="rId29"/>
    <p:sldId id="296" r:id="rId30"/>
    <p:sldId id="297" r:id="rId31"/>
    <p:sldId id="299" r:id="rId32"/>
    <p:sldId id="300" r:id="rId33"/>
    <p:sldId id="301" r:id="rId34"/>
    <p:sldId id="302" r:id="rId35"/>
    <p:sldId id="303" r:id="rId36"/>
    <p:sldId id="304"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737" autoAdjust="0"/>
  </p:normalViewPr>
  <p:slideViewPr>
    <p:cSldViewPr>
      <p:cViewPr varScale="1">
        <p:scale>
          <a:sx n="84" d="100"/>
          <a:sy n="84" d="100"/>
        </p:scale>
        <p:origin x="135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9C031-3391-49A6-8F1E-9CA4270DD883}" type="datetimeFigureOut">
              <a:rPr lang="en-US" smtClean="0"/>
              <a:t>6/22/2018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A3B38-3FC7-49BE-96EB-1633351E2D05}" type="slidenum">
              <a:rPr lang="en-US" smtClean="0"/>
              <a:t>‹#›</a:t>
            </a:fld>
            <a:endParaRPr lang="en-US" dirty="0"/>
          </a:p>
        </p:txBody>
      </p:sp>
    </p:spTree>
    <p:extLst>
      <p:ext uri="{BB962C8B-B14F-4D97-AF65-F5344CB8AC3E}">
        <p14:creationId xmlns:p14="http://schemas.microsoft.com/office/powerpoint/2010/main" val="412812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duraspace.org/pages/viewpage.action?pageId=87465695"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iki.duraspace.org/pages/viewpage.action?pageId=87465699" TargetMode="External"/><Relationship Id="rId5" Type="http://schemas.openxmlformats.org/officeDocument/2006/relationships/hyperlink" Target="https://wiki.duraspace.org/display/PCCISNI/ISNI+maintenance+best+practices" TargetMode="External"/><Relationship Id="rId4" Type="http://schemas.openxmlformats.org/officeDocument/2006/relationships/hyperlink" Target="https://wiki.duraspace.org/pages/viewpage.action?pageId=8746569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begin this program with a little context on the PCC ISNI Pilot so that you have some brief background on why the Pilot was initiated and what its high-level goals 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Program for Cooperative Cataloging, as most of you know, is a key partner community with the Library of Congress in developing cataloging policies, documentation, training and best practices that help guide the larger library cataloging community.  As LC and the PCC have been looking ahead to the transition to linked data, the need for persistent and shared identifiers has changed the authority record landscape by the PCC embracing the need to collaborate with expert metadata communities outside of libraries. The PCC has stated in its strategic directions that forming partnership with other metadata communities is a critical priority for libraries as we recognize that the metadata that we create and curate has the biggest impact if it supports discovery on the web in addition to how it supports discovery in library systems.</a:t>
            </a:r>
          </a:p>
        </p:txBody>
      </p:sp>
      <p:sp>
        <p:nvSpPr>
          <p:cNvPr id="4" name="Slide Number Placeholder 3"/>
          <p:cNvSpPr>
            <a:spLocks noGrp="1"/>
          </p:cNvSpPr>
          <p:nvPr>
            <p:ph type="sldNum" sz="quarter" idx="10"/>
          </p:nvPr>
        </p:nvSpPr>
        <p:spPr/>
        <p:txBody>
          <a:bodyPr/>
          <a:lstStyle/>
          <a:p>
            <a:fld id="{C79A2532-5780-4B7D-9247-7E1110DA01C7}" type="slidenum">
              <a:rPr lang="en-US" smtClean="0"/>
              <a:t>1</a:t>
            </a:fld>
            <a:endParaRPr lang="en-US" dirty="0"/>
          </a:p>
        </p:txBody>
      </p:sp>
    </p:spTree>
    <p:extLst>
      <p:ext uri="{BB962C8B-B14F-4D97-AF65-F5344CB8AC3E}">
        <p14:creationId xmlns:p14="http://schemas.microsoft.com/office/powerpoint/2010/main" val="124193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Here is a visual example of both </a:t>
            </a:r>
            <a:r>
              <a:rPr lang="en-US" sz="1400" baseline="0" dirty="0" smtClean="0"/>
              <a:t>databases, on </a:t>
            </a:r>
            <a:r>
              <a:rPr lang="en-US" sz="1400" baseline="0" dirty="0"/>
              <a:t>the left is the web portal interface to create new ISNI. As you can see, the form has empty </a:t>
            </a:r>
            <a:r>
              <a:rPr lang="en-US" sz="1400" dirty="0"/>
              <a:t>boxes to fill, and boxes with </a:t>
            </a:r>
            <a:r>
              <a:rPr lang="en-US" sz="1400" dirty="0" smtClean="0"/>
              <a:t>drop-down list to </a:t>
            </a:r>
            <a:r>
              <a:rPr lang="en-US" sz="1400" dirty="0"/>
              <a:t>select the element choice</a:t>
            </a:r>
          </a:p>
          <a:p>
            <a:endParaRPr lang="en-US" sz="1400" dirty="0"/>
          </a:p>
          <a:p>
            <a:r>
              <a:rPr lang="en-US" sz="1400" dirty="0"/>
              <a:t>On</a:t>
            </a:r>
            <a:r>
              <a:rPr lang="en-US" sz="1400" baseline="0" dirty="0"/>
              <a:t> the right is the WinIBW client. There is no template here; so creating a record can be done by b</a:t>
            </a:r>
            <a:r>
              <a:rPr lang="en-US" sz="1400" dirty="0"/>
              <a:t>uilding and copying on any existing record and adding</a:t>
            </a:r>
            <a:r>
              <a:rPr lang="en-US" sz="1400" baseline="0" dirty="0"/>
              <a:t> the relevant fields and codes. This is a slightly more tedious approach to create new records.</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96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For the ISNI Pilot Batch Processing Subgroup,</a:t>
            </a:r>
            <a:r>
              <a:rPr lang="en-US" sz="1400" u="none" dirty="0"/>
              <a:t> </a:t>
            </a:r>
            <a:r>
              <a:rPr lang="en-US" sz="1400" dirty="0"/>
              <a:t>the goal</a:t>
            </a:r>
            <a:r>
              <a:rPr lang="en-US" sz="1400" baseline="0" dirty="0"/>
              <a:t> of the group is t</a:t>
            </a:r>
            <a:r>
              <a:rPr lang="en-US" sz="1400" dirty="0"/>
              <a:t>o develop a more accessible,</a:t>
            </a:r>
            <a:r>
              <a:rPr lang="en-US" sz="1400" baseline="0" dirty="0"/>
              <a:t> </a:t>
            </a:r>
            <a:r>
              <a:rPr lang="en-US" sz="1400" dirty="0"/>
              <a:t>library-familiar, and less expensive batch process-- to be used by PCC members under the ISNI umbrella membership</a:t>
            </a:r>
          </a:p>
          <a:p>
            <a:pPr lvl="1"/>
            <a:endParaRPr lang="en-US" sz="1400" dirty="0"/>
          </a:p>
          <a:p>
            <a:r>
              <a:rPr lang="en-US" sz="1400" dirty="0"/>
              <a:t>UCLA is currently working on developing a common PCC batch template for generating ISNI records from batched collected data — specifically for organizations. We are currently working on mapping MARC 21 to ISNI schema/data elements and collaborating with Harvard, who</a:t>
            </a:r>
            <a:r>
              <a:rPr lang="en-US" sz="1400" baseline="0" dirty="0"/>
              <a:t> are working on a similar batch template for persons.</a:t>
            </a:r>
            <a:endParaRPr lang="en-US" sz="1400" dirty="0"/>
          </a:p>
          <a:p>
            <a:endParaRPr lang="en-US" dirty="0"/>
          </a:p>
          <a:p>
            <a:endParaRPr lang="en-US" dirty="0">
              <a:hlinkClick r:id=""/>
            </a:endParaRPr>
          </a:p>
          <a:p>
            <a:r>
              <a:rPr lang="en-US" dirty="0">
                <a:hlinkClick r:id=""/>
              </a:rPr>
              <a:t>API review/testing</a:t>
            </a:r>
            <a:endParaRPr lang="en-US" dirty="0"/>
          </a:p>
          <a:p>
            <a:r>
              <a:rPr lang="en-US" dirty="0">
                <a:hlinkClick r:id="rId3"/>
              </a:rPr>
              <a:t>Batch processing template/workflow</a:t>
            </a:r>
            <a:r>
              <a:rPr lang="en-US" dirty="0"/>
              <a:t>  ******************</a:t>
            </a:r>
          </a:p>
          <a:p>
            <a:r>
              <a:rPr lang="en-US" dirty="0">
                <a:hlinkClick r:id="rId4"/>
              </a:rPr>
              <a:t>Documentation &amp; training</a:t>
            </a:r>
            <a:r>
              <a:rPr lang="en-US" dirty="0"/>
              <a:t> **********************</a:t>
            </a:r>
          </a:p>
          <a:p>
            <a:r>
              <a:rPr lang="en-US" dirty="0">
                <a:hlinkClick r:id="rId5"/>
              </a:rPr>
              <a:t>ISNI maintenance best practices</a:t>
            </a:r>
            <a:r>
              <a:rPr lang="en-US" dirty="0"/>
              <a:t> ****************************</a:t>
            </a:r>
          </a:p>
          <a:p>
            <a:r>
              <a:rPr lang="en-US" dirty="0">
                <a:hlinkClick r:id="rId6"/>
              </a:rPr>
              <a:t>Workflow &amp; tools best practices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39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Maintenance Best Practices Subgroup has been formed,</a:t>
            </a:r>
            <a:r>
              <a:rPr lang="en-US" sz="1400" baseline="0" dirty="0"/>
              <a:t> and consists of 7 members, 3 of whom are from UCLA. </a:t>
            </a:r>
          </a:p>
          <a:p>
            <a:r>
              <a:rPr lang="en-US" sz="1400" dirty="0"/>
              <a:t>This group will examine and establish:</a:t>
            </a:r>
          </a:p>
          <a:p>
            <a:r>
              <a:rPr lang="en-US" sz="1400" dirty="0"/>
              <a:t>How each institution can work as independently as possible from start to finish in creating and maintaining ISNIs, and</a:t>
            </a:r>
          </a:p>
          <a:p>
            <a:r>
              <a:rPr lang="en-US" sz="1400" dirty="0"/>
              <a:t>How institutions triage the tasks they can’t do to the PCC member institution editing cohort.</a:t>
            </a:r>
          </a:p>
          <a:p>
            <a:pPr marL="277475" lvl="1"/>
            <a:r>
              <a:rPr lang="en-US" sz="1400" dirty="0"/>
              <a:t> </a:t>
            </a:r>
            <a:endParaRPr lang="en-US" sz="1400" baseline="0" dirty="0"/>
          </a:p>
          <a:p>
            <a:r>
              <a:rPr lang="en-US" sz="1200" kern="1200" dirty="0" smtClean="0">
                <a:solidFill>
                  <a:schemeClr val="tx1"/>
                </a:solidFill>
                <a:effectLst/>
                <a:latin typeface="+mn-lt"/>
                <a:ea typeface="+mn-ea"/>
                <a:cs typeface="+mn-cs"/>
              </a:rPr>
              <a:t>The bulk of the subgroup’s work is still ahead of us.</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1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a:t>
            </a:r>
            <a:r>
              <a:rPr lang="en-US" sz="1400" baseline="0" dirty="0"/>
              <a:t> NACO catalogers, working with ISNI was somewhat </a:t>
            </a:r>
            <a:r>
              <a:rPr lang="en-US" sz="1400" baseline="0" dirty="0" smtClean="0"/>
              <a:t>different and met with some resistance . </a:t>
            </a:r>
            <a:r>
              <a:rPr lang="en-US" sz="1400" baseline="0" dirty="0"/>
              <a:t>In ISNI, there is emphasis on only one unique identifier. There are </a:t>
            </a:r>
            <a:r>
              <a:rPr lang="en-US" sz="1400" baseline="0" dirty="0" smtClean="0"/>
              <a:t>multiple text </a:t>
            </a:r>
            <a:r>
              <a:rPr lang="en-US" sz="1400" baseline="0" dirty="0"/>
              <a:t>strings or 7xx, and the set of attributes and relationships is important for disambiguation. A literary warrant, cataloging rules, special skills, and justification are all NOT required. We expect to find more duplicates, and we cannot change other institutions’ data</a:t>
            </a:r>
            <a:r>
              <a:rPr lang="en-US" sz="1400" baseline="0" dirty="0" smtClean="0"/>
              <a:t>.</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9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a visual example of both</a:t>
            </a:r>
            <a:r>
              <a:rPr lang="en-US" baseline="0" dirty="0" smtClean="0"/>
              <a:t> type of records </a:t>
            </a:r>
            <a:endParaRPr lang="en-US" dirty="0" smtClean="0"/>
          </a:p>
          <a:p>
            <a:r>
              <a:rPr lang="en-US" dirty="0" smtClean="0"/>
              <a:t>An  ISNI record for </a:t>
            </a:r>
            <a:r>
              <a:rPr lang="en-US" dirty="0" err="1" smtClean="0"/>
              <a:t>Jibran</a:t>
            </a:r>
            <a:r>
              <a:rPr lang="en-US" dirty="0" smtClean="0"/>
              <a:t> Khalil </a:t>
            </a:r>
            <a:r>
              <a:rPr lang="en-US" dirty="0" err="1" smtClean="0"/>
              <a:t>Jibran</a:t>
            </a:r>
            <a:r>
              <a:rPr lang="en-US" dirty="0" smtClean="0"/>
              <a:t> has</a:t>
            </a:r>
            <a:r>
              <a:rPr lang="en-US" baseline="0" dirty="0" smtClean="0"/>
              <a:t> a total of </a:t>
            </a:r>
            <a:r>
              <a:rPr lang="en-US" dirty="0" smtClean="0"/>
              <a:t> 34  text</a:t>
            </a:r>
            <a:r>
              <a:rPr lang="en-US" baseline="0" dirty="0" smtClean="0"/>
              <a:t> strings / form of a name or </a:t>
            </a:r>
            <a:r>
              <a:rPr lang="en-US" dirty="0" smtClean="0"/>
              <a:t>700s.  some</a:t>
            </a:r>
            <a:r>
              <a:rPr lang="en-US" baseline="0" dirty="0" smtClean="0"/>
              <a:t> might be identical  and coming from different contributors or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in NACO there is </a:t>
            </a:r>
            <a:r>
              <a:rPr lang="en-US" sz="1200" dirty="0" smtClean="0">
                <a:solidFill>
                  <a:srgbClr val="0070C0"/>
                </a:solidFill>
              </a:rPr>
              <a:t> ONE unique and specific text string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16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During the process we encountered some challenges that are worthwhile to note:</a:t>
            </a:r>
          </a:p>
          <a:p>
            <a:pPr marL="0" indent="0">
              <a:buFont typeface="Wingdings" panose="05000000000000000000" pitchFamily="2" charset="2"/>
              <a:buNone/>
            </a:pPr>
            <a:endParaRPr lang="en-US" sz="1400" baseline="0" dirty="0"/>
          </a:p>
          <a:p>
            <a:pPr marL="0" indent="0">
              <a:buFont typeface="Wingdings" panose="05000000000000000000" pitchFamily="2" charset="2"/>
              <a:buNone/>
            </a:pPr>
            <a:r>
              <a:rPr lang="en-US" sz="1400" baseline="0" dirty="0"/>
              <a:t>-</a:t>
            </a:r>
            <a:r>
              <a:rPr lang="en-US" sz="1200" baseline="0" dirty="0" smtClean="0"/>
              <a:t>First </a:t>
            </a:r>
            <a:r>
              <a:rPr lang="en-US" sz="1200" baseline="0" dirty="0"/>
              <a:t>and foremost, there was a c</a:t>
            </a:r>
            <a:r>
              <a:rPr lang="en-US" sz="1200" dirty="0"/>
              <a:t>ulture shift from the Authoritativeness of NACO/PCC work, to identity </a:t>
            </a:r>
            <a:r>
              <a:rPr lang="en-US" sz="1200" dirty="0" smtClean="0"/>
              <a:t>management</a:t>
            </a:r>
          </a:p>
          <a:p>
            <a:pPr marL="0" indent="0">
              <a:buFont typeface="Wingdings" panose="05000000000000000000" pitchFamily="2" charset="2"/>
              <a:buNone/>
            </a:pPr>
            <a:endParaRPr lang="en-US" sz="1200" dirty="0"/>
          </a:p>
          <a:p>
            <a:pPr defTabSz="924916">
              <a:buFontTx/>
              <a:buChar char="-"/>
              <a:defRPr/>
            </a:pPr>
            <a:r>
              <a:rPr lang="en-US" sz="1200" dirty="0"/>
              <a:t>Functionality issues when searching the databases and creating/enhancing ISNI records. It can be slow, and we have encountered unexpected validation errors</a:t>
            </a:r>
            <a:endParaRPr lang="en-US" sz="1200" cap="all" dirty="0"/>
          </a:p>
          <a:p>
            <a:pPr>
              <a:buFontTx/>
              <a:buChar char="-"/>
            </a:pPr>
            <a:endParaRPr lang="en-US" sz="1200" dirty="0"/>
          </a:p>
          <a:p>
            <a:pPr>
              <a:buFontTx/>
              <a:buChar char="-"/>
            </a:pPr>
            <a:r>
              <a:rPr lang="en-US" sz="1200" dirty="0"/>
              <a:t>Limited training and lack of user-friendly and well-organized documentation, especially at the beginning of the pilot </a:t>
            </a:r>
          </a:p>
          <a:p>
            <a:pPr>
              <a:buFontTx/>
              <a:buChar char="-"/>
            </a:pPr>
            <a:endParaRPr lang="en-US" sz="1200" dirty="0"/>
          </a:p>
          <a:p>
            <a:pPr>
              <a:buFontTx/>
              <a:buChar char="-"/>
            </a:pPr>
            <a:r>
              <a:rPr lang="en-US" sz="1200" dirty="0"/>
              <a:t>Absence of local policy to integrate the ISNI work with other workflows</a:t>
            </a:r>
          </a:p>
          <a:p>
            <a:pPr>
              <a:buFontTx/>
              <a:buChar char="-"/>
            </a:pPr>
            <a:endParaRPr lang="en-US" sz="1200" dirty="0"/>
          </a:p>
          <a:p>
            <a:pPr>
              <a:buFontTx/>
              <a:buChar char="-"/>
            </a:pPr>
            <a:r>
              <a:rPr lang="en-US" sz="1200" dirty="0"/>
              <a:t>Absence of best practices regarding choice of names and attributes to be </a:t>
            </a:r>
            <a:r>
              <a:rPr lang="en-US" sz="1200" dirty="0" smtClean="0"/>
              <a:t>added</a:t>
            </a:r>
            <a:r>
              <a:rPr lang="en-US" sz="1200" baseline="0" dirty="0" smtClean="0"/>
              <a:t> ..</a:t>
            </a:r>
            <a:endParaRPr lang="en-US" sz="1200" dirty="0"/>
          </a:p>
          <a:p>
            <a:pPr>
              <a:buFontTx/>
              <a:buChar char="-"/>
            </a:pPr>
            <a:endParaRPr lang="en-US" sz="1200" dirty="0"/>
          </a:p>
          <a:p>
            <a:pPr>
              <a:buFontTx/>
              <a:buChar char="-"/>
            </a:pPr>
            <a:r>
              <a:rPr lang="en-US" sz="1200" dirty="0"/>
              <a:t>Also, in the case of the Batch Processing subgroup: Learning about ISNI XML schema and applying the practitioners’ knowledge of MARC to find the analogous data elements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7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a:t>
            </a:r>
            <a:r>
              <a:rPr lang="en-US" sz="1300" baseline="0" dirty="0"/>
              <a:t> recommendations that we believe  can improve if and when PCC recommends to incorporate ISNI into its workflow:</a:t>
            </a:r>
          </a:p>
          <a:p>
            <a:endParaRPr lang="en-US" sz="1300" baseline="0" dirty="0"/>
          </a:p>
          <a:p>
            <a:pPr>
              <a:buFont typeface="Wingdings" panose="05000000000000000000" pitchFamily="2" charset="2"/>
              <a:buChar char="§"/>
            </a:pPr>
            <a:r>
              <a:rPr lang="en-US" sz="1300" dirty="0"/>
              <a:t>Develop a more efficient, functional batch process and matching tools; amplify training; reorganize documentation </a:t>
            </a:r>
          </a:p>
          <a:p>
            <a:pPr>
              <a:buFont typeface="Wingdings" panose="05000000000000000000" pitchFamily="2" charset="2"/>
              <a:buChar char="§"/>
            </a:pPr>
            <a:r>
              <a:rPr lang="en-US" sz="1300" dirty="0"/>
              <a:t>Improve the search mechanism to avoid duplication and ensure disambiguation among entities</a:t>
            </a:r>
          </a:p>
          <a:p>
            <a:pPr>
              <a:buFont typeface="Wingdings" panose="05000000000000000000" pitchFamily="2" charset="2"/>
              <a:buChar char="§"/>
            </a:pPr>
            <a:r>
              <a:rPr lang="en-US" sz="1300" dirty="0"/>
              <a:t>Improve overall database functionality</a:t>
            </a:r>
          </a:p>
          <a:p>
            <a:pPr>
              <a:buFont typeface="Wingdings" panose="05000000000000000000" pitchFamily="2" charset="2"/>
              <a:buChar char="§"/>
            </a:pPr>
            <a:r>
              <a:rPr lang="en-US" sz="1300" dirty="0"/>
              <a:t>Improve the tool by adding more attributes and expanding existing terms to enhance identification</a:t>
            </a:r>
          </a:p>
          <a:p>
            <a:pPr>
              <a:buFont typeface="Wingdings" panose="05000000000000000000" pitchFamily="2" charset="2"/>
              <a:buChar char="§"/>
            </a:pPr>
            <a:r>
              <a:rPr lang="en-US" sz="1300" dirty="0"/>
              <a:t>Provide links from the tool to the necessary resources or to the appropriate instructions</a:t>
            </a:r>
          </a:p>
          <a:p>
            <a:pPr>
              <a:buFont typeface="Wingdings" panose="05000000000000000000" pitchFamily="2" charset="2"/>
              <a:buChar char="§"/>
            </a:pPr>
            <a:r>
              <a:rPr lang="en-US" sz="1300" dirty="0"/>
              <a:t>Use of the Web portal for creating/enhancing records with more data. Use of the </a:t>
            </a:r>
            <a:r>
              <a:rPr lang="en-US" sz="1300" dirty="0" err="1"/>
              <a:t>WinIBW</a:t>
            </a:r>
            <a:r>
              <a:rPr lang="en-US" sz="1300" dirty="0"/>
              <a:t> client for more complex tasks such as merging</a:t>
            </a:r>
          </a:p>
          <a:p>
            <a:pPr>
              <a:buFont typeface="Wingdings" panose="05000000000000000000" pitchFamily="2" charset="2"/>
              <a:buChar char="§"/>
            </a:pPr>
            <a:r>
              <a:rPr lang="en-US" sz="1300" dirty="0"/>
              <a:t>After observing the mechanics of merging duplicate ISNI records in the </a:t>
            </a:r>
            <a:r>
              <a:rPr lang="en-US" sz="1300" dirty="0" err="1"/>
              <a:t>WinIBW</a:t>
            </a:r>
            <a:r>
              <a:rPr lang="en-US" sz="1300" dirty="0"/>
              <a:t> client, it seems that task could be done much better via an API that is supplied with a spreadsheet containing duplicate ISNIs on the same row.</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300" dirty="0"/>
              <a:t>To prepare this list, I emailed the participants</a:t>
            </a:r>
            <a:r>
              <a:rPr lang="en-US" sz="1300" baseline="0" dirty="0"/>
              <a:t> asking them to share any lessons learned from the pilot. A few I’d like to highlight are:</a:t>
            </a:r>
          </a:p>
          <a:p>
            <a:pPr defTabSz="924916">
              <a:defRPr/>
            </a:pPr>
            <a:endParaRPr lang="en-US" sz="1400" dirty="0"/>
          </a:p>
          <a:p>
            <a:pPr>
              <a:buFont typeface="Wingdings" panose="05000000000000000000" pitchFamily="2" charset="2"/>
              <a:buChar char="§"/>
            </a:pPr>
            <a:r>
              <a:rPr lang="en-US" sz="1200" dirty="0"/>
              <a:t>We were able to experience a viable alternative to current NACO/PCC practices</a:t>
            </a:r>
          </a:p>
          <a:p>
            <a:pPr>
              <a:buFont typeface="Wingdings" panose="05000000000000000000" pitchFamily="2" charset="2"/>
              <a:buChar char="§"/>
            </a:pPr>
            <a:r>
              <a:rPr lang="en-US" sz="1200" dirty="0"/>
              <a:t>We were given an opportunity to explore the concept of identity management in a working system</a:t>
            </a:r>
          </a:p>
          <a:p>
            <a:pPr>
              <a:buFont typeface="Wingdings" panose="05000000000000000000" pitchFamily="2" charset="2"/>
              <a:buChar char="§"/>
            </a:pPr>
            <a:r>
              <a:rPr lang="en-US" sz="1200" dirty="0"/>
              <a:t>ISNI appears to be an alternative venue to the LCNAF for libraries wanting to contribute authority data</a:t>
            </a:r>
          </a:p>
          <a:p>
            <a:pPr>
              <a:buFont typeface="Wingdings" panose="05000000000000000000" pitchFamily="2" charset="2"/>
              <a:buChar char="§"/>
            </a:pPr>
            <a:r>
              <a:rPr lang="en-US" sz="1200" dirty="0"/>
              <a:t>It was possible for a staff member with minimal MARC background to contribute names from digital library project metadata to this file</a:t>
            </a:r>
          </a:p>
          <a:p>
            <a:pPr>
              <a:buFont typeface="Wingdings" panose="05000000000000000000" pitchFamily="2" charset="2"/>
              <a:buChar char="§"/>
            </a:pPr>
            <a:r>
              <a:rPr lang="en-US" sz="1200" dirty="0"/>
              <a:t>There are some ways that ISNI could be improved by borrowing features from LCNAF, such as the editing interface in OCLC</a:t>
            </a:r>
          </a:p>
          <a:p>
            <a:pPr>
              <a:buFont typeface="Wingdings" panose="05000000000000000000" pitchFamily="2" charset="2"/>
              <a:buChar char="§"/>
            </a:pPr>
            <a:r>
              <a:rPr lang="en-US" sz="1200" dirty="0"/>
              <a:t>There are some ways that NACO work could be </a:t>
            </a:r>
            <a:r>
              <a:rPr lang="en-US" sz="1200" dirty="0">
                <a:solidFill>
                  <a:srgbClr val="0070C0"/>
                </a:solidFill>
              </a:rPr>
              <a:t>simplified </a:t>
            </a:r>
            <a:r>
              <a:rPr lang="en-US" sz="1200" dirty="0"/>
              <a:t>by borrowing practices from ISNI, such as not requiring “justification” for so many of the different data elements</a:t>
            </a:r>
          </a:p>
          <a:p>
            <a:pPr>
              <a:buFont typeface="Wingdings" panose="05000000000000000000" pitchFamily="2" charset="2"/>
              <a:buChar char="§"/>
            </a:pPr>
            <a:r>
              <a:rPr lang="en-US" sz="1200" dirty="0"/>
              <a:t>Working with ISNI proved to be nearly as time consuming as creating NACOs, given the issues and problems with the tools</a:t>
            </a:r>
          </a:p>
          <a:p>
            <a:pPr>
              <a:buFont typeface="Wingdings" panose="05000000000000000000" pitchFamily="2" charset="2"/>
              <a:buChar char="§"/>
            </a:pPr>
            <a:r>
              <a:rPr lang="en-US" sz="1200" dirty="0"/>
              <a:t>However, we all recognize the potential value of PCC’s involvement in an international identification system of Public Identities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85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will now </a:t>
            </a:r>
            <a:r>
              <a:rPr lang="en-US" dirty="0" smtClean="0"/>
              <a:t>turn it to Chris Long</a:t>
            </a:r>
            <a:r>
              <a:rPr lang="en-US" baseline="0" dirty="0" smtClean="0"/>
              <a:t> from University of Colorado Boulder.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60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0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why ISNI?...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the International Standard Name Identifier is only one of many identifiers that is likely to be important and widely used in libraries, the PCC decided to give ISNI a thorough analysis at this time due to its importance as an ISO standard identifier in the same family as the ISBN and the ISSN, and due to its growing use in national library workflows and in the larger information supply-chain important to libraries.  </a:t>
            </a:r>
          </a:p>
        </p:txBody>
      </p:sp>
      <p:sp>
        <p:nvSpPr>
          <p:cNvPr id="4" name="Slide Number Placeholder 3"/>
          <p:cNvSpPr>
            <a:spLocks noGrp="1"/>
          </p:cNvSpPr>
          <p:nvPr>
            <p:ph type="sldNum" sz="quarter" idx="10"/>
          </p:nvPr>
        </p:nvSpPr>
        <p:spPr/>
        <p:txBody>
          <a:bodyPr/>
          <a:lstStyle/>
          <a:p>
            <a:fld id="{C79A2532-5780-4B7D-9247-7E1110DA01C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263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22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217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133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462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41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PCC ISNI Pilot involved thirteen volunteer institutions, each conducting their own institution-based projects as well as participating in Pilot subgroups that focused on ISNI tools and functionality.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Pilot institution understood that as early adopters they would be helping to give shape to a new shared path for libraries who wanted to use ISNI for identifier management for persons and organizations.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Pilot got underway last summer with all institutions starting to work in ISNI mostly be September.  Each institution entered the Pilot with their own ideas of what range of ISNI use cases they wanted to experiment with, some involving identifiers for persons and some for organizations, such as creating identifiers for their faculty and university departments, embedding identifiers in their institutional repository,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the Pilot, participants worked in ISNI on their own or in institution-based groups, but we also worked in 5 Pilot subgroups devoted to key areas that will all be very important to scale up involvement in ISNI for the PCC more broadly after the Pilot.  You’ll hear more about these activities from the others on the Pilot.</a:t>
            </a:r>
          </a:p>
          <a:p>
            <a:r>
              <a:rPr lang="en-US" sz="1200" kern="1200" dirty="0" smtClean="0">
                <a:solidFill>
                  <a:schemeClr val="tx1"/>
                </a:solidFill>
                <a:effectLst/>
                <a:latin typeface="+mn-lt"/>
                <a:ea typeface="+mn-ea"/>
                <a:cs typeface="+mn-cs"/>
              </a:rPr>
              <a:t>The Pilot is wrapping up this summer and the lessons learned in the Pilot will help inform the PCC’s future partnership with ISNI and how participation in ISNI could be expanded to the full membership of the PCC.</a:t>
            </a:r>
            <a:endParaRPr lang="en-US" sz="1200" b="0" i="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I’d like to turn it over to Iman, Chris and Lucas who will describe from a practitioner point of view the activities they have undertaken and insights they have gained from their experimentation in the PCC ISNI Pilot.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2532-5780-4B7D-9247-7E1110DA0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10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Hello everyone, and thank you for your interest in</a:t>
            </a:r>
            <a:r>
              <a:rPr lang="en-US" sz="1400" baseline="0" dirty="0"/>
              <a:t> learning about the ISNI Pilot. First, I would like to acknowledge my colleague Paul Priebe, who worked with me to prepare this presentation, but was not able to be here today.</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9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first</a:t>
            </a:r>
            <a:r>
              <a:rPr lang="en-US" sz="1400" baseline="0" dirty="0"/>
              <a:t> question that comes to mind is: Why did we get into this pilot?</a:t>
            </a:r>
          </a:p>
          <a:p>
            <a:pPr marL="173422" indent="-173422">
              <a:buFont typeface="Wingdings" panose="05000000000000000000" pitchFamily="2" charset="2"/>
              <a:buChar char="Ø"/>
            </a:pPr>
            <a:endParaRPr lang="en-US" sz="1400" baseline="0" dirty="0"/>
          </a:p>
          <a:p>
            <a:pPr marL="173422" indent="-173422">
              <a:buFont typeface="Wingdings" panose="05000000000000000000" pitchFamily="2" charset="2"/>
              <a:buChar char="Ø"/>
            </a:pPr>
            <a:r>
              <a:rPr lang="en-US" sz="1400" dirty="0"/>
              <a:t>As a PCC institution, we have a commitment to support PCC experiments and initiatives aimed to improve libraries’ data discoverability, and to support projects that address one of its strategic goals, which is bolded here.</a:t>
            </a:r>
          </a:p>
          <a:p>
            <a:pPr marL="173422" indent="-173422">
              <a:buFont typeface="Wingdings" panose="05000000000000000000" pitchFamily="2" charset="2"/>
              <a:buChar char="Ø"/>
            </a:pPr>
            <a:r>
              <a:rPr lang="en-US" sz="1400" dirty="0"/>
              <a:t>We are interested in participating in a “critical component” of Linked Data and Semantic Web applications</a:t>
            </a:r>
          </a:p>
          <a:p>
            <a:pPr>
              <a:buFont typeface="Wingdings" panose="05000000000000000000" pitchFamily="2" charset="2"/>
              <a:buChar char="Ø"/>
            </a:pPr>
            <a:r>
              <a:rPr lang="en-US" sz="1400" dirty="0"/>
              <a:t>We want to be involved in an identity management platform/setting and culture</a:t>
            </a:r>
          </a:p>
          <a:p>
            <a:pPr>
              <a:buFont typeface="Wingdings" panose="05000000000000000000" pitchFamily="2" charset="2"/>
              <a:buChar char="Ø"/>
            </a:pPr>
            <a:r>
              <a:rPr lang="en-US" sz="1400" dirty="0"/>
              <a:t>We are</a:t>
            </a:r>
            <a:r>
              <a:rPr lang="en-US" sz="1400" baseline="0" dirty="0"/>
              <a:t> interested in e</a:t>
            </a:r>
            <a:r>
              <a:rPr lang="en-US" sz="1400" dirty="0"/>
              <a:t>xploring the potential of ISNI (provide identifiers) to cover more of the names in local files, such as metadata for digital collections and research data management</a:t>
            </a:r>
          </a:p>
          <a:p>
            <a:pPr>
              <a:buFont typeface="Wingdings" panose="05000000000000000000" pitchFamily="2" charset="2"/>
              <a:buChar char="Ø"/>
            </a:pPr>
            <a:r>
              <a:rPr lang="en-US" sz="1400" dirty="0"/>
              <a:t>And as academic</a:t>
            </a:r>
            <a:r>
              <a:rPr lang="en-US" sz="1400" baseline="0" dirty="0"/>
              <a:t> institution, we are interested in t</a:t>
            </a:r>
            <a:r>
              <a:rPr lang="en-US" sz="1400" dirty="0"/>
              <a:t>esting how the creation and assignment of ISNIs could support identity management for the persons and organizational units found on theses and dissertations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5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For the pilot we have a total of 10 participants:</a:t>
            </a:r>
          </a:p>
          <a:p>
            <a:pPr marL="462458" lvl="1"/>
            <a:r>
              <a:rPr lang="en-US" sz="1400" dirty="0"/>
              <a:t>7 librarians,</a:t>
            </a:r>
          </a:p>
          <a:p>
            <a:pPr marL="462458" lvl="1"/>
            <a:r>
              <a:rPr lang="en-US" sz="1400" dirty="0"/>
              <a:t>1 authority control specialist, and</a:t>
            </a:r>
          </a:p>
          <a:p>
            <a:pPr marL="462458" lvl="1"/>
            <a:r>
              <a:rPr lang="en-US" sz="1400" dirty="0"/>
              <a:t>1 metadata specialist</a:t>
            </a:r>
          </a:p>
          <a:p>
            <a:pPr marL="462458" lvl="1"/>
            <a:r>
              <a:rPr lang="en-US" sz="1400" b="1" dirty="0"/>
              <a:t>Our team has expertise in various aspects of cataloging: in addition to NACO and</a:t>
            </a:r>
            <a:r>
              <a:rPr lang="en-US" sz="1400" b="1" baseline="0" dirty="0"/>
              <a:t> </a:t>
            </a:r>
            <a:r>
              <a:rPr lang="en-US" sz="1400" b="1" dirty="0"/>
              <a:t>NACO funnel, we have expertise in cataloging monographs, serials and e-resources, non-Roman material, digital images, music, and law.</a:t>
            </a:r>
            <a:endParaRPr lang="en-US" sz="1400" dirty="0"/>
          </a:p>
          <a:p>
            <a:r>
              <a:rPr lang="en-US" sz="1400" u="sng" dirty="0"/>
              <a:t>We are involved in 2 subgroups:</a:t>
            </a:r>
          </a:p>
          <a:p>
            <a:pPr marL="462458" lvl="1"/>
            <a:r>
              <a:rPr lang="en-US" sz="1400" dirty="0"/>
              <a:t>Batch Processing Subgroup and</a:t>
            </a:r>
          </a:p>
          <a:p>
            <a:pPr marL="462458" lvl="1"/>
            <a:r>
              <a:rPr lang="en-US" sz="1400" dirty="0"/>
              <a:t>Maintenance Best Practices Subgroup </a:t>
            </a:r>
          </a:p>
          <a:p>
            <a:r>
              <a:rPr lang="en-US" sz="1400" u="sng" dirty="0"/>
              <a:t>We communicate </a:t>
            </a:r>
            <a:r>
              <a:rPr lang="en-US" sz="1400" u="none" dirty="0"/>
              <a:t>via weekly scheduled </a:t>
            </a:r>
            <a:r>
              <a:rPr lang="en-US" sz="1400" dirty="0"/>
              <a:t>meetings, emails,</a:t>
            </a:r>
            <a:r>
              <a:rPr lang="en-US" sz="1400" baseline="0" dirty="0"/>
              <a:t> and</a:t>
            </a:r>
            <a:r>
              <a:rPr lang="en-US" sz="1400" dirty="0"/>
              <a:t> shared documents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32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completed our training individually and as</a:t>
            </a:r>
            <a:r>
              <a:rPr lang="en-US" sz="1400" baseline="0" dirty="0"/>
              <a:t> a group.</a:t>
            </a:r>
          </a:p>
          <a:p>
            <a:endParaRPr lang="en-US" sz="1400" baseline="0" dirty="0"/>
          </a:p>
          <a:p>
            <a:r>
              <a:rPr lang="en-US" sz="1400" baseline="0" dirty="0"/>
              <a:t>The main source during the training experience was the </a:t>
            </a:r>
            <a:r>
              <a:rPr lang="en-US" sz="1400" dirty="0"/>
              <a:t>Duraspace account, an online wiki space created &amp; maintained by Harvard. It includes comprehensive information about ISNI and the PCC pilot, pilot updates, training materials, and videos.</a:t>
            </a:r>
          </a:p>
          <a:p>
            <a:pPr marL="635879" lvl="1" indent="-173422">
              <a:buFont typeface="Wingdings" panose="05000000000000000000" pitchFamily="2" charset="2"/>
              <a:buChar char="Ø"/>
            </a:pPr>
            <a:r>
              <a:rPr lang="en-US" sz="1400" dirty="0"/>
              <a:t>We monitored email lists among PCC participants, as well as </a:t>
            </a:r>
          </a:p>
          <a:p>
            <a:pPr lvl="1">
              <a:buFont typeface="Wingdings" panose="05000000000000000000" pitchFamily="2" charset="2"/>
              <a:buChar char="Ø"/>
            </a:pPr>
            <a:r>
              <a:rPr lang="en-US" sz="1400" dirty="0"/>
              <a:t> the PCC ISNI Pilot Q &amp; A, which includes information and clarifications about various aspects of working with the tool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93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Within ISNI there are 3 primary views or databases: the </a:t>
            </a:r>
            <a:r>
              <a:rPr lang="en-US" sz="1200" b="1" dirty="0"/>
              <a:t>ISNI public database, the Web version, and the WinIBW</a:t>
            </a:r>
            <a:endParaRPr lang="en-US" sz="1200" dirty="0"/>
          </a:p>
          <a:p>
            <a:pPr marL="173422" indent="-173422">
              <a:buFont typeface="Arial" panose="020B0604020202020204" pitchFamily="34" charset="0"/>
              <a:buChar char="•"/>
            </a:pPr>
            <a:r>
              <a:rPr lang="en-US" sz="1200" dirty="0"/>
              <a:t>During the process, the UCLA team trained and worked in both the Web portal and the WinIBW client. In both cases, we trained first in the “Accept” database which is intended</a:t>
            </a:r>
            <a:r>
              <a:rPr lang="en-US" sz="1200" baseline="0" dirty="0"/>
              <a:t> for t</a:t>
            </a:r>
            <a:r>
              <a:rPr lang="en-US" sz="1200" dirty="0"/>
              <a:t>raining and experimenting</a:t>
            </a:r>
          </a:p>
          <a:p>
            <a:r>
              <a:rPr lang="en-US" sz="1200" dirty="0"/>
              <a:t>Later, as we became more familiar with the system and gained confidence, we switched to</a:t>
            </a:r>
            <a:r>
              <a:rPr lang="en-US" sz="1200" baseline="0" dirty="0"/>
              <a:t> </a:t>
            </a:r>
            <a:r>
              <a:rPr lang="en-US" sz="1200" dirty="0"/>
              <a:t>the live database.</a:t>
            </a:r>
          </a:p>
          <a:p>
            <a:pPr defTabSz="924916">
              <a:defRPr/>
            </a:pPr>
            <a:endParaRPr lang="en-US" sz="1200" dirty="0"/>
          </a:p>
          <a:p>
            <a:pPr defTabSz="924916">
              <a:defRPr/>
            </a:pPr>
            <a:r>
              <a:rPr lang="en-US" sz="1200" dirty="0"/>
              <a:t>We have</a:t>
            </a:r>
            <a:r>
              <a:rPr lang="en-US" sz="1200" baseline="0" dirty="0"/>
              <a:t> the option to pick the names </a:t>
            </a:r>
            <a:r>
              <a:rPr lang="en-US" sz="1200" dirty="0"/>
              <a:t>created and enhanced in the pilot:</a:t>
            </a:r>
            <a:r>
              <a:rPr lang="en-US" sz="1200" baseline="0" dirty="0"/>
              <a:t> from the </a:t>
            </a:r>
            <a:r>
              <a:rPr lang="en-US" sz="1200" b="1" dirty="0"/>
              <a:t>Cataloging workflow</a:t>
            </a:r>
            <a:r>
              <a:rPr lang="en-US" sz="1200" dirty="0"/>
              <a:t>; from the </a:t>
            </a:r>
            <a:r>
              <a:rPr lang="en-US" sz="1200" b="1" dirty="0"/>
              <a:t>OPUS Project </a:t>
            </a:r>
            <a:r>
              <a:rPr lang="en-US" sz="1200" dirty="0"/>
              <a:t>which is the </a:t>
            </a:r>
            <a:r>
              <a:rPr lang="en-US" sz="1200" b="1" u="sng" dirty="0"/>
              <a:t>information system of records </a:t>
            </a:r>
            <a:r>
              <a:rPr lang="en-US" sz="1200" dirty="0"/>
              <a:t>for academic appointees at UCLA, or from the </a:t>
            </a:r>
            <a:r>
              <a:rPr lang="en-US" sz="1200" b="1" dirty="0"/>
              <a:t>LAUC members list, </a:t>
            </a:r>
            <a:r>
              <a:rPr lang="en-US" sz="1200" b="0" dirty="0"/>
              <a:t>which is the </a:t>
            </a:r>
            <a:r>
              <a:rPr lang="en-US" sz="1200" dirty="0"/>
              <a:t>Librarians Association of the University of California. </a:t>
            </a:r>
            <a:endParaRPr lang="en-US" sz="1200" dirty="0" smtClean="0"/>
          </a:p>
          <a:p>
            <a:pPr defTabSz="924916">
              <a:defRPr/>
            </a:pPr>
            <a:endParaRPr lang="en-US" sz="1200" dirty="0" smtClean="0"/>
          </a:p>
          <a:p>
            <a:pPr defTabSz="924916">
              <a:defRPr/>
            </a:pPr>
            <a:r>
              <a:rPr lang="en-US" sz="1200" dirty="0" smtClean="0"/>
              <a:t>We </a:t>
            </a:r>
            <a:r>
              <a:rPr lang="en-US" sz="1200" dirty="0"/>
              <a:t>documented our progress in a shared spreadsheet.</a:t>
            </a:r>
          </a:p>
          <a:p>
            <a:endParaRPr lang="en-US" sz="1200" dirty="0" smtClean="0"/>
          </a:p>
          <a:p>
            <a:r>
              <a:rPr lang="en-US" sz="1200" dirty="0" smtClean="0"/>
              <a:t>After </a:t>
            </a:r>
            <a:r>
              <a:rPr lang="en-US" sz="1200" dirty="0"/>
              <a:t>working with the 2 databases and observing their features, we decided to</a:t>
            </a:r>
            <a:r>
              <a:rPr lang="en-US" sz="1200" b="1" dirty="0"/>
              <a:t>:</a:t>
            </a:r>
          </a:p>
          <a:p>
            <a:r>
              <a:rPr lang="en-US" sz="1200" b="1" dirty="0"/>
              <a:t>Use the Web interface for creating new ISNI records and enhancing existing records,</a:t>
            </a:r>
          </a:p>
          <a:p>
            <a:r>
              <a:rPr lang="en-US" sz="1200" b="1" dirty="0"/>
              <a:t>And to use the WinIBW client for searching and merging records</a:t>
            </a:r>
            <a:r>
              <a:rPr lang="en-US" sz="1200" b="1" dirty="0" smtClean="0"/>
              <a:t>.</a:t>
            </a:r>
          </a:p>
          <a:p>
            <a:endParaRPr lang="en-US" sz="1200" b="1" dirty="0" smtClean="0"/>
          </a:p>
          <a:p>
            <a:r>
              <a:rPr lang="en-US" sz="1200" b="1" dirty="0" smtClean="0"/>
              <a:t>______________________________________________________________</a:t>
            </a:r>
          </a:p>
          <a:p>
            <a:pPr marL="0" indent="0">
              <a:buNone/>
            </a:pPr>
            <a:r>
              <a:rPr lang="en-US" b="1" dirty="0" smtClean="0"/>
              <a:t>Statistical Breakdown: </a:t>
            </a:r>
            <a:r>
              <a:rPr lang="en-US" dirty="0" smtClean="0"/>
              <a:t>(NOTE: numbers reflect work completed in </a:t>
            </a:r>
            <a:r>
              <a:rPr lang="en-US" i="1" dirty="0" smtClean="0"/>
              <a:t>Production mode</a:t>
            </a:r>
            <a:r>
              <a:rPr lang="en-US" dirty="0" smtClean="0"/>
              <a:t>; work is ongoing)</a:t>
            </a:r>
          </a:p>
          <a:p>
            <a:pPr marL="0" indent="0">
              <a:buNone/>
            </a:pPr>
            <a:r>
              <a:rPr lang="en-US" b="1" u="sng" dirty="0" smtClean="0"/>
              <a:t>Web interface</a:t>
            </a:r>
            <a:r>
              <a:rPr lang="en-US" b="1" dirty="0" smtClean="0"/>
              <a:t>:7 </a:t>
            </a:r>
            <a:r>
              <a:rPr lang="en-US" dirty="0" smtClean="0"/>
              <a:t>participants involved</a:t>
            </a:r>
          </a:p>
          <a:p>
            <a:r>
              <a:rPr lang="en-US" b="1" dirty="0" smtClean="0"/>
              <a:t>74 ISNIs </a:t>
            </a:r>
            <a:r>
              <a:rPr lang="en-US" dirty="0" smtClean="0"/>
              <a:t>for persons: 26 created, 48 revised </a:t>
            </a:r>
          </a:p>
          <a:p>
            <a:r>
              <a:rPr lang="en-US" b="1" dirty="0" smtClean="0"/>
              <a:t>15 ISNIs </a:t>
            </a:r>
            <a:r>
              <a:rPr lang="en-US" dirty="0" smtClean="0"/>
              <a:t>for organizations: 12 created, 3 revised</a:t>
            </a:r>
          </a:p>
          <a:p>
            <a:pPr marL="0" indent="0">
              <a:buNone/>
            </a:pPr>
            <a:r>
              <a:rPr lang="en-US" b="1" u="sng" dirty="0" smtClean="0"/>
              <a:t>WinIBW client</a:t>
            </a:r>
            <a:r>
              <a:rPr lang="en-US" dirty="0" smtClean="0"/>
              <a:t>: 4 participants involved, </a:t>
            </a:r>
            <a:r>
              <a:rPr lang="en-US" b="1" dirty="0" smtClean="0"/>
              <a:t>44 merges completed</a:t>
            </a:r>
            <a:r>
              <a:rPr lang="en-US" dirty="0" smtClean="0"/>
              <a:t>, 2 cases to be resubmitted to ISNI QT for further review</a:t>
            </a:r>
          </a:p>
          <a:p>
            <a:r>
              <a:rPr lang="en-US" dirty="0" smtClean="0"/>
              <a:t>43 merges involved ISNIs for persons  </a:t>
            </a:r>
          </a:p>
          <a:p>
            <a:r>
              <a:rPr lang="en-US" dirty="0" smtClean="0"/>
              <a:t>1 merge involved ISNI for an organization</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CFD67-D99F-4743-A74B-184359A4E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81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79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07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68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53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73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25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770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65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91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93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4000"/>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2"/>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1"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1" y="4713926"/>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6"/>
            <a:ext cx="3513767" cy="3395025"/>
          </a:xfrm>
          <a:prstGeom prst="rect">
            <a:avLst/>
          </a:prstGeom>
        </p:spPr>
      </p:pic>
    </p:spTree>
    <p:extLst>
      <p:ext uri="{BB962C8B-B14F-4D97-AF65-F5344CB8AC3E}">
        <p14:creationId xmlns:p14="http://schemas.microsoft.com/office/powerpoint/2010/main" val="156449778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185140913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429404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1"/>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201"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p14="http://schemas.microsoft.com/office/powerpoint/2010/main" val="295789629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1"/>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7" y="2000251"/>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1"/>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3891218"/>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p14="http://schemas.microsoft.com/office/powerpoint/2010/main" val="151130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1"/>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1"/>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8351190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1"/>
            <a:ext cx="2209800" cy="270843"/>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1"/>
            <a:ext cx="2209800" cy="270843"/>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3" y="4076661"/>
            <a:ext cx="2209800" cy="270843"/>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p14="http://schemas.microsoft.com/office/powerpoint/2010/main" val="350514313"/>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301592689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8482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382004884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7899301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p14="http://schemas.microsoft.com/office/powerpoint/2010/main" val="281857098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239889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254610628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252139462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8214711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53320961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1"/>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1"/>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2371853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364733253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347030281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223573264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408870217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p14="http://schemas.microsoft.com/office/powerpoint/2010/main" val="415274098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0579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1"/>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201"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p14="http://schemas.microsoft.com/office/powerpoint/2010/main" val="243286466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2098723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4307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231765383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p14="http://schemas.microsoft.com/office/powerpoint/2010/main" val="13535899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190856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1"/>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201"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p14="http://schemas.microsoft.com/office/powerpoint/2010/main" val="213984412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317308607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127928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324597589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1"/>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613528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1"/>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1"/>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201"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p14="http://schemas.microsoft.com/office/powerpoint/2010/main" val="27853910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793BC21B-894E-AB42-B567-820E81E1B58F}" type="datetimeFigureOut">
              <a:rPr lang="en-US" smtClean="0"/>
              <a:pPr/>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303380103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17DEA630-D9C1-44A3-8C49-D853FA5AFA53}" type="slidenum">
              <a:rPr lang="fr-FR"/>
              <a:pPr>
                <a:defRPr/>
              </a:pPr>
              <a:t>‹#›</a:t>
            </a:fld>
            <a:endParaRPr lang="fr-FR" dirty="0"/>
          </a:p>
        </p:txBody>
      </p:sp>
    </p:spTree>
    <p:extLst>
      <p:ext uri="{BB962C8B-B14F-4D97-AF65-F5344CB8AC3E}">
        <p14:creationId xmlns:p14="http://schemas.microsoft.com/office/powerpoint/2010/main" val="2287476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432048"/>
          </a:xfrm>
        </p:spPr>
        <p:txBody>
          <a:bodyPr>
            <a:normAutofit/>
          </a:bodyPr>
          <a:lstStyle>
            <a:lvl1pPr algn="l">
              <a:defRPr sz="2000" b="1" cap="all" baseline="0"/>
            </a:lvl1pPr>
          </a:lstStyle>
          <a:p>
            <a:r>
              <a:rPr lang="en-US" dirty="0" smtClean="0"/>
              <a:t>Click to edit Master title style</a:t>
            </a:r>
            <a:endParaRPr lang="en-AU" dirty="0"/>
          </a:p>
        </p:txBody>
      </p:sp>
      <p:sp>
        <p:nvSpPr>
          <p:cNvPr id="3" name="Content Placeholder 2"/>
          <p:cNvSpPr>
            <a:spLocks noGrp="1"/>
          </p:cNvSpPr>
          <p:nvPr>
            <p:ph idx="1"/>
          </p:nvPr>
        </p:nvSpPr>
        <p:spPr>
          <a:xfrm>
            <a:off x="457200" y="1196752"/>
            <a:ext cx="8229600" cy="4536505"/>
          </a:xfrm>
        </p:spPr>
        <p:txBody>
          <a:bodyPr>
            <a:normAutofit/>
          </a:bodyPr>
          <a:lstStyle>
            <a:lvl1pPr>
              <a:lnSpc>
                <a:spcPct val="120000"/>
              </a:lnSpc>
              <a:spcBef>
                <a:spcPts val="1200"/>
              </a:spcBef>
              <a:defRPr sz="1400"/>
            </a:lvl1pPr>
            <a:lvl2pPr>
              <a:lnSpc>
                <a:spcPct val="120000"/>
              </a:lnSpc>
              <a:spcBef>
                <a:spcPts val="1200"/>
              </a:spcBef>
              <a:defRPr sz="1400"/>
            </a:lvl2pPr>
            <a:lvl3pPr>
              <a:lnSpc>
                <a:spcPct val="120000"/>
              </a:lnSpc>
              <a:spcBef>
                <a:spcPts val="1200"/>
              </a:spcBef>
              <a:defRPr sz="1400"/>
            </a:lvl3pPr>
            <a:lvl4pPr>
              <a:lnSpc>
                <a:spcPct val="120000"/>
              </a:lnSpc>
              <a:spcBef>
                <a:spcPts val="1200"/>
              </a:spcBef>
              <a:defRPr sz="1400"/>
            </a:lvl4pPr>
            <a:lvl5pPr>
              <a:lnSpc>
                <a:spcPct val="120000"/>
              </a:lnSpc>
              <a:spcBef>
                <a:spcPts val="12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Text Placeholder 3"/>
          <p:cNvSpPr>
            <a:spLocks noGrp="1"/>
          </p:cNvSpPr>
          <p:nvPr>
            <p:ph type="body" sz="quarter" idx="13" hasCustomPrompt="1"/>
          </p:nvPr>
        </p:nvSpPr>
        <p:spPr>
          <a:xfrm>
            <a:off x="468313" y="476349"/>
            <a:ext cx="8207375" cy="288355"/>
          </a:xfrm>
        </p:spPr>
        <p:txBody>
          <a:bodyPr>
            <a:noAutofit/>
          </a:bodyPr>
          <a:lstStyle>
            <a:lvl1pPr marL="0" indent="0">
              <a:buNone/>
              <a:defRPr sz="1400" b="1">
                <a:solidFill>
                  <a:schemeClr val="tx1">
                    <a:lumMod val="65000"/>
                    <a:lumOff val="35000"/>
                  </a:schemeClr>
                </a:solidFill>
              </a:defRPr>
            </a:lvl1pPr>
          </a:lstStyle>
          <a:p>
            <a:r>
              <a:rPr lang="en-AU" dirty="0" smtClean="0"/>
              <a:t>Click to add Section Heading</a:t>
            </a:r>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287718"/>
            <a:ext cx="1080120" cy="381642"/>
          </a:xfrm>
          <a:prstGeom prst="rect">
            <a:avLst/>
          </a:prstGeom>
        </p:spPr>
      </p:pic>
      <p:sp>
        <p:nvSpPr>
          <p:cNvPr id="7" name="Date Placeholder 6"/>
          <p:cNvSpPr>
            <a:spLocks noGrp="1"/>
          </p:cNvSpPr>
          <p:nvPr>
            <p:ph type="dt" sz="half" idx="14"/>
          </p:nvPr>
        </p:nvSpPr>
        <p:spPr/>
        <p:txBody>
          <a:bodyPr/>
          <a:lstStyle/>
          <a:p>
            <a:fld id="{1C0C2340-40F7-4C4F-85B4-5CD5FA17F424}" type="datetimeFigureOut">
              <a:rPr lang="en-AU" smtClean="0"/>
              <a:pPr/>
              <a:t>22/06/2018</a:t>
            </a:fld>
            <a:endParaRPr lang="en-AU" dirty="0"/>
          </a:p>
        </p:txBody>
      </p:sp>
      <p:sp>
        <p:nvSpPr>
          <p:cNvPr id="8" name="Footer Placeholder 7"/>
          <p:cNvSpPr>
            <a:spLocks noGrp="1"/>
          </p:cNvSpPr>
          <p:nvPr>
            <p:ph type="ftr" sz="quarter" idx="15"/>
          </p:nvPr>
        </p:nvSpPr>
        <p:spPr/>
        <p:txBody>
          <a:bodyPr/>
          <a:lstStyle/>
          <a:p>
            <a:endParaRPr lang="en-AU" dirty="0"/>
          </a:p>
        </p:txBody>
      </p:sp>
      <p:sp>
        <p:nvSpPr>
          <p:cNvPr id="13" name="Slide Number Placeholder 12"/>
          <p:cNvSpPr>
            <a:spLocks noGrp="1"/>
          </p:cNvSpPr>
          <p:nvPr>
            <p:ph type="sldNum" sz="quarter" idx="16"/>
          </p:nvPr>
        </p:nvSpPr>
        <p:spPr/>
        <p:txBody>
          <a:bodyPr/>
          <a:lstStyle/>
          <a:p>
            <a:fld id="{2DDA7869-04E7-4CDB-899C-F3242565DDAE}" type="slidenum">
              <a:rPr lang="en-AU" smtClean="0"/>
              <a:pPr/>
              <a:t>‹#›</a:t>
            </a:fld>
            <a:endParaRPr lang="en-AU" dirty="0"/>
          </a:p>
        </p:txBody>
      </p:sp>
    </p:spTree>
    <p:extLst>
      <p:ext uri="{BB962C8B-B14F-4D97-AF65-F5344CB8AC3E}">
        <p14:creationId xmlns:p14="http://schemas.microsoft.com/office/powerpoint/2010/main" val="2955803091"/>
      </p:ext>
    </p:extLst>
  </p:cSld>
  <p:clrMapOvr>
    <a:masterClrMapping/>
  </p:clrMapOvr>
  <p:timing>
    <p:tnLst>
      <p:par>
        <p:cTn id="1" dur="indefinite" restart="never" nodeType="tmRoot"/>
      </p:par>
    </p:tnLst>
  </p:timing>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48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90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590BC70-5B48-42DC-A86C-B209BD3CEE2F}" type="datetime1">
              <a:rPr lang="en-US" smtClean="0"/>
              <a:t>6/22/2018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ALA Annual Conference 2018, New Orleans, LA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5338391-DC66-4483-81F8-A988301FA026}"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723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8680E-D3DF-4725-92D2-AE925B633526}"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smtClean="0"/>
              <a:t>ALA Annual Conference 2018, New Orleans, LA  </a:t>
            </a:r>
            <a:endParaRPr lang="en-US" dirty="0"/>
          </a:p>
        </p:txBody>
      </p:sp>
      <p:sp>
        <p:nvSpPr>
          <p:cNvPr id="6" name="Slide Number Placeholder 5"/>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1945433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BCFA2-AE91-430E-8D8A-977720362E1A}"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smtClean="0"/>
              <a:t>ALA Annual Conference 2018, New Orleans, LA  </a:t>
            </a:r>
            <a:endParaRPr lang="en-US" dirty="0"/>
          </a:p>
        </p:txBody>
      </p:sp>
      <p:sp>
        <p:nvSpPr>
          <p:cNvPr id="6" name="Slide Number Placeholder 5"/>
          <p:cNvSpPr>
            <a:spLocks noGrp="1"/>
          </p:cNvSpPr>
          <p:nvPr>
            <p:ph type="sldNum" sz="quarter" idx="12"/>
          </p:nvPr>
        </p:nvSpPr>
        <p:spPr/>
        <p:txBody>
          <a:bodyPr/>
          <a:lstStyle/>
          <a:p>
            <a:fld id="{F5338391-DC66-4483-81F8-A988301FA026}"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567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5C8F4-5ECC-4D83-A049-7379FABF8359}"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smtClean="0"/>
              <a:t>ALA Annual Conference 2018, New Orleans, LA  </a:t>
            </a:r>
            <a:endParaRPr lang="en-US" dirty="0"/>
          </a:p>
        </p:txBody>
      </p:sp>
      <p:sp>
        <p:nvSpPr>
          <p:cNvPr id="7" name="Slide Number Placeholder 6"/>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3922982918"/>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4F6F3-728C-48DF-A364-7B38CB166AA6}" type="datetime1">
              <a:rPr lang="en-US" smtClean="0"/>
              <a:t>6/22/2018</a:t>
            </a:fld>
            <a:endParaRPr lang="en-US" dirty="0"/>
          </a:p>
        </p:txBody>
      </p:sp>
      <p:sp>
        <p:nvSpPr>
          <p:cNvPr id="8" name="Footer Placeholder 7"/>
          <p:cNvSpPr>
            <a:spLocks noGrp="1"/>
          </p:cNvSpPr>
          <p:nvPr>
            <p:ph type="ftr" sz="quarter" idx="11"/>
          </p:nvPr>
        </p:nvSpPr>
        <p:spPr/>
        <p:txBody>
          <a:bodyPr/>
          <a:lstStyle/>
          <a:p>
            <a:r>
              <a:rPr lang="en-US" dirty="0" smtClean="0"/>
              <a:t>ALA Annual Conference 2018, New Orleans, LA  </a:t>
            </a:r>
            <a:endParaRPr lang="en-US" dirty="0"/>
          </a:p>
        </p:txBody>
      </p:sp>
      <p:sp>
        <p:nvSpPr>
          <p:cNvPr id="9" name="Slide Number Placeholder 8"/>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210002132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6154D-78CB-47D8-AAF6-CA8850D7D17D}" type="datetime1">
              <a:rPr lang="en-US" smtClean="0"/>
              <a:t>6/22/2018</a:t>
            </a:fld>
            <a:endParaRPr lang="en-US" dirty="0"/>
          </a:p>
        </p:txBody>
      </p:sp>
      <p:sp>
        <p:nvSpPr>
          <p:cNvPr id="4" name="Footer Placeholder 3"/>
          <p:cNvSpPr>
            <a:spLocks noGrp="1"/>
          </p:cNvSpPr>
          <p:nvPr>
            <p:ph type="ftr" sz="quarter" idx="11"/>
          </p:nvPr>
        </p:nvSpPr>
        <p:spPr/>
        <p:txBody>
          <a:bodyPr/>
          <a:lstStyle/>
          <a:p>
            <a:r>
              <a:rPr lang="en-US" dirty="0" smtClean="0"/>
              <a:t>ALA Annual Conference 2018, New Orleans, LA  </a:t>
            </a:r>
            <a:endParaRPr lang="en-US" dirty="0"/>
          </a:p>
        </p:txBody>
      </p:sp>
      <p:sp>
        <p:nvSpPr>
          <p:cNvPr id="5" name="Slide Number Placeholder 4"/>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3345713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70BA7-2C2A-4578-8340-5EF7A1B96C8C}" type="datetime1">
              <a:rPr lang="en-US" smtClean="0"/>
              <a:t>6/22/2018</a:t>
            </a:fld>
            <a:endParaRPr lang="en-US" dirty="0"/>
          </a:p>
        </p:txBody>
      </p:sp>
      <p:sp>
        <p:nvSpPr>
          <p:cNvPr id="3" name="Footer Placeholder 2"/>
          <p:cNvSpPr>
            <a:spLocks noGrp="1"/>
          </p:cNvSpPr>
          <p:nvPr>
            <p:ph type="ftr" sz="quarter" idx="11"/>
          </p:nvPr>
        </p:nvSpPr>
        <p:spPr/>
        <p:txBody>
          <a:bodyPr/>
          <a:lstStyle/>
          <a:p>
            <a:r>
              <a:rPr lang="en-US" dirty="0" smtClean="0"/>
              <a:t>ALA Annual Conference 2018, New Orleans, LA  </a:t>
            </a:r>
            <a:endParaRPr lang="en-US" dirty="0"/>
          </a:p>
        </p:txBody>
      </p:sp>
      <p:sp>
        <p:nvSpPr>
          <p:cNvPr id="4" name="Slide Number Placeholder 3"/>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4244011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F0437A4-BF54-4FA6-A18F-3CFCFB8F318F}"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smtClean="0"/>
              <a:t>ALA Annual Conference 2018, New Orleans, LA  </a:t>
            </a:r>
            <a:endParaRPr lang="en-US" dirty="0"/>
          </a:p>
        </p:txBody>
      </p:sp>
      <p:sp>
        <p:nvSpPr>
          <p:cNvPr id="7" name="Slide Number Placeholder 6"/>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4262237266"/>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B53193-C2D5-4B55-BDE2-B11C7936C1DB}" type="datetime1">
              <a:rPr lang="en-US" smtClean="0"/>
              <a:t>6/22/2018</a:t>
            </a:fld>
            <a:endParaRPr lang="en-US" dirty="0"/>
          </a:p>
        </p:txBody>
      </p:sp>
      <p:sp>
        <p:nvSpPr>
          <p:cNvPr id="6" name="Footer Placeholder 5"/>
          <p:cNvSpPr>
            <a:spLocks noGrp="1"/>
          </p:cNvSpPr>
          <p:nvPr>
            <p:ph type="ftr" sz="quarter" idx="11"/>
          </p:nvPr>
        </p:nvSpPr>
        <p:spPr/>
        <p:txBody>
          <a:bodyPr/>
          <a:lstStyle/>
          <a:p>
            <a:r>
              <a:rPr lang="en-US" dirty="0" smtClean="0"/>
              <a:t>ALA Annual Conference 2018, New Orleans, LA  </a:t>
            </a:r>
            <a:endParaRPr lang="en-US" dirty="0"/>
          </a:p>
        </p:txBody>
      </p:sp>
      <p:sp>
        <p:nvSpPr>
          <p:cNvPr id="7" name="Slide Number Placeholder 6"/>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35638103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3673B-6078-4DDB-AC13-D9D09F1CC329}"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smtClean="0"/>
              <a:t>ALA Annual Conference 2018, New Orleans, LA  </a:t>
            </a:r>
            <a:endParaRPr lang="en-US" dirty="0"/>
          </a:p>
        </p:txBody>
      </p:sp>
      <p:sp>
        <p:nvSpPr>
          <p:cNvPr id="6" name="Slide Number Placeholder 5"/>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3110567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2594E-F31A-404F-9407-E4E7579B854B}" type="datetime1">
              <a:rPr lang="en-US" smtClean="0"/>
              <a:t>6/22/2018</a:t>
            </a:fld>
            <a:endParaRPr lang="en-US" dirty="0"/>
          </a:p>
        </p:txBody>
      </p:sp>
      <p:sp>
        <p:nvSpPr>
          <p:cNvPr id="5" name="Footer Placeholder 4"/>
          <p:cNvSpPr>
            <a:spLocks noGrp="1"/>
          </p:cNvSpPr>
          <p:nvPr>
            <p:ph type="ftr" sz="quarter" idx="11"/>
          </p:nvPr>
        </p:nvSpPr>
        <p:spPr/>
        <p:txBody>
          <a:bodyPr/>
          <a:lstStyle/>
          <a:p>
            <a:r>
              <a:rPr lang="en-US" dirty="0" smtClean="0"/>
              <a:t>ALA Annual Conference 2018, New Orleans, LA  </a:t>
            </a:r>
            <a:endParaRPr lang="en-US" dirty="0"/>
          </a:p>
        </p:txBody>
      </p:sp>
      <p:sp>
        <p:nvSpPr>
          <p:cNvPr id="6" name="Slide Number Placeholder 5"/>
          <p:cNvSpPr>
            <a:spLocks noGrp="1"/>
          </p:cNvSpPr>
          <p:nvPr>
            <p:ph type="sldNum" sz="quarter" idx="12"/>
          </p:nvPr>
        </p:nvSpPr>
        <p:spPr/>
        <p:txBody>
          <a:bodyPr/>
          <a:lstStyle/>
          <a:p>
            <a:fld id="{F5338391-DC66-4483-81F8-A988301FA026}" type="slidenum">
              <a:rPr lang="en-US" smtClean="0"/>
              <a:t>‹#›</a:t>
            </a:fld>
            <a:endParaRPr lang="en-US" dirty="0"/>
          </a:p>
        </p:txBody>
      </p:sp>
    </p:spTree>
    <p:extLst>
      <p:ext uri="{BB962C8B-B14F-4D97-AF65-F5344CB8AC3E}">
        <p14:creationId xmlns:p14="http://schemas.microsoft.com/office/powerpoint/2010/main" val="35980548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660351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4079025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1024935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37704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630145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24088574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828620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2976607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2963393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1824116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2F210-DB1E-47BA-95FB-E6B5F2DFC700}"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EFC8E-2EDB-469E-96EA-F0D3F3EEF2EC}" type="slidenum">
              <a:rPr lang="en-US" smtClean="0"/>
              <a:t>‹#›</a:t>
            </a:fld>
            <a:endParaRPr lang="en-US" dirty="0"/>
          </a:p>
        </p:txBody>
      </p:sp>
    </p:spTree>
    <p:extLst>
      <p:ext uri="{BB962C8B-B14F-4D97-AF65-F5344CB8AC3E}">
        <p14:creationId xmlns:p14="http://schemas.microsoft.com/office/powerpoint/2010/main" val="408858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F368-D907-439B-A190-D899B9C0F38F}"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710D3-A73E-4440-BE9C-4AF2C3B468C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image" Target="../media/image1.pd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theme" Target="../theme/theme3.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0" Type="http://schemas.openxmlformats.org/officeDocument/2006/relationships/slideLayout" Target="../slideLayouts/slideLayout42.xml"/><Relationship Id="rId41"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EF368-D907-439B-A190-D899B9C0F38F}" type="datetimeFigureOut">
              <a:rPr lang="en-US" smtClean="0"/>
              <a:t>6/22/2018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10D3-A73E-4440-BE9C-4AF2C3B468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150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4"/>
              <a:stretch>
                <a:fillRect/>
              </a:stretch>
            </p:blipFill>
          </mc:Choice>
          <mc:Fallback>
            <p:blipFill>
              <a:blip r:embed="rId45"/>
              <a:stretch>
                <a:fillRect/>
              </a:stretch>
            </p:blipFill>
          </mc:Fallback>
        </mc:AlternateContent>
        <p:spPr>
          <a:xfrm>
            <a:off x="239866" y="6400801"/>
            <a:ext cx="903135"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5" y="6400801"/>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6/22/2018</a:t>
            </a:fld>
            <a:endParaRPr lang="en-US" dirty="0"/>
          </a:p>
        </p:txBody>
      </p:sp>
      <p:sp>
        <p:nvSpPr>
          <p:cNvPr id="5" name="Footer Placeholder 4"/>
          <p:cNvSpPr>
            <a:spLocks noGrp="1"/>
          </p:cNvSpPr>
          <p:nvPr>
            <p:ph type="ftr" sz="quarter" idx="3"/>
          </p:nvPr>
        </p:nvSpPr>
        <p:spPr>
          <a:xfrm>
            <a:off x="4038600" y="6400801"/>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1"/>
            <a:ext cx="571419"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7" y="6431784"/>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58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accent1"/>
                </a:solidFill>
              </a:defRPr>
            </a:lvl1pPr>
          </a:lstStyle>
          <a:p>
            <a:fld id="{D8BE22EF-3E39-4A60-A882-BF82B677663E}" type="datetime1">
              <a:rPr lang="en-US" smtClean="0"/>
              <a:t>6/22/2018</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accent1"/>
                </a:solidFill>
              </a:defRPr>
            </a:lvl1pPr>
          </a:lstStyle>
          <a:p>
            <a:r>
              <a:rPr lang="en-US" dirty="0" smtClean="0"/>
              <a:t>ALA Annual Conference 2018, New Orleans, LA  </a:t>
            </a:r>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accent1"/>
                </a:solidFill>
              </a:defRPr>
            </a:lvl1pPr>
          </a:lstStyle>
          <a:p>
            <a:fld id="{F5338391-DC66-4483-81F8-A988301FA026}" type="slidenum">
              <a:rPr lang="en-US" smtClean="0"/>
              <a:t>‹#›</a:t>
            </a:fld>
            <a:endParaRPr lang="en-US" dirty="0"/>
          </a:p>
        </p:txBody>
      </p:sp>
    </p:spTree>
    <p:extLst>
      <p:ext uri="{BB962C8B-B14F-4D97-AF65-F5344CB8AC3E}">
        <p14:creationId xmlns:p14="http://schemas.microsoft.com/office/powerpoint/2010/main" val="15252684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02F210-DB1E-47BA-95FB-E6B5F2DFC700}" type="datetimeFigureOut">
              <a:rPr lang="en-US" smtClean="0"/>
              <a:t>6/22/2018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BEFC8E-2EDB-469E-96EA-F0D3F3EEF2EC}" type="slidenum">
              <a:rPr lang="en-US" smtClean="0"/>
              <a:t>‹#›</a:t>
            </a:fld>
            <a:endParaRPr lang="en-US" dirty="0"/>
          </a:p>
        </p:txBody>
      </p:sp>
    </p:spTree>
    <p:extLst>
      <p:ext uri="{BB962C8B-B14F-4D97-AF65-F5344CB8AC3E}">
        <p14:creationId xmlns:p14="http://schemas.microsoft.com/office/powerpoint/2010/main" val="312551991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1.xml"/><Relationship Id="rId5" Type="http://schemas.openxmlformats.org/officeDocument/2006/relationships/hyperlink" Target="mailto:ppriebe@library.ucla.edu" TargetMode="External"/><Relationship Id="rId4" Type="http://schemas.openxmlformats.org/officeDocument/2006/relationships/hyperlink" Target="mailto:idagher@library.ucla.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isni.oclc.org/sru/DB=1.2/" TargetMode="External"/><Relationship Id="rId1" Type="http://schemas.openxmlformats.org/officeDocument/2006/relationships/slideLayout" Target="../slideLayouts/slideLayout77.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hyperlink" Target="http://isni.oclc.org:8080/isni/atompub/" TargetMode="External"/><Relationship Id="rId2" Type="http://schemas.openxmlformats.org/officeDocument/2006/relationships/hyperlink" Target="https://isni-m-acc.oclc.nl/ATOM/isni" TargetMode="External"/><Relationship Id="rId1" Type="http://schemas.openxmlformats.org/officeDocument/2006/relationships/slideLayout" Target="../slideLayouts/slideLayout77.xml"/><Relationship Id="rId6" Type="http://schemas.openxmlformats.org/officeDocument/2006/relationships/image" Target="../media/image4.jpg"/><Relationship Id="rId5" Type="http://schemas.openxmlformats.org/officeDocument/2006/relationships/hyperlink" Target="https://addons.mozilla.org/en-US/firefox/addon/httprequester/" TargetMode="External"/><Relationship Id="rId4" Type="http://schemas.openxmlformats.org/officeDocument/2006/relationships/hyperlink" Target="http://isni.oclc.org:8080/isni/ISNI_atompub_response/ISNI_atompub_respons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emf"/><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8" Type="http://schemas.openxmlformats.org/officeDocument/2006/relationships/hyperlink" Target="mailto:pfletcher@library.ucla.edu" TargetMode="External"/><Relationship Id="rId3" Type="http://schemas.openxmlformats.org/officeDocument/2006/relationships/image" Target="../media/image4.jpg"/><Relationship Id="rId7" Type="http://schemas.openxmlformats.org/officeDocument/2006/relationships/hyperlink" Target="mailto:durocher@fas.harvard.ed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mailto:idagher@library.ucla.edu" TargetMode="External"/><Relationship Id="rId5" Type="http://schemas.openxmlformats.org/officeDocument/2006/relationships/hyperlink" Target="https://wiki.duraspace.org/display/PCCISNI/PCC+ISNI+Pilot+Home" TargetMode="External"/><Relationship Id="rId10" Type="http://schemas.openxmlformats.org/officeDocument/2006/relationships/hyperlink" Target="mailto:makw@lib.msu.edu" TargetMode="External"/><Relationship Id="rId4" Type="http://schemas.openxmlformats.org/officeDocument/2006/relationships/hyperlink" Target="http://www.isni.org/" TargetMode="External"/><Relationship Id="rId9" Type="http://schemas.openxmlformats.org/officeDocument/2006/relationships/hyperlink" Target="mailto:chris.long@colorado.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hyperlink" Target="https://wiki.duraspace.org/display/PCCISNI/PCC+ISNI+Pilot+Home" TargetMode="External"/><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155825"/>
          </a:xfrm>
        </p:spPr>
        <p:txBody>
          <a:bodyPr>
            <a:normAutofit/>
          </a:bodyPr>
          <a:lstStyle/>
          <a:p>
            <a:r>
              <a:rPr lang="en-US" sz="4800" b="1" dirty="0" smtClean="0">
                <a:solidFill>
                  <a:srgbClr val="A51C30"/>
                </a:solidFill>
              </a:rPr>
              <a:t>PCC ISNI Pilot </a:t>
            </a:r>
            <a:r>
              <a:rPr lang="en-US" sz="4800" dirty="0" smtClean="0">
                <a:solidFill>
                  <a:srgbClr val="FF0000"/>
                </a:solidFill>
              </a:rPr>
              <a:t/>
            </a:r>
            <a:br>
              <a:rPr lang="en-US" sz="4800" dirty="0" smtClean="0">
                <a:solidFill>
                  <a:srgbClr val="FF0000"/>
                </a:solidFill>
              </a:rPr>
            </a:br>
            <a:r>
              <a:rPr lang="en-US" sz="3600" dirty="0" smtClean="0">
                <a:solidFill>
                  <a:srgbClr val="C00000"/>
                </a:solidFill>
              </a:rPr>
              <a:t>Experiments in Identity Management</a:t>
            </a:r>
            <a:endParaRPr lang="en-US" sz="3600" dirty="0">
              <a:solidFill>
                <a:srgbClr val="C00000"/>
              </a:solidFill>
            </a:endParaRPr>
          </a:p>
        </p:txBody>
      </p:sp>
      <p:sp>
        <p:nvSpPr>
          <p:cNvPr id="3" name="Subtitle 2"/>
          <p:cNvSpPr>
            <a:spLocks noGrp="1"/>
          </p:cNvSpPr>
          <p:nvPr>
            <p:ph type="subTitle" idx="1"/>
          </p:nvPr>
        </p:nvSpPr>
        <p:spPr>
          <a:xfrm>
            <a:off x="1454013" y="2917825"/>
            <a:ext cx="6400800" cy="3229582"/>
          </a:xfrm>
        </p:spPr>
        <p:txBody>
          <a:bodyPr>
            <a:normAutofit fontScale="92500" lnSpcReduction="20000"/>
          </a:bodyPr>
          <a:lstStyle/>
          <a:p>
            <a:r>
              <a:rPr lang="en" sz="2200" dirty="0">
                <a:solidFill>
                  <a:schemeClr val="tx1"/>
                </a:solidFill>
                <a:latin typeface="Lato"/>
                <a:ea typeface="Lato"/>
                <a:cs typeface="Lato"/>
                <a:sym typeface="Lato"/>
              </a:rPr>
              <a:t>Peter </a:t>
            </a:r>
            <a:r>
              <a:rPr lang="en" sz="2200" dirty="0" smtClean="0">
                <a:solidFill>
                  <a:schemeClr val="tx1"/>
                </a:solidFill>
                <a:latin typeface="Lato"/>
                <a:ea typeface="Lato"/>
                <a:cs typeface="Lato"/>
                <a:sym typeface="Lato"/>
              </a:rPr>
              <a:t>Fletcher, </a:t>
            </a:r>
            <a:r>
              <a:rPr lang="en-US" sz="2200" dirty="0">
                <a:solidFill>
                  <a:schemeClr val="tx1"/>
                </a:solidFill>
                <a:latin typeface="Lato"/>
                <a:ea typeface="Lato"/>
                <a:cs typeface="Lato"/>
                <a:sym typeface="Lato"/>
              </a:rPr>
              <a:t>UCLA Library</a:t>
            </a:r>
            <a:endParaRPr lang="en" sz="2200" dirty="0">
              <a:solidFill>
                <a:schemeClr val="tx1"/>
              </a:solidFill>
              <a:latin typeface="Lato"/>
              <a:ea typeface="Lato"/>
              <a:cs typeface="Lato"/>
              <a:sym typeface="Lato"/>
            </a:endParaRPr>
          </a:p>
          <a:p>
            <a:r>
              <a:rPr lang="en" sz="2200" dirty="0" smtClean="0">
                <a:solidFill>
                  <a:schemeClr val="tx1"/>
                </a:solidFill>
                <a:latin typeface="Lato"/>
                <a:ea typeface="Lato"/>
                <a:cs typeface="Lato"/>
                <a:sym typeface="Lato"/>
              </a:rPr>
              <a:t>Iman Dagher, </a:t>
            </a:r>
            <a:r>
              <a:rPr lang="en-US" sz="2200" dirty="0">
                <a:solidFill>
                  <a:schemeClr val="tx1"/>
                </a:solidFill>
                <a:latin typeface="Lato"/>
                <a:ea typeface="Lato"/>
                <a:cs typeface="Lato"/>
                <a:sym typeface="Lato"/>
              </a:rPr>
              <a:t>UCLA Library</a:t>
            </a:r>
            <a:endParaRPr lang="en" sz="2200" dirty="0">
              <a:solidFill>
                <a:schemeClr val="tx1"/>
              </a:solidFill>
              <a:latin typeface="Lato"/>
              <a:ea typeface="Lato"/>
              <a:cs typeface="Lato"/>
              <a:sym typeface="Lato"/>
            </a:endParaRPr>
          </a:p>
          <a:p>
            <a:r>
              <a:rPr lang="en" sz="2200" dirty="0">
                <a:solidFill>
                  <a:schemeClr val="tx1"/>
                </a:solidFill>
                <a:latin typeface="Lato"/>
                <a:ea typeface="Lato"/>
                <a:cs typeface="Lato"/>
                <a:sym typeface="Lato"/>
              </a:rPr>
              <a:t>Chris </a:t>
            </a:r>
            <a:r>
              <a:rPr lang="en" sz="2200" dirty="0" smtClean="0">
                <a:solidFill>
                  <a:schemeClr val="tx1"/>
                </a:solidFill>
                <a:latin typeface="Lato"/>
                <a:ea typeface="Lato"/>
                <a:cs typeface="Lato"/>
                <a:sym typeface="Lato"/>
              </a:rPr>
              <a:t>Long, </a:t>
            </a:r>
            <a:r>
              <a:rPr lang="en-US" sz="2200" dirty="0">
                <a:solidFill>
                  <a:schemeClr val="tx1"/>
                </a:solidFill>
                <a:latin typeface="Lato"/>
                <a:ea typeface="Lato"/>
                <a:cs typeface="Lato"/>
                <a:sym typeface="Lato"/>
              </a:rPr>
              <a:t>University of Colorado Boulder </a:t>
            </a:r>
            <a:endParaRPr lang="en" sz="2200" dirty="0">
              <a:solidFill>
                <a:schemeClr val="tx1"/>
              </a:solidFill>
              <a:latin typeface="Lato"/>
              <a:ea typeface="Lato"/>
              <a:cs typeface="Lato"/>
              <a:sym typeface="Lato"/>
            </a:endParaRPr>
          </a:p>
          <a:p>
            <a:r>
              <a:rPr lang="en" sz="2200" dirty="0" smtClean="0">
                <a:solidFill>
                  <a:schemeClr val="tx1"/>
                </a:solidFill>
                <a:latin typeface="Lato"/>
                <a:ea typeface="Lato"/>
                <a:cs typeface="Lato"/>
                <a:sym typeface="Lato"/>
              </a:rPr>
              <a:t>Lucas Mak, </a:t>
            </a:r>
            <a:r>
              <a:rPr lang="en-US" sz="2200" dirty="0">
                <a:solidFill>
                  <a:schemeClr val="tx1"/>
                </a:solidFill>
                <a:latin typeface="Lato"/>
                <a:ea typeface="Lato"/>
                <a:cs typeface="Lato"/>
                <a:sym typeface="Lato"/>
              </a:rPr>
              <a:t>Michigan State University Libraries</a:t>
            </a:r>
            <a:endParaRPr lang="en" sz="2200" dirty="0">
              <a:solidFill>
                <a:schemeClr val="tx1"/>
              </a:solidFill>
              <a:latin typeface="Lato"/>
              <a:ea typeface="Lato"/>
              <a:cs typeface="Lato"/>
              <a:sym typeface="Lato"/>
            </a:endParaRPr>
          </a:p>
          <a:p>
            <a:pPr lvl="0"/>
            <a:endParaRPr lang="en-US" sz="2800" b="1" i="1" dirty="0">
              <a:solidFill>
                <a:prstClr val="black">
                  <a:tint val="75000"/>
                </a:prstClr>
              </a:solidFill>
            </a:endParaRPr>
          </a:p>
          <a:p>
            <a:pPr lvl="0"/>
            <a:r>
              <a:rPr lang="en-US" sz="2200" b="1" i="1" dirty="0" smtClean="0">
                <a:solidFill>
                  <a:prstClr val="black">
                    <a:tint val="75000"/>
                  </a:prstClr>
                </a:solidFill>
              </a:rPr>
              <a:t>Authority Control Interest Group</a:t>
            </a:r>
          </a:p>
          <a:p>
            <a:pPr lvl="0"/>
            <a:r>
              <a:rPr lang="en-US" sz="2200" b="1" i="1" dirty="0" smtClean="0">
                <a:solidFill>
                  <a:prstClr val="black">
                    <a:tint val="75000"/>
                  </a:prstClr>
                </a:solidFill>
              </a:rPr>
              <a:t>ALA Annual Meeting</a:t>
            </a:r>
            <a:endParaRPr lang="en-US" sz="2200" b="1" i="1" dirty="0">
              <a:solidFill>
                <a:prstClr val="black">
                  <a:tint val="75000"/>
                </a:prstClr>
              </a:solidFill>
            </a:endParaRPr>
          </a:p>
          <a:p>
            <a:pPr lvl="0"/>
            <a:endParaRPr lang="en-US" sz="2800" dirty="0">
              <a:solidFill>
                <a:prstClr val="black">
                  <a:tint val="75000"/>
                </a:prstClr>
              </a:solidFill>
            </a:endParaRPr>
          </a:p>
          <a:p>
            <a:pPr lvl="0"/>
            <a:r>
              <a:rPr lang="en-US" sz="2000" dirty="0" smtClean="0">
                <a:solidFill>
                  <a:prstClr val="black">
                    <a:tint val="75000"/>
                  </a:prstClr>
                </a:solidFill>
              </a:rPr>
              <a:t>June 24, 2018</a:t>
            </a:r>
            <a:endParaRPr lang="en-US" sz="2000"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42185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725" y="857250"/>
            <a:ext cx="4013200" cy="5143500"/>
          </a:xfrm>
          <a:prstGeom prst="rect">
            <a:avLst/>
          </a:prstGeom>
          <a:ln w="15875">
            <a:solidFill>
              <a:schemeClr val="accent1">
                <a:lumMod val="75000"/>
              </a:schemeClr>
            </a:solidFill>
          </a:ln>
        </p:spPr>
      </p:pic>
      <p:pic>
        <p:nvPicPr>
          <p:cNvPr id="3" name="Picture 2"/>
          <p:cNvPicPr>
            <a:picLocks noChangeAspect="1"/>
          </p:cNvPicPr>
          <p:nvPr/>
        </p:nvPicPr>
        <p:blipFill rotWithShape="1">
          <a:blip r:embed="rId4"/>
          <a:srcRect l="1188" t="-420" b="1400"/>
          <a:stretch/>
        </p:blipFill>
        <p:spPr>
          <a:xfrm>
            <a:off x="4157662" y="857251"/>
            <a:ext cx="4888637" cy="5050631"/>
          </a:xfrm>
          <a:prstGeom prst="rect">
            <a:avLst/>
          </a:prstGeom>
        </p:spPr>
      </p:pic>
      <p:sp>
        <p:nvSpPr>
          <p:cNvPr id="4" name="TextBox 3"/>
          <p:cNvSpPr txBox="1"/>
          <p:nvPr/>
        </p:nvSpPr>
        <p:spPr>
          <a:xfrm>
            <a:off x="2525917" y="3743043"/>
            <a:ext cx="1217408" cy="323165"/>
          </a:xfrm>
          <a:prstGeom prst="rect">
            <a:avLst/>
          </a:prstGeom>
          <a:noFill/>
          <a:ln w="19050">
            <a:solidFill>
              <a:schemeClr val="tx1"/>
            </a:solidFill>
          </a:ln>
        </p:spPr>
        <p:txBody>
          <a:bodyPr wrap="square" rtlCol="0">
            <a:spAutoFit/>
          </a:bodyPr>
          <a:lstStyle/>
          <a:p>
            <a:pPr defTabSz="685800"/>
            <a:r>
              <a:rPr lang="en-US" sz="1500" dirty="0">
                <a:solidFill>
                  <a:srgbClr val="FF0000"/>
                </a:solidFill>
                <a:latin typeface="Corbel" panose="020B0503020204020204"/>
              </a:rPr>
              <a:t>Web portal</a:t>
            </a:r>
          </a:p>
        </p:txBody>
      </p:sp>
      <p:sp>
        <p:nvSpPr>
          <p:cNvPr id="5" name="TextBox 4"/>
          <p:cNvSpPr txBox="1"/>
          <p:nvPr/>
        </p:nvSpPr>
        <p:spPr>
          <a:xfrm>
            <a:off x="6774861" y="4043125"/>
            <a:ext cx="1147559" cy="507831"/>
          </a:xfrm>
          <a:prstGeom prst="rect">
            <a:avLst/>
          </a:prstGeom>
          <a:noFill/>
          <a:ln w="25400">
            <a:solidFill>
              <a:schemeClr val="tx1"/>
            </a:solidFill>
          </a:ln>
        </p:spPr>
        <p:txBody>
          <a:bodyPr wrap="square" rtlCol="0">
            <a:spAutoFit/>
          </a:bodyPr>
          <a:lstStyle/>
          <a:p>
            <a:pPr defTabSz="685800"/>
            <a:r>
              <a:rPr lang="en-US" sz="1350" dirty="0">
                <a:solidFill>
                  <a:srgbClr val="FF0000"/>
                </a:solidFill>
                <a:latin typeface="Corbel" panose="020B0503020204020204"/>
              </a:rPr>
              <a:t>WinIBW client</a:t>
            </a:r>
          </a:p>
        </p:txBody>
      </p:sp>
      <p:sp>
        <p:nvSpPr>
          <p:cNvPr id="6" name="Footer Placeholder 5"/>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7" name="Slide Number Placeholder 6"/>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10</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149832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UCLA ISNI Pilot Batch Processing Subgroup</a:t>
            </a:r>
          </a:p>
        </p:txBody>
      </p:sp>
      <p:sp>
        <p:nvSpPr>
          <p:cNvPr id="3" name="Content Placeholder 2"/>
          <p:cNvSpPr>
            <a:spLocks noGrp="1"/>
          </p:cNvSpPr>
          <p:nvPr>
            <p:ph idx="1"/>
          </p:nvPr>
        </p:nvSpPr>
        <p:spPr>
          <a:xfrm>
            <a:off x="457200" y="2400300"/>
            <a:ext cx="8151019" cy="3321844"/>
          </a:xfrm>
        </p:spPr>
        <p:txBody>
          <a:bodyPr>
            <a:normAutofit/>
          </a:bodyPr>
          <a:lstStyle/>
          <a:p>
            <a:r>
              <a:rPr lang="en-US" dirty="0"/>
              <a:t>Goal: To develop a more accessible (i.e., library-familiar), less expensive batch process-- to be used, post-Pilot, by PCC members under the ISNI umbrella membership</a:t>
            </a:r>
          </a:p>
          <a:p>
            <a:pPr marL="34290" indent="0">
              <a:buNone/>
            </a:pPr>
            <a:endParaRPr lang="en-US" dirty="0"/>
          </a:p>
          <a:p>
            <a:pPr lvl="1"/>
            <a:r>
              <a:rPr lang="en-US" dirty="0"/>
              <a:t>Current ISNI batch process not user-friendly for libraries (majority of pre-Pilot ISNI members are *not* libraries)</a:t>
            </a:r>
            <a:endParaRPr lang="en-US" sz="1350" dirty="0"/>
          </a:p>
          <a:p>
            <a:pPr lvl="1"/>
            <a:r>
              <a:rPr lang="en-US" dirty="0"/>
              <a:t>OCLC costs are relatively high: 4-5 days of scripting required for each batch submitted</a:t>
            </a:r>
          </a:p>
          <a:p>
            <a:pPr lvl="1"/>
            <a:endParaRPr lang="en-US" sz="1350" dirty="0"/>
          </a:p>
          <a:p>
            <a:r>
              <a:rPr lang="en-US" dirty="0"/>
              <a:t>As a member of the ISNI Pilot Batch Processing Subgroup, UCLA is currently working on developing a common PCC batch template for generating ISNI records—specifically, for organizations--from batched collected data. Present activity: mapping MARC 21 to ISNI schema/data elements (collaborating with Harvard) </a:t>
            </a:r>
          </a:p>
          <a:p>
            <a:pPr marL="34290" indent="0">
              <a:buNone/>
            </a:pPr>
            <a:endParaRPr lang="en-US" dirty="0"/>
          </a:p>
        </p:txBody>
      </p:sp>
      <p:sp>
        <p:nvSpPr>
          <p:cNvPr id="4" name="Footer Placeholder 3"/>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11</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1751753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Best Practices Subgroup </a:t>
            </a:r>
            <a:br>
              <a:rPr lang="en-US" dirty="0"/>
            </a:br>
            <a:endParaRPr lang="en-US" dirty="0"/>
          </a:p>
        </p:txBody>
      </p:sp>
      <p:sp>
        <p:nvSpPr>
          <p:cNvPr id="3" name="Content Placeholder 2"/>
          <p:cNvSpPr>
            <a:spLocks noGrp="1"/>
          </p:cNvSpPr>
          <p:nvPr>
            <p:ph idx="1"/>
          </p:nvPr>
        </p:nvSpPr>
        <p:spPr/>
        <p:txBody>
          <a:bodyPr/>
          <a:lstStyle/>
          <a:p>
            <a:pPr marL="34290" indent="0">
              <a:buNone/>
            </a:pPr>
            <a:r>
              <a:rPr lang="en-US" u="sng" dirty="0"/>
              <a:t>Charge</a:t>
            </a:r>
          </a:p>
          <a:p>
            <a:pPr marL="34290" indent="0">
              <a:buNone/>
            </a:pPr>
            <a:r>
              <a:rPr lang="en-US" dirty="0"/>
              <a:t>This group will examine and establish the following:</a:t>
            </a:r>
          </a:p>
          <a:p>
            <a:r>
              <a:rPr lang="en-US" dirty="0"/>
              <a:t>How each institution can work as independently as possible from start to finish creating and maintaining ISNIs, and</a:t>
            </a:r>
          </a:p>
          <a:p>
            <a:r>
              <a:rPr lang="en-US" dirty="0"/>
              <a:t>How do institutions triage tasks they can’t do to the PCC member institution editing cohort </a:t>
            </a:r>
          </a:p>
          <a:p>
            <a:pPr marL="205740" lvl="1" indent="0">
              <a:buNone/>
            </a:pPr>
            <a:r>
              <a:rPr lang="en-US" dirty="0"/>
              <a:t> a) this cohort needs to be established</a:t>
            </a:r>
          </a:p>
          <a:p>
            <a:pPr marL="205740" lvl="1" indent="0">
              <a:buNone/>
            </a:pPr>
            <a:endParaRPr lang="en-US" dirty="0"/>
          </a:p>
          <a:p>
            <a:pPr marL="205740" lvl="1" indent="0">
              <a:buNone/>
            </a:pPr>
            <a:r>
              <a:rPr lang="en-US" dirty="0"/>
              <a:t>Note: this group is still in the early planning stages.</a:t>
            </a:r>
          </a:p>
        </p:txBody>
      </p:sp>
      <p:sp>
        <p:nvSpPr>
          <p:cNvPr id="4" name="Footer Placeholder 3"/>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12</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3513605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0" y="1068266"/>
            <a:ext cx="7406640" cy="443132"/>
          </a:xfrm>
        </p:spPr>
        <p:txBody>
          <a:bodyPr>
            <a:normAutofit fontScale="90000"/>
          </a:bodyPr>
          <a:lstStyle/>
          <a:p>
            <a:r>
              <a:rPr lang="en-US" dirty="0"/>
              <a:t>In Practice: NACO vs. ISNI </a:t>
            </a:r>
          </a:p>
        </p:txBody>
      </p:sp>
      <p:sp>
        <p:nvSpPr>
          <p:cNvPr id="5" name="Text Placeholder 4"/>
          <p:cNvSpPr>
            <a:spLocks noGrp="1"/>
          </p:cNvSpPr>
          <p:nvPr>
            <p:ph type="body" idx="1"/>
          </p:nvPr>
        </p:nvSpPr>
        <p:spPr>
          <a:xfrm>
            <a:off x="453683" y="1516674"/>
            <a:ext cx="3566160" cy="364001"/>
          </a:xfrm>
        </p:spPr>
        <p:txBody>
          <a:bodyPr>
            <a:normAutofit/>
          </a:bodyPr>
          <a:lstStyle/>
          <a:p>
            <a:r>
              <a:rPr lang="en-US" u="sng" dirty="0"/>
              <a:t>NACO</a:t>
            </a:r>
          </a:p>
        </p:txBody>
      </p:sp>
      <p:sp>
        <p:nvSpPr>
          <p:cNvPr id="6" name="Content Placeholder 5"/>
          <p:cNvSpPr>
            <a:spLocks noGrp="1"/>
          </p:cNvSpPr>
          <p:nvPr>
            <p:ph sz="half" idx="2"/>
          </p:nvPr>
        </p:nvSpPr>
        <p:spPr>
          <a:xfrm>
            <a:off x="232117" y="1880675"/>
            <a:ext cx="4072597" cy="3861584"/>
          </a:xfrm>
        </p:spPr>
        <p:txBody>
          <a:bodyPr>
            <a:noAutofit/>
          </a:bodyPr>
          <a:lstStyle/>
          <a:p>
            <a:pPr marL="377190" indent="-342900">
              <a:buFont typeface="+mj-lt"/>
              <a:buAutoNum type="arabicPeriod"/>
            </a:pPr>
            <a:r>
              <a:rPr lang="en-US" sz="1500" dirty="0">
                <a:solidFill>
                  <a:srgbClr val="0070C0"/>
                </a:solidFill>
              </a:rPr>
              <a:t>Emphasis on ONE unique and specific text string </a:t>
            </a:r>
          </a:p>
          <a:p>
            <a:pPr marL="377190" indent="-342900">
              <a:buFont typeface="+mj-lt"/>
              <a:buAutoNum type="arabicPeriod"/>
            </a:pPr>
            <a:r>
              <a:rPr lang="en-US" sz="1500" dirty="0">
                <a:solidFill>
                  <a:srgbClr val="0070C0"/>
                </a:solidFill>
              </a:rPr>
              <a:t>ONE  preferred label/name =&gt; 100, 110</a:t>
            </a:r>
          </a:p>
          <a:p>
            <a:pPr marL="377190" indent="-342900">
              <a:buFont typeface="+mj-lt"/>
              <a:buAutoNum type="arabicPeriod"/>
            </a:pPr>
            <a:r>
              <a:rPr lang="en-US" sz="1500" dirty="0">
                <a:solidFill>
                  <a:srgbClr val="0070C0"/>
                </a:solidFill>
              </a:rPr>
              <a:t>Attributes enrich the NAR and help identify  an entity and make it unique </a:t>
            </a:r>
          </a:p>
          <a:p>
            <a:pPr marL="377190" indent="-342900">
              <a:buFont typeface="+mj-lt"/>
              <a:buAutoNum type="arabicPeriod"/>
            </a:pPr>
            <a:r>
              <a:rPr lang="en-US" sz="1500" dirty="0">
                <a:solidFill>
                  <a:srgbClr val="0070C0"/>
                </a:solidFill>
              </a:rPr>
              <a:t>Literary warrant required </a:t>
            </a:r>
          </a:p>
          <a:p>
            <a:pPr marL="377190" indent="-342900">
              <a:buFont typeface="+mj-lt"/>
              <a:buAutoNum type="arabicPeriod"/>
            </a:pPr>
            <a:r>
              <a:rPr lang="en-US" sz="1500" dirty="0">
                <a:solidFill>
                  <a:srgbClr val="0070C0"/>
                </a:solidFill>
              </a:rPr>
              <a:t>Specific rules, standards,  sources of information </a:t>
            </a:r>
          </a:p>
          <a:p>
            <a:pPr marL="377190" indent="-342900">
              <a:buFont typeface="+mj-lt"/>
              <a:buAutoNum type="arabicPeriod"/>
            </a:pPr>
            <a:r>
              <a:rPr lang="en-US" sz="1500" dirty="0">
                <a:solidFill>
                  <a:srgbClr val="0070C0"/>
                </a:solidFill>
              </a:rPr>
              <a:t>Special skills and training is required  </a:t>
            </a:r>
          </a:p>
          <a:p>
            <a:pPr marL="377190" indent="-342900">
              <a:buFont typeface="+mj-lt"/>
              <a:buAutoNum type="arabicPeriod"/>
            </a:pPr>
            <a:r>
              <a:rPr lang="en-US" sz="1500" dirty="0">
                <a:solidFill>
                  <a:srgbClr val="0070C0"/>
                </a:solidFill>
              </a:rPr>
              <a:t> Justification is required to the form of names and attributes added</a:t>
            </a:r>
          </a:p>
          <a:p>
            <a:pPr marL="377190" indent="-342900">
              <a:buFont typeface="+mj-lt"/>
              <a:buAutoNum type="arabicPeriod"/>
            </a:pPr>
            <a:r>
              <a:rPr lang="en-US" sz="1500" dirty="0">
                <a:solidFill>
                  <a:srgbClr val="0070C0"/>
                </a:solidFill>
              </a:rPr>
              <a:t>Duplicates are limited </a:t>
            </a:r>
          </a:p>
          <a:p>
            <a:pPr marL="377190" indent="-342900">
              <a:buFont typeface="+mj-lt"/>
              <a:buAutoNum type="arabicPeriod"/>
            </a:pPr>
            <a:r>
              <a:rPr lang="en-US" sz="1500" dirty="0">
                <a:solidFill>
                  <a:srgbClr val="0070C0"/>
                </a:solidFill>
              </a:rPr>
              <a:t>Ability to change contribution of others </a:t>
            </a:r>
          </a:p>
        </p:txBody>
      </p:sp>
      <p:sp>
        <p:nvSpPr>
          <p:cNvPr id="7" name="Text Placeholder 6"/>
          <p:cNvSpPr>
            <a:spLocks noGrp="1"/>
          </p:cNvSpPr>
          <p:nvPr>
            <p:ph type="body" sz="quarter" idx="3"/>
          </p:nvPr>
        </p:nvSpPr>
        <p:spPr>
          <a:xfrm>
            <a:off x="4701880" y="1616906"/>
            <a:ext cx="3566160" cy="263769"/>
          </a:xfrm>
        </p:spPr>
        <p:txBody>
          <a:bodyPr>
            <a:normAutofit fontScale="85000" lnSpcReduction="20000"/>
          </a:bodyPr>
          <a:lstStyle/>
          <a:p>
            <a:r>
              <a:rPr lang="en-US" u="sng" dirty="0"/>
              <a:t>ISNI </a:t>
            </a:r>
          </a:p>
        </p:txBody>
      </p:sp>
      <p:sp>
        <p:nvSpPr>
          <p:cNvPr id="8" name="Content Placeholder 7"/>
          <p:cNvSpPr>
            <a:spLocks noGrp="1"/>
          </p:cNvSpPr>
          <p:nvPr>
            <p:ph sz="quarter" idx="4"/>
          </p:nvPr>
        </p:nvSpPr>
        <p:spPr>
          <a:xfrm>
            <a:off x="4701880" y="1880675"/>
            <a:ext cx="4108013" cy="3861584"/>
          </a:xfrm>
        </p:spPr>
        <p:txBody>
          <a:bodyPr>
            <a:normAutofit lnSpcReduction="10000"/>
          </a:bodyPr>
          <a:lstStyle/>
          <a:p>
            <a:pPr marL="377190" indent="-342900">
              <a:buFont typeface="+mj-lt"/>
              <a:buAutoNum type="arabicPeriod"/>
            </a:pPr>
            <a:r>
              <a:rPr lang="en-US" dirty="0"/>
              <a:t>Emphasis on ONE unique identifier</a:t>
            </a:r>
          </a:p>
          <a:p>
            <a:pPr marL="377190" indent="-342900">
              <a:buFont typeface="+mj-lt"/>
              <a:buAutoNum type="arabicPeriod"/>
            </a:pPr>
            <a:r>
              <a:rPr lang="en-US" dirty="0"/>
              <a:t>Multiple strings/ preferred names =&gt;  700s, 710s</a:t>
            </a:r>
          </a:p>
          <a:p>
            <a:pPr marL="377190" indent="-342900">
              <a:buFont typeface="+mj-lt"/>
              <a:buAutoNum type="arabicPeriod"/>
            </a:pPr>
            <a:r>
              <a:rPr lang="en-US" dirty="0"/>
              <a:t>Set of attributes and relationships is important for </a:t>
            </a:r>
            <a:r>
              <a:rPr lang="en-US" dirty="0" smtClean="0"/>
              <a:t>disambiguation (</a:t>
            </a:r>
            <a:r>
              <a:rPr lang="en-US" dirty="0"/>
              <a:t>for humans and for </a:t>
            </a:r>
            <a:r>
              <a:rPr lang="en-US" dirty="0" smtClean="0"/>
              <a:t>algorithms)</a:t>
            </a:r>
            <a:endParaRPr lang="en-US" dirty="0"/>
          </a:p>
          <a:p>
            <a:pPr marL="377190" indent="-342900">
              <a:buFont typeface="+mj-lt"/>
              <a:buAutoNum type="arabicPeriod"/>
            </a:pPr>
            <a:r>
              <a:rPr lang="en-US" dirty="0"/>
              <a:t>Literary warrant  NOT required </a:t>
            </a:r>
          </a:p>
          <a:p>
            <a:pPr marL="377190" indent="-342900">
              <a:buFont typeface="+mj-lt"/>
              <a:buAutoNum type="arabicPeriod"/>
            </a:pPr>
            <a:r>
              <a:rPr lang="en-US" dirty="0"/>
              <a:t>No cataloging rules are required</a:t>
            </a:r>
          </a:p>
          <a:p>
            <a:pPr marL="377190" indent="-342900">
              <a:buFont typeface="+mj-lt"/>
              <a:buAutoNum type="arabicPeriod"/>
            </a:pPr>
            <a:r>
              <a:rPr lang="en-US" dirty="0"/>
              <a:t>No special skills  are required </a:t>
            </a:r>
          </a:p>
          <a:p>
            <a:pPr marL="377190" indent="-342900">
              <a:buFont typeface="+mj-lt"/>
              <a:buAutoNum type="arabicPeriod"/>
            </a:pPr>
            <a:r>
              <a:rPr lang="en-US" dirty="0"/>
              <a:t>No justification is needed  </a:t>
            </a:r>
          </a:p>
          <a:p>
            <a:pPr marL="377190" indent="-342900">
              <a:buFont typeface="+mj-lt"/>
              <a:buAutoNum type="arabicPeriod"/>
            </a:pPr>
            <a:r>
              <a:rPr lang="en-US" dirty="0"/>
              <a:t>More duplicates are found and expected </a:t>
            </a:r>
          </a:p>
          <a:p>
            <a:pPr marL="377190" indent="-342900">
              <a:buFont typeface="+mj-lt"/>
              <a:buAutoNum type="arabicPeriod"/>
            </a:pPr>
            <a:r>
              <a:rPr lang="en-US" dirty="0"/>
              <a:t>Can’t change other institutions’ data </a:t>
            </a:r>
          </a:p>
        </p:txBody>
      </p:sp>
      <p:sp>
        <p:nvSpPr>
          <p:cNvPr id="2" name="Footer Placeholder 1"/>
          <p:cNvSpPr>
            <a:spLocks noGrp="1"/>
          </p:cNvSpPr>
          <p:nvPr>
            <p:ph type="ftr" sz="quarter" idx="11"/>
          </p:nvPr>
        </p:nvSpPr>
        <p:spPr>
          <a:xfrm>
            <a:off x="2946629" y="6341109"/>
            <a:ext cx="3538331" cy="130564"/>
          </a:xfrm>
        </p:spPr>
        <p:txBody>
          <a:bodyPr/>
          <a:lstStyle/>
          <a:p>
            <a:pPr defTabSz="685800"/>
            <a:r>
              <a:rPr lang="en-US" dirty="0">
                <a:solidFill>
                  <a:srgbClr val="0F6FC6"/>
                </a:solidFill>
                <a:latin typeface="Corbel" panose="020B0503020204020204"/>
              </a:rPr>
              <a:t>ALA Annual Conference 2018, New Orleans, LA  </a:t>
            </a:r>
          </a:p>
        </p:txBody>
      </p:sp>
      <p:sp>
        <p:nvSpPr>
          <p:cNvPr id="3" name="Slide Number Placeholder 2"/>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13</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1024979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62511" y="973308"/>
            <a:ext cx="4779055" cy="4943035"/>
          </a:xfrm>
          <a:prstGeom prst="rect">
            <a:avLst/>
          </a:prstGeom>
          <a:ln w="12700">
            <a:solidFill>
              <a:srgbClr val="0070C0"/>
            </a:solidFill>
          </a:ln>
        </p:spPr>
      </p:pic>
      <p:sp>
        <p:nvSpPr>
          <p:cNvPr id="7" name="TextBox 6"/>
          <p:cNvSpPr txBox="1"/>
          <p:nvPr/>
        </p:nvSpPr>
        <p:spPr>
          <a:xfrm>
            <a:off x="5401549" y="3664342"/>
            <a:ext cx="3640016" cy="507831"/>
          </a:xfrm>
          <a:prstGeom prst="rect">
            <a:avLst/>
          </a:prstGeom>
          <a:solidFill>
            <a:schemeClr val="accent1">
              <a:lumMod val="20000"/>
              <a:lumOff val="80000"/>
            </a:schemeClr>
          </a:solidFill>
          <a:ln w="28575">
            <a:solidFill>
              <a:srgbClr val="FF0000"/>
            </a:solidFill>
          </a:ln>
        </p:spPr>
        <p:txBody>
          <a:bodyPr wrap="square" rtlCol="0">
            <a:spAutoFit/>
          </a:bodyPr>
          <a:lstStyle/>
          <a:p>
            <a:pPr defTabSz="685800"/>
            <a:r>
              <a:rPr lang="en-US" sz="1350" dirty="0">
                <a:solidFill>
                  <a:prstClr val="black"/>
                </a:solidFill>
                <a:latin typeface="Corbel" panose="020B0503020204020204"/>
              </a:rPr>
              <a:t>One unique identifier: ISNI: 0000 0000 0106 6256</a:t>
            </a:r>
          </a:p>
          <a:p>
            <a:pPr defTabSz="685800"/>
            <a:r>
              <a:rPr lang="en-US" sz="1350" dirty="0">
                <a:solidFill>
                  <a:prstClr val="black"/>
                </a:solidFill>
                <a:latin typeface="Corbel" panose="020B0503020204020204"/>
              </a:rPr>
              <a:t>Many text strings =&gt; 700s</a:t>
            </a:r>
          </a:p>
        </p:txBody>
      </p:sp>
      <p:sp>
        <p:nvSpPr>
          <p:cNvPr id="8" name="TextBox 7"/>
          <p:cNvSpPr txBox="1"/>
          <p:nvPr/>
        </p:nvSpPr>
        <p:spPr>
          <a:xfrm>
            <a:off x="295421" y="2986456"/>
            <a:ext cx="3228535" cy="507831"/>
          </a:xfrm>
          <a:prstGeom prst="rect">
            <a:avLst/>
          </a:prstGeom>
          <a:solidFill>
            <a:schemeClr val="accent1">
              <a:lumMod val="20000"/>
              <a:lumOff val="80000"/>
            </a:schemeClr>
          </a:solidFill>
          <a:ln w="22225">
            <a:solidFill>
              <a:srgbClr val="FF0000"/>
            </a:solidFill>
          </a:ln>
        </p:spPr>
        <p:txBody>
          <a:bodyPr wrap="square" rtlCol="0">
            <a:spAutoFit/>
          </a:bodyPr>
          <a:lstStyle/>
          <a:p>
            <a:pPr marL="257175" indent="-257175" defTabSz="685800">
              <a:buFontTx/>
              <a:buAutoNum type="arabicPlain" startAt="10"/>
            </a:pPr>
            <a:r>
              <a:rPr lang="en-US" sz="1350" dirty="0">
                <a:solidFill>
                  <a:prstClr val="black"/>
                </a:solidFill>
                <a:latin typeface="Corbel" panose="020B0503020204020204"/>
              </a:rPr>
              <a:t>n  79095627</a:t>
            </a:r>
          </a:p>
          <a:p>
            <a:pPr defTabSz="685800"/>
            <a:r>
              <a:rPr lang="fi-FI" sz="1350" dirty="0">
                <a:solidFill>
                  <a:prstClr val="black"/>
                </a:solidFill>
                <a:latin typeface="Corbel" panose="020B0503020204020204"/>
              </a:rPr>
              <a:t>1001 Gibran, Kahlil, ǂd 1883-1931</a:t>
            </a:r>
            <a:r>
              <a:rPr lang="en-US" sz="1350" dirty="0">
                <a:solidFill>
                  <a:prstClr val="black"/>
                </a:solidFill>
                <a:latin typeface="Corbel" panose="020B0503020204020204"/>
              </a:rPr>
              <a:t> </a:t>
            </a:r>
          </a:p>
        </p:txBody>
      </p:sp>
      <p:sp>
        <p:nvSpPr>
          <p:cNvPr id="9" name="Down Arrow 8"/>
          <p:cNvSpPr/>
          <p:nvPr/>
        </p:nvSpPr>
        <p:spPr>
          <a:xfrm>
            <a:off x="1635368" y="2013146"/>
            <a:ext cx="1150034" cy="833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orbel" panose="020B0503020204020204"/>
              </a:rPr>
              <a:t>NACO</a:t>
            </a:r>
          </a:p>
        </p:txBody>
      </p:sp>
      <p:sp>
        <p:nvSpPr>
          <p:cNvPr id="10" name="Right Arrow 9"/>
          <p:cNvSpPr/>
          <p:nvPr/>
        </p:nvSpPr>
        <p:spPr>
          <a:xfrm>
            <a:off x="2574386" y="4433961"/>
            <a:ext cx="1477109" cy="643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prstClr val="white"/>
                </a:solidFill>
                <a:latin typeface="Corbel" panose="020B0503020204020204"/>
              </a:rPr>
              <a:t>ISNI</a:t>
            </a:r>
          </a:p>
        </p:txBody>
      </p:sp>
      <p:sp>
        <p:nvSpPr>
          <p:cNvPr id="2" name="Footer Placeholder 1"/>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3" name="Slide Number Placeholder 2"/>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14</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22953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2513"/>
            <a:ext cx="7886700" cy="819150"/>
          </a:xfrm>
        </p:spPr>
        <p:txBody>
          <a:bodyPr/>
          <a:lstStyle/>
          <a:p>
            <a:r>
              <a:rPr lang="en-US" dirty="0"/>
              <a:t>Challenges </a:t>
            </a:r>
          </a:p>
        </p:txBody>
      </p:sp>
      <p:sp>
        <p:nvSpPr>
          <p:cNvPr id="3" name="Content Placeholder 2"/>
          <p:cNvSpPr>
            <a:spLocks noGrp="1"/>
          </p:cNvSpPr>
          <p:nvPr>
            <p:ph idx="1"/>
          </p:nvPr>
        </p:nvSpPr>
        <p:spPr>
          <a:xfrm>
            <a:off x="335757" y="2035969"/>
            <a:ext cx="8179594" cy="3454004"/>
          </a:xfrm>
        </p:spPr>
        <p:txBody>
          <a:bodyPr>
            <a:normAutofit/>
          </a:bodyPr>
          <a:lstStyle/>
          <a:p>
            <a:pPr>
              <a:buFont typeface="Wingdings" panose="05000000000000000000" pitchFamily="2" charset="2"/>
              <a:buChar char="§"/>
            </a:pPr>
            <a:r>
              <a:rPr lang="en-US" dirty="0"/>
              <a:t>Culture shift from the Authoritativeness as practiced in NACO/PCC work to identity management </a:t>
            </a:r>
          </a:p>
          <a:p>
            <a:pPr>
              <a:buFont typeface="Wingdings" panose="05000000000000000000" pitchFamily="2" charset="2"/>
              <a:buChar char="§"/>
            </a:pPr>
            <a:r>
              <a:rPr lang="en-US" dirty="0"/>
              <a:t>Functionality issues when searching the databases and creating/enhancing ISNI records</a:t>
            </a:r>
          </a:p>
          <a:p>
            <a:pPr>
              <a:buFont typeface="Wingdings" panose="05000000000000000000" pitchFamily="2" charset="2"/>
              <a:buChar char="§"/>
            </a:pPr>
            <a:r>
              <a:rPr lang="en-US" dirty="0"/>
              <a:t>Limited training and lack of user-friendly documentation, especially at the beginning of the pilot</a:t>
            </a:r>
          </a:p>
          <a:p>
            <a:pPr>
              <a:buFont typeface="Wingdings" panose="05000000000000000000" pitchFamily="2" charset="2"/>
              <a:buChar char="§"/>
            </a:pPr>
            <a:r>
              <a:rPr lang="en-US" dirty="0"/>
              <a:t>Absence of local policy to integrate the ISNI work with other workflows </a:t>
            </a:r>
          </a:p>
          <a:p>
            <a:pPr>
              <a:buFont typeface="Wingdings" panose="05000000000000000000" pitchFamily="2" charset="2"/>
              <a:buChar char="§"/>
            </a:pPr>
            <a:r>
              <a:rPr lang="en-US" dirty="0"/>
              <a:t>Absence of set of best practices regarding choice of names, attributes to be added, etc.</a:t>
            </a:r>
          </a:p>
          <a:p>
            <a:pPr>
              <a:buFont typeface="Wingdings" panose="05000000000000000000" pitchFamily="2" charset="2"/>
              <a:buChar char="§"/>
            </a:pPr>
            <a:r>
              <a:rPr lang="en-US" dirty="0"/>
              <a:t>In the case of the Batch Processing subgroup: Learning about ISNI XML schema and  applying the practitioners’ knowledge of MARC to find the analogous data elements  </a:t>
            </a:r>
          </a:p>
          <a:p>
            <a:pPr>
              <a:buFontTx/>
              <a:buChar char="-"/>
            </a:pPr>
            <a:endParaRPr lang="en-US" dirty="0"/>
          </a:p>
        </p:txBody>
      </p:sp>
      <p:sp>
        <p:nvSpPr>
          <p:cNvPr id="4" name="Footer Placeholder 3"/>
          <p:cNvSpPr>
            <a:spLocks noGrp="1"/>
          </p:cNvSpPr>
          <p:nvPr>
            <p:ph type="ftr" sz="quarter" idx="11"/>
          </p:nvPr>
        </p:nvSpPr>
        <p:spPr/>
        <p:txBody>
          <a:bodyPr/>
          <a:lstStyle/>
          <a:p>
            <a:pPr defTabSz="685800"/>
            <a:r>
              <a:rPr lang="en-US">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15</a:t>
            </a:fld>
            <a:endParaRPr lang="en-US">
              <a:solidFill>
                <a:srgbClr val="0F6FC6"/>
              </a:solidFill>
              <a:latin typeface="Corbel" panose="020B0503020204020204"/>
            </a:endParaRPr>
          </a:p>
        </p:txBody>
      </p:sp>
    </p:spTree>
    <p:extLst>
      <p:ext uri="{BB962C8B-B14F-4D97-AF65-F5344CB8AC3E}">
        <p14:creationId xmlns:p14="http://schemas.microsoft.com/office/powerpoint/2010/main" val="814785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314450"/>
            <a:ext cx="7406640" cy="457200"/>
          </a:xfrm>
        </p:spPr>
        <p:txBody>
          <a:bodyPr>
            <a:normAutofit fontScale="90000"/>
          </a:bodyPr>
          <a:lstStyle/>
          <a:p>
            <a:r>
              <a:rPr lang="en-US" dirty="0"/>
              <a:t>Recommendations</a:t>
            </a:r>
          </a:p>
        </p:txBody>
      </p:sp>
      <p:sp>
        <p:nvSpPr>
          <p:cNvPr id="3" name="Content Placeholder 2"/>
          <p:cNvSpPr>
            <a:spLocks noGrp="1"/>
          </p:cNvSpPr>
          <p:nvPr>
            <p:ph idx="1"/>
          </p:nvPr>
        </p:nvSpPr>
        <p:spPr>
          <a:xfrm>
            <a:off x="628650" y="1771651"/>
            <a:ext cx="7886700" cy="3718322"/>
          </a:xfrm>
        </p:spPr>
        <p:txBody>
          <a:bodyPr>
            <a:normAutofit fontScale="92500"/>
          </a:bodyPr>
          <a:lstStyle/>
          <a:p>
            <a:pPr>
              <a:buFont typeface="Wingdings" panose="05000000000000000000" pitchFamily="2" charset="2"/>
              <a:buChar char="§"/>
            </a:pPr>
            <a:r>
              <a:rPr lang="en-US" dirty="0"/>
              <a:t>Develop a more efficient, functional batch process and matching tools; amplify training;  reorganize documentation </a:t>
            </a:r>
          </a:p>
          <a:p>
            <a:pPr>
              <a:buFont typeface="Wingdings" panose="05000000000000000000" pitchFamily="2" charset="2"/>
              <a:buChar char="§"/>
            </a:pPr>
            <a:r>
              <a:rPr lang="en-US" dirty="0"/>
              <a:t>Improve the search mechanism to avoid duplication and ensure disambiguation among entities</a:t>
            </a:r>
          </a:p>
          <a:p>
            <a:pPr>
              <a:buFont typeface="Wingdings" panose="05000000000000000000" pitchFamily="2" charset="2"/>
              <a:buChar char="§"/>
            </a:pPr>
            <a:r>
              <a:rPr lang="en-US" dirty="0"/>
              <a:t>Improve overall database functionality</a:t>
            </a:r>
          </a:p>
          <a:p>
            <a:pPr>
              <a:buFont typeface="Wingdings" panose="05000000000000000000" pitchFamily="2" charset="2"/>
              <a:buChar char="§"/>
            </a:pPr>
            <a:r>
              <a:rPr lang="en-US" dirty="0"/>
              <a:t>Improve the tool by adding more attributes/expanding existing vocabularies (e.g., roles, relationships) to enhance identification</a:t>
            </a:r>
          </a:p>
          <a:p>
            <a:pPr>
              <a:buFont typeface="Wingdings" panose="05000000000000000000" pitchFamily="2" charset="2"/>
              <a:buChar char="§"/>
            </a:pPr>
            <a:r>
              <a:rPr lang="en-US" dirty="0"/>
              <a:t>Provide links from the tool to the necessary resources (e.g., ISO for nationality) or to the appropriate instruction</a:t>
            </a:r>
          </a:p>
          <a:p>
            <a:pPr>
              <a:buFont typeface="Wingdings" panose="05000000000000000000" pitchFamily="2" charset="2"/>
              <a:buChar char="§"/>
            </a:pPr>
            <a:r>
              <a:rPr lang="en-US" dirty="0"/>
              <a:t>Use of the Web portal for creating/enhancing records with more data. Use of  WinIBW client for more complex tasks such as merging</a:t>
            </a:r>
          </a:p>
          <a:p>
            <a:pPr>
              <a:buFont typeface="Wingdings" panose="05000000000000000000" pitchFamily="2" charset="2"/>
              <a:buChar char="§"/>
            </a:pPr>
            <a:r>
              <a:rPr lang="en-US" dirty="0"/>
              <a:t>After observing  the mechanics of merging duplicate ISNI records in the WinIBW client, it seems that task could much better be done via an API that is supplied with a spreadsheet containing duplicate ISNIs on the same row.</a:t>
            </a:r>
          </a:p>
          <a:p>
            <a:endParaRPr lang="en-US" dirty="0"/>
          </a:p>
        </p:txBody>
      </p:sp>
      <p:sp>
        <p:nvSpPr>
          <p:cNvPr id="4" name="Footer Placeholder 3"/>
          <p:cNvSpPr>
            <a:spLocks noGrp="1"/>
          </p:cNvSpPr>
          <p:nvPr>
            <p:ph type="ftr" sz="quarter" idx="11"/>
          </p:nvPr>
        </p:nvSpPr>
        <p:spPr/>
        <p:txBody>
          <a:bodyPr/>
          <a:lstStyle/>
          <a:p>
            <a:pPr defTabSz="685800"/>
            <a:r>
              <a:rPr lang="en-US">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16</a:t>
            </a:fld>
            <a:endParaRPr lang="en-US">
              <a:solidFill>
                <a:srgbClr val="0F6FC6"/>
              </a:solidFill>
              <a:latin typeface="Corbel" panose="020B0503020204020204"/>
            </a:endParaRPr>
          </a:p>
        </p:txBody>
      </p:sp>
    </p:spTree>
    <p:extLst>
      <p:ext uri="{BB962C8B-B14F-4D97-AF65-F5344CB8AC3E}">
        <p14:creationId xmlns:p14="http://schemas.microsoft.com/office/powerpoint/2010/main" val="273854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6275"/>
          </a:xfrm>
        </p:spPr>
        <p:txBody>
          <a:bodyPr/>
          <a:lstStyle/>
          <a:p>
            <a:r>
              <a:rPr lang="en-US" dirty="0"/>
              <a:t>Lessons Learned &amp; Findings</a:t>
            </a:r>
          </a:p>
        </p:txBody>
      </p:sp>
      <p:sp>
        <p:nvSpPr>
          <p:cNvPr id="3" name="Content Placeholder 2"/>
          <p:cNvSpPr>
            <a:spLocks noGrp="1"/>
          </p:cNvSpPr>
          <p:nvPr>
            <p:ph idx="1"/>
          </p:nvPr>
        </p:nvSpPr>
        <p:spPr>
          <a:xfrm>
            <a:off x="185737" y="1953039"/>
            <a:ext cx="8793956" cy="3776249"/>
          </a:xfrm>
        </p:spPr>
        <p:txBody>
          <a:bodyPr>
            <a:normAutofit fontScale="92500"/>
          </a:bodyPr>
          <a:lstStyle/>
          <a:p>
            <a:pPr>
              <a:buFont typeface="Wingdings" panose="05000000000000000000" pitchFamily="2" charset="2"/>
              <a:buChar char="§"/>
            </a:pPr>
            <a:r>
              <a:rPr lang="en-US" dirty="0"/>
              <a:t>We were able to experience a viable alternative to current NACO/PCC practices</a:t>
            </a:r>
          </a:p>
          <a:p>
            <a:pPr>
              <a:buFont typeface="Wingdings" panose="05000000000000000000" pitchFamily="2" charset="2"/>
              <a:buChar char="§"/>
            </a:pPr>
            <a:r>
              <a:rPr lang="en-US" dirty="0"/>
              <a:t>We were given an opportunity to explore the concept of identity management in a working system</a:t>
            </a:r>
          </a:p>
          <a:p>
            <a:pPr>
              <a:buFont typeface="Wingdings" panose="05000000000000000000" pitchFamily="2" charset="2"/>
              <a:buChar char="§"/>
            </a:pPr>
            <a:r>
              <a:rPr lang="en-US" dirty="0"/>
              <a:t>ISNI appears to be an alternative venue to the LCNAF for libraries wanting to contribute authority data</a:t>
            </a:r>
          </a:p>
          <a:p>
            <a:pPr>
              <a:buFont typeface="Wingdings" panose="05000000000000000000" pitchFamily="2" charset="2"/>
              <a:buChar char="§"/>
            </a:pPr>
            <a:r>
              <a:rPr lang="en-US" dirty="0"/>
              <a:t>It was possible for a staff member with minimal MARC background to contribute names from digital library project metadata to this file</a:t>
            </a:r>
          </a:p>
          <a:p>
            <a:pPr>
              <a:buFont typeface="Wingdings" panose="05000000000000000000" pitchFamily="2" charset="2"/>
              <a:buChar char="§"/>
            </a:pPr>
            <a:r>
              <a:rPr lang="en-US" dirty="0"/>
              <a:t>There are some ways that ISNI could be improved by borrowing features from LCNAF, e.g. the editing interface in OCLC</a:t>
            </a:r>
          </a:p>
          <a:p>
            <a:pPr>
              <a:buFont typeface="Wingdings" panose="05000000000000000000" pitchFamily="2" charset="2"/>
              <a:buChar char="§"/>
            </a:pPr>
            <a:r>
              <a:rPr lang="en-US" dirty="0"/>
              <a:t>There are some ways that NACO work could be </a:t>
            </a:r>
            <a:r>
              <a:rPr lang="en-US" dirty="0">
                <a:solidFill>
                  <a:srgbClr val="0070C0"/>
                </a:solidFill>
              </a:rPr>
              <a:t>simplified </a:t>
            </a:r>
            <a:r>
              <a:rPr lang="en-US" dirty="0"/>
              <a:t> by borrowing practices from ISNI, e.g. not requiring “justification” for so many of the different data elements</a:t>
            </a:r>
          </a:p>
          <a:p>
            <a:pPr>
              <a:buFont typeface="Wingdings" panose="05000000000000000000" pitchFamily="2" charset="2"/>
              <a:buChar char="§"/>
            </a:pPr>
            <a:r>
              <a:rPr lang="en-US" dirty="0"/>
              <a:t>Working with ISNI proved to be nearly as time consuming as creating NACOs, given the issues and problems with the tools</a:t>
            </a:r>
          </a:p>
          <a:p>
            <a:pPr>
              <a:buFont typeface="Wingdings" panose="05000000000000000000" pitchFamily="2" charset="2"/>
              <a:buChar char="§"/>
            </a:pPr>
            <a:r>
              <a:rPr lang="en-US" dirty="0"/>
              <a:t>We recognize the potential value of PCC’s involvement in an international identification system of Public Identities</a:t>
            </a:r>
          </a:p>
        </p:txBody>
      </p:sp>
      <p:sp>
        <p:nvSpPr>
          <p:cNvPr id="4" name="Footer Placeholder 3"/>
          <p:cNvSpPr>
            <a:spLocks noGrp="1"/>
          </p:cNvSpPr>
          <p:nvPr>
            <p:ph type="ftr" sz="quarter" idx="11"/>
          </p:nvPr>
        </p:nvSpPr>
        <p:spPr/>
        <p:txBody>
          <a:bodyPr/>
          <a:lstStyle/>
          <a:p>
            <a:pPr defTabSz="685800"/>
            <a:r>
              <a:rPr lang="en-US">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17</a:t>
            </a:fld>
            <a:endParaRPr lang="en-US">
              <a:solidFill>
                <a:srgbClr val="0F6FC6"/>
              </a:solidFill>
              <a:latin typeface="Corbel" panose="020B0503020204020204"/>
            </a:endParaRPr>
          </a:p>
        </p:txBody>
      </p:sp>
    </p:spTree>
    <p:extLst>
      <p:ext uri="{BB962C8B-B14F-4D97-AF65-F5344CB8AC3E}">
        <p14:creationId xmlns:p14="http://schemas.microsoft.com/office/powerpoint/2010/main" val="4052348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ank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03" y="1342585"/>
            <a:ext cx="7143750" cy="3207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4750485"/>
            <a:ext cx="2301241" cy="830997"/>
          </a:xfrm>
          <a:prstGeom prst="rect">
            <a:avLst/>
          </a:prstGeom>
          <a:noFill/>
        </p:spPr>
        <p:txBody>
          <a:bodyPr wrap="square" rtlCol="0">
            <a:spAutoFit/>
          </a:bodyPr>
          <a:lstStyle/>
          <a:p>
            <a:pPr defTabSz="685800"/>
            <a:r>
              <a:rPr lang="en-US" b="1" i="1" dirty="0">
                <a:solidFill>
                  <a:srgbClr val="0070C0"/>
                </a:solidFill>
                <a:latin typeface="Corbel" panose="020B0503020204020204"/>
              </a:rPr>
              <a:t>Iman Dagher</a:t>
            </a:r>
          </a:p>
          <a:p>
            <a:pPr defTabSz="685800"/>
            <a:r>
              <a:rPr lang="en-US" sz="1500" dirty="0">
                <a:solidFill>
                  <a:prstClr val="black"/>
                </a:solidFill>
                <a:latin typeface="Corbel" panose="020B0503020204020204"/>
                <a:hlinkClick r:id="rId4"/>
              </a:rPr>
              <a:t>idagher@library.ucla.edu</a:t>
            </a:r>
            <a:endParaRPr lang="en-US" sz="1500" dirty="0">
              <a:solidFill>
                <a:prstClr val="black"/>
              </a:solidFill>
              <a:latin typeface="Corbel" panose="020B0503020204020204"/>
            </a:endParaRPr>
          </a:p>
          <a:p>
            <a:pPr defTabSz="685800"/>
            <a:endParaRPr lang="en-US" sz="1500" dirty="0">
              <a:solidFill>
                <a:prstClr val="black"/>
              </a:solidFill>
              <a:latin typeface="Corbel" panose="020B0503020204020204"/>
            </a:endParaRPr>
          </a:p>
        </p:txBody>
      </p:sp>
      <p:sp>
        <p:nvSpPr>
          <p:cNvPr id="4" name="TextBox 3"/>
          <p:cNvSpPr txBox="1"/>
          <p:nvPr/>
        </p:nvSpPr>
        <p:spPr>
          <a:xfrm>
            <a:off x="4695093" y="4730429"/>
            <a:ext cx="2584939" cy="830997"/>
          </a:xfrm>
          <a:prstGeom prst="rect">
            <a:avLst/>
          </a:prstGeom>
          <a:noFill/>
        </p:spPr>
        <p:txBody>
          <a:bodyPr wrap="square" rtlCol="0">
            <a:spAutoFit/>
          </a:bodyPr>
          <a:lstStyle/>
          <a:p>
            <a:pPr defTabSz="685800"/>
            <a:r>
              <a:rPr lang="en-US" b="1" i="1" dirty="0">
                <a:solidFill>
                  <a:srgbClr val="0070C0"/>
                </a:solidFill>
                <a:latin typeface="Corbel" panose="020B0503020204020204"/>
              </a:rPr>
              <a:t>Paul Priebe</a:t>
            </a:r>
          </a:p>
          <a:p>
            <a:pPr defTabSz="685800"/>
            <a:r>
              <a:rPr lang="en-US" sz="1500" dirty="0">
                <a:solidFill>
                  <a:prstClr val="black"/>
                </a:solidFill>
                <a:latin typeface="Corbel" panose="020B0503020204020204"/>
                <a:hlinkClick r:id="rId5"/>
              </a:rPr>
              <a:t>ppriebe@library.ucla.edu</a:t>
            </a:r>
            <a:endParaRPr lang="en-US" sz="1500" dirty="0">
              <a:solidFill>
                <a:prstClr val="black"/>
              </a:solidFill>
              <a:latin typeface="Corbel" panose="020B0503020204020204"/>
            </a:endParaRPr>
          </a:p>
          <a:p>
            <a:pPr defTabSz="685800"/>
            <a:endParaRPr lang="en-US" sz="1500" dirty="0">
              <a:solidFill>
                <a:prstClr val="black"/>
              </a:solidFill>
              <a:latin typeface="Corbel" panose="020B0503020204020204"/>
            </a:endParaRPr>
          </a:p>
        </p:txBody>
      </p:sp>
      <p:sp>
        <p:nvSpPr>
          <p:cNvPr id="2" name="Footer Placeholder 1"/>
          <p:cNvSpPr>
            <a:spLocks noGrp="1"/>
          </p:cNvSpPr>
          <p:nvPr>
            <p:ph type="ftr" sz="quarter" idx="11"/>
          </p:nvPr>
        </p:nvSpPr>
        <p:spPr/>
        <p:txBody>
          <a:bodyPr/>
          <a:lstStyle/>
          <a:p>
            <a:pPr defTabSz="685800"/>
            <a:r>
              <a:rPr lang="en-US">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18</a:t>
            </a:fld>
            <a:endParaRPr lang="en-US">
              <a:solidFill>
                <a:srgbClr val="0F6FC6"/>
              </a:solidFill>
              <a:latin typeface="Corbel" panose="020B0503020204020204"/>
            </a:endParaRPr>
          </a:p>
        </p:txBody>
      </p:sp>
    </p:spTree>
    <p:extLst>
      <p:ext uri="{BB962C8B-B14F-4D97-AF65-F5344CB8AC3E}">
        <p14:creationId xmlns:p14="http://schemas.microsoft.com/office/powerpoint/2010/main" val="2781180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970"/>
            <a:ext cx="8458200" cy="800230"/>
          </a:xfrm>
        </p:spPr>
        <p:txBody>
          <a:bodyPr>
            <a:noAutofit/>
          </a:bodyPr>
          <a:lstStyle/>
          <a:p>
            <a:pPr algn="l"/>
            <a:r>
              <a:rPr lang="en-US" sz="3200" b="1" dirty="0">
                <a:solidFill>
                  <a:srgbClr val="C00000"/>
                </a:solidFill>
              </a:rPr>
              <a:t>University of Colorado Boulder’s ISNI Experience</a:t>
            </a:r>
          </a:p>
        </p:txBody>
      </p:sp>
      <p:sp>
        <p:nvSpPr>
          <p:cNvPr id="3" name="Content Placeholder 2"/>
          <p:cNvSpPr>
            <a:spLocks noGrp="1"/>
          </p:cNvSpPr>
          <p:nvPr>
            <p:ph idx="1"/>
          </p:nvPr>
        </p:nvSpPr>
        <p:spPr>
          <a:xfrm>
            <a:off x="208935" y="838200"/>
            <a:ext cx="8839200" cy="5171321"/>
          </a:xfrm>
        </p:spPr>
        <p:txBody>
          <a:bodyPr>
            <a:noAutofit/>
          </a:bodyPr>
          <a:lstStyle/>
          <a:p>
            <a:pPr marL="228600" lvl="0" indent="-228600">
              <a:lnSpc>
                <a:spcPct val="90000"/>
              </a:lnSpc>
              <a:spcBef>
                <a:spcPts val="1000"/>
              </a:spcBef>
            </a:pPr>
            <a:r>
              <a:rPr lang="en-US" sz="2400" dirty="0">
                <a:solidFill>
                  <a:prstClr val="black"/>
                </a:solidFill>
              </a:rPr>
              <a:t>Why we did it</a:t>
            </a:r>
          </a:p>
          <a:p>
            <a:pPr marL="685800" lvl="1" indent="-228600">
              <a:lnSpc>
                <a:spcPct val="90000"/>
              </a:lnSpc>
              <a:spcBef>
                <a:spcPts val="500"/>
              </a:spcBef>
              <a:buFont typeface="Arial" panose="020B0604020202020204" pitchFamily="34" charset="0"/>
              <a:buChar char="•"/>
            </a:pPr>
            <a:r>
              <a:rPr lang="en-US" sz="2000" dirty="0">
                <a:solidFill>
                  <a:prstClr val="black"/>
                </a:solidFill>
              </a:rPr>
              <a:t>Solid NACO foundation to draw on</a:t>
            </a:r>
          </a:p>
          <a:p>
            <a:pPr marL="685800" lvl="1" indent="-228600">
              <a:lnSpc>
                <a:spcPct val="90000"/>
              </a:lnSpc>
              <a:spcBef>
                <a:spcPts val="500"/>
              </a:spcBef>
              <a:buFont typeface="Arial" panose="020B0604020202020204" pitchFamily="34" charset="0"/>
              <a:buChar char="•"/>
            </a:pPr>
            <a:r>
              <a:rPr lang="en-US" sz="2000" dirty="0">
                <a:solidFill>
                  <a:prstClr val="black"/>
                </a:solidFill>
              </a:rPr>
              <a:t>Wanted to be involved in a linked data-related project </a:t>
            </a:r>
          </a:p>
          <a:p>
            <a:pPr marL="685800" lvl="1" indent="-228600">
              <a:lnSpc>
                <a:spcPct val="90000"/>
              </a:lnSpc>
              <a:spcBef>
                <a:spcPts val="500"/>
              </a:spcBef>
              <a:buFont typeface="Arial" panose="020B0604020202020204" pitchFamily="34" charset="0"/>
              <a:buChar char="•"/>
            </a:pPr>
            <a:r>
              <a:rPr lang="en-US" sz="2000" dirty="0">
                <a:solidFill>
                  <a:prstClr val="black"/>
                </a:solidFill>
              </a:rPr>
              <a:t>Wanted to experiment with identity management outside the traditional NACO realm</a:t>
            </a:r>
          </a:p>
          <a:p>
            <a:pPr marL="685800" lvl="1" indent="-228600">
              <a:lnSpc>
                <a:spcPct val="90000"/>
              </a:lnSpc>
              <a:spcBef>
                <a:spcPts val="500"/>
              </a:spcBef>
              <a:buFont typeface="Arial" panose="020B0604020202020204" pitchFamily="34" charset="0"/>
              <a:buChar char="•"/>
            </a:pPr>
            <a:r>
              <a:rPr lang="en-US" sz="2000" dirty="0">
                <a:solidFill>
                  <a:prstClr val="black"/>
                </a:solidFill>
              </a:rPr>
              <a:t>Little technological overhead</a:t>
            </a:r>
          </a:p>
          <a:p>
            <a:pPr marL="228600" lvl="0" indent="-228600">
              <a:lnSpc>
                <a:spcPct val="90000"/>
              </a:lnSpc>
              <a:spcBef>
                <a:spcPts val="1000"/>
              </a:spcBef>
            </a:pPr>
            <a:r>
              <a:rPr lang="en-US" sz="2400" dirty="0" smtClean="0">
                <a:solidFill>
                  <a:prstClr val="black"/>
                </a:solidFill>
              </a:rPr>
              <a:t>Our </a:t>
            </a:r>
            <a:r>
              <a:rPr lang="en-US" sz="2400" dirty="0">
                <a:solidFill>
                  <a:prstClr val="black"/>
                </a:solidFill>
              </a:rPr>
              <a:t>goal</a:t>
            </a:r>
          </a:p>
          <a:p>
            <a:pPr marL="685800" lvl="1" indent="-228600">
              <a:lnSpc>
                <a:spcPct val="90000"/>
              </a:lnSpc>
              <a:spcBef>
                <a:spcPts val="500"/>
              </a:spcBef>
              <a:buFont typeface="Arial" panose="020B0604020202020204" pitchFamily="34" charset="0"/>
              <a:buChar char="•"/>
            </a:pPr>
            <a:r>
              <a:rPr lang="en-US" sz="2000" dirty="0">
                <a:solidFill>
                  <a:prstClr val="black"/>
                </a:solidFill>
              </a:rPr>
              <a:t>Create/modify ISNIs for the faculty and academic units of the College of Engineering and Applied Science (approx. 250 faculty and 25 units)</a:t>
            </a:r>
          </a:p>
          <a:p>
            <a:pPr marL="685800" lvl="1" indent="-228600">
              <a:lnSpc>
                <a:spcPct val="90000"/>
              </a:lnSpc>
              <a:spcBef>
                <a:spcPts val="500"/>
              </a:spcBef>
              <a:buFont typeface="Arial" panose="020B0604020202020204" pitchFamily="34" charset="0"/>
              <a:buChar char="•"/>
            </a:pPr>
            <a:r>
              <a:rPr lang="en-US" sz="2000" dirty="0">
                <a:solidFill>
                  <a:prstClr val="black"/>
                </a:solidFill>
              </a:rPr>
              <a:t>Did not create NACO records in conjunction with the ISNI work</a:t>
            </a:r>
          </a:p>
          <a:p>
            <a:pPr marL="228600" lvl="0" indent="-228600">
              <a:lnSpc>
                <a:spcPct val="90000"/>
              </a:lnSpc>
              <a:spcBef>
                <a:spcPts val="1000"/>
              </a:spcBef>
            </a:pPr>
            <a:r>
              <a:rPr lang="en-US" sz="2400" dirty="0" smtClean="0">
                <a:solidFill>
                  <a:prstClr val="black"/>
                </a:solidFill>
              </a:rPr>
              <a:t>Partnership </a:t>
            </a:r>
            <a:r>
              <a:rPr lang="en-US" sz="2400" dirty="0">
                <a:solidFill>
                  <a:prstClr val="black"/>
                </a:solidFill>
              </a:rPr>
              <a:t>with campus Office of Faculty Affairs was critical</a:t>
            </a:r>
          </a:p>
          <a:p>
            <a:pPr marL="228600" lvl="0" indent="-228600">
              <a:lnSpc>
                <a:spcPct val="90000"/>
              </a:lnSpc>
              <a:spcBef>
                <a:spcPts val="1000"/>
              </a:spcBef>
            </a:pPr>
            <a:r>
              <a:rPr lang="en-US" sz="2400" dirty="0" smtClean="0">
                <a:solidFill>
                  <a:prstClr val="black"/>
                </a:solidFill>
              </a:rPr>
              <a:t>9 </a:t>
            </a:r>
            <a:r>
              <a:rPr lang="en-US" sz="2400" dirty="0">
                <a:solidFill>
                  <a:prstClr val="black"/>
                </a:solidFill>
              </a:rPr>
              <a:t>team members, mix of NACO and non-NACO catalogers</a:t>
            </a:r>
          </a:p>
          <a:p>
            <a:pPr marL="685800" lvl="1" indent="-228600">
              <a:lnSpc>
                <a:spcPct val="90000"/>
              </a:lnSpc>
              <a:spcBef>
                <a:spcPts val="500"/>
              </a:spcBef>
              <a:buFont typeface="Arial" panose="020B0604020202020204" pitchFamily="34" charset="0"/>
              <a:buChar char="•"/>
            </a:pPr>
            <a:r>
              <a:rPr lang="en-US" sz="2000" dirty="0">
                <a:solidFill>
                  <a:prstClr val="black"/>
                </a:solidFill>
              </a:rPr>
              <a:t>NACO catalogers had to suppress “NACO brains”</a:t>
            </a:r>
          </a:p>
          <a:p>
            <a:pPr marL="685800" lvl="1" indent="-228600">
              <a:lnSpc>
                <a:spcPct val="90000"/>
              </a:lnSpc>
              <a:spcBef>
                <a:spcPts val="500"/>
              </a:spcBef>
              <a:buFont typeface="Arial" panose="020B0604020202020204" pitchFamily="34" charset="0"/>
              <a:buChar char="•"/>
            </a:pPr>
            <a:r>
              <a:rPr lang="en-US" sz="2000" dirty="0">
                <a:solidFill>
                  <a:prstClr val="black"/>
                </a:solidFill>
              </a:rPr>
              <a:t>Non-NACO catalogers had to learn extensive search techniques</a:t>
            </a:r>
          </a:p>
          <a:p>
            <a:pPr marL="0" indent="0" fontAlgn="base">
              <a:buNone/>
            </a:pPr>
            <a:endParaRPr lang="en-US" sz="2800" dirty="0" smtClean="0"/>
          </a:p>
          <a:p>
            <a:pPr fontAlgn="base"/>
            <a:endParaRPr lang="en-US" sz="2800" i="1" dirty="0" smtClean="0"/>
          </a:p>
          <a:p>
            <a:pPr fontAlgn="base"/>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173148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Autofit/>
          </a:bodyPr>
          <a:lstStyle/>
          <a:p>
            <a:pPr algn="l"/>
            <a:r>
              <a:rPr lang="en-US" sz="3600" b="1" dirty="0" smtClean="0">
                <a:solidFill>
                  <a:srgbClr val="C00000"/>
                </a:solidFill>
              </a:rPr>
              <a:t>Why ISNI?</a:t>
            </a:r>
            <a:endParaRPr lang="en-US" sz="3600" b="1" dirty="0">
              <a:solidFill>
                <a:srgbClr val="C00000"/>
              </a:solidFill>
            </a:endParaRPr>
          </a:p>
        </p:txBody>
      </p:sp>
      <p:sp>
        <p:nvSpPr>
          <p:cNvPr id="3" name="Content Placeholder 2"/>
          <p:cNvSpPr>
            <a:spLocks noGrp="1"/>
          </p:cNvSpPr>
          <p:nvPr>
            <p:ph idx="1"/>
          </p:nvPr>
        </p:nvSpPr>
        <p:spPr>
          <a:xfrm>
            <a:off x="208935" y="1513720"/>
            <a:ext cx="8839200" cy="4495801"/>
          </a:xfrm>
        </p:spPr>
        <p:txBody>
          <a:bodyPr>
            <a:noAutofit/>
          </a:bodyPr>
          <a:lstStyle/>
          <a:p>
            <a:pPr fontAlgn="base"/>
            <a:r>
              <a:rPr lang="en-US" sz="2800" dirty="0" smtClean="0"/>
              <a:t>ISNI = International Standard Name Identifier</a:t>
            </a:r>
          </a:p>
          <a:p>
            <a:pPr fontAlgn="base"/>
            <a:r>
              <a:rPr lang="en-US" sz="2800" dirty="0" smtClean="0"/>
              <a:t>ISO global standard in the family of ISBN and ISSN</a:t>
            </a:r>
          </a:p>
          <a:p>
            <a:pPr fontAlgn="base"/>
            <a:r>
              <a:rPr lang="en-US" sz="2800" dirty="0"/>
              <a:t>Persistent unique </a:t>
            </a:r>
            <a:r>
              <a:rPr lang="en-US" sz="2800" dirty="0" smtClean="0"/>
              <a:t>identifier for persons and organizations (researchers, inventors, writers, artists, performers, publishers, </a:t>
            </a:r>
            <a:r>
              <a:rPr lang="en-US" sz="2800" dirty="0"/>
              <a:t>etc</a:t>
            </a:r>
            <a:r>
              <a:rPr lang="en-US" sz="2800" dirty="0" smtClean="0"/>
              <a:t>.) </a:t>
            </a:r>
          </a:p>
          <a:p>
            <a:pPr lvl="1" fontAlgn="base"/>
            <a:r>
              <a:rPr lang="en-US" sz="2400" dirty="0" smtClean="0"/>
              <a:t>i.e. the full range of needs for all kinds of libraries</a:t>
            </a:r>
          </a:p>
          <a:p>
            <a:pPr fontAlgn="base"/>
            <a:r>
              <a:rPr lang="en-US" sz="2800" dirty="0" smtClean="0"/>
              <a:t>Cross-domain </a:t>
            </a:r>
            <a:r>
              <a:rPr lang="en-US" sz="2800" dirty="0"/>
              <a:t>standard </a:t>
            </a:r>
            <a:r>
              <a:rPr lang="en-US" sz="2800" dirty="0" smtClean="0"/>
              <a:t>used </a:t>
            </a:r>
            <a:r>
              <a:rPr lang="en-US" sz="2800" dirty="0"/>
              <a:t>by </a:t>
            </a:r>
            <a:r>
              <a:rPr lang="en-US" sz="2800" dirty="0" smtClean="0"/>
              <a:t>libraries</a:t>
            </a:r>
            <a:r>
              <a:rPr lang="en-US" sz="2800" dirty="0"/>
              <a:t>, publishers, databases, </a:t>
            </a:r>
            <a:r>
              <a:rPr lang="en-US" sz="2800" dirty="0" smtClean="0"/>
              <a:t>rights </a:t>
            </a:r>
            <a:r>
              <a:rPr lang="en-US" sz="2800" dirty="0"/>
              <a:t>management </a:t>
            </a:r>
            <a:r>
              <a:rPr lang="en-US" sz="2800" dirty="0" smtClean="0"/>
              <a:t>organizations, etc.</a:t>
            </a:r>
          </a:p>
          <a:p>
            <a:pPr fontAlgn="base"/>
            <a:endParaRPr lang="en-US" sz="2800" dirty="0" smtClean="0"/>
          </a:p>
          <a:p>
            <a:pPr fontAlgn="base"/>
            <a:endParaRPr lang="en-US" sz="2800" i="1" dirty="0" smtClean="0"/>
          </a:p>
          <a:p>
            <a:pPr fontAlgn="base"/>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1980158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935" y="1513720"/>
            <a:ext cx="8839200" cy="4495801"/>
          </a:xfrm>
        </p:spPr>
        <p:txBody>
          <a:bodyPr>
            <a:noAutofit/>
          </a:bodyPr>
          <a:lstStyle/>
          <a:p>
            <a:pPr marL="0" indent="0" fontAlgn="base">
              <a:buNone/>
            </a:pPr>
            <a:endParaRPr lang="en-US" sz="2800" dirty="0" smtClean="0"/>
          </a:p>
          <a:p>
            <a:pPr fontAlgn="base"/>
            <a:endParaRPr lang="en-US" sz="2800" i="1" dirty="0" smtClean="0"/>
          </a:p>
          <a:p>
            <a:pPr fontAlgn="base"/>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6" name="Content Placeholder 2"/>
          <p:cNvSpPr txBox="1">
            <a:spLocks/>
          </p:cNvSpPr>
          <p:nvPr/>
        </p:nvSpPr>
        <p:spPr>
          <a:xfrm>
            <a:off x="230659" y="228600"/>
            <a:ext cx="8456141" cy="5918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smtClean="0">
                <a:ln>
                  <a:noFill/>
                </a:ln>
                <a:solidFill>
                  <a:srgbClr val="C00000"/>
                </a:solidFill>
                <a:effectLst/>
                <a:uLnTx/>
                <a:uFillTx/>
                <a:latin typeface="Calibri" panose="020F0502020204030204"/>
                <a:ea typeface="+mn-ea"/>
                <a:cs typeface="+mn-cs"/>
              </a:rPr>
              <a:t>Differences between NACO and ISNI 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Searching for NACO versus ISNI serves a different purpose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Similarities between NACO and ISNI work</a:t>
            </a:r>
          </a:p>
          <a:p>
            <a:pPr marL="685800" marR="0" lvl="1" indent="-228600" algn="l" defTabSz="914400" rtl="0" eaLnBrk="1" fontAlgn="auto" latinLnBrk="0" hangingPunct="1">
              <a:lnSpc>
                <a:spcPct val="90000"/>
              </a:lnSpc>
              <a:spcBef>
                <a:spcPts val="5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Searching is very important to prevent the creation of duplicate ISNIs!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pic>
        <p:nvPicPr>
          <p:cNvPr id="8" name="Picture 7"/>
          <p:cNvPicPr>
            <a:picLocks noChangeAspect="1"/>
          </p:cNvPicPr>
          <p:nvPr/>
        </p:nvPicPr>
        <p:blipFill>
          <a:blip r:embed="rId4"/>
          <a:stretch>
            <a:fillRect/>
          </a:stretch>
        </p:blipFill>
        <p:spPr>
          <a:xfrm>
            <a:off x="195488" y="685800"/>
            <a:ext cx="8743220" cy="4053986"/>
          </a:xfrm>
          <a:prstGeom prst="rect">
            <a:avLst/>
          </a:prstGeom>
        </p:spPr>
      </p:pic>
    </p:spTree>
    <p:extLst>
      <p:ext uri="{BB962C8B-B14F-4D97-AF65-F5344CB8AC3E}">
        <p14:creationId xmlns:p14="http://schemas.microsoft.com/office/powerpoint/2010/main" val="3837278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935" y="1513720"/>
            <a:ext cx="8839200" cy="4495801"/>
          </a:xfrm>
        </p:spPr>
        <p:txBody>
          <a:bodyPr>
            <a:noAutofit/>
          </a:bodyPr>
          <a:lstStyle/>
          <a:p>
            <a:pPr marL="0" indent="0" fontAlgn="base">
              <a:buNone/>
            </a:pPr>
            <a:endParaRPr lang="en-US" sz="2800" dirty="0" smtClean="0"/>
          </a:p>
          <a:p>
            <a:pPr fontAlgn="base"/>
            <a:endParaRPr lang="en-US" sz="2800" i="1" dirty="0" smtClean="0"/>
          </a:p>
          <a:p>
            <a:pPr fontAlgn="base"/>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4" name="Rectangle 3"/>
          <p:cNvSpPr/>
          <p:nvPr/>
        </p:nvSpPr>
        <p:spPr>
          <a:xfrm>
            <a:off x="685800" y="228600"/>
            <a:ext cx="8153400" cy="5681555"/>
          </a:xfrm>
          <a:prstGeom prst="rect">
            <a:avLst/>
          </a:prstGeom>
        </p:spPr>
        <p:txBody>
          <a:bodyPr wrap="square">
            <a:spAutoFit/>
          </a:bodyPr>
          <a:lstStyle/>
          <a:p>
            <a:pPr marR="0" lvl="0" defTabSz="914400" eaLnBrk="1" fontAlgn="auto" latinLnBrk="0" hangingPunct="1">
              <a:lnSpc>
                <a:spcPct val="90000"/>
              </a:lnSpc>
              <a:spcBef>
                <a:spcPts val="1000"/>
              </a:spcBef>
              <a:spcAft>
                <a:spcPts val="0"/>
              </a:spcAft>
              <a:buClrTx/>
              <a:buSzTx/>
              <a:tabLst/>
              <a:defRPr/>
            </a:pPr>
            <a:r>
              <a:rPr kumimoji="0" lang="en-US" sz="2800" b="1" i="0" u="none" strike="noStrike" kern="0" cap="none" spc="0" normalizeH="0" baseline="0" noProof="0" dirty="0" smtClean="0">
                <a:ln>
                  <a:noFill/>
                </a:ln>
                <a:solidFill>
                  <a:srgbClr val="C00000"/>
                </a:solidFill>
                <a:effectLst/>
                <a:uLnTx/>
                <a:uFillTx/>
              </a:rPr>
              <a:t>Outcomes and Observations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Project was completed in 3 months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Half of the work involved ISNI maintenance activities</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rPr>
              <a:t>modifying existing ISNIs to include CU Boulder organizational information</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rPr>
              <a:t>merging duplicate records for our faculty</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rPr>
              <a:t>Resolving mixed identities</a:t>
            </a:r>
          </a:p>
          <a:p>
            <a:pPr marR="0" lvl="0" defTabSz="914400" eaLnBrk="1" fontAlgn="auto" latinLnBrk="0" hangingPunct="1">
              <a:lnSpc>
                <a:spcPct val="90000"/>
              </a:lnSpc>
              <a:spcBef>
                <a:spcPts val="1000"/>
              </a:spcBef>
              <a:spcAft>
                <a:spcPts val="0"/>
              </a:spcAft>
              <a:buClrTx/>
              <a:buSzTx/>
              <a:tabLst/>
              <a:defRPr/>
            </a:pPr>
            <a:r>
              <a:rPr kumimoji="0" lang="en-US" sz="2800" b="1" i="0" u="none" strike="noStrike" kern="0" cap="none" spc="0" normalizeH="0" baseline="0" noProof="0" dirty="0" smtClean="0">
                <a:ln>
                  <a:noFill/>
                </a:ln>
                <a:solidFill>
                  <a:srgbClr val="C00000"/>
                </a:solidFill>
                <a:effectLst/>
                <a:uLnTx/>
                <a:uFillTx/>
              </a:rPr>
              <a:t>Future Plans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Create/modify ISNIs for all CU Boulder faculty and academic units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Implement </a:t>
            </a:r>
            <a:r>
              <a:rPr kumimoji="0" lang="en-US" sz="2400" b="0" i="0" u="none" strike="noStrike" kern="0" cap="none" spc="0" normalizeH="0" baseline="0" noProof="0" dirty="0" err="1" smtClean="0">
                <a:ln>
                  <a:noFill/>
                </a:ln>
                <a:solidFill>
                  <a:prstClr val="black"/>
                </a:solidFill>
                <a:effectLst/>
                <a:uLnTx/>
                <a:uFillTx/>
              </a:rPr>
              <a:t>batchloading</a:t>
            </a:r>
            <a:r>
              <a:rPr kumimoji="0" lang="en-US" sz="2400" b="0" i="0" u="none" strike="noStrike" kern="0" cap="none" spc="0" normalizeH="0" baseline="0" noProof="0" dirty="0" smtClean="0">
                <a:ln>
                  <a:noFill/>
                </a:ln>
                <a:solidFill>
                  <a:prstClr val="black"/>
                </a:solidFill>
                <a:effectLst/>
                <a:uLnTx/>
                <a:uFillTx/>
              </a:rPr>
              <a:t> processes to achieve this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No anticipated concurrent NACO/ISNI work</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rPr>
              <a:t>Expected benefits to Faculty Affairs in harvesting campus research productivity</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rPr>
              <a:t>Integration of ISNI and ORCID identifiers</a:t>
            </a:r>
            <a:endParaRPr kumimoji="0" lang="en-US"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1673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970"/>
            <a:ext cx="8458200" cy="800230"/>
          </a:xfrm>
        </p:spPr>
        <p:txBody>
          <a:bodyPr>
            <a:noAutofit/>
          </a:bodyPr>
          <a:lstStyle/>
          <a:p>
            <a:r>
              <a:rPr lang="en-US" sz="3200" b="1" dirty="0">
                <a:solidFill>
                  <a:srgbClr val="C00000"/>
                </a:solidFill>
              </a:rPr>
              <a:t>PCC ISNI Pilot API Review/Testing Subgroup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8" name="Content Placeholder 4"/>
          <p:cNvSpPr>
            <a:spLocks noGrp="1"/>
          </p:cNvSpPr>
          <p:nvPr>
            <p:ph idx="1"/>
          </p:nvPr>
        </p:nvSpPr>
        <p:spPr>
          <a:xfrm>
            <a:off x="439615" y="838200"/>
            <a:ext cx="8229600" cy="5309207"/>
          </a:xfrm>
        </p:spPr>
        <p:txBody>
          <a:bodyPr>
            <a:noAutofit/>
          </a:bodyPr>
          <a:lstStyle/>
          <a:p>
            <a:r>
              <a:rPr lang="en-US" sz="2000" dirty="0" smtClean="0"/>
              <a:t>Chair:  Ben Abrahamse, Chair of Standing Committee on Applications</a:t>
            </a:r>
          </a:p>
          <a:p>
            <a:r>
              <a:rPr lang="en-US" sz="2000" dirty="0" smtClean="0"/>
              <a:t>Participating Institutions</a:t>
            </a:r>
          </a:p>
          <a:p>
            <a:pPr lvl="1"/>
            <a:r>
              <a:rPr lang="en-US" sz="2000" dirty="0" smtClean="0"/>
              <a:t>Columbia, Harvard, Michigan State, Stanford</a:t>
            </a:r>
          </a:p>
          <a:p>
            <a:r>
              <a:rPr lang="en-US" sz="2000" dirty="0" smtClean="0"/>
              <a:t>Charge:</a:t>
            </a:r>
          </a:p>
          <a:p>
            <a:pPr lvl="1"/>
            <a:r>
              <a:rPr lang="en-US" sz="2000" dirty="0" smtClean="0"/>
              <a:t> Review ISNI API documentation to learn functionality and gaps</a:t>
            </a:r>
          </a:p>
          <a:p>
            <a:pPr lvl="2"/>
            <a:r>
              <a:rPr lang="en-US" sz="2000" dirty="0" smtClean="0"/>
              <a:t>SRU Search API: Search existing identities in ISNI</a:t>
            </a:r>
          </a:p>
          <a:p>
            <a:pPr lvl="2"/>
            <a:r>
              <a:rPr lang="en-US" sz="2000" dirty="0" err="1" smtClean="0"/>
              <a:t>AtomPub</a:t>
            </a:r>
            <a:r>
              <a:rPr lang="en-US" sz="2000" dirty="0" smtClean="0"/>
              <a:t> API: Submit ISNI requests using the ISNI </a:t>
            </a:r>
            <a:r>
              <a:rPr lang="en-US" sz="2000" dirty="0" err="1" smtClean="0"/>
              <a:t>AtomPub</a:t>
            </a:r>
            <a:r>
              <a:rPr lang="en-US" sz="2000" dirty="0" smtClean="0"/>
              <a:t> Request schema</a:t>
            </a:r>
          </a:p>
          <a:p>
            <a:pPr lvl="1"/>
            <a:r>
              <a:rPr lang="en-US" sz="2000" dirty="0" smtClean="0"/>
              <a:t>Test functionality according to varied use cases</a:t>
            </a:r>
          </a:p>
          <a:p>
            <a:pPr lvl="1"/>
            <a:r>
              <a:rPr lang="en-US" sz="2000" dirty="0" smtClean="0"/>
              <a:t>Determine ease of use and identify support or additional documentation that would be necessary for PCC members availing themselves of this self-service model</a:t>
            </a:r>
          </a:p>
          <a:p>
            <a:pPr lvl="1"/>
            <a:r>
              <a:rPr lang="en-US" sz="2000" dirty="0" smtClean="0"/>
              <a:t>Identify and prioritize development roadmap for ISNI for maximum benefit of API interaction with ISNI</a:t>
            </a:r>
          </a:p>
          <a:p>
            <a:pPr lvl="1"/>
            <a:r>
              <a:rPr lang="en-US" sz="2000" dirty="0" smtClean="0"/>
              <a:t>Document lessons learned, activities that require attention by others</a:t>
            </a:r>
            <a:endParaRPr lang="en-US" sz="2000" dirty="0"/>
          </a:p>
        </p:txBody>
      </p:sp>
    </p:spTree>
    <p:extLst>
      <p:ext uri="{BB962C8B-B14F-4D97-AF65-F5344CB8AC3E}">
        <p14:creationId xmlns:p14="http://schemas.microsoft.com/office/powerpoint/2010/main" val="326829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935" y="1513720"/>
            <a:ext cx="8839200" cy="4495801"/>
          </a:xfrm>
        </p:spPr>
        <p:txBody>
          <a:bodyPr>
            <a:noAutofit/>
          </a:bodyPr>
          <a:lstStyle/>
          <a:p>
            <a:pPr marL="0" indent="0" fontAlgn="base">
              <a:buNone/>
            </a:pPr>
            <a:endParaRPr lang="en-US" sz="2800" dirty="0" smtClean="0"/>
          </a:p>
          <a:p>
            <a:pPr fontAlgn="base"/>
            <a:endParaRPr lang="en-US" sz="2800" i="1" dirty="0" smtClean="0"/>
          </a:p>
          <a:p>
            <a:pPr fontAlgn="base"/>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4" name="Rectangle 3"/>
          <p:cNvSpPr/>
          <p:nvPr/>
        </p:nvSpPr>
        <p:spPr>
          <a:xfrm>
            <a:off x="551835" y="685800"/>
            <a:ext cx="8153400" cy="4768998"/>
          </a:xfrm>
          <a:prstGeom prst="rect">
            <a:avLst/>
          </a:prstGeom>
        </p:spPr>
        <p:txBody>
          <a:bodyPr wrap="square">
            <a:spAutoFit/>
          </a:bodyPr>
          <a:lstStyle/>
          <a:p>
            <a:pPr lvl="0">
              <a:lnSpc>
                <a:spcPct val="90000"/>
              </a:lnSpc>
              <a:spcBef>
                <a:spcPts val="1000"/>
              </a:spcBef>
            </a:pPr>
            <a:r>
              <a:rPr lang="en-US" sz="3200" dirty="0">
                <a:solidFill>
                  <a:prstClr val="black"/>
                </a:solidFill>
              </a:rPr>
              <a:t>Use cases</a:t>
            </a:r>
          </a:p>
          <a:p>
            <a:pPr marL="685800" lvl="1" indent="-228600">
              <a:lnSpc>
                <a:spcPct val="90000"/>
              </a:lnSpc>
              <a:spcBef>
                <a:spcPts val="500"/>
              </a:spcBef>
              <a:buFont typeface="Arial" panose="020B0604020202020204" pitchFamily="34" charset="0"/>
              <a:buChar char="•"/>
            </a:pPr>
            <a:r>
              <a:rPr lang="en-US" sz="2800" dirty="0">
                <a:solidFill>
                  <a:prstClr val="black"/>
                </a:solidFill>
              </a:rPr>
              <a:t>Columbia: Department names</a:t>
            </a:r>
          </a:p>
          <a:p>
            <a:pPr marL="685800" lvl="1" indent="-228600">
              <a:lnSpc>
                <a:spcPct val="90000"/>
              </a:lnSpc>
              <a:spcBef>
                <a:spcPts val="500"/>
              </a:spcBef>
              <a:buFont typeface="Arial" panose="020B0604020202020204" pitchFamily="34" charset="0"/>
              <a:buChar char="•"/>
            </a:pPr>
            <a:r>
              <a:rPr lang="en-US" sz="2800" dirty="0">
                <a:solidFill>
                  <a:prstClr val="black"/>
                </a:solidFill>
              </a:rPr>
              <a:t>Harvard: Harvard University Press authors</a:t>
            </a:r>
          </a:p>
          <a:p>
            <a:pPr marL="685800" lvl="1" indent="-228600">
              <a:lnSpc>
                <a:spcPct val="90000"/>
              </a:lnSpc>
              <a:spcBef>
                <a:spcPts val="500"/>
              </a:spcBef>
              <a:buFont typeface="Arial" panose="020B0604020202020204" pitchFamily="34" charset="0"/>
              <a:buChar char="•"/>
            </a:pPr>
            <a:r>
              <a:rPr lang="en-US" sz="2800" dirty="0">
                <a:solidFill>
                  <a:prstClr val="black"/>
                </a:solidFill>
              </a:rPr>
              <a:t>Michigan State: ETD authors</a:t>
            </a:r>
          </a:p>
          <a:p>
            <a:pPr marL="685800" lvl="1" indent="-228600">
              <a:lnSpc>
                <a:spcPct val="90000"/>
              </a:lnSpc>
              <a:spcBef>
                <a:spcPts val="500"/>
              </a:spcBef>
              <a:buFont typeface="Arial" panose="020B0604020202020204" pitchFamily="34" charset="0"/>
              <a:buChar char="•"/>
            </a:pPr>
            <a:r>
              <a:rPr lang="en-US" sz="2800" dirty="0">
                <a:solidFill>
                  <a:prstClr val="black"/>
                </a:solidFill>
              </a:rPr>
              <a:t>Stanford: Game developer names</a:t>
            </a:r>
          </a:p>
          <a:p>
            <a:pPr lvl="0">
              <a:lnSpc>
                <a:spcPct val="90000"/>
              </a:lnSpc>
              <a:spcBef>
                <a:spcPts val="1000"/>
              </a:spcBef>
            </a:pPr>
            <a:endParaRPr lang="en-US" sz="3200" dirty="0" smtClean="0">
              <a:solidFill>
                <a:prstClr val="black"/>
              </a:solidFill>
            </a:endParaRPr>
          </a:p>
          <a:p>
            <a:pPr lvl="0">
              <a:lnSpc>
                <a:spcPct val="90000"/>
              </a:lnSpc>
              <a:spcBef>
                <a:spcPts val="1000"/>
              </a:spcBef>
            </a:pPr>
            <a:r>
              <a:rPr lang="en-US" sz="3200" dirty="0" smtClean="0">
                <a:solidFill>
                  <a:prstClr val="black"/>
                </a:solidFill>
              </a:rPr>
              <a:t>The </a:t>
            </a:r>
            <a:r>
              <a:rPr lang="en-US" sz="3200" dirty="0">
                <a:solidFill>
                  <a:prstClr val="black"/>
                </a:solidFill>
              </a:rPr>
              <a:t>group began its work in October 2017 and had its final meeting in April 2018</a:t>
            </a:r>
          </a:p>
          <a:p>
            <a:pPr marL="685800" lvl="1" indent="-228600">
              <a:lnSpc>
                <a:spcPct val="90000"/>
              </a:lnSpc>
              <a:spcBef>
                <a:spcPts val="500"/>
              </a:spcBef>
              <a:buFont typeface="Arial" panose="020B0604020202020204" pitchFamily="34" charset="0"/>
              <a:buChar char="•"/>
            </a:pPr>
            <a:r>
              <a:rPr lang="en-US" sz="2800" dirty="0">
                <a:solidFill>
                  <a:prstClr val="black"/>
                </a:solidFill>
              </a:rPr>
              <a:t>Reports from participating institutions submitted to Chair</a:t>
            </a:r>
          </a:p>
        </p:txBody>
      </p:sp>
    </p:spTree>
    <p:extLst>
      <p:ext uri="{BB962C8B-B14F-4D97-AF65-F5344CB8AC3E}">
        <p14:creationId xmlns:p14="http://schemas.microsoft.com/office/powerpoint/2010/main" val="1764146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r>
              <a:rPr lang="en-US" b="1" dirty="0">
                <a:solidFill>
                  <a:srgbClr val="C00000"/>
                </a:solidFill>
                <a:latin typeface="+mn-lt"/>
              </a:rPr>
              <a:t>SRU Search </a:t>
            </a:r>
            <a:r>
              <a:rPr lang="en-US" b="1" dirty="0" smtClean="0">
                <a:solidFill>
                  <a:srgbClr val="C00000"/>
                </a:solidFill>
                <a:latin typeface="+mn-lt"/>
              </a:rPr>
              <a:t>API</a:t>
            </a:r>
            <a:endParaRPr lang="en-US" b="1" dirty="0">
              <a:solidFill>
                <a:srgbClr val="C00000"/>
              </a:solidFill>
              <a:latin typeface="+mn-lt"/>
            </a:endParaRPr>
          </a:p>
        </p:txBody>
      </p:sp>
      <p:sp>
        <p:nvSpPr>
          <p:cNvPr id="3" name="Content Placeholder 2"/>
          <p:cNvSpPr>
            <a:spLocks noGrp="1"/>
          </p:cNvSpPr>
          <p:nvPr>
            <p:ph idx="1"/>
          </p:nvPr>
        </p:nvSpPr>
        <p:spPr>
          <a:xfrm>
            <a:off x="628650" y="1828800"/>
            <a:ext cx="3787902" cy="3342227"/>
          </a:xfrm>
        </p:spPr>
        <p:txBody>
          <a:bodyPr>
            <a:normAutofit fontScale="92500" lnSpcReduction="20000"/>
          </a:bodyPr>
          <a:lstStyle/>
          <a:p>
            <a:r>
              <a:rPr lang="en-US" dirty="0" smtClean="0"/>
              <a:t>Verify if identity has been established in ISNI</a:t>
            </a:r>
          </a:p>
          <a:p>
            <a:r>
              <a:rPr lang="en-US" dirty="0" smtClean="0"/>
              <a:t>Base URL: </a:t>
            </a:r>
            <a:r>
              <a:rPr lang="en-US" dirty="0" smtClean="0">
                <a:hlinkClick r:id="rId2"/>
              </a:rPr>
              <a:t>http://isni.oclc.org/sru/DB=1.2/</a:t>
            </a:r>
            <a:endParaRPr lang="en-US" dirty="0" smtClean="0"/>
          </a:p>
          <a:p>
            <a:r>
              <a:rPr lang="en-US" dirty="0" smtClean="0"/>
              <a:t>Result returned in XML according to the ISNI enquiry response schema</a:t>
            </a:r>
          </a:p>
          <a:p>
            <a:r>
              <a:rPr lang="en-US" dirty="0" smtClean="0"/>
              <a:t>Searching with non-Latin script allowed</a:t>
            </a:r>
          </a:p>
          <a:p>
            <a:r>
              <a:rPr lang="en-US" dirty="0"/>
              <a:t>API allows more search parameters (year of birth, ISNI status, creation class, creation role</a:t>
            </a:r>
            <a:r>
              <a:rPr lang="en-US" dirty="0" smtClean="0"/>
              <a:t>)</a:t>
            </a:r>
            <a:r>
              <a:rPr lang="en-US" dirty="0"/>
              <a:t> </a:t>
            </a:r>
            <a:r>
              <a:rPr lang="en-US" dirty="0" smtClean="0"/>
              <a:t>than ISNI public portal</a:t>
            </a:r>
            <a:endParaRPr lang="en-US" dirty="0"/>
          </a:p>
        </p:txBody>
      </p:sp>
      <p:pic>
        <p:nvPicPr>
          <p:cNvPr id="4" name="Picture 3"/>
          <p:cNvPicPr>
            <a:picLocks noChangeAspect="1"/>
          </p:cNvPicPr>
          <p:nvPr/>
        </p:nvPicPr>
        <p:blipFill>
          <a:blip r:embed="rId3"/>
          <a:stretch>
            <a:fillRect/>
          </a:stretch>
        </p:blipFill>
        <p:spPr>
          <a:xfrm>
            <a:off x="4517662" y="1143000"/>
            <a:ext cx="3997688" cy="43326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3602562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b="1" dirty="0" smtClean="0">
                <a:solidFill>
                  <a:srgbClr val="C00000"/>
                </a:solidFill>
                <a:latin typeface="+mn-lt"/>
              </a:rPr>
              <a:t>AtomPub API</a:t>
            </a:r>
            <a:endParaRPr lang="en-US" b="1" dirty="0">
              <a:solidFill>
                <a:srgbClr val="C00000"/>
              </a:solidFill>
              <a:latin typeface="+mn-lt"/>
            </a:endParaRPr>
          </a:p>
        </p:txBody>
      </p:sp>
      <p:sp>
        <p:nvSpPr>
          <p:cNvPr id="3" name="Content Placeholder 2"/>
          <p:cNvSpPr>
            <a:spLocks noGrp="1"/>
          </p:cNvSpPr>
          <p:nvPr>
            <p:ph idx="1"/>
          </p:nvPr>
        </p:nvSpPr>
        <p:spPr>
          <a:xfrm>
            <a:off x="762000" y="1295400"/>
            <a:ext cx="7886700" cy="4351338"/>
          </a:xfrm>
        </p:spPr>
        <p:txBody>
          <a:bodyPr>
            <a:normAutofit fontScale="92500" lnSpcReduction="20000"/>
          </a:bodyPr>
          <a:lstStyle/>
          <a:p>
            <a:r>
              <a:rPr lang="en-US" dirty="0" smtClean="0"/>
              <a:t>For submitting requests to ISNI database</a:t>
            </a:r>
          </a:p>
          <a:p>
            <a:r>
              <a:rPr lang="en-US" dirty="0" smtClean="0"/>
              <a:t>Requests:</a:t>
            </a:r>
          </a:p>
          <a:p>
            <a:pPr lvl="1"/>
            <a:r>
              <a:rPr lang="en-US" dirty="0" smtClean="0"/>
              <a:t>Initial assignment, i.e. new ISNI</a:t>
            </a:r>
          </a:p>
          <a:p>
            <a:pPr lvl="1"/>
            <a:r>
              <a:rPr lang="en-US" dirty="0" smtClean="0"/>
              <a:t>Enrich/correct</a:t>
            </a:r>
          </a:p>
          <a:p>
            <a:pPr lvl="1"/>
            <a:r>
              <a:rPr lang="en-US" dirty="0" smtClean="0"/>
              <a:t>Merge</a:t>
            </a:r>
          </a:p>
          <a:p>
            <a:pPr lvl="1"/>
            <a:r>
              <a:rPr lang="en-US" dirty="0" smtClean="0"/>
              <a:t>Transfer</a:t>
            </a:r>
          </a:p>
          <a:p>
            <a:pPr lvl="1"/>
            <a:r>
              <a:rPr lang="en-US" dirty="0" smtClean="0"/>
              <a:t>Resolve possible matches in batch loaded names</a:t>
            </a:r>
            <a:endParaRPr lang="en-US" dirty="0"/>
          </a:p>
          <a:p>
            <a:r>
              <a:rPr lang="en-US" dirty="0" smtClean="0"/>
              <a:t>Base URL (ACCEPT database): </a:t>
            </a:r>
            <a:r>
              <a:rPr lang="en-US" dirty="0">
                <a:hlinkClick r:id="rId2"/>
              </a:rPr>
              <a:t>https://isni-m-acc.oclc.nl/ATOM/isni</a:t>
            </a:r>
            <a:r>
              <a:rPr lang="en-US" dirty="0" smtClean="0"/>
              <a:t>?</a:t>
            </a:r>
          </a:p>
          <a:p>
            <a:r>
              <a:rPr lang="en-US" dirty="0" smtClean="0"/>
              <a:t>Request and response are sent in XML format</a:t>
            </a:r>
          </a:p>
          <a:p>
            <a:pPr lvl="1"/>
            <a:r>
              <a:rPr lang="en-US" dirty="0" smtClean="0">
                <a:hlinkClick r:id="rId3"/>
              </a:rPr>
              <a:t>ISNI AtomPub request schema</a:t>
            </a:r>
            <a:endParaRPr lang="en-US" dirty="0" smtClean="0"/>
          </a:p>
          <a:p>
            <a:pPr lvl="1"/>
            <a:r>
              <a:rPr lang="en-US" dirty="0" smtClean="0">
                <a:hlinkClick r:id="rId4"/>
              </a:rPr>
              <a:t>ISNI AtomPub response schema</a:t>
            </a:r>
            <a:endParaRPr lang="en-US" dirty="0" smtClean="0"/>
          </a:p>
          <a:p>
            <a:r>
              <a:rPr lang="en-US" dirty="0" smtClean="0"/>
              <a:t>Authentication by whitelisting IP addresses</a:t>
            </a:r>
          </a:p>
          <a:p>
            <a:pPr lvl="1"/>
            <a:r>
              <a:rPr lang="en-US" dirty="0" smtClean="0"/>
              <a:t>Does not work well with VPN</a:t>
            </a:r>
          </a:p>
          <a:p>
            <a:pPr lvl="1"/>
            <a:r>
              <a:rPr lang="en-US" dirty="0" smtClean="0"/>
              <a:t>Plan to move away from whitelisting</a:t>
            </a:r>
          </a:p>
          <a:p>
            <a:r>
              <a:rPr lang="en-US" dirty="0" smtClean="0"/>
              <a:t>Can interact with AtomPub API through script or Firefox </a:t>
            </a:r>
            <a:r>
              <a:rPr lang="en-US" dirty="0">
                <a:hlinkClick r:id="rId5"/>
              </a:rPr>
              <a:t>H</a:t>
            </a:r>
            <a:r>
              <a:rPr lang="en-US" dirty="0" smtClean="0">
                <a:hlinkClick r:id="rId5"/>
              </a:rPr>
              <a:t>ttpRequester</a:t>
            </a:r>
            <a:r>
              <a:rPr lang="en-US" dirty="0" smtClean="0"/>
              <a:t> plugin</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415253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28600" b="9563"/>
          <a:stretch/>
        </p:blipFill>
        <p:spPr>
          <a:xfrm>
            <a:off x="3200401" y="1295401"/>
            <a:ext cx="5638799" cy="5334000"/>
          </a:xfrm>
          <a:prstGeom prst="rect">
            <a:avLst/>
          </a:prstGeom>
        </p:spPr>
      </p:pic>
      <p:sp>
        <p:nvSpPr>
          <p:cNvPr id="2" name="Title 1"/>
          <p:cNvSpPr>
            <a:spLocks noGrp="1"/>
          </p:cNvSpPr>
          <p:nvPr>
            <p:ph type="title"/>
          </p:nvPr>
        </p:nvSpPr>
        <p:spPr/>
        <p:txBody>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1" y="2226469"/>
            <a:ext cx="3079586" cy="3263504"/>
          </a:xfrm>
        </p:spPr>
        <p:txBody>
          <a:bodyPr/>
          <a:lstStyle/>
          <a:p>
            <a:pPr marL="0" indent="0">
              <a:buNone/>
            </a:pPr>
            <a:r>
              <a:rPr lang="en-US" sz="2000" dirty="0" smtClean="0"/>
              <a:t>Request XML</a:t>
            </a:r>
          </a:p>
          <a:p>
            <a:pPr lvl="1"/>
            <a:r>
              <a:rPr lang="en-US" sz="2000" dirty="0" smtClean="0"/>
              <a:t>&lt;</a:t>
            </a:r>
            <a:r>
              <a:rPr lang="en-US" sz="2000" dirty="0" err="1" smtClean="0"/>
              <a:t>identityInformation</a:t>
            </a:r>
            <a:r>
              <a:rPr lang="en-US" sz="2000" dirty="0" smtClean="0"/>
              <a:t>&gt; is non-repeatable</a:t>
            </a:r>
          </a:p>
          <a:p>
            <a:pPr lvl="2"/>
            <a:r>
              <a:rPr lang="en-US" sz="2000" dirty="0" smtClean="0"/>
              <a:t>One identity per XML</a:t>
            </a:r>
          </a:p>
          <a:p>
            <a:pPr lvl="1"/>
            <a:r>
              <a:rPr lang="en-US" sz="2000" dirty="0" smtClean="0"/>
              <a:t>Can request “trace” info – detailed transaction information</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410792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0" y="2226469"/>
            <a:ext cx="2890504" cy="3263504"/>
          </a:xfrm>
        </p:spPr>
        <p:txBody>
          <a:bodyPr>
            <a:normAutofit/>
          </a:bodyPr>
          <a:lstStyle/>
          <a:p>
            <a:pPr marL="0" indent="0">
              <a:buNone/>
            </a:pPr>
            <a:r>
              <a:rPr lang="en-US" sz="2000" dirty="0" smtClean="0"/>
              <a:t>HttpRequester</a:t>
            </a:r>
          </a:p>
          <a:p>
            <a:pPr lvl="1"/>
            <a:r>
              <a:rPr lang="en-US" sz="2000" dirty="0" smtClean="0"/>
              <a:t>Firefox add-on</a:t>
            </a:r>
          </a:p>
          <a:p>
            <a:pPr lvl="1"/>
            <a:r>
              <a:rPr lang="en-US" sz="2000" dirty="0" smtClean="0"/>
              <a:t>Only works up to Firefox ver. 56</a:t>
            </a:r>
          </a:p>
          <a:p>
            <a:pPr lvl="1"/>
            <a:r>
              <a:rPr lang="en-US" sz="2000" dirty="0" smtClean="0"/>
              <a:t>Paste request XML on the left and get response on the right</a:t>
            </a:r>
            <a:endParaRPr lang="en-US" sz="2000" dirty="0"/>
          </a:p>
        </p:txBody>
      </p:sp>
      <p:pic>
        <p:nvPicPr>
          <p:cNvPr id="6" name="Picture 5"/>
          <p:cNvPicPr>
            <a:picLocks noChangeAspect="1"/>
          </p:cNvPicPr>
          <p:nvPr/>
        </p:nvPicPr>
        <p:blipFill>
          <a:blip r:embed="rId2"/>
          <a:stretch>
            <a:fillRect/>
          </a:stretch>
        </p:blipFill>
        <p:spPr>
          <a:xfrm>
            <a:off x="3377718" y="1721358"/>
            <a:ext cx="5667116" cy="38769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692547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0" y="2226469"/>
            <a:ext cx="3191256" cy="3263504"/>
          </a:xfrm>
        </p:spPr>
        <p:txBody>
          <a:bodyPr>
            <a:normAutofit/>
          </a:bodyPr>
          <a:lstStyle/>
          <a:p>
            <a:pPr marL="0" indent="0">
              <a:buNone/>
            </a:pPr>
            <a:r>
              <a:rPr lang="en-US" sz="2400" dirty="0" smtClean="0"/>
              <a:t>Python script</a:t>
            </a:r>
          </a:p>
          <a:p>
            <a:pPr lvl="1"/>
            <a:r>
              <a:rPr lang="en-US" sz="2400" dirty="0" smtClean="0"/>
              <a:t>Sending POST request with ISNI database URL and Request XML as arguments</a:t>
            </a:r>
          </a:p>
        </p:txBody>
      </p:sp>
      <p:pic>
        <p:nvPicPr>
          <p:cNvPr id="4" name="Picture 3"/>
          <p:cNvPicPr>
            <a:picLocks noChangeAspect="1"/>
          </p:cNvPicPr>
          <p:nvPr/>
        </p:nvPicPr>
        <p:blipFill>
          <a:blip r:embed="rId2"/>
          <a:stretch>
            <a:fillRect/>
          </a:stretch>
        </p:blipFill>
        <p:spPr>
          <a:xfrm>
            <a:off x="3886200" y="2226469"/>
            <a:ext cx="4629150" cy="3128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4194125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3"/>
          </a:xfrm>
        </p:spPr>
        <p:txBody>
          <a:bodyPr>
            <a:normAutofit fontScale="90000"/>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0" y="1066800"/>
            <a:ext cx="7886700" cy="4351338"/>
          </a:xfrm>
        </p:spPr>
        <p:txBody>
          <a:bodyPr>
            <a:noAutofit/>
          </a:bodyPr>
          <a:lstStyle/>
          <a:p>
            <a:pPr marL="0" indent="0">
              <a:buNone/>
            </a:pPr>
            <a:r>
              <a:rPr lang="en-US" sz="2400" dirty="0" smtClean="0"/>
              <a:t>Observations</a:t>
            </a:r>
          </a:p>
          <a:p>
            <a:pPr lvl="1"/>
            <a:r>
              <a:rPr lang="en-US" sz="2100" dirty="0" smtClean="0"/>
              <a:t>XML response is “cryptic”</a:t>
            </a:r>
          </a:p>
          <a:p>
            <a:pPr lvl="2"/>
            <a:r>
              <a:rPr lang="en-US" sz="2100" dirty="0" smtClean="0"/>
              <a:t>Response includes HTTP code (mainly 406 vs. 200), &lt;</a:t>
            </a:r>
            <a:r>
              <a:rPr lang="en-US" sz="2100" dirty="0" err="1" smtClean="0"/>
              <a:t>ISNIAssigned</a:t>
            </a:r>
            <a:r>
              <a:rPr lang="en-US" sz="2100" dirty="0" smtClean="0"/>
              <a:t>&gt; or &lt;</a:t>
            </a:r>
            <a:r>
              <a:rPr lang="en-US" sz="2100" dirty="0" err="1"/>
              <a:t>n</a:t>
            </a:r>
            <a:r>
              <a:rPr lang="en-US" sz="2100" dirty="0" err="1" smtClean="0"/>
              <a:t>oISNI</a:t>
            </a:r>
            <a:r>
              <a:rPr lang="en-US" sz="2100" dirty="0" smtClean="0"/>
              <a:t>&gt;, and reason</a:t>
            </a:r>
          </a:p>
          <a:p>
            <a:pPr lvl="2"/>
            <a:r>
              <a:rPr lang="en-US" sz="2100" dirty="0" smtClean="0"/>
              <a:t>Reasons (e.g</a:t>
            </a:r>
            <a:r>
              <a:rPr lang="en-US" sz="2100" dirty="0"/>
              <a:t>. </a:t>
            </a:r>
            <a:r>
              <a:rPr lang="en-US" sz="2100" dirty="0" smtClean="0"/>
              <a:t>“Data not accepted”, “Sparse record”) do not tell you exactly which required data point is missing</a:t>
            </a:r>
          </a:p>
          <a:p>
            <a:pPr lvl="2"/>
            <a:r>
              <a:rPr lang="en-US" sz="2100" dirty="0" smtClean="0"/>
              <a:t>“Trace” information details checks done by the system but too technical</a:t>
            </a:r>
          </a:p>
          <a:p>
            <a:pPr lvl="1"/>
            <a:r>
              <a:rPr lang="en-US" sz="2100" dirty="0" smtClean="0"/>
              <a:t>Cannot batch multiple identities in one request XML transaction</a:t>
            </a:r>
          </a:p>
          <a:p>
            <a:pPr lvl="2"/>
            <a:r>
              <a:rPr lang="en-US" sz="2100" dirty="0" smtClean="0"/>
              <a:t>Only allows transaction of one identity at a time due to the XML schema limitation</a:t>
            </a:r>
          </a:p>
          <a:p>
            <a:pPr lvl="2"/>
            <a:r>
              <a:rPr lang="en-US" sz="2100" dirty="0" smtClean="0"/>
              <a:t>API will reject the request if more than one &lt;</a:t>
            </a:r>
            <a:r>
              <a:rPr lang="en-US" sz="2100" dirty="0" err="1" smtClean="0"/>
              <a:t>identityInformation</a:t>
            </a:r>
            <a:r>
              <a:rPr lang="en-US" sz="2100" dirty="0" smtClean="0"/>
              <a:t>&gt; exists</a:t>
            </a:r>
          </a:p>
          <a:p>
            <a:pPr lvl="2"/>
            <a:r>
              <a:rPr lang="en-US" sz="2100" dirty="0" smtClean="0"/>
              <a:t>Can be solved by iterating through multiple request XML files using a script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20694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Autofit/>
          </a:bodyPr>
          <a:lstStyle/>
          <a:p>
            <a:r>
              <a:rPr lang="en-US" sz="3200" b="1" dirty="0" smtClean="0">
                <a:solidFill>
                  <a:srgbClr val="C00000"/>
                </a:solidFill>
              </a:rPr>
              <a:t>PCC ISNI Pilot participants</a:t>
            </a:r>
            <a:endParaRPr lang="en-US" sz="3200" b="1"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4254934"/>
              </p:ext>
            </p:extLst>
          </p:nvPr>
        </p:nvGraphicFramePr>
        <p:xfrm>
          <a:off x="457200" y="1187245"/>
          <a:ext cx="8229600" cy="3962400"/>
        </p:xfrm>
        <a:graphic>
          <a:graphicData uri="http://schemas.openxmlformats.org/drawingml/2006/table">
            <a:tbl>
              <a:tblPr firstRow="1" bandRow="1">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800" b="0" dirty="0" smtClean="0"/>
                        <a:t>Brown University</a:t>
                      </a:r>
                    </a:p>
                  </a:txBody>
                  <a:tcPr/>
                </a:tc>
                <a:tc>
                  <a:txBody>
                    <a:bodyPr/>
                    <a:lstStyle/>
                    <a:p>
                      <a:r>
                        <a:rPr lang="en-US" sz="2800" b="0" dirty="0" smtClean="0"/>
                        <a:t>University of Chicago</a:t>
                      </a:r>
                      <a:endParaRPr lang="en-US" sz="2800" b="0" dirty="0"/>
                    </a:p>
                  </a:txBody>
                  <a:tcPr/>
                </a:tc>
                <a:extLst>
                  <a:ext uri="{0D108BD9-81ED-4DB2-BD59-A6C34878D82A}">
                    <a16:rowId xmlns:a16="http://schemas.microsoft.com/office/drawing/2014/main" val="10000"/>
                  </a:ext>
                </a:extLst>
              </a:tr>
              <a:tr h="370840">
                <a:tc>
                  <a:txBody>
                    <a:bodyPr/>
                    <a:lstStyle/>
                    <a:p>
                      <a:r>
                        <a:rPr lang="en-US" sz="2800" b="0" dirty="0" smtClean="0"/>
                        <a:t>University of Colorado Boulder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Columbia University</a:t>
                      </a:r>
                    </a:p>
                  </a:txBody>
                  <a:tcPr/>
                </a:tc>
                <a:extLst>
                  <a:ext uri="{0D108BD9-81ED-4DB2-BD59-A6C34878D82A}">
                    <a16:rowId xmlns:a16="http://schemas.microsoft.com/office/drawing/2014/main" val="10001"/>
                  </a:ext>
                </a:extLst>
              </a:tr>
              <a:tr h="370840">
                <a:tc>
                  <a:txBody>
                    <a:bodyPr/>
                    <a:lstStyle/>
                    <a:p>
                      <a:r>
                        <a:rPr lang="en-US" sz="2800" b="0" dirty="0" smtClean="0"/>
                        <a:t>Cornell University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Michigan State University</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Stanford University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Stony Brook</a:t>
                      </a:r>
                      <a:r>
                        <a:rPr lang="en-US" sz="2800" b="0" baseline="0" dirty="0" smtClean="0"/>
                        <a:t> University</a:t>
                      </a:r>
                      <a:endParaRPr lang="en-US" sz="2800" b="0" dirty="0" smtClean="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Texas A&amp;M</a:t>
                      </a:r>
                    </a:p>
                  </a:txBody>
                  <a:tcPr/>
                </a:tc>
                <a:tc>
                  <a:txBody>
                    <a:bodyPr/>
                    <a:lstStyle/>
                    <a:p>
                      <a:r>
                        <a:rPr lang="en-US" sz="2800" b="0" dirty="0" smtClean="0"/>
                        <a:t>UC Davis</a:t>
                      </a:r>
                      <a:endParaRPr lang="en-US" sz="2800" b="0" dirty="0"/>
                    </a:p>
                  </a:txBody>
                  <a:tcPr/>
                </a:tc>
                <a:extLst>
                  <a:ext uri="{0D108BD9-81ED-4DB2-BD59-A6C34878D82A}">
                    <a16:rowId xmlns:a16="http://schemas.microsoft.com/office/drawing/2014/main" val="10004"/>
                  </a:ext>
                </a:extLst>
              </a:tr>
              <a:tr h="370840">
                <a:tc>
                  <a:txBody>
                    <a:bodyPr/>
                    <a:lstStyle/>
                    <a:p>
                      <a:r>
                        <a:rPr lang="en-US" sz="2800" b="0" dirty="0" smtClean="0"/>
                        <a:t>UCLA</a:t>
                      </a:r>
                      <a:endParaRPr lang="en-US" sz="2800" b="0" dirty="0"/>
                    </a:p>
                  </a:txBody>
                  <a:tcPr/>
                </a:tc>
                <a:tc>
                  <a:txBody>
                    <a:bodyPr/>
                    <a:lstStyle/>
                    <a:p>
                      <a:r>
                        <a:rPr lang="en-US" sz="2800" b="0" dirty="0" smtClean="0"/>
                        <a:t>University of Wisconsin-Madison</a:t>
                      </a:r>
                      <a:endParaRPr lang="en-US" sz="2800" b="0" dirty="0"/>
                    </a:p>
                  </a:txBody>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7" name="TextBox 6"/>
          <p:cNvSpPr txBox="1"/>
          <p:nvPr/>
        </p:nvSpPr>
        <p:spPr>
          <a:xfrm>
            <a:off x="540774" y="5417971"/>
            <a:ext cx="807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*with Harvard Library contributing coordination with ISNI and OCLC</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129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762001"/>
          </a:xfrm>
        </p:spPr>
        <p:txBody>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0" y="1066801"/>
            <a:ext cx="7886700" cy="4957763"/>
          </a:xfrm>
        </p:spPr>
        <p:txBody>
          <a:bodyPr>
            <a:normAutofit fontScale="92500" lnSpcReduction="10000"/>
          </a:bodyPr>
          <a:lstStyle/>
          <a:p>
            <a:pPr marL="0" indent="0">
              <a:buNone/>
            </a:pPr>
            <a:r>
              <a:rPr lang="en-US" sz="2400" dirty="0" smtClean="0"/>
              <a:t>Observations (</a:t>
            </a:r>
            <a:r>
              <a:rPr lang="en-US" sz="2400" dirty="0" err="1" smtClean="0"/>
              <a:t>con’t</a:t>
            </a:r>
            <a:r>
              <a:rPr lang="en-US" sz="2400" dirty="0" smtClean="0"/>
              <a:t>)</a:t>
            </a:r>
          </a:p>
          <a:p>
            <a:pPr lvl="1"/>
            <a:r>
              <a:rPr lang="en-US" sz="2000" dirty="0" smtClean="0"/>
              <a:t>Not as easy as expected to have an ISNI assigned</a:t>
            </a:r>
          </a:p>
          <a:p>
            <a:pPr lvl="2"/>
            <a:r>
              <a:rPr lang="en-US" sz="2000" dirty="0" smtClean="0"/>
              <a:t>Personal name with surname and forename requires one of the followings</a:t>
            </a:r>
          </a:p>
          <a:p>
            <a:pPr lvl="3"/>
            <a:r>
              <a:rPr lang="en-US" sz="2000" dirty="0" smtClean="0"/>
              <a:t>both </a:t>
            </a:r>
            <a:r>
              <a:rPr lang="en-US" sz="2000" dirty="0"/>
              <a:t>a </a:t>
            </a:r>
            <a:r>
              <a:rPr lang="en-US" sz="2000" dirty="0">
                <a:solidFill>
                  <a:srgbClr val="FF0000"/>
                </a:solidFill>
              </a:rPr>
              <a:t>full birth date </a:t>
            </a:r>
            <a:r>
              <a:rPr lang="en-US" sz="2000" dirty="0"/>
              <a:t>and a </a:t>
            </a:r>
            <a:r>
              <a:rPr lang="en-US" sz="2000" dirty="0">
                <a:solidFill>
                  <a:srgbClr val="FF0000"/>
                </a:solidFill>
              </a:rPr>
              <a:t>full death </a:t>
            </a:r>
            <a:r>
              <a:rPr lang="en-US" sz="2000" dirty="0" smtClean="0">
                <a:solidFill>
                  <a:srgbClr val="FF0000"/>
                </a:solidFill>
              </a:rPr>
              <a:t>date </a:t>
            </a:r>
            <a:endParaRPr lang="en-US" sz="2000" dirty="0">
              <a:solidFill>
                <a:srgbClr val="FF0000"/>
              </a:solidFill>
            </a:endParaRPr>
          </a:p>
          <a:p>
            <a:pPr lvl="3"/>
            <a:r>
              <a:rPr lang="en-US" sz="2000" dirty="0" smtClean="0"/>
              <a:t>a </a:t>
            </a:r>
            <a:r>
              <a:rPr lang="en-US" sz="2000" dirty="0">
                <a:solidFill>
                  <a:srgbClr val="FF0000"/>
                </a:solidFill>
              </a:rPr>
              <a:t>birth year </a:t>
            </a:r>
            <a:r>
              <a:rPr lang="en-US" sz="2000" dirty="0"/>
              <a:t>as well as a </a:t>
            </a:r>
            <a:r>
              <a:rPr lang="en-US" sz="2000" dirty="0">
                <a:solidFill>
                  <a:srgbClr val="FF0000"/>
                </a:solidFill>
              </a:rPr>
              <a:t>related name </a:t>
            </a:r>
            <a:r>
              <a:rPr lang="en-US" sz="2000" dirty="0"/>
              <a:t>and a </a:t>
            </a:r>
            <a:r>
              <a:rPr lang="en-US" sz="2000" dirty="0">
                <a:solidFill>
                  <a:srgbClr val="FF0000"/>
                </a:solidFill>
              </a:rPr>
              <a:t>title or </a:t>
            </a:r>
            <a:r>
              <a:rPr lang="en-US" sz="2000" dirty="0" smtClean="0">
                <a:solidFill>
                  <a:srgbClr val="FF0000"/>
                </a:solidFill>
              </a:rPr>
              <a:t>instrument </a:t>
            </a:r>
            <a:endParaRPr lang="en-US" sz="2000" dirty="0">
              <a:solidFill>
                <a:srgbClr val="FF0000"/>
              </a:solidFill>
            </a:endParaRPr>
          </a:p>
          <a:p>
            <a:pPr lvl="3"/>
            <a:r>
              <a:rPr lang="en-US" sz="2000" dirty="0" smtClean="0"/>
              <a:t>a </a:t>
            </a:r>
            <a:r>
              <a:rPr lang="en-US" sz="2000" dirty="0">
                <a:solidFill>
                  <a:srgbClr val="FF0000"/>
                </a:solidFill>
              </a:rPr>
              <a:t>title or instrument </a:t>
            </a:r>
            <a:r>
              <a:rPr lang="en-US" sz="2000" dirty="0"/>
              <a:t>as well as a </a:t>
            </a:r>
            <a:r>
              <a:rPr lang="en-US" sz="2000" dirty="0">
                <a:solidFill>
                  <a:srgbClr val="FF0000"/>
                </a:solidFill>
              </a:rPr>
              <a:t>URL link </a:t>
            </a:r>
            <a:r>
              <a:rPr lang="en-US" sz="2000" dirty="0"/>
              <a:t>and a “</a:t>
            </a:r>
            <a:r>
              <a:rPr lang="en-US" sz="2000" dirty="0">
                <a:solidFill>
                  <a:srgbClr val="FF0000"/>
                </a:solidFill>
              </a:rPr>
              <a:t>related name</a:t>
            </a:r>
            <a:r>
              <a:rPr lang="en-US" sz="2000" dirty="0" smtClean="0"/>
              <a:t>” </a:t>
            </a:r>
            <a:endParaRPr lang="en-US" sz="2000" dirty="0"/>
          </a:p>
          <a:p>
            <a:pPr lvl="3"/>
            <a:r>
              <a:rPr lang="en-US" sz="2000" dirty="0" smtClean="0"/>
              <a:t>at </a:t>
            </a:r>
            <a:r>
              <a:rPr lang="en-US" sz="2000" dirty="0"/>
              <a:t>least one </a:t>
            </a:r>
            <a:r>
              <a:rPr lang="en-US" sz="2000" dirty="0">
                <a:solidFill>
                  <a:srgbClr val="FF0000"/>
                </a:solidFill>
              </a:rPr>
              <a:t>related name with the type “is not</a:t>
            </a:r>
            <a:r>
              <a:rPr lang="en-US" sz="2000" dirty="0" smtClean="0">
                <a:solidFill>
                  <a:srgbClr val="FF0000"/>
                </a:solidFill>
              </a:rPr>
              <a:t>”</a:t>
            </a:r>
          </a:p>
          <a:p>
            <a:pPr lvl="1"/>
            <a:r>
              <a:rPr lang="en-US" sz="2000" dirty="0"/>
              <a:t>Unexpected </a:t>
            </a:r>
            <a:r>
              <a:rPr lang="en-US" sz="2000" dirty="0" smtClean="0"/>
              <a:t>merging</a:t>
            </a:r>
          </a:p>
          <a:p>
            <a:pPr lvl="2"/>
            <a:r>
              <a:rPr lang="en-US" sz="2000" dirty="0" smtClean="0"/>
              <a:t>System will check if the request matches any existing identities in the database</a:t>
            </a:r>
          </a:p>
          <a:p>
            <a:pPr lvl="3"/>
            <a:r>
              <a:rPr lang="en-US" sz="2000" smtClean="0"/>
              <a:t>If </a:t>
            </a:r>
            <a:r>
              <a:rPr lang="en-US" sz="2000" smtClean="0"/>
              <a:t>similarity</a:t>
            </a:r>
            <a:r>
              <a:rPr lang="en-US" sz="2000" smtClean="0"/>
              <a:t> </a:t>
            </a:r>
            <a:r>
              <a:rPr lang="en-US" sz="2000" dirty="0" smtClean="0"/>
              <a:t>&gt; 0.85000 </a:t>
            </a:r>
            <a:r>
              <a:rPr lang="en-US" sz="2000" dirty="0" smtClean="0">
                <a:sym typeface="Wingdings" panose="05000000000000000000" pitchFamily="2" charset="2"/>
              </a:rPr>
              <a:t> identity sent will be merged into the existing identity</a:t>
            </a:r>
          </a:p>
          <a:p>
            <a:pPr lvl="2"/>
            <a:r>
              <a:rPr lang="en-US" sz="2000" dirty="0" smtClean="0">
                <a:sym typeface="Wingdings" panose="05000000000000000000" pitchFamily="2" charset="2"/>
              </a:rPr>
              <a:t>A </a:t>
            </a:r>
            <a:r>
              <a:rPr lang="en-US" sz="2000" dirty="0">
                <a:sym typeface="Wingdings" panose="05000000000000000000" pitchFamily="2" charset="2"/>
              </a:rPr>
              <a:t>musician (James Montgomery) with </a:t>
            </a:r>
            <a:r>
              <a:rPr lang="en-US" sz="2000" dirty="0" smtClean="0">
                <a:sym typeface="Wingdings" panose="05000000000000000000" pitchFamily="2" charset="2"/>
              </a:rPr>
              <a:t>full birth date, related band name, title of work, and a unique </a:t>
            </a:r>
            <a:r>
              <a:rPr lang="en-US" sz="2000" dirty="0" err="1" smtClean="0">
                <a:sym typeface="Wingdings" panose="05000000000000000000" pitchFamily="2" charset="2"/>
              </a:rPr>
              <a:t>MusicBrainz</a:t>
            </a:r>
            <a:r>
              <a:rPr lang="en-US" sz="2000" dirty="0" smtClean="0">
                <a:sym typeface="Wingdings" panose="05000000000000000000" pitchFamily="2" charset="2"/>
              </a:rPr>
              <a:t> ID, got merged into </a:t>
            </a:r>
            <a:r>
              <a:rPr lang="en-US" sz="2000" dirty="0">
                <a:sym typeface="Wingdings" panose="05000000000000000000" pitchFamily="2" charset="2"/>
              </a:rPr>
              <a:t>an existing ISNI record of an actor (J.C. </a:t>
            </a:r>
            <a:r>
              <a:rPr lang="en-US" sz="2000" dirty="0" smtClean="0">
                <a:sym typeface="Wingdings" panose="05000000000000000000" pitchFamily="2" charset="2"/>
              </a:rPr>
              <a:t>Montgomery) with a different </a:t>
            </a:r>
            <a:r>
              <a:rPr lang="en-US" sz="2000" dirty="0" err="1" smtClean="0">
                <a:sym typeface="Wingdings" panose="05000000000000000000" pitchFamily="2" charset="2"/>
              </a:rPr>
              <a:t>MusicBrainz</a:t>
            </a:r>
            <a:r>
              <a:rPr lang="en-US" sz="2000" dirty="0" smtClean="0">
                <a:sym typeface="Wingdings" panose="05000000000000000000" pitchFamily="2" charset="2"/>
              </a:rPr>
              <a:t> ID</a:t>
            </a:r>
          </a:p>
          <a:p>
            <a:pPr lvl="2"/>
            <a:r>
              <a:rPr lang="en-US" sz="2000" dirty="0" smtClean="0">
                <a:sym typeface="Wingdings" panose="05000000000000000000" pitchFamily="2" charset="2"/>
              </a:rPr>
              <a:t>How can we avoid this kind of wrong merge? Using &lt;</a:t>
            </a:r>
            <a:r>
              <a:rPr lang="en-US" sz="2000" dirty="0" err="1" smtClean="0">
                <a:sym typeface="Wingdings" panose="05000000000000000000" pitchFamily="2" charset="2"/>
              </a:rPr>
              <a:t>isNot</a:t>
            </a:r>
            <a:r>
              <a:rPr lang="en-US" sz="2000" dirty="0" smtClean="0">
                <a:sym typeface="Wingdings" panose="05000000000000000000" pitchFamily="2" charset="2"/>
              </a:rPr>
              <a:t>&gt;?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37063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b="1" dirty="0" err="1" smtClean="0">
                <a:solidFill>
                  <a:srgbClr val="C00000"/>
                </a:solidFill>
                <a:latin typeface="+mn-lt"/>
              </a:rPr>
              <a:t>AtomPub</a:t>
            </a:r>
            <a:r>
              <a:rPr lang="en-US" b="1" dirty="0" smtClean="0">
                <a:solidFill>
                  <a:srgbClr val="C00000"/>
                </a:solidFill>
                <a:latin typeface="+mn-lt"/>
              </a:rPr>
              <a:t> API</a:t>
            </a:r>
            <a:endParaRPr lang="en-US" b="1" dirty="0">
              <a:solidFill>
                <a:srgbClr val="C00000"/>
              </a:solidFill>
              <a:latin typeface="+mn-lt"/>
            </a:endParaRPr>
          </a:p>
        </p:txBody>
      </p:sp>
      <p:sp>
        <p:nvSpPr>
          <p:cNvPr id="3" name="Content Placeholder 2"/>
          <p:cNvSpPr>
            <a:spLocks noGrp="1"/>
          </p:cNvSpPr>
          <p:nvPr>
            <p:ph idx="1"/>
          </p:nvPr>
        </p:nvSpPr>
        <p:spPr>
          <a:xfrm>
            <a:off x="628650" y="1219201"/>
            <a:ext cx="7886700" cy="4572000"/>
          </a:xfrm>
        </p:spPr>
        <p:txBody>
          <a:bodyPr/>
          <a:lstStyle/>
          <a:p>
            <a:pPr marL="0" indent="0">
              <a:buNone/>
            </a:pPr>
            <a:r>
              <a:rPr lang="en-US" sz="2400" dirty="0" smtClean="0"/>
              <a:t>Observations (</a:t>
            </a:r>
            <a:r>
              <a:rPr lang="en-US" sz="2400" dirty="0" err="1"/>
              <a:t>con’t</a:t>
            </a:r>
            <a:r>
              <a:rPr lang="en-US" sz="2400" dirty="0" smtClean="0"/>
              <a:t>)</a:t>
            </a:r>
          </a:p>
          <a:p>
            <a:pPr lvl="1"/>
            <a:r>
              <a:rPr lang="en-US" sz="2000" dirty="0" smtClean="0"/>
              <a:t>“Enrich” request requires copying the whole record plus new data points</a:t>
            </a:r>
          </a:p>
          <a:p>
            <a:pPr lvl="2"/>
            <a:r>
              <a:rPr lang="en-US" sz="2000" dirty="0" smtClean="0"/>
              <a:t>Enrichment submission goes through the same validation process as new assignment</a:t>
            </a:r>
          </a:p>
          <a:p>
            <a:pPr lvl="3"/>
            <a:r>
              <a:rPr lang="en-US" sz="2000" dirty="0" smtClean="0"/>
              <a:t>Submission has to be “rich” enough</a:t>
            </a:r>
          </a:p>
          <a:p>
            <a:pPr lvl="2"/>
            <a:r>
              <a:rPr lang="en-US" sz="2000" dirty="0" smtClean="0"/>
              <a:t>Cannot just put new data points in the request XML</a:t>
            </a:r>
          </a:p>
          <a:p>
            <a:pPr lvl="3"/>
            <a:r>
              <a:rPr lang="en-US" sz="2000" dirty="0" smtClean="0"/>
              <a:t>Will wipe existing data points otherwise</a:t>
            </a:r>
          </a:p>
          <a:p>
            <a:pPr lvl="1"/>
            <a:r>
              <a:rPr lang="en-US" sz="2000" dirty="0" smtClean="0"/>
              <a:t>Transfer is not for partial transfer</a:t>
            </a:r>
          </a:p>
          <a:p>
            <a:pPr lvl="2"/>
            <a:r>
              <a:rPr lang="en-US" sz="2000" dirty="0" smtClean="0"/>
              <a:t>Transfer is more or less a “merge” request</a:t>
            </a:r>
          </a:p>
          <a:p>
            <a:pPr lvl="2"/>
            <a:r>
              <a:rPr lang="en-US" sz="2000" dirty="0" smtClean="0"/>
              <a:t>Data points will be moved to preferred ISNI and original ISNI will be deprecated</a:t>
            </a:r>
          </a:p>
          <a:p>
            <a:pPr lvl="2"/>
            <a:r>
              <a:rPr lang="en-US" sz="2000" dirty="0" smtClean="0"/>
              <a:t>Mixed identity record has to be handled by ISNI Quality Team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25934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9200"/>
            <a:ext cx="7886700" cy="4038599"/>
          </a:xfrm>
        </p:spPr>
        <p:txBody>
          <a:bodyPr>
            <a:normAutofit/>
          </a:bodyPr>
          <a:lstStyle/>
          <a:p>
            <a:pPr lvl="1"/>
            <a:r>
              <a:rPr lang="en-US" sz="2400" dirty="0" smtClean="0"/>
              <a:t>Investigate how to integrate AtomPub API into ETD ingest process</a:t>
            </a:r>
          </a:p>
          <a:p>
            <a:pPr lvl="1"/>
            <a:r>
              <a:rPr lang="en-US" sz="2400" dirty="0" smtClean="0"/>
              <a:t>Try to get ISNI assigned based on </a:t>
            </a:r>
          </a:p>
          <a:p>
            <a:pPr marL="685800" lvl="2" indent="0">
              <a:buNone/>
            </a:pPr>
            <a:r>
              <a:rPr lang="en-US" sz="2400" dirty="0" smtClean="0">
                <a:solidFill>
                  <a:srgbClr val="FF0000"/>
                </a:solidFill>
              </a:rPr>
              <a:t>title </a:t>
            </a:r>
            <a:r>
              <a:rPr lang="en-US" sz="2400" dirty="0">
                <a:solidFill>
                  <a:srgbClr val="FF0000"/>
                </a:solidFill>
              </a:rPr>
              <a:t>or instrument </a:t>
            </a:r>
            <a:r>
              <a:rPr lang="en-US" sz="2400" dirty="0"/>
              <a:t>as well as a </a:t>
            </a:r>
            <a:r>
              <a:rPr lang="en-US" sz="2400" dirty="0">
                <a:solidFill>
                  <a:srgbClr val="FF0000"/>
                </a:solidFill>
              </a:rPr>
              <a:t>URL link </a:t>
            </a:r>
            <a:r>
              <a:rPr lang="en-US" sz="2400" dirty="0"/>
              <a:t>and a “</a:t>
            </a:r>
            <a:r>
              <a:rPr lang="en-US" sz="2400" dirty="0">
                <a:solidFill>
                  <a:srgbClr val="FF0000"/>
                </a:solidFill>
              </a:rPr>
              <a:t>related name</a:t>
            </a:r>
            <a:r>
              <a:rPr lang="en-US" sz="2400" dirty="0"/>
              <a:t>” </a:t>
            </a:r>
            <a:endParaRPr lang="en-US" sz="2400" dirty="0" smtClean="0"/>
          </a:p>
          <a:p>
            <a:pPr lvl="2"/>
            <a:r>
              <a:rPr lang="en-US" sz="2400" dirty="0" smtClean="0"/>
              <a:t>Title: ETD title</a:t>
            </a:r>
          </a:p>
          <a:p>
            <a:pPr lvl="2"/>
            <a:r>
              <a:rPr lang="en-US" sz="2400" dirty="0" smtClean="0"/>
              <a:t>URL link: author’s LinkedIn profile or similar web resource (probably through API calls)</a:t>
            </a:r>
          </a:p>
          <a:p>
            <a:pPr lvl="2"/>
            <a:r>
              <a:rPr lang="en-US" sz="2400" dirty="0" smtClean="0"/>
              <a:t>Related name: Michigan State University</a:t>
            </a:r>
          </a:p>
          <a:p>
            <a:pPr lvl="1"/>
            <a:r>
              <a:rPr lang="en-US" sz="2400" dirty="0" smtClean="0"/>
              <a:t>Involve on-the-fly transformation of </a:t>
            </a:r>
            <a:r>
              <a:rPr lang="en-US" sz="2400" dirty="0" err="1" smtClean="0"/>
              <a:t>MarcXML</a:t>
            </a:r>
            <a:r>
              <a:rPr lang="en-US" sz="2400" dirty="0" smtClean="0"/>
              <a:t> data points into ISNI request XML format for </a:t>
            </a:r>
            <a:r>
              <a:rPr lang="en-US" sz="2400" dirty="0" err="1" smtClean="0"/>
              <a:t>AtomPub</a:t>
            </a:r>
            <a:r>
              <a:rPr lang="en-US" sz="2400" dirty="0" smtClean="0"/>
              <a:t> submission</a:t>
            </a:r>
            <a:endParaRPr lang="en-US" sz="2400" dirty="0"/>
          </a:p>
          <a:p>
            <a:pPr lvl="1"/>
            <a:endParaRPr lang="en-US" dirty="0"/>
          </a:p>
        </p:txBody>
      </p:sp>
      <p:sp>
        <p:nvSpPr>
          <p:cNvPr id="2" name="TextBox 1"/>
          <p:cNvSpPr txBox="1"/>
          <p:nvPr/>
        </p:nvSpPr>
        <p:spPr>
          <a:xfrm>
            <a:off x="628650" y="304800"/>
            <a:ext cx="6610350" cy="600164"/>
          </a:xfrm>
          <a:prstGeom prst="rect">
            <a:avLst/>
          </a:prstGeom>
          <a:noFill/>
        </p:spPr>
        <p:txBody>
          <a:bodyPr wrap="square" rtlCol="0">
            <a:spAutoFit/>
          </a:bodyPr>
          <a:lstStyle/>
          <a:p>
            <a:r>
              <a:rPr lang="en-US" sz="3300" b="1" dirty="0">
                <a:solidFill>
                  <a:srgbClr val="C00000"/>
                </a:solidFill>
              </a:rPr>
              <a:t>Future Development at MSU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235130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4959927"/>
          </a:xfrm>
        </p:spPr>
        <p:txBody>
          <a:bodyPr>
            <a:noAutofit/>
          </a:bodyPr>
          <a:lstStyle/>
          <a:p>
            <a:pPr marL="0" indent="0" fontAlgn="base">
              <a:buNone/>
            </a:pPr>
            <a:endParaRPr lang="en-US" sz="3000" dirty="0" smtClean="0"/>
          </a:p>
          <a:p>
            <a:pPr marL="0" indent="0" fontAlgn="base">
              <a:buNone/>
            </a:pPr>
            <a:endParaRPr lang="en-US" sz="3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
        <p:nvSpPr>
          <p:cNvPr id="12" name="Shape 406"/>
          <p:cNvSpPr txBox="1"/>
          <p:nvPr/>
        </p:nvSpPr>
        <p:spPr>
          <a:xfrm>
            <a:off x="387450" y="4737039"/>
            <a:ext cx="8369100" cy="933600"/>
          </a:xfrm>
          <a:prstGeom prst="rect">
            <a:avLst/>
          </a:prstGeom>
          <a:noFill/>
          <a:ln>
            <a:noFill/>
          </a:ln>
        </p:spPr>
        <p:txBody>
          <a:bodyPr spcFirstLastPara="1" wrap="square" lIns="91425" tIns="91425" rIns="91425" bIns="91425" anchor="t" anchorCtr="0">
            <a:noAutofit/>
          </a:bodyPr>
          <a:lstStyle/>
          <a:p>
            <a:pPr algn="r">
              <a:lnSpc>
                <a:spcPct val="115000"/>
              </a:lnSpc>
            </a:pPr>
            <a:r>
              <a:rPr lang="en" sz="2000" b="1" dirty="0">
                <a:latin typeface="Lato"/>
                <a:ea typeface="Lato"/>
                <a:cs typeface="Lato"/>
                <a:sym typeface="Lato"/>
              </a:rPr>
              <a:t>Learn more:</a:t>
            </a:r>
            <a:endParaRPr sz="2000" b="1" dirty="0">
              <a:latin typeface="Lato"/>
              <a:ea typeface="Lato"/>
              <a:cs typeface="Lato"/>
              <a:sym typeface="Lato"/>
            </a:endParaRPr>
          </a:p>
          <a:p>
            <a:pPr algn="r"/>
            <a:r>
              <a:rPr lang="en" sz="2000" dirty="0">
                <a:solidFill>
                  <a:schemeClr val="dk2"/>
                </a:solidFill>
                <a:latin typeface="Lato"/>
                <a:ea typeface="Lato"/>
                <a:cs typeface="Lato"/>
                <a:sym typeface="Lato"/>
              </a:rPr>
              <a:t>ISNI: </a:t>
            </a:r>
            <a:r>
              <a:rPr lang="en" sz="2000" u="sng" dirty="0">
                <a:solidFill>
                  <a:schemeClr val="accent5"/>
                </a:solidFill>
                <a:latin typeface="Lato"/>
                <a:ea typeface="Lato"/>
                <a:cs typeface="Lato"/>
                <a:sym typeface="Lato"/>
                <a:hlinkClick r:id="rId4"/>
              </a:rPr>
              <a:t>www.isni.org</a:t>
            </a:r>
            <a:r>
              <a:rPr lang="en" sz="2000" dirty="0">
                <a:solidFill>
                  <a:schemeClr val="dk2"/>
                </a:solidFill>
                <a:latin typeface="Lato"/>
                <a:ea typeface="Lato"/>
                <a:cs typeface="Lato"/>
                <a:sym typeface="Lato"/>
              </a:rPr>
              <a:t> </a:t>
            </a:r>
            <a:endParaRPr sz="2000" dirty="0">
              <a:solidFill>
                <a:schemeClr val="dk2"/>
              </a:solidFill>
              <a:latin typeface="Lato"/>
              <a:ea typeface="Lato"/>
              <a:cs typeface="Lato"/>
              <a:sym typeface="Lato"/>
            </a:endParaRPr>
          </a:p>
          <a:p>
            <a:pPr algn="r"/>
            <a:r>
              <a:rPr lang="en" sz="2000" dirty="0">
                <a:solidFill>
                  <a:schemeClr val="dk2"/>
                </a:solidFill>
                <a:latin typeface="Lato"/>
                <a:ea typeface="Lato"/>
                <a:cs typeface="Lato"/>
                <a:sym typeface="Lato"/>
              </a:rPr>
              <a:t>Durapsace wiki: </a:t>
            </a:r>
            <a:r>
              <a:rPr lang="en" sz="2000" dirty="0">
                <a:latin typeface="Lato"/>
                <a:ea typeface="Lato"/>
                <a:cs typeface="Lato"/>
                <a:sym typeface="Lato"/>
              </a:rPr>
              <a:t> </a:t>
            </a:r>
            <a:r>
              <a:rPr lang="en" sz="2000" u="sng" dirty="0">
                <a:solidFill>
                  <a:schemeClr val="hlink"/>
                </a:solidFill>
                <a:latin typeface="Lato"/>
                <a:ea typeface="Lato"/>
                <a:cs typeface="Lato"/>
                <a:sym typeface="Lato"/>
                <a:hlinkClick r:id="rId5"/>
              </a:rPr>
              <a:t>https://wiki.duraspace.org/display/PCCISNI/PCC+ISNI</a:t>
            </a:r>
            <a:endParaRPr sz="2000" dirty="0">
              <a:latin typeface="Lato"/>
              <a:ea typeface="Lato"/>
              <a:cs typeface="Lato"/>
              <a:sym typeface="Lato"/>
            </a:endParaRPr>
          </a:p>
          <a:p>
            <a:pPr algn="r"/>
            <a:endParaRPr dirty="0">
              <a:latin typeface="Lato"/>
              <a:ea typeface="Lato"/>
              <a:cs typeface="Lato"/>
              <a:sym typeface="Lato"/>
            </a:endParaRPr>
          </a:p>
        </p:txBody>
      </p:sp>
      <p:sp>
        <p:nvSpPr>
          <p:cNvPr id="13" name="Shape 407"/>
          <p:cNvSpPr txBox="1">
            <a:spLocks noGrp="1"/>
          </p:cNvSpPr>
          <p:nvPr>
            <p:ph type="title"/>
          </p:nvPr>
        </p:nvSpPr>
        <p:spPr>
          <a:xfrm>
            <a:off x="311700" y="925307"/>
            <a:ext cx="8520600" cy="626100"/>
          </a:xfrm>
          <a:prstGeom prst="rect">
            <a:avLst/>
          </a:prstGeom>
        </p:spPr>
        <p:txBody>
          <a:bodyPr spcFirstLastPara="1" vert="horz" wrap="square" lIns="91425" tIns="91425" rIns="91425" bIns="91425" rtlCol="0" anchor="t" anchorCtr="0">
            <a:noAutofit/>
          </a:bodyPr>
          <a:lstStyle/>
          <a:p>
            <a:pPr algn="l"/>
            <a:r>
              <a:rPr lang="en" i="1" dirty="0">
                <a:latin typeface="Lato"/>
                <a:ea typeface="Lato"/>
                <a:cs typeface="Lato"/>
                <a:sym typeface="Lato"/>
              </a:rPr>
              <a:t>Thank you</a:t>
            </a:r>
            <a:r>
              <a:rPr lang="en" i="1" dirty="0" smtClean="0">
                <a:latin typeface="Lato"/>
                <a:ea typeface="Lato"/>
                <a:cs typeface="Lato"/>
                <a:sym typeface="Lato"/>
              </a:rPr>
              <a:t>!</a:t>
            </a:r>
            <a:br>
              <a:rPr lang="en" i="1" dirty="0" smtClean="0">
                <a:latin typeface="Lato"/>
                <a:ea typeface="Lato"/>
                <a:cs typeface="Lato"/>
                <a:sym typeface="Lato"/>
              </a:rPr>
            </a:br>
            <a:endParaRPr i="1" dirty="0">
              <a:latin typeface="Lato"/>
              <a:ea typeface="Lato"/>
              <a:cs typeface="Lato"/>
              <a:sym typeface="Lato"/>
            </a:endParaRPr>
          </a:p>
        </p:txBody>
      </p:sp>
      <p:sp>
        <p:nvSpPr>
          <p:cNvPr id="14" name="Shape 408"/>
          <p:cNvSpPr txBox="1">
            <a:spLocks/>
          </p:cNvSpPr>
          <p:nvPr/>
        </p:nvSpPr>
        <p:spPr>
          <a:xfrm>
            <a:off x="531500" y="1551407"/>
            <a:ext cx="8652000" cy="1519362"/>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indent="457200">
              <a:buFont typeface="Arial" pitchFamily="34" charset="0"/>
              <a:buNone/>
            </a:pPr>
            <a:r>
              <a:rPr lang="en-US" sz="6000" dirty="0" smtClean="0">
                <a:solidFill>
                  <a:srgbClr val="000000"/>
                </a:solidFill>
              </a:rPr>
              <a:t>       </a:t>
            </a:r>
            <a:r>
              <a:rPr lang="en-US" sz="5400" dirty="0" smtClean="0">
                <a:solidFill>
                  <a:srgbClr val="C00000"/>
                </a:solidFill>
              </a:rPr>
              <a:t>Questions?</a:t>
            </a:r>
          </a:p>
          <a:p>
            <a:pPr marL="0" indent="0">
              <a:spcBef>
                <a:spcPts val="1600"/>
              </a:spcBef>
              <a:buFont typeface="Arial" pitchFamily="34" charset="0"/>
              <a:buNone/>
            </a:pPr>
            <a:endParaRPr lang="en-US" dirty="0" smtClean="0">
              <a:solidFill>
                <a:srgbClr val="000000"/>
              </a:solidFill>
            </a:endParaRPr>
          </a:p>
          <a:p>
            <a:pPr marL="0" indent="0">
              <a:buFont typeface="Arial" pitchFamily="34" charset="0"/>
              <a:buNone/>
            </a:pPr>
            <a:endParaRPr lang="en-US" dirty="0" smtClean="0"/>
          </a:p>
          <a:p>
            <a:pPr marL="914400" indent="457200">
              <a:buFont typeface="Arial" pitchFamily="34" charset="0"/>
              <a:buNone/>
            </a:pPr>
            <a:endParaRPr lang="en-US" dirty="0">
              <a:solidFill>
                <a:srgbClr val="000000"/>
              </a:solidFill>
            </a:endParaRPr>
          </a:p>
        </p:txBody>
      </p:sp>
      <p:sp>
        <p:nvSpPr>
          <p:cNvPr id="15" name="Shape 409"/>
          <p:cNvSpPr txBox="1"/>
          <p:nvPr/>
        </p:nvSpPr>
        <p:spPr>
          <a:xfrm>
            <a:off x="228600" y="2842896"/>
            <a:ext cx="5943600" cy="2262503"/>
          </a:xfrm>
          <a:prstGeom prst="rect">
            <a:avLst/>
          </a:prstGeom>
          <a:noFill/>
          <a:ln>
            <a:noFill/>
          </a:ln>
        </p:spPr>
        <p:txBody>
          <a:bodyPr spcFirstLastPara="1" wrap="square" lIns="91425" tIns="91425" rIns="91425" bIns="91425" anchor="t" anchorCtr="0">
            <a:noAutofit/>
          </a:bodyPr>
          <a:lstStyle/>
          <a:p>
            <a:pPr>
              <a:lnSpc>
                <a:spcPct val="115000"/>
              </a:lnSpc>
            </a:pPr>
            <a:r>
              <a:rPr lang="en" b="1" dirty="0" smtClean="0">
                <a:latin typeface="Lato"/>
                <a:ea typeface="Lato"/>
                <a:cs typeface="Lato"/>
                <a:sym typeface="Lato"/>
              </a:rPr>
              <a:t>Contact us:</a:t>
            </a:r>
          </a:p>
          <a:p>
            <a:pPr>
              <a:lnSpc>
                <a:spcPct val="115000"/>
              </a:lnSpc>
            </a:pPr>
            <a:endParaRPr b="1" dirty="0">
              <a:latin typeface="Lato"/>
              <a:ea typeface="Lato"/>
              <a:cs typeface="Lato"/>
              <a:sym typeface="Lato"/>
            </a:endParaRPr>
          </a:p>
          <a:p>
            <a:r>
              <a:rPr lang="en" dirty="0" smtClean="0">
                <a:solidFill>
                  <a:schemeClr val="dk2"/>
                </a:solidFill>
                <a:latin typeface="Lato"/>
                <a:ea typeface="Lato"/>
                <a:cs typeface="Lato"/>
                <a:sym typeface="Lato"/>
              </a:rPr>
              <a:t>Iman Dagher: </a:t>
            </a:r>
            <a:r>
              <a:rPr lang="en-US" dirty="0" smtClean="0">
                <a:solidFill>
                  <a:schemeClr val="dk2"/>
                </a:solidFill>
                <a:latin typeface="Lato"/>
                <a:ea typeface="Lato"/>
                <a:cs typeface="Lato"/>
                <a:sym typeface="Lato"/>
                <a:hlinkClick r:id="rId6"/>
              </a:rPr>
              <a:t>idagher@library.ucla.edu</a:t>
            </a:r>
            <a:endParaRPr lang="en" dirty="0" smtClean="0">
              <a:solidFill>
                <a:schemeClr val="dk2"/>
              </a:solidFill>
              <a:latin typeface="Lato"/>
              <a:ea typeface="Lato"/>
              <a:cs typeface="Lato"/>
              <a:sym typeface="Lato"/>
            </a:endParaRPr>
          </a:p>
          <a:p>
            <a:r>
              <a:rPr lang="en" dirty="0" smtClean="0">
                <a:solidFill>
                  <a:schemeClr val="dk2"/>
                </a:solidFill>
                <a:latin typeface="Lato"/>
                <a:ea typeface="Lato"/>
                <a:cs typeface="Lato"/>
                <a:sym typeface="Lato"/>
              </a:rPr>
              <a:t>Michelle Durocher: </a:t>
            </a:r>
            <a:r>
              <a:rPr lang="en" dirty="0" smtClean="0">
                <a:solidFill>
                  <a:schemeClr val="dk2"/>
                </a:solidFill>
                <a:latin typeface="Lato"/>
                <a:ea typeface="Lato"/>
                <a:cs typeface="Lato"/>
                <a:sym typeface="Lato"/>
                <a:hlinkClick r:id="rId7"/>
              </a:rPr>
              <a:t>durocher@fas.harvard.edu</a:t>
            </a:r>
            <a:endParaRPr lang="en" dirty="0" smtClean="0">
              <a:solidFill>
                <a:schemeClr val="dk2"/>
              </a:solidFill>
              <a:latin typeface="Lato"/>
              <a:ea typeface="Lato"/>
              <a:cs typeface="Lato"/>
              <a:sym typeface="Lato"/>
            </a:endParaRPr>
          </a:p>
          <a:p>
            <a:r>
              <a:rPr lang="en" dirty="0" smtClean="0">
                <a:solidFill>
                  <a:schemeClr val="dk2"/>
                </a:solidFill>
                <a:latin typeface="Lato"/>
                <a:ea typeface="Lato"/>
                <a:cs typeface="Lato"/>
                <a:sym typeface="Lato"/>
              </a:rPr>
              <a:t>Peter Fletcher: </a:t>
            </a:r>
            <a:r>
              <a:rPr lang="en-US" dirty="0" smtClean="0">
                <a:solidFill>
                  <a:schemeClr val="dk2"/>
                </a:solidFill>
                <a:latin typeface="Lato"/>
                <a:ea typeface="Lato"/>
                <a:cs typeface="Lato"/>
                <a:sym typeface="Lato"/>
                <a:hlinkClick r:id="rId8"/>
              </a:rPr>
              <a:t>pfletcher@library.ucla.edu</a:t>
            </a:r>
            <a:endParaRPr lang="en" dirty="0" smtClean="0">
              <a:solidFill>
                <a:schemeClr val="dk2"/>
              </a:solidFill>
              <a:latin typeface="Lato"/>
              <a:ea typeface="Lato"/>
              <a:cs typeface="Lato"/>
              <a:sym typeface="Lato"/>
            </a:endParaRPr>
          </a:p>
          <a:p>
            <a:r>
              <a:rPr lang="en" dirty="0">
                <a:solidFill>
                  <a:schemeClr val="dk2"/>
                </a:solidFill>
                <a:latin typeface="Lato"/>
                <a:ea typeface="Lato"/>
                <a:cs typeface="Lato"/>
                <a:sym typeface="Lato"/>
              </a:rPr>
              <a:t>Chris Long: </a:t>
            </a:r>
            <a:r>
              <a:rPr lang="en-US" dirty="0">
                <a:solidFill>
                  <a:schemeClr val="dk2"/>
                </a:solidFill>
                <a:latin typeface="Lato"/>
                <a:ea typeface="Lato"/>
                <a:cs typeface="Lato"/>
                <a:sym typeface="Lato"/>
                <a:hlinkClick r:id="rId9"/>
              </a:rPr>
              <a:t>chris.long@colorado.edu</a:t>
            </a:r>
            <a:endParaRPr lang="en" dirty="0">
              <a:solidFill>
                <a:schemeClr val="dk2"/>
              </a:solidFill>
              <a:latin typeface="Lato"/>
              <a:ea typeface="Lato"/>
              <a:cs typeface="Lato"/>
              <a:sym typeface="Lato"/>
            </a:endParaRPr>
          </a:p>
          <a:p>
            <a:r>
              <a:rPr lang="en" dirty="0" smtClean="0">
                <a:solidFill>
                  <a:schemeClr val="dk2"/>
                </a:solidFill>
                <a:latin typeface="Lato"/>
                <a:ea typeface="Lato"/>
                <a:cs typeface="Lato"/>
                <a:sym typeface="Lato"/>
              </a:rPr>
              <a:t>Lucas Mak: </a:t>
            </a:r>
            <a:r>
              <a:rPr lang="en-US" dirty="0">
                <a:solidFill>
                  <a:schemeClr val="dk2"/>
                </a:solidFill>
                <a:latin typeface="Lato"/>
                <a:ea typeface="Lato"/>
                <a:cs typeface="Lato"/>
                <a:sym typeface="Lato"/>
                <a:hlinkClick r:id="rId10"/>
              </a:rPr>
              <a:t>makw@lib.msu.edu</a:t>
            </a:r>
            <a:endParaRPr lang="en" dirty="0" smtClean="0">
              <a:solidFill>
                <a:schemeClr val="dk2"/>
              </a:solidFill>
              <a:latin typeface="Lato"/>
              <a:ea typeface="Lato"/>
              <a:cs typeface="Lato"/>
              <a:sym typeface="Lato"/>
            </a:endParaRPr>
          </a:p>
        </p:txBody>
      </p:sp>
    </p:spTree>
    <p:extLst>
      <p:ext uri="{BB962C8B-B14F-4D97-AF65-F5344CB8AC3E}">
        <p14:creationId xmlns:p14="http://schemas.microsoft.com/office/powerpoint/2010/main" val="23789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63562"/>
          </a:xfrm>
        </p:spPr>
        <p:txBody>
          <a:bodyPr>
            <a:noAutofit/>
          </a:bodyPr>
          <a:lstStyle/>
          <a:p>
            <a:r>
              <a:rPr lang="en-US" sz="3600" b="1" dirty="0" smtClean="0">
                <a:solidFill>
                  <a:srgbClr val="C00000"/>
                </a:solidFill>
              </a:rPr>
              <a:t>PCC ISNI Pilot activities &amp; deliverables</a:t>
            </a:r>
            <a:endParaRPr lang="en-US" sz="3600" b="1" dirty="0">
              <a:solidFill>
                <a:srgbClr val="C00000"/>
              </a:solidFill>
            </a:endParaRPr>
          </a:p>
        </p:txBody>
      </p:sp>
      <p:sp>
        <p:nvSpPr>
          <p:cNvPr id="3" name="Content Placeholder 2"/>
          <p:cNvSpPr>
            <a:spLocks noGrp="1"/>
          </p:cNvSpPr>
          <p:nvPr>
            <p:ph idx="1"/>
          </p:nvPr>
        </p:nvSpPr>
        <p:spPr>
          <a:xfrm>
            <a:off x="228600" y="990600"/>
            <a:ext cx="8686800" cy="4959927"/>
          </a:xfrm>
        </p:spPr>
        <p:txBody>
          <a:bodyPr>
            <a:noAutofit/>
          </a:bodyPr>
          <a:lstStyle/>
          <a:p>
            <a:pPr fontAlgn="base"/>
            <a:r>
              <a:rPr lang="en-US" sz="3000" dirty="0" smtClean="0"/>
              <a:t>work within </a:t>
            </a:r>
            <a:r>
              <a:rPr lang="en-US" sz="3000" dirty="0"/>
              <a:t>the ISNI systems, </a:t>
            </a:r>
            <a:r>
              <a:rPr lang="en-US" sz="3000" dirty="0" smtClean="0"/>
              <a:t>examining </a:t>
            </a:r>
            <a:r>
              <a:rPr lang="en-US" sz="3000" dirty="0"/>
              <a:t>through </a:t>
            </a:r>
            <a:r>
              <a:rPr lang="en-US" sz="3000" dirty="0" smtClean="0"/>
              <a:t>use </a:t>
            </a:r>
            <a:r>
              <a:rPr lang="en-US" sz="3000" dirty="0"/>
              <a:t>the functionality and </a:t>
            </a:r>
            <a:r>
              <a:rPr lang="en-US" sz="3000" dirty="0" smtClean="0"/>
              <a:t>gaps of </a:t>
            </a:r>
            <a:r>
              <a:rPr lang="en-US" sz="3000" dirty="0"/>
              <a:t>existing </a:t>
            </a:r>
            <a:r>
              <a:rPr lang="en-US" sz="3000" dirty="0" smtClean="0"/>
              <a:t>tools</a:t>
            </a:r>
          </a:p>
          <a:p>
            <a:pPr lvl="1" fontAlgn="base"/>
            <a:r>
              <a:rPr lang="en-US" sz="2600" dirty="0" smtClean="0"/>
              <a:t>Practitioner interfaces (web &amp; client)</a:t>
            </a:r>
          </a:p>
          <a:p>
            <a:pPr lvl="1" fontAlgn="base"/>
            <a:r>
              <a:rPr lang="en-US" sz="2600" dirty="0" smtClean="0"/>
              <a:t>API &amp; Batch processes</a:t>
            </a:r>
          </a:p>
          <a:p>
            <a:pPr fontAlgn="base"/>
            <a:r>
              <a:rPr lang="en-US" sz="3000" dirty="0" smtClean="0"/>
              <a:t>improve batch processes to provide an accessible and easy to use process for libraries</a:t>
            </a:r>
          </a:p>
          <a:p>
            <a:pPr fontAlgn="base"/>
            <a:r>
              <a:rPr lang="en-US" sz="3000" dirty="0"/>
              <a:t>d</a:t>
            </a:r>
            <a:r>
              <a:rPr lang="en-US" sz="3000" dirty="0" smtClean="0"/>
              <a:t>ocument  pain points to inform ISNI technical &amp; policy roadmap</a:t>
            </a:r>
          </a:p>
          <a:p>
            <a:pPr fontAlgn="base"/>
            <a:r>
              <a:rPr lang="en-US" sz="3000" dirty="0"/>
              <a:t>i</a:t>
            </a:r>
            <a:r>
              <a:rPr lang="en-US" sz="3000" dirty="0" smtClean="0"/>
              <a:t>dentify PCC training, documentation &amp; policy needs</a:t>
            </a:r>
          </a:p>
          <a:p>
            <a:pPr fontAlgn="base"/>
            <a:r>
              <a:rPr lang="en-US" sz="3000" dirty="0"/>
              <a:t>e</a:t>
            </a:r>
            <a:r>
              <a:rPr lang="en-US" sz="3000" dirty="0" smtClean="0"/>
              <a:t>nvision PCC collaborative model in ISNI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147407"/>
            <a:ext cx="2497719" cy="596881"/>
          </a:xfrm>
          <a:prstGeom prst="rect">
            <a:avLst/>
          </a:prstGeom>
        </p:spPr>
      </p:pic>
    </p:spTree>
    <p:extLst>
      <p:ext uri="{BB962C8B-B14F-4D97-AF65-F5344CB8AC3E}">
        <p14:creationId xmlns:p14="http://schemas.microsoft.com/office/powerpoint/2010/main" val="11735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10" y="1425820"/>
            <a:ext cx="7543800" cy="1747196"/>
          </a:xfrm>
        </p:spPr>
        <p:txBody>
          <a:bodyPr/>
          <a:lstStyle/>
          <a:p>
            <a:r>
              <a:rPr lang="en-US" dirty="0"/>
              <a:t>UCLA in PCC-ISNI Pilot </a:t>
            </a:r>
          </a:p>
        </p:txBody>
      </p:sp>
      <p:sp>
        <p:nvSpPr>
          <p:cNvPr id="3" name="Subtitle 2"/>
          <p:cNvSpPr>
            <a:spLocks noGrp="1"/>
          </p:cNvSpPr>
          <p:nvPr>
            <p:ph type="subTitle" idx="1"/>
          </p:nvPr>
        </p:nvSpPr>
        <p:spPr>
          <a:xfrm>
            <a:off x="1282148" y="3895871"/>
            <a:ext cx="6575895" cy="1730327"/>
          </a:xfrm>
        </p:spPr>
        <p:txBody>
          <a:bodyPr>
            <a:normAutofit fontScale="55000" lnSpcReduction="20000"/>
          </a:bodyPr>
          <a:lstStyle/>
          <a:p>
            <a:r>
              <a:rPr lang="en-US" sz="2850" dirty="0"/>
              <a:t>Iman Dagher, Arabic &amp; Islamic Studies Catalog Librarian </a:t>
            </a:r>
          </a:p>
          <a:p>
            <a:r>
              <a:rPr lang="en-US" sz="2850" dirty="0"/>
              <a:t>Paul Priebe, Authorities Specialist</a:t>
            </a:r>
          </a:p>
          <a:p>
            <a:r>
              <a:rPr lang="en-US" sz="2850" dirty="0"/>
              <a:t>UCLA Library Cataloging &amp; Metadata Center</a:t>
            </a:r>
          </a:p>
          <a:p>
            <a:r>
              <a:rPr lang="en-US" sz="2175" dirty="0"/>
              <a:t>ALA Annual Conference,  New Orleans, LA</a:t>
            </a:r>
          </a:p>
          <a:p>
            <a:r>
              <a:rPr lang="en-US" sz="2175" dirty="0"/>
              <a:t>June 24, 2018 </a:t>
            </a:r>
          </a:p>
          <a:p>
            <a:r>
              <a:rPr lang="en-US" b="1" dirty="0" smtClean="0"/>
              <a:t> </a:t>
            </a:r>
          </a:p>
          <a:p>
            <a:endParaRPr lang="en-US" b="1" dirty="0"/>
          </a:p>
          <a:p>
            <a:endParaRPr lang="en-US" dirty="0" smtClean="0"/>
          </a:p>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3734038" y="3173017"/>
            <a:ext cx="1607344" cy="379049"/>
          </a:xfrm>
          <a:prstGeom prst="rect">
            <a:avLst/>
          </a:prstGeom>
        </p:spPr>
      </p:pic>
    </p:spTree>
    <p:extLst>
      <p:ext uri="{BB962C8B-B14F-4D97-AF65-F5344CB8AC3E}">
        <p14:creationId xmlns:p14="http://schemas.microsoft.com/office/powerpoint/2010/main" val="288702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107282"/>
            <a:ext cx="7886700" cy="750093"/>
          </a:xfrm>
        </p:spPr>
        <p:txBody>
          <a:bodyPr/>
          <a:lstStyle/>
          <a:p>
            <a:r>
              <a:rPr lang="en-US" dirty="0"/>
              <a:t>Why Get Involved?</a:t>
            </a:r>
          </a:p>
        </p:txBody>
      </p:sp>
      <p:sp>
        <p:nvSpPr>
          <p:cNvPr id="3" name="Content Placeholder 2"/>
          <p:cNvSpPr>
            <a:spLocks noGrp="1"/>
          </p:cNvSpPr>
          <p:nvPr>
            <p:ph idx="1"/>
          </p:nvPr>
        </p:nvSpPr>
        <p:spPr>
          <a:xfrm>
            <a:off x="185737" y="1857376"/>
            <a:ext cx="8779669" cy="3964781"/>
          </a:xfrm>
        </p:spPr>
        <p:txBody>
          <a:bodyPr>
            <a:normAutofit/>
          </a:bodyPr>
          <a:lstStyle/>
          <a:p>
            <a:endParaRPr lang="en-US" dirty="0"/>
          </a:p>
          <a:p>
            <a:pPr>
              <a:buFont typeface="Wingdings" panose="05000000000000000000" pitchFamily="2" charset="2"/>
              <a:buChar char="Ø"/>
            </a:pPr>
            <a:r>
              <a:rPr lang="en-US" dirty="0"/>
              <a:t>As a PCC institution, we have a commitment to support PCC experiments that improve libraries’ data discoverability, as well as to support projects that address one of its strategic goals (SD4), which is t0 </a:t>
            </a:r>
            <a:r>
              <a:rPr lang="en-US" b="1" i="1" dirty="0"/>
              <a:t>“Accelerate the movement toward ubiquitous identifier creation and identity management at the network level”</a:t>
            </a:r>
          </a:p>
          <a:p>
            <a:pPr>
              <a:buFont typeface="Wingdings" panose="05000000000000000000" pitchFamily="2" charset="2"/>
              <a:buChar char="Ø"/>
            </a:pPr>
            <a:r>
              <a:rPr lang="en-US" dirty="0"/>
              <a:t>Interest in participating in a “critical component” of Linked Data and Semantic Web applications</a:t>
            </a:r>
          </a:p>
          <a:p>
            <a:pPr>
              <a:buFont typeface="Wingdings" panose="05000000000000000000" pitchFamily="2" charset="2"/>
              <a:buChar char="Ø"/>
            </a:pPr>
            <a:r>
              <a:rPr lang="en-US" dirty="0"/>
              <a:t>Getting involved and practicing in an identity management platform/setting and culture</a:t>
            </a:r>
          </a:p>
          <a:p>
            <a:pPr>
              <a:buFont typeface="Wingdings" panose="05000000000000000000" pitchFamily="2" charset="2"/>
              <a:buChar char="Ø"/>
            </a:pPr>
            <a:r>
              <a:rPr lang="en-US" dirty="0"/>
              <a:t>Exploring the potential of ISNI (provide identifiers) to cover more of the names in local files, e.g. metadata for digital collections and research data management</a:t>
            </a:r>
          </a:p>
          <a:p>
            <a:pPr>
              <a:buFont typeface="Wingdings" panose="05000000000000000000" pitchFamily="2" charset="2"/>
              <a:buChar char="Ø"/>
            </a:pPr>
            <a:r>
              <a:rPr lang="en-US" dirty="0"/>
              <a:t>Testing how the creation and assignment of ISNIs could support identity management for the persons and organizational units found on theses and dissertations</a:t>
            </a:r>
          </a:p>
          <a:p>
            <a:endParaRPr lang="en-US" dirty="0"/>
          </a:p>
        </p:txBody>
      </p:sp>
      <p:sp>
        <p:nvSpPr>
          <p:cNvPr id="4" name="Footer Placeholder 3"/>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6</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162236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95222"/>
          </a:xfrm>
        </p:spPr>
        <p:txBody>
          <a:bodyPr/>
          <a:lstStyle/>
          <a:p>
            <a:r>
              <a:rPr lang="en-US" dirty="0"/>
              <a:t>Participation: Who and How?</a:t>
            </a:r>
          </a:p>
        </p:txBody>
      </p:sp>
      <p:sp>
        <p:nvSpPr>
          <p:cNvPr id="3" name="Content Placeholder 2"/>
          <p:cNvSpPr>
            <a:spLocks noGrp="1"/>
          </p:cNvSpPr>
          <p:nvPr>
            <p:ph idx="1"/>
          </p:nvPr>
        </p:nvSpPr>
        <p:spPr>
          <a:xfrm>
            <a:off x="628650" y="1826316"/>
            <a:ext cx="7886700" cy="4099891"/>
          </a:xfrm>
        </p:spPr>
        <p:txBody>
          <a:bodyPr>
            <a:normAutofit/>
          </a:bodyPr>
          <a:lstStyle/>
          <a:p>
            <a:pPr marL="0" indent="0">
              <a:buNone/>
            </a:pPr>
            <a:r>
              <a:rPr lang="en-US" u="sng" dirty="0"/>
              <a:t>Participants:</a:t>
            </a:r>
          </a:p>
          <a:p>
            <a:pPr lvl="1" indent="0">
              <a:buNone/>
            </a:pPr>
            <a:r>
              <a:rPr lang="en-US" dirty="0"/>
              <a:t>7 librarians – NACO contributors</a:t>
            </a:r>
          </a:p>
          <a:p>
            <a:pPr lvl="1" indent="0">
              <a:buNone/>
            </a:pPr>
            <a:r>
              <a:rPr lang="en-US" dirty="0"/>
              <a:t>1 authority control specialist – NACO contributor (group convener)</a:t>
            </a:r>
          </a:p>
          <a:p>
            <a:pPr lvl="1" indent="0">
              <a:buNone/>
            </a:pPr>
            <a:r>
              <a:rPr lang="en-US" dirty="0"/>
              <a:t>1 metadata specialist – non-NACO contributor</a:t>
            </a:r>
          </a:p>
          <a:p>
            <a:pPr lvl="1" indent="0">
              <a:buNone/>
            </a:pPr>
            <a:r>
              <a:rPr lang="en-US" dirty="0"/>
              <a:t>1 policy contact, John  Riemer, Head, UCLA Cataloging and Metadata CTR. </a:t>
            </a:r>
          </a:p>
          <a:p>
            <a:pPr lvl="1" indent="0">
              <a:buNone/>
            </a:pPr>
            <a:r>
              <a:rPr lang="en-US" b="1" dirty="0"/>
              <a:t>With expertise in various aspects of cataloging: NACO, NACO funnel, metadata specialist, monographs, serials and e-resources, non-Roman material, digital images, music, and law.</a:t>
            </a:r>
            <a:endParaRPr lang="en-US" dirty="0"/>
          </a:p>
          <a:p>
            <a:pPr marL="0" indent="0">
              <a:buNone/>
            </a:pPr>
            <a:r>
              <a:rPr lang="en-US" u="sng" dirty="0"/>
              <a:t>Teams/Subgroups:</a:t>
            </a:r>
          </a:p>
          <a:p>
            <a:pPr lvl="1" indent="0">
              <a:buNone/>
            </a:pPr>
            <a:r>
              <a:rPr lang="en-US" dirty="0"/>
              <a:t>Batch Processing Subgroup</a:t>
            </a:r>
          </a:p>
          <a:p>
            <a:pPr lvl="1" indent="0">
              <a:buNone/>
            </a:pPr>
            <a:r>
              <a:rPr lang="en-US" dirty="0"/>
              <a:t>Maintenance Best Practices Subgroup </a:t>
            </a:r>
          </a:p>
          <a:p>
            <a:pPr marL="0" indent="0">
              <a:buNone/>
            </a:pPr>
            <a:r>
              <a:rPr lang="en-US" u="sng" dirty="0"/>
              <a:t>Communication:</a:t>
            </a:r>
          </a:p>
          <a:p>
            <a:pPr lvl="1" indent="0">
              <a:buNone/>
            </a:pPr>
            <a:r>
              <a:rPr lang="en-US" dirty="0"/>
              <a:t>1-2 Meeting(s) per week, emails, shared documents</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7</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197579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92956"/>
          </a:xfrm>
        </p:spPr>
        <p:txBody>
          <a:bodyPr>
            <a:normAutofit fontScale="90000"/>
          </a:bodyPr>
          <a:lstStyle/>
          <a:p>
            <a:r>
              <a:rPr lang="en-US" dirty="0"/>
              <a:t/>
            </a:r>
            <a:br>
              <a:rPr lang="en-US" dirty="0"/>
            </a:br>
            <a:r>
              <a:rPr lang="en-US" dirty="0"/>
              <a:t>Learning Dynamic – The Process:</a:t>
            </a:r>
            <a:br>
              <a:rPr lang="en-US" dirty="0"/>
            </a:br>
            <a:endParaRPr lang="en-US" dirty="0"/>
          </a:p>
        </p:txBody>
      </p:sp>
      <p:sp>
        <p:nvSpPr>
          <p:cNvPr id="3" name="Content Placeholder 2"/>
          <p:cNvSpPr>
            <a:spLocks noGrp="1"/>
          </p:cNvSpPr>
          <p:nvPr>
            <p:ph idx="1"/>
          </p:nvPr>
        </p:nvSpPr>
        <p:spPr>
          <a:xfrm>
            <a:off x="492919" y="2007394"/>
            <a:ext cx="8158162" cy="3536156"/>
          </a:xfrm>
        </p:spPr>
        <p:txBody>
          <a:bodyPr>
            <a:normAutofit/>
          </a:bodyPr>
          <a:lstStyle/>
          <a:p>
            <a:r>
              <a:rPr lang="en-US" sz="1800" dirty="0"/>
              <a:t>Training: individually and/or as a group</a:t>
            </a:r>
          </a:p>
          <a:p>
            <a:pPr marL="34290" indent="0">
              <a:buNone/>
            </a:pPr>
            <a:endParaRPr lang="en-US" sz="1800" dirty="0"/>
          </a:p>
          <a:p>
            <a:pPr lvl="1">
              <a:buFont typeface="Wingdings" panose="05000000000000000000" pitchFamily="2" charset="2"/>
              <a:buChar char="Ø"/>
            </a:pPr>
            <a:r>
              <a:rPr lang="en-US" sz="1800" dirty="0"/>
              <a:t> Main source: Duraspace account [created &amp; maintained by Harvard] </a:t>
            </a:r>
            <a:r>
              <a:rPr lang="en-US" sz="1800" u="sng" dirty="0">
                <a:hlinkClick r:id="rId3"/>
              </a:rPr>
              <a:t>https://wiki.duraspace.org/display/PCCISNI/PCC+ISNI+Pilot+Home</a:t>
            </a:r>
            <a:endParaRPr lang="en-US" sz="1800" dirty="0"/>
          </a:p>
          <a:p>
            <a:pPr marL="411480" lvl="2" indent="0">
              <a:buNone/>
            </a:pPr>
            <a:r>
              <a:rPr lang="en-US" sz="1800" dirty="0"/>
              <a:t>    documentation, webinars, ISNI video tutorials   </a:t>
            </a:r>
          </a:p>
          <a:p>
            <a:pPr lvl="1">
              <a:buFont typeface="Wingdings" panose="05000000000000000000" pitchFamily="2" charset="2"/>
              <a:buChar char="Ø"/>
            </a:pPr>
            <a:r>
              <a:rPr lang="en-US" sz="1800" dirty="0">
                <a:sym typeface="Wingdings" panose="05000000000000000000" pitchFamily="2" charset="2"/>
              </a:rPr>
              <a:t>Meetings: </a:t>
            </a:r>
            <a:r>
              <a:rPr lang="en-US" sz="1800" dirty="0"/>
              <a:t>Share findings and updates, ask questions, and discuss problems </a:t>
            </a:r>
          </a:p>
          <a:p>
            <a:pPr lvl="1">
              <a:buFont typeface="Wingdings" panose="05000000000000000000" pitchFamily="2" charset="2"/>
              <a:buChar char="Ø"/>
            </a:pPr>
            <a:r>
              <a:rPr lang="en-US" sz="1800" dirty="0"/>
              <a:t>Email list among PCC participants</a:t>
            </a:r>
          </a:p>
          <a:p>
            <a:pPr lvl="1">
              <a:buFont typeface="Wingdings" panose="05000000000000000000" pitchFamily="2" charset="2"/>
              <a:buChar char="Ø"/>
            </a:pPr>
            <a:r>
              <a:rPr lang="en-US" sz="1800" dirty="0"/>
              <a:t>PCC ISNI Pilot Q &amp; A: List of questions from PCC ISNI participants about getting started and working collaboratively, 24 pages </a:t>
            </a:r>
          </a:p>
          <a:p>
            <a:pPr lvl="1">
              <a:buFont typeface="Wingdings" panose="05000000000000000000" pitchFamily="2" charset="2"/>
              <a:buChar char="Ø"/>
            </a:pPr>
            <a:r>
              <a:rPr lang="en-US" sz="1800" dirty="0"/>
              <a:t>Survey sent to monitor progress across institutions</a:t>
            </a:r>
          </a:p>
          <a:p>
            <a:pPr lvl="1" indent="0">
              <a:buNone/>
            </a:pPr>
            <a:endParaRPr lang="en-US" dirty="0"/>
          </a:p>
        </p:txBody>
      </p:sp>
      <p:sp>
        <p:nvSpPr>
          <p:cNvPr id="5" name="Footer Placeholder 4"/>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6" name="Slide Number Placeholder 5"/>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8</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925849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420"/>
            <a:ext cx="7886700" cy="362572"/>
          </a:xfrm>
        </p:spPr>
        <p:txBody>
          <a:bodyPr>
            <a:normAutofit fontScale="90000"/>
          </a:bodyPr>
          <a:lstStyle/>
          <a:p>
            <a:r>
              <a:rPr lang="en-US" dirty="0"/>
              <a:t>Participation – The Process:</a:t>
            </a:r>
          </a:p>
        </p:txBody>
      </p:sp>
      <p:sp>
        <p:nvSpPr>
          <p:cNvPr id="3" name="Content Placeholder 2"/>
          <p:cNvSpPr>
            <a:spLocks noGrp="1"/>
          </p:cNvSpPr>
          <p:nvPr>
            <p:ph idx="1"/>
          </p:nvPr>
        </p:nvSpPr>
        <p:spPr>
          <a:xfrm>
            <a:off x="142876" y="1532500"/>
            <a:ext cx="8829674" cy="4289657"/>
          </a:xfrm>
        </p:spPr>
        <p:txBody>
          <a:bodyPr>
            <a:normAutofit/>
          </a:bodyPr>
          <a:lstStyle/>
          <a:p>
            <a:r>
              <a:rPr lang="en-US" dirty="0"/>
              <a:t>Group trained and worked in both </a:t>
            </a:r>
            <a:r>
              <a:rPr lang="en-US" b="1" dirty="0"/>
              <a:t>Web portal </a:t>
            </a:r>
            <a:r>
              <a:rPr lang="en-US" dirty="0"/>
              <a:t>and </a:t>
            </a:r>
            <a:r>
              <a:rPr lang="en-US" b="1" dirty="0"/>
              <a:t>WinIBW</a:t>
            </a:r>
            <a:r>
              <a:rPr lang="en-US" dirty="0"/>
              <a:t> client; in the test database (“Accept”) first; later, the live database (“Production”)</a:t>
            </a:r>
          </a:p>
          <a:p>
            <a:r>
              <a:rPr lang="en-US" dirty="0"/>
              <a:t>Group meetings 1-2 per week to share/review work, discuss/resolve issues, review/consult documentation</a:t>
            </a:r>
          </a:p>
          <a:p>
            <a:r>
              <a:rPr lang="en-US" dirty="0"/>
              <a:t>Source of names: Cataloging workflow; </a:t>
            </a:r>
            <a:r>
              <a:rPr lang="en-US" b="1" dirty="0"/>
              <a:t>OPUS</a:t>
            </a:r>
            <a:r>
              <a:rPr lang="en-US" dirty="0"/>
              <a:t> Project; </a:t>
            </a:r>
            <a:r>
              <a:rPr lang="en-US" b="1" dirty="0"/>
              <a:t>LAUC</a:t>
            </a:r>
            <a:r>
              <a:rPr lang="en-US" dirty="0"/>
              <a:t>  </a:t>
            </a:r>
            <a:r>
              <a:rPr lang="en-US" dirty="0" smtClean="0"/>
              <a:t>Project</a:t>
            </a:r>
          </a:p>
          <a:p>
            <a:r>
              <a:rPr lang="en-US" dirty="0" smtClean="0"/>
              <a:t>Progress was documented in a shared spreadsheet</a:t>
            </a:r>
          </a:p>
          <a:p>
            <a:pPr marL="205740" lvl="1" indent="0">
              <a:buNone/>
            </a:pPr>
            <a:r>
              <a:rPr lang="en-US" dirty="0" smtClean="0"/>
              <a:t>   </a:t>
            </a:r>
          </a:p>
          <a:p>
            <a:pPr marL="411480" lvl="2" indent="0">
              <a:buNone/>
            </a:pPr>
            <a:r>
              <a:rPr lang="en-US" dirty="0" smtClean="0"/>
              <a:t> </a:t>
            </a:r>
            <a:r>
              <a:rPr lang="en-US" b="1" dirty="0"/>
              <a:t>89 </a:t>
            </a:r>
            <a:r>
              <a:rPr lang="en-US" dirty="0"/>
              <a:t>records</a:t>
            </a:r>
            <a:r>
              <a:rPr lang="en-US" b="1" dirty="0"/>
              <a:t> </a:t>
            </a:r>
            <a:r>
              <a:rPr lang="en-US" dirty="0" smtClean="0"/>
              <a:t>completed (38 created; 51 revised) </a:t>
            </a:r>
          </a:p>
          <a:p>
            <a:pPr marL="411480" lvl="2" indent="0">
              <a:buNone/>
            </a:pPr>
            <a:r>
              <a:rPr lang="en-US" b="1" dirty="0"/>
              <a:t>44 </a:t>
            </a:r>
            <a:r>
              <a:rPr lang="en-US" dirty="0"/>
              <a:t>merges completed</a:t>
            </a:r>
            <a:endParaRPr lang="en-US" dirty="0" smtClean="0"/>
          </a:p>
          <a:p>
            <a:pPr marL="0" indent="0">
              <a:buNone/>
            </a:pPr>
            <a:endParaRPr lang="en-US" b="1" u="sng" dirty="0" smtClean="0"/>
          </a:p>
          <a:p>
            <a:pPr marL="0" indent="0">
              <a:buNone/>
            </a:pPr>
            <a:r>
              <a:rPr lang="en-US" b="1" u="sng" dirty="0" smtClean="0"/>
              <a:t>UCLA </a:t>
            </a:r>
            <a:r>
              <a:rPr lang="en-US" b="1" u="sng" dirty="0"/>
              <a:t>practice:</a:t>
            </a:r>
          </a:p>
          <a:p>
            <a:pPr marL="0" indent="0">
              <a:buNone/>
            </a:pPr>
            <a:r>
              <a:rPr lang="en-US" b="1" dirty="0"/>
              <a:t>Use the Web interface for creating new ISNI records and enhancing existing records</a:t>
            </a:r>
          </a:p>
          <a:p>
            <a:pPr marL="0" indent="0">
              <a:buNone/>
            </a:pPr>
            <a:r>
              <a:rPr lang="en-US" b="1" dirty="0"/>
              <a:t>Use WinIBW client for searching and merging records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defTabSz="685800"/>
            <a:r>
              <a:rPr lang="en-US" dirty="0">
                <a:solidFill>
                  <a:srgbClr val="0F6FC6"/>
                </a:solidFill>
                <a:latin typeface="Corbel" panose="020B0503020204020204"/>
              </a:rPr>
              <a:t>ALA Annual Conference 2018, New Orleans, LA  </a:t>
            </a:r>
          </a:p>
        </p:txBody>
      </p:sp>
      <p:sp>
        <p:nvSpPr>
          <p:cNvPr id="5" name="Slide Number Placeholder 4"/>
          <p:cNvSpPr>
            <a:spLocks noGrp="1"/>
          </p:cNvSpPr>
          <p:nvPr>
            <p:ph type="sldNum" sz="quarter" idx="12"/>
          </p:nvPr>
        </p:nvSpPr>
        <p:spPr/>
        <p:txBody>
          <a:bodyPr/>
          <a:lstStyle/>
          <a:p>
            <a:pPr defTabSz="685800"/>
            <a:fld id="{F5338391-DC66-4483-81F8-A988301FA026}" type="slidenum">
              <a:rPr lang="en-US">
                <a:solidFill>
                  <a:srgbClr val="0F6FC6"/>
                </a:solidFill>
                <a:latin typeface="Corbel" panose="020B0503020204020204"/>
              </a:rPr>
              <a:pPr defTabSz="685800"/>
              <a:t>9</a:t>
            </a:fld>
            <a:endParaRPr lang="en-US" dirty="0">
              <a:solidFill>
                <a:srgbClr val="0F6FC6"/>
              </a:solidFill>
              <a:latin typeface="Corbel" panose="020B0503020204020204"/>
            </a:endParaRPr>
          </a:p>
        </p:txBody>
      </p:sp>
    </p:spTree>
    <p:extLst>
      <p:ext uri="{BB962C8B-B14F-4D97-AF65-F5344CB8AC3E}">
        <p14:creationId xmlns:p14="http://schemas.microsoft.com/office/powerpoint/2010/main" val="345215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5666</TotalTime>
  <Words>3995</Words>
  <Application>Microsoft Office PowerPoint</Application>
  <PresentationFormat>On-screen Show (4:3)</PresentationFormat>
  <Paragraphs>477</Paragraphs>
  <Slides>33</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33</vt:i4>
      </vt:variant>
    </vt:vector>
  </HeadingPairs>
  <TitlesOfParts>
    <vt:vector size="47" baseType="lpstr">
      <vt:lpstr>Lato</vt:lpstr>
      <vt:lpstr>Myriad Web Pro</vt:lpstr>
      <vt:lpstr>Arial</vt:lpstr>
      <vt:lpstr>Calibri</vt:lpstr>
      <vt:lpstr>Calibri Light</vt:lpstr>
      <vt:lpstr>Corbel</vt:lpstr>
      <vt:lpstr>Georgia</vt:lpstr>
      <vt:lpstr>Tahoma</vt:lpstr>
      <vt:lpstr>Wingdings</vt:lpstr>
      <vt:lpstr>blank</vt:lpstr>
      <vt:lpstr>Office Theme</vt:lpstr>
      <vt:lpstr>OCLC Redesign 2011-01</vt:lpstr>
      <vt:lpstr>Basis</vt:lpstr>
      <vt:lpstr>1_Office Theme</vt:lpstr>
      <vt:lpstr>PCC ISNI Pilot  Experiments in Identity Management</vt:lpstr>
      <vt:lpstr>Why ISNI?</vt:lpstr>
      <vt:lpstr>PCC ISNI Pilot participants</vt:lpstr>
      <vt:lpstr>PCC ISNI Pilot activities &amp; deliverables</vt:lpstr>
      <vt:lpstr>UCLA in PCC-ISNI Pilot </vt:lpstr>
      <vt:lpstr>Why Get Involved?</vt:lpstr>
      <vt:lpstr>Participation: Who and How?</vt:lpstr>
      <vt:lpstr> Learning Dynamic – The Process: </vt:lpstr>
      <vt:lpstr>Participation – The Process:</vt:lpstr>
      <vt:lpstr>PowerPoint Presentation</vt:lpstr>
      <vt:lpstr>UCLA ISNI Pilot Batch Processing Subgroup</vt:lpstr>
      <vt:lpstr>Maintenance Best Practices Subgroup  </vt:lpstr>
      <vt:lpstr>In Practice: NACO vs. ISNI </vt:lpstr>
      <vt:lpstr>PowerPoint Presentation</vt:lpstr>
      <vt:lpstr>Challenges </vt:lpstr>
      <vt:lpstr>Recommendations</vt:lpstr>
      <vt:lpstr>Lessons Learned &amp; Findings</vt:lpstr>
      <vt:lpstr>PowerPoint Presentation</vt:lpstr>
      <vt:lpstr>University of Colorado Boulder’s ISNI Experience</vt:lpstr>
      <vt:lpstr>PowerPoint Presentation</vt:lpstr>
      <vt:lpstr>PowerPoint Presentation</vt:lpstr>
      <vt:lpstr>PCC ISNI Pilot API Review/Testing Subgroup</vt:lpstr>
      <vt:lpstr>PowerPoint Presentation</vt:lpstr>
      <vt:lpstr>SRU Search API</vt:lpstr>
      <vt:lpstr>AtomPub API</vt:lpstr>
      <vt:lpstr>AtomPub API</vt:lpstr>
      <vt:lpstr>AtomPub API</vt:lpstr>
      <vt:lpstr>AtomPub API</vt:lpstr>
      <vt:lpstr>AtomPub API</vt:lpstr>
      <vt:lpstr>AtomPub API</vt:lpstr>
      <vt:lpstr>AtomPub API</vt:lpstr>
      <vt:lpstr>PowerPoint Presentation</vt:lpstr>
      <vt:lpstr>Thank you! </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Durocher</dc:creator>
  <cp:lastModifiedBy>Wing-kau Mak</cp:lastModifiedBy>
  <cp:revision>61</cp:revision>
  <dcterms:created xsi:type="dcterms:W3CDTF">2018-01-08T21:56:21Z</dcterms:created>
  <dcterms:modified xsi:type="dcterms:W3CDTF">2018-06-22T17:22:05Z</dcterms:modified>
</cp:coreProperties>
</file>