
<file path=[Content_Types].xml><?xml version="1.0" encoding="utf-8"?>
<Types xmlns="http://schemas.openxmlformats.org/package/2006/content-types">
  <Default Extension="fntdata" ContentType="application/x-fontdat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9753600" cy="7315200"/>
  <p:notesSz cx="6858000" cy="9144000"/>
  <p:embeddedFontLst>
    <p:embeddedFont>
      <p:font typeface="Alice" panose="020B0604020202020204" charset="0"/>
      <p:regular r:id="rId15"/>
    </p:embeddedFont>
    <p:embeddedFont>
      <p:font typeface="Alice Bold" panose="020B0604020202020204" charset="0"/>
      <p:regular r:id="rId16"/>
    </p:embeddedFont>
    <p:embeddedFont>
      <p:font typeface="Calibri" panose="020F0502020204030204" pitchFamily="34" charset="0"/>
      <p:regular r:id="rId17"/>
      <p:bold r:id="rId18"/>
      <p:italic r:id="rId19"/>
      <p:boldItalic r:id="rId20"/>
    </p:embeddedFont>
    <p:embeddedFont>
      <p:font typeface="Lato" panose="020F0502020204030203" pitchFamily="34" charset="0"/>
      <p:regular r:id="rId21"/>
    </p:embeddedFont>
    <p:embeddedFont>
      <p:font typeface="Lato Bold" panose="020F0502020204030203" charset="0"/>
      <p:regular r:id="rId22"/>
    </p:embeddedFont>
    <p:embeddedFont>
      <p:font typeface="Lato Italics"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42" autoAdjust="0"/>
    <p:restoredTop sz="96323" autoAdjust="0"/>
  </p:normalViewPr>
  <p:slideViewPr>
    <p:cSldViewPr>
      <p:cViewPr varScale="1">
        <p:scale>
          <a:sx n="106" d="100"/>
          <a:sy n="106" d="100"/>
        </p:scale>
        <p:origin x="1818"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ox, Elyse" userId="9a63333f-dd88-449a-a19c-16318be5b495" providerId="ADAL" clId="{DAA458D9-B431-4B08-B8B4-08DC900536D6}"/>
    <pc:docChg chg="mod">
      <pc:chgData name="Fox, Elyse" userId="9a63333f-dd88-449a-a19c-16318be5b495" providerId="ADAL" clId="{DAA458D9-B431-4B08-B8B4-08DC900536D6}" dt="2023-03-08T23:52:04.542" v="0"/>
      <pc:docMkLst>
        <pc:docMk/>
      </pc:docMkLst>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culturethroughcloth.com" TargetMode="External"/><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csus.contentdm.oclc.org/digital/collection/seacrcc/id/356/rec/46" TargetMode="External"/><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hyperlink" Target="https://csus.contentdm.oclc.org/digital/collection/seacrcc/id/187/rec/1" TargetMode="External"/><Relationship Id="rId4" Type="http://schemas.openxmlformats.org/officeDocument/2006/relationships/hyperlink" Target="https://csus.contentdm.oclc.org/digital/collection/seacrcc/id/99/rec/28"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library.csus.edu/index.php/collection/33737" TargetMode="External"/><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iki.diglib.org/Assessment:Cultural_Assessment" TargetMode="External"/><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hyperlink" Target="https://www.oclc.org/content/dam/research/publications/2022/oclcresearch-reimagine-descriptive-workflows.pdf"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C183D7F6-B498-43B3-948B-1728B52AA6E4}">
                <adec:decorative xmlns:adec="http://schemas.microsoft.com/office/drawing/2017/decorative" val="1"/>
              </a:ext>
            </a:extLst>
          </p:cNvPr>
          <p:cNvPicPr>
            <a:picLocks noChangeAspect="1"/>
          </p:cNvPicPr>
          <p:nvPr/>
        </p:nvPicPr>
        <p:blipFill>
          <a:blip r:embed="rId2">
            <a:alphaModFix amt="60000"/>
          </a:blip>
          <a:srcRect l="932" t="555" r="15689" b="11882"/>
          <a:stretch>
            <a:fillRect/>
          </a:stretch>
        </p:blipFill>
        <p:spPr>
          <a:xfrm>
            <a:off x="0" y="0"/>
            <a:ext cx="9753600" cy="7315200"/>
          </a:xfrm>
          <a:prstGeom prst="rect">
            <a:avLst/>
          </a:prstGeom>
        </p:spPr>
      </p:pic>
      <p:grpSp>
        <p:nvGrpSpPr>
          <p:cNvPr id="3" name="Group 3">
            <a:extLst>
              <a:ext uri="{C183D7F6-B498-43B3-948B-1728B52AA6E4}">
                <adec:decorative xmlns:adec="http://schemas.microsoft.com/office/drawing/2017/decorative" val="1"/>
              </a:ext>
            </a:extLst>
          </p:cNvPr>
          <p:cNvGrpSpPr/>
          <p:nvPr/>
        </p:nvGrpSpPr>
        <p:grpSpPr>
          <a:xfrm>
            <a:off x="379945" y="0"/>
            <a:ext cx="4070571" cy="7315200"/>
            <a:chOff x="0" y="0"/>
            <a:chExt cx="5427428" cy="9753600"/>
          </a:xfrm>
        </p:grpSpPr>
        <p:sp>
          <p:nvSpPr>
            <p:cNvPr id="4" name="AutoShape 4"/>
            <p:cNvSpPr/>
            <p:nvPr/>
          </p:nvSpPr>
          <p:spPr>
            <a:xfrm>
              <a:off x="0" y="0"/>
              <a:ext cx="5427428" cy="9753600"/>
            </a:xfrm>
            <a:prstGeom prst="rect">
              <a:avLst/>
            </a:prstGeom>
            <a:solidFill>
              <a:srgbClr val="008037">
                <a:alpha val="60784"/>
              </a:srgbClr>
            </a:solidFill>
          </p:spPr>
        </p:sp>
      </p:grpSp>
      <p:sp>
        <p:nvSpPr>
          <p:cNvPr id="5" name="TextBox 5">
            <a:extLst>
              <a:ext uri="{C183D7F6-B498-43B3-948B-1728B52AA6E4}">
                <adec:decorative xmlns:adec="http://schemas.microsoft.com/office/drawing/2017/decorative" val="0"/>
              </a:ext>
            </a:extLst>
          </p:cNvPr>
          <p:cNvSpPr txBox="1">
            <a:spLocks noGrp="1"/>
          </p:cNvSpPr>
          <p:nvPr>
            <p:ph type="title" idx="4294967295"/>
          </p:nvPr>
        </p:nvSpPr>
        <p:spPr>
          <a:xfrm>
            <a:off x="490771" y="522605"/>
            <a:ext cx="3959744" cy="212238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3306"/>
              </a:lnSpc>
              <a:spcBef>
                <a:spcPts val="0"/>
              </a:spcBef>
              <a:spcAft>
                <a:spcPts val="0"/>
              </a:spcAft>
              <a:buClrTx/>
              <a:buSzTx/>
              <a:buFontTx/>
              <a:buNone/>
              <a:tabLst/>
              <a:defRPr/>
            </a:pPr>
            <a:r>
              <a:rPr kumimoji="0" lang="en-US" sz="3119" b="0" i="0" u="none" strike="noStrike" kern="1200" cap="none" spc="74" normalizeH="0" baseline="0" noProof="0" dirty="0">
                <a:ln>
                  <a:noFill/>
                </a:ln>
                <a:solidFill>
                  <a:srgbClr val="000000"/>
                </a:solidFill>
                <a:effectLst/>
                <a:uLnTx/>
                <a:uFillTx/>
                <a:latin typeface="Alice Bold"/>
                <a:ea typeface="+mn-ea"/>
                <a:cs typeface="+mn-cs"/>
              </a:rPr>
              <a:t>Words Matter:</a:t>
            </a:r>
            <a:r>
              <a:rPr kumimoji="0" lang="en-US" sz="3119" b="0" i="0" u="none" strike="noStrike" kern="1200" cap="none" spc="74" normalizeH="0" baseline="0" noProof="0" dirty="0">
                <a:ln>
                  <a:noFill/>
                </a:ln>
                <a:solidFill>
                  <a:srgbClr val="000000"/>
                </a:solidFill>
                <a:effectLst/>
                <a:uLnTx/>
                <a:uFillTx/>
                <a:latin typeface="Alice"/>
                <a:ea typeface="+mn-ea"/>
                <a:cs typeface="+mn-cs"/>
              </a:rPr>
              <a:t> Supporting a Community Archive Through Inclusive Cataloging</a:t>
            </a:r>
          </a:p>
        </p:txBody>
      </p:sp>
      <p:sp>
        <p:nvSpPr>
          <p:cNvPr id="7" name="TextBox 7">
            <a:extLst>
              <a:ext uri="{C183D7F6-B498-43B3-948B-1728B52AA6E4}">
                <adec:decorative xmlns:adec="http://schemas.microsoft.com/office/drawing/2017/decorative" val="1"/>
              </a:ext>
            </a:extLst>
          </p:cNvPr>
          <p:cNvSpPr txBox="1"/>
          <p:nvPr/>
        </p:nvSpPr>
        <p:spPr>
          <a:xfrm>
            <a:off x="534797" y="4460086"/>
            <a:ext cx="2357264" cy="151847"/>
          </a:xfrm>
          <a:prstGeom prst="rect">
            <a:avLst/>
          </a:prstGeom>
        </p:spPr>
        <p:txBody>
          <a:bodyPr lIns="0" tIns="0" rIns="0" bIns="0" rtlCol="0" anchor="t">
            <a:spAutoFit/>
          </a:bodyPr>
          <a:lstStyle/>
          <a:p>
            <a:pPr>
              <a:lnSpc>
                <a:spcPts val="854"/>
              </a:lnSpc>
            </a:pPr>
            <a:r>
              <a:rPr lang="en-US" sz="1708" spc="97">
                <a:solidFill>
                  <a:srgbClr val="000000"/>
                </a:solidFill>
                <a:latin typeface="Lato Bold"/>
              </a:rPr>
              <a:t>Presented by:</a:t>
            </a:r>
          </a:p>
        </p:txBody>
      </p:sp>
      <p:sp>
        <p:nvSpPr>
          <p:cNvPr id="6" name="TextBox 6">
            <a:extLst>
              <a:ext uri="{C183D7F6-B498-43B3-948B-1728B52AA6E4}">
                <adec:decorative xmlns:adec="http://schemas.microsoft.com/office/drawing/2017/decorative" val="1"/>
              </a:ext>
            </a:extLst>
          </p:cNvPr>
          <p:cNvSpPr txBox="1"/>
          <p:nvPr/>
        </p:nvSpPr>
        <p:spPr>
          <a:xfrm>
            <a:off x="534797" y="4696727"/>
            <a:ext cx="3760867" cy="1748663"/>
          </a:xfrm>
          <a:prstGeom prst="rect">
            <a:avLst/>
          </a:prstGeom>
        </p:spPr>
        <p:txBody>
          <a:bodyPr lIns="0" tIns="0" rIns="0" bIns="0" rtlCol="0" anchor="t">
            <a:spAutoFit/>
          </a:bodyPr>
          <a:lstStyle/>
          <a:p>
            <a:pPr>
              <a:lnSpc>
                <a:spcPts val="1792"/>
              </a:lnSpc>
            </a:pPr>
            <a:r>
              <a:rPr lang="en-US" sz="1280" spc="30">
                <a:solidFill>
                  <a:srgbClr val="000000"/>
                </a:solidFill>
                <a:latin typeface="Lato Bold"/>
              </a:rPr>
              <a:t>Elyse Fox</a:t>
            </a:r>
            <a:r>
              <a:rPr lang="en-US" sz="1280" spc="30">
                <a:solidFill>
                  <a:srgbClr val="000000"/>
                </a:solidFill>
                <a:latin typeface="Lato"/>
              </a:rPr>
              <a:t>, </a:t>
            </a:r>
            <a:r>
              <a:rPr lang="en-US" sz="1280" spc="30">
                <a:solidFill>
                  <a:srgbClr val="000000"/>
                </a:solidFill>
                <a:latin typeface="Lato Italics"/>
              </a:rPr>
              <a:t>Digital Initiatives Librarian</a:t>
            </a:r>
            <a:r>
              <a:rPr lang="en-US" sz="1280" spc="30">
                <a:solidFill>
                  <a:srgbClr val="000000"/>
                </a:solidFill>
                <a:latin typeface="Lato"/>
              </a:rPr>
              <a:t>, Sacramento State</a:t>
            </a:r>
          </a:p>
          <a:p>
            <a:pPr>
              <a:lnSpc>
                <a:spcPts val="1792"/>
              </a:lnSpc>
            </a:pPr>
            <a:endParaRPr lang="en-US" sz="1280" spc="30">
              <a:solidFill>
                <a:srgbClr val="000000"/>
              </a:solidFill>
              <a:latin typeface="Lato"/>
            </a:endParaRPr>
          </a:p>
          <a:p>
            <a:pPr>
              <a:lnSpc>
                <a:spcPts val="1792"/>
              </a:lnSpc>
            </a:pPr>
            <a:r>
              <a:rPr lang="en-US" sz="1280" spc="30">
                <a:solidFill>
                  <a:srgbClr val="000000"/>
                </a:solidFill>
                <a:latin typeface="Lato Bold"/>
              </a:rPr>
              <a:t>Lynn Drennan</a:t>
            </a:r>
            <a:r>
              <a:rPr lang="en-US" sz="1280" spc="30">
                <a:solidFill>
                  <a:srgbClr val="000000"/>
                </a:solidFill>
                <a:latin typeface="Lato"/>
              </a:rPr>
              <a:t>, </a:t>
            </a:r>
            <a:r>
              <a:rPr lang="en-US" sz="1280" spc="30">
                <a:solidFill>
                  <a:srgbClr val="000000"/>
                </a:solidFill>
                <a:latin typeface="Lato Italics"/>
              </a:rPr>
              <a:t>Manuscript &amp; Archives Coordinator</a:t>
            </a:r>
            <a:r>
              <a:rPr lang="en-US" sz="1280" spc="30">
                <a:solidFill>
                  <a:srgbClr val="000000"/>
                </a:solidFill>
                <a:latin typeface="Lato"/>
              </a:rPr>
              <a:t>, Sacramento State</a:t>
            </a:r>
          </a:p>
          <a:p>
            <a:pPr>
              <a:lnSpc>
                <a:spcPts val="1792"/>
              </a:lnSpc>
            </a:pPr>
            <a:endParaRPr lang="en-US" sz="1280" spc="30">
              <a:solidFill>
                <a:srgbClr val="000000"/>
              </a:solidFill>
              <a:latin typeface="Lato"/>
            </a:endParaRPr>
          </a:p>
          <a:p>
            <a:pPr>
              <a:lnSpc>
                <a:spcPts val="1792"/>
              </a:lnSpc>
            </a:pPr>
            <a:r>
              <a:rPr lang="en-US" sz="1280" spc="30">
                <a:solidFill>
                  <a:srgbClr val="000000"/>
                </a:solidFill>
                <a:latin typeface="Lato"/>
              </a:rPr>
              <a:t>(with contributions by):</a:t>
            </a:r>
            <a:r>
              <a:rPr lang="en-US" sz="1280" spc="30">
                <a:solidFill>
                  <a:srgbClr val="000000"/>
                </a:solidFill>
                <a:latin typeface="Lato Bold"/>
              </a:rPr>
              <a:t> Pachia L. Vang</a:t>
            </a:r>
            <a:r>
              <a:rPr lang="en-US" sz="1280" spc="30">
                <a:solidFill>
                  <a:srgbClr val="000000"/>
                </a:solidFill>
                <a:latin typeface="Lato"/>
              </a:rPr>
              <a:t>, </a:t>
            </a:r>
            <a:r>
              <a:rPr lang="en-US" sz="1280" spc="30">
                <a:solidFill>
                  <a:srgbClr val="000000"/>
                </a:solidFill>
                <a:latin typeface="Lato Italics"/>
              </a:rPr>
              <a:t>Hmong Textile Specialist</a:t>
            </a:r>
            <a:r>
              <a:rPr lang="en-US" sz="1280" spc="30">
                <a:solidFill>
                  <a:srgbClr val="000000"/>
                </a:solidFill>
                <a:latin typeface="Lato"/>
              </a:rPr>
              <a:t>, </a:t>
            </a:r>
            <a:r>
              <a:rPr lang="en-US" sz="1280" u="sng" spc="30">
                <a:solidFill>
                  <a:srgbClr val="000000"/>
                </a:solidFill>
                <a:latin typeface="Lato"/>
                <a:hlinkClick r:id="rId3" tooltip="https://www.culturethroughcloth.com"/>
              </a:rPr>
              <a:t>Culture through Cloth</a:t>
            </a:r>
          </a:p>
        </p:txBody>
      </p:sp>
      <p:sp>
        <p:nvSpPr>
          <p:cNvPr id="8" name="TextBox 8">
            <a:extLst>
              <a:ext uri="{C183D7F6-B498-43B3-948B-1728B52AA6E4}">
                <adec:decorative xmlns:adec="http://schemas.microsoft.com/office/drawing/2017/decorative" val="1"/>
              </a:ext>
            </a:extLst>
          </p:cNvPr>
          <p:cNvSpPr txBox="1"/>
          <p:nvPr/>
        </p:nvSpPr>
        <p:spPr>
          <a:xfrm>
            <a:off x="6863828" y="6656933"/>
            <a:ext cx="2788237" cy="517367"/>
          </a:xfrm>
          <a:prstGeom prst="rect">
            <a:avLst/>
          </a:prstGeom>
        </p:spPr>
        <p:txBody>
          <a:bodyPr lIns="0" tIns="0" rIns="0" bIns="0" rtlCol="0" anchor="t">
            <a:spAutoFit/>
          </a:bodyPr>
          <a:lstStyle/>
          <a:p>
            <a:pPr>
              <a:lnSpc>
                <a:spcPts val="1408"/>
              </a:lnSpc>
            </a:pPr>
            <a:r>
              <a:rPr lang="en-US" sz="1006" spc="24">
                <a:solidFill>
                  <a:srgbClr val="000000"/>
                </a:solidFill>
                <a:latin typeface="Lato Italics"/>
              </a:rPr>
              <a:t>HMong New Year Hat</a:t>
            </a:r>
            <a:r>
              <a:rPr lang="en-US" sz="1006" spc="24">
                <a:solidFill>
                  <a:srgbClr val="000000"/>
                </a:solidFill>
                <a:latin typeface="Lato"/>
              </a:rPr>
              <a:t>, SEACRCC-4260A. MSS-2005/65, Southeast Asia Community Resource Center Collection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0"/>
            <a:ext cx="548640" cy="7315200"/>
            <a:chOff x="0" y="0"/>
            <a:chExt cx="375273" cy="5003634"/>
          </a:xfrm>
        </p:grpSpPr>
        <p:sp>
          <p:nvSpPr>
            <p:cNvPr id="3" name="Freeform 3"/>
            <p:cNvSpPr/>
            <p:nvPr/>
          </p:nvSpPr>
          <p:spPr>
            <a:xfrm>
              <a:off x="0" y="0"/>
              <a:ext cx="375273" cy="5003634"/>
            </a:xfrm>
            <a:custGeom>
              <a:avLst/>
              <a:gdLst/>
              <a:ahLst/>
              <a:cxnLst/>
              <a:rect l="l" t="t" r="r" b="b"/>
              <a:pathLst>
                <a:path w="375273" h="5003634">
                  <a:moveTo>
                    <a:pt x="0" y="0"/>
                  </a:moveTo>
                  <a:lnTo>
                    <a:pt x="375273" y="0"/>
                  </a:lnTo>
                  <a:lnTo>
                    <a:pt x="375273" y="5003634"/>
                  </a:lnTo>
                  <a:lnTo>
                    <a:pt x="0" y="5003634"/>
                  </a:lnTo>
                  <a:close/>
                </a:path>
              </a:pathLst>
            </a:custGeom>
            <a:solidFill>
              <a:srgbClr val="008037">
                <a:alpha val="60784"/>
              </a:srgbClr>
            </a:solidFill>
          </p:spPr>
        </p:sp>
      </p:grpSp>
      <p:pic>
        <p:nvPicPr>
          <p:cNvPr id="4" name="Picture 4" descr="Photograph of girl in hmong new years attire singing at a new years celebration in Sacramento, California">
            <a:extLst>
              <a:ext uri="{C183D7F6-B498-43B3-948B-1728B52AA6E4}">
                <adec:decorative xmlns:adec="http://schemas.microsoft.com/office/drawing/2017/decorative" val="0"/>
              </a:ext>
            </a:extLst>
          </p:cNvPr>
          <p:cNvPicPr>
            <a:picLocks noChangeAspect="1"/>
          </p:cNvPicPr>
          <p:nvPr/>
        </p:nvPicPr>
        <p:blipFill rotWithShape="1">
          <a:blip r:embed="rId2"/>
          <a:srcRect l="13286" t="19116" r="21330" b="2686"/>
          <a:stretch/>
        </p:blipFill>
        <p:spPr>
          <a:xfrm>
            <a:off x="4495801" y="1"/>
            <a:ext cx="5257800" cy="7315200"/>
          </a:xfrm>
          <a:prstGeom prst="rect">
            <a:avLst/>
          </a:prstGeom>
        </p:spPr>
      </p:pic>
      <p:sp>
        <p:nvSpPr>
          <p:cNvPr id="8" name="TextBox 8"/>
          <p:cNvSpPr txBox="1"/>
          <p:nvPr/>
        </p:nvSpPr>
        <p:spPr>
          <a:xfrm>
            <a:off x="5290220" y="6724678"/>
            <a:ext cx="3933790" cy="508236"/>
          </a:xfrm>
          <a:prstGeom prst="rect">
            <a:avLst/>
          </a:prstGeom>
        </p:spPr>
        <p:txBody>
          <a:bodyPr lIns="0" tIns="0" rIns="0" bIns="0" rtlCol="0" anchor="t">
            <a:spAutoFit/>
          </a:bodyPr>
          <a:lstStyle/>
          <a:p>
            <a:pPr>
              <a:lnSpc>
                <a:spcPts val="1386"/>
              </a:lnSpc>
            </a:pPr>
            <a:r>
              <a:rPr lang="en-US" sz="990" spc="23" dirty="0">
                <a:solidFill>
                  <a:srgbClr val="000000"/>
                </a:solidFill>
                <a:latin typeface="Lato Italics"/>
              </a:rPr>
              <a:t>White </a:t>
            </a:r>
            <a:r>
              <a:rPr lang="en-US" sz="990" spc="23" dirty="0" err="1">
                <a:solidFill>
                  <a:srgbClr val="000000"/>
                </a:solidFill>
                <a:latin typeface="Lato Italics"/>
              </a:rPr>
              <a:t>HMong</a:t>
            </a:r>
            <a:r>
              <a:rPr lang="en-US" sz="990" spc="23" dirty="0">
                <a:solidFill>
                  <a:srgbClr val="000000"/>
                </a:solidFill>
                <a:latin typeface="Lato Italics"/>
              </a:rPr>
              <a:t> Girl Sings at </a:t>
            </a:r>
            <a:r>
              <a:rPr lang="en-US" sz="990" spc="23" dirty="0" err="1">
                <a:solidFill>
                  <a:srgbClr val="000000"/>
                </a:solidFill>
                <a:latin typeface="Lato Italics"/>
              </a:rPr>
              <a:t>HMong</a:t>
            </a:r>
            <a:r>
              <a:rPr lang="en-US" sz="990" spc="23" dirty="0">
                <a:solidFill>
                  <a:srgbClr val="000000"/>
                </a:solidFill>
                <a:latin typeface="Lato Italics"/>
              </a:rPr>
              <a:t> New Year Celebration in Sacramento, California</a:t>
            </a:r>
            <a:r>
              <a:rPr lang="en-US" sz="990" spc="23" dirty="0">
                <a:solidFill>
                  <a:srgbClr val="000000"/>
                </a:solidFill>
                <a:latin typeface="Lato"/>
              </a:rPr>
              <a:t>, SEACRCC-3668P. MSS-2005/65, Southeast Asia Community Resource Center Collection</a:t>
            </a:r>
          </a:p>
        </p:txBody>
      </p:sp>
      <p:grpSp>
        <p:nvGrpSpPr>
          <p:cNvPr id="5" name="Group 5">
            <a:extLst>
              <a:ext uri="{C183D7F6-B498-43B3-948B-1728B52AA6E4}">
                <adec:decorative xmlns:adec="http://schemas.microsoft.com/office/drawing/2017/decorative" val="1"/>
              </a:ext>
            </a:extLst>
          </p:cNvPr>
          <p:cNvGrpSpPr/>
          <p:nvPr/>
        </p:nvGrpSpPr>
        <p:grpSpPr>
          <a:xfrm>
            <a:off x="548640" y="0"/>
            <a:ext cx="4677458" cy="7315200"/>
            <a:chOff x="0" y="0"/>
            <a:chExt cx="3199405" cy="5003634"/>
          </a:xfrm>
        </p:grpSpPr>
        <p:sp>
          <p:nvSpPr>
            <p:cNvPr id="6" name="Freeform 6"/>
            <p:cNvSpPr/>
            <p:nvPr/>
          </p:nvSpPr>
          <p:spPr>
            <a:xfrm>
              <a:off x="0" y="0"/>
              <a:ext cx="3199405" cy="5003634"/>
            </a:xfrm>
            <a:custGeom>
              <a:avLst/>
              <a:gdLst/>
              <a:ahLst/>
              <a:cxnLst/>
              <a:rect l="l" t="t" r="r" b="b"/>
              <a:pathLst>
                <a:path w="3199405" h="5003634">
                  <a:moveTo>
                    <a:pt x="0" y="0"/>
                  </a:moveTo>
                  <a:lnTo>
                    <a:pt x="3199405" y="0"/>
                  </a:lnTo>
                  <a:lnTo>
                    <a:pt x="3199405" y="5003634"/>
                  </a:lnTo>
                  <a:lnTo>
                    <a:pt x="0" y="5003634"/>
                  </a:lnTo>
                  <a:close/>
                </a:path>
              </a:pathLst>
            </a:custGeom>
            <a:solidFill>
              <a:srgbClr val="FFFFFF"/>
            </a:solidFill>
          </p:spPr>
        </p:sp>
      </p:grpSp>
      <p:sp>
        <p:nvSpPr>
          <p:cNvPr id="7" name="TextBox 7"/>
          <p:cNvSpPr txBox="1">
            <a:spLocks noGrp="1"/>
          </p:cNvSpPr>
          <p:nvPr>
            <p:ph type="title" idx="4294967295"/>
          </p:nvPr>
        </p:nvSpPr>
        <p:spPr>
          <a:xfrm>
            <a:off x="814729" y="299908"/>
            <a:ext cx="3955395" cy="9394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r" defTabSz="914400" rtl="0" eaLnBrk="1" fontAlgn="auto" latinLnBrk="0" hangingPunct="1">
              <a:lnSpc>
                <a:spcPts val="7096"/>
              </a:lnSpc>
              <a:spcBef>
                <a:spcPts val="0"/>
              </a:spcBef>
              <a:spcAft>
                <a:spcPts val="0"/>
              </a:spcAft>
              <a:buClrTx/>
              <a:buSzTx/>
              <a:buFontTx/>
              <a:buNone/>
              <a:tabLst/>
              <a:defRPr/>
            </a:pPr>
            <a:r>
              <a:rPr kumimoji="0" lang="en-US" sz="6695" b="0" i="0" u="none" strike="noStrike" kern="1200" cap="none" spc="0" normalizeH="0" baseline="0" noProof="0" dirty="0">
                <a:ln>
                  <a:noFill/>
                </a:ln>
                <a:solidFill>
                  <a:srgbClr val="000000"/>
                </a:solidFill>
                <a:effectLst/>
                <a:uLnTx/>
                <a:uFillTx/>
                <a:latin typeface="Alice"/>
                <a:ea typeface="+mn-ea"/>
                <a:cs typeface="+mn-cs"/>
              </a:rPr>
              <a:t>Outcomes</a:t>
            </a:r>
          </a:p>
        </p:txBody>
      </p:sp>
      <p:sp>
        <p:nvSpPr>
          <p:cNvPr id="9" name="TextBox 9"/>
          <p:cNvSpPr txBox="1"/>
          <p:nvPr/>
        </p:nvSpPr>
        <p:spPr>
          <a:xfrm>
            <a:off x="731520" y="1545590"/>
            <a:ext cx="4411369" cy="5179088"/>
          </a:xfrm>
          <a:prstGeom prst="rect">
            <a:avLst/>
          </a:prstGeom>
        </p:spPr>
        <p:txBody>
          <a:bodyPr lIns="0" tIns="0" rIns="0" bIns="0" rtlCol="0" anchor="t">
            <a:spAutoFit/>
          </a:bodyPr>
          <a:lstStyle/>
          <a:p>
            <a:pPr marL="455776" lvl="1" indent="-227888">
              <a:lnSpc>
                <a:spcPts val="2955"/>
              </a:lnSpc>
              <a:buFont typeface="Arial"/>
              <a:buChar char="•"/>
            </a:pPr>
            <a:r>
              <a:rPr lang="en-US" sz="2111" spc="120">
                <a:solidFill>
                  <a:srgbClr val="000000"/>
                </a:solidFill>
                <a:latin typeface="Lato"/>
              </a:rPr>
              <a:t>Multilingual terms in descriptions, subject access points use authority files and local controlled terms: </a:t>
            </a:r>
            <a:r>
              <a:rPr lang="en-US" sz="2111" u="sng" spc="120">
                <a:solidFill>
                  <a:srgbClr val="FF914D"/>
                </a:solidFill>
                <a:latin typeface="Lato Bold"/>
                <a:hlinkClick r:id="rId3" tooltip="https://csus.contentdm.oclc.org/digital/collection/seacrcc/id/356/rec/46"/>
              </a:rPr>
              <a:t>SEACRCC-4236A</a:t>
            </a:r>
          </a:p>
          <a:p>
            <a:pPr>
              <a:lnSpc>
                <a:spcPts val="995"/>
              </a:lnSpc>
            </a:pPr>
            <a:endParaRPr lang="en-US" sz="2111" u="sng" spc="120">
              <a:solidFill>
                <a:srgbClr val="FF914D"/>
              </a:solidFill>
              <a:latin typeface="Lato Bold"/>
              <a:hlinkClick r:id="rId3" tooltip="https://csus.contentdm.oclc.org/digital/collection/seacrcc/id/356/rec/46"/>
            </a:endParaRPr>
          </a:p>
          <a:p>
            <a:pPr>
              <a:lnSpc>
                <a:spcPts val="1415"/>
              </a:lnSpc>
            </a:pPr>
            <a:endParaRPr lang="en-US" sz="2111" u="sng" spc="120">
              <a:solidFill>
                <a:srgbClr val="FF914D"/>
              </a:solidFill>
              <a:latin typeface="Lato Bold"/>
              <a:hlinkClick r:id="rId3" tooltip="https://csus.contentdm.oclc.org/digital/collection/seacrcc/id/356/rec/46"/>
            </a:endParaRPr>
          </a:p>
          <a:p>
            <a:pPr marL="455776" lvl="1" indent="-227888">
              <a:lnSpc>
                <a:spcPts val="2955"/>
              </a:lnSpc>
              <a:buFont typeface="Arial"/>
              <a:buChar char="•"/>
            </a:pPr>
            <a:r>
              <a:rPr lang="en-US" sz="2111" spc="120">
                <a:solidFill>
                  <a:srgbClr val="000000"/>
                </a:solidFill>
                <a:latin typeface="Lato"/>
              </a:rPr>
              <a:t>HMong vs. Hmong</a:t>
            </a:r>
          </a:p>
          <a:p>
            <a:pPr>
              <a:lnSpc>
                <a:spcPts val="1415"/>
              </a:lnSpc>
            </a:pPr>
            <a:endParaRPr lang="en-US" sz="2111" spc="120">
              <a:solidFill>
                <a:srgbClr val="000000"/>
              </a:solidFill>
              <a:latin typeface="Lato"/>
            </a:endParaRPr>
          </a:p>
          <a:p>
            <a:pPr marL="455776" lvl="1" indent="-227888">
              <a:lnSpc>
                <a:spcPts val="2955"/>
              </a:lnSpc>
              <a:buFont typeface="Arial"/>
              <a:buChar char="•"/>
            </a:pPr>
            <a:r>
              <a:rPr lang="en-US" sz="2111" spc="120">
                <a:solidFill>
                  <a:srgbClr val="000000"/>
                </a:solidFill>
                <a:latin typeface="Lato"/>
              </a:rPr>
              <a:t>Contextual information added to descriptions: </a:t>
            </a:r>
            <a:r>
              <a:rPr lang="en-US" sz="2111" u="sng" spc="120">
                <a:solidFill>
                  <a:srgbClr val="FF914D"/>
                </a:solidFill>
                <a:latin typeface="Lato Bold"/>
                <a:hlinkClick r:id="rId4" tooltip="https://csus.contentdm.oclc.org/digital/collection/seacrcc/id/99/rec/28"/>
              </a:rPr>
              <a:t>SEACRCC-3183A</a:t>
            </a:r>
          </a:p>
          <a:p>
            <a:pPr>
              <a:lnSpc>
                <a:spcPts val="1415"/>
              </a:lnSpc>
            </a:pPr>
            <a:endParaRPr lang="en-US" sz="2111" u="sng" spc="120">
              <a:solidFill>
                <a:srgbClr val="FF914D"/>
              </a:solidFill>
              <a:latin typeface="Lato Bold"/>
              <a:hlinkClick r:id="rId4" tooltip="https://csus.contentdm.oclc.org/digital/collection/seacrcc/id/99/rec/28"/>
            </a:endParaRPr>
          </a:p>
          <a:p>
            <a:pPr>
              <a:lnSpc>
                <a:spcPts val="995"/>
              </a:lnSpc>
            </a:pPr>
            <a:endParaRPr lang="en-US" sz="2111" u="sng" spc="120">
              <a:solidFill>
                <a:srgbClr val="FF914D"/>
              </a:solidFill>
              <a:latin typeface="Lato Bold"/>
              <a:hlinkClick r:id="rId4" tooltip="https://csus.contentdm.oclc.org/digital/collection/seacrcc/id/99/rec/28"/>
            </a:endParaRPr>
          </a:p>
          <a:p>
            <a:pPr marL="455776" lvl="1" indent="-227888">
              <a:lnSpc>
                <a:spcPts val="2955"/>
              </a:lnSpc>
              <a:buFont typeface="Arial"/>
              <a:buChar char="•"/>
            </a:pPr>
            <a:r>
              <a:rPr lang="en-US" sz="2111" spc="120">
                <a:solidFill>
                  <a:srgbClr val="000000"/>
                </a:solidFill>
                <a:latin typeface="Lato"/>
              </a:rPr>
              <a:t>Corrections to original titles: </a:t>
            </a:r>
            <a:r>
              <a:rPr lang="en-US" sz="2111" u="sng" spc="120">
                <a:solidFill>
                  <a:srgbClr val="FF914D"/>
                </a:solidFill>
                <a:latin typeface="Lato Bold"/>
                <a:hlinkClick r:id="rId5" tooltip="https://csus.contentdm.oclc.org/digital/collection/seacrcc/id/187/rec/1"/>
              </a:rPr>
              <a:t>SEACRCC-3775A</a:t>
            </a:r>
          </a:p>
          <a:p>
            <a:pPr>
              <a:lnSpc>
                <a:spcPts val="2955"/>
              </a:lnSpc>
            </a:pPr>
            <a:endParaRPr lang="en-US" sz="2111" u="sng" spc="120">
              <a:solidFill>
                <a:srgbClr val="FF914D"/>
              </a:solidFill>
              <a:latin typeface="Lato Bold"/>
              <a:hlinkClick r:id="rId5" tooltip="https://csus.contentdm.oclc.org/digital/collection/seacrcc/id/187/rec/1"/>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descr="Photograph of children boarding a school bus in Rancho Cordova, California"/>
          <p:cNvGrpSpPr/>
          <p:nvPr/>
        </p:nvGrpSpPr>
        <p:grpSpPr>
          <a:xfrm>
            <a:off x="0" y="0"/>
            <a:ext cx="9753600" cy="7315200"/>
            <a:chOff x="0" y="0"/>
            <a:chExt cx="13975481" cy="9753600"/>
          </a:xfrm>
        </p:grpSpPr>
        <p:pic>
          <p:nvPicPr>
            <p:cNvPr id="3" name="Picture 3"/>
            <p:cNvPicPr>
              <a:picLocks noChangeAspect="1"/>
            </p:cNvPicPr>
            <p:nvPr/>
          </p:nvPicPr>
          <p:blipFill>
            <a:blip r:embed="rId2">
              <a:alphaModFix amt="49000"/>
            </a:blip>
            <a:srcRect t="6561" b="6561"/>
            <a:stretch>
              <a:fillRect/>
            </a:stretch>
          </p:blipFill>
          <p:spPr>
            <a:xfrm>
              <a:off x="0" y="0"/>
              <a:ext cx="13975481" cy="9753600"/>
            </a:xfrm>
            <a:prstGeom prst="rect">
              <a:avLst/>
            </a:prstGeom>
          </p:spPr>
        </p:pic>
      </p:grpSp>
      <p:sp>
        <p:nvSpPr>
          <p:cNvPr id="8" name="TextBox 8"/>
          <p:cNvSpPr txBox="1"/>
          <p:nvPr/>
        </p:nvSpPr>
        <p:spPr>
          <a:xfrm>
            <a:off x="4522933" y="6817596"/>
            <a:ext cx="5230667" cy="336786"/>
          </a:xfrm>
          <a:prstGeom prst="rect">
            <a:avLst/>
          </a:prstGeom>
        </p:spPr>
        <p:txBody>
          <a:bodyPr lIns="0" tIns="0" rIns="0" bIns="0" rtlCol="0" anchor="t">
            <a:spAutoFit/>
          </a:bodyPr>
          <a:lstStyle/>
          <a:p>
            <a:pPr>
              <a:lnSpc>
                <a:spcPts val="1386"/>
              </a:lnSpc>
            </a:pPr>
            <a:r>
              <a:rPr lang="en-US" sz="990" spc="23">
                <a:solidFill>
                  <a:srgbClr val="000000"/>
                </a:solidFill>
                <a:latin typeface="Lato Italics"/>
              </a:rPr>
              <a:t>Children Board School Bus in Rancho Cordova, California</a:t>
            </a:r>
            <a:r>
              <a:rPr lang="en-US" sz="990" spc="23">
                <a:solidFill>
                  <a:srgbClr val="000000"/>
                </a:solidFill>
                <a:latin typeface="Lato"/>
              </a:rPr>
              <a:t>, SEACRCC-3686P. MSS-2005/65, Southeast Asia Community Resource Center Collection</a:t>
            </a:r>
          </a:p>
        </p:txBody>
      </p:sp>
      <p:grpSp>
        <p:nvGrpSpPr>
          <p:cNvPr id="4" name="Group 4">
            <a:extLst>
              <a:ext uri="{C183D7F6-B498-43B3-948B-1728B52AA6E4}">
                <adec:decorative xmlns:adec="http://schemas.microsoft.com/office/drawing/2017/decorative" val="1"/>
              </a:ext>
            </a:extLst>
          </p:cNvPr>
          <p:cNvGrpSpPr/>
          <p:nvPr/>
        </p:nvGrpSpPr>
        <p:grpSpPr>
          <a:xfrm>
            <a:off x="0" y="0"/>
            <a:ext cx="4406425" cy="7315200"/>
            <a:chOff x="0" y="0"/>
            <a:chExt cx="2812443" cy="4668997"/>
          </a:xfrm>
        </p:grpSpPr>
        <p:sp>
          <p:nvSpPr>
            <p:cNvPr id="5" name="Freeform 5"/>
            <p:cNvSpPr/>
            <p:nvPr/>
          </p:nvSpPr>
          <p:spPr>
            <a:xfrm>
              <a:off x="0" y="0"/>
              <a:ext cx="2812443" cy="4668997"/>
            </a:xfrm>
            <a:custGeom>
              <a:avLst/>
              <a:gdLst/>
              <a:ahLst/>
              <a:cxnLst/>
              <a:rect l="l" t="t" r="r" b="b"/>
              <a:pathLst>
                <a:path w="2812443" h="4668997">
                  <a:moveTo>
                    <a:pt x="0" y="0"/>
                  </a:moveTo>
                  <a:lnTo>
                    <a:pt x="2812443" y="0"/>
                  </a:lnTo>
                  <a:lnTo>
                    <a:pt x="2812443" y="4668997"/>
                  </a:lnTo>
                  <a:lnTo>
                    <a:pt x="0" y="4668997"/>
                  </a:lnTo>
                  <a:close/>
                </a:path>
              </a:pathLst>
            </a:custGeom>
            <a:solidFill>
              <a:srgbClr val="008037">
                <a:alpha val="60784"/>
              </a:srgbClr>
            </a:solidFill>
          </p:spPr>
        </p:sp>
      </p:grpSp>
      <p:sp>
        <p:nvSpPr>
          <p:cNvPr id="6" name="TextBox 6"/>
          <p:cNvSpPr txBox="1">
            <a:spLocks noGrp="1"/>
          </p:cNvSpPr>
          <p:nvPr>
            <p:ph type="title" idx="4294967295"/>
          </p:nvPr>
        </p:nvSpPr>
        <p:spPr>
          <a:xfrm>
            <a:off x="320346" y="236323"/>
            <a:ext cx="3765734" cy="144568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just" defTabSz="914400" rtl="0" eaLnBrk="1" fontAlgn="auto" latinLnBrk="0" hangingPunct="1">
              <a:lnSpc>
                <a:spcPts val="5552"/>
              </a:lnSpc>
              <a:spcBef>
                <a:spcPts val="0"/>
              </a:spcBef>
              <a:spcAft>
                <a:spcPts val="0"/>
              </a:spcAft>
              <a:buClrTx/>
              <a:buSzTx/>
              <a:buFontTx/>
              <a:buNone/>
              <a:tabLst/>
              <a:defRPr/>
            </a:pPr>
            <a:r>
              <a:rPr kumimoji="0" lang="en-US" sz="5238" b="0" i="0" u="none" strike="noStrike" kern="1200" cap="none" spc="125" normalizeH="0" baseline="0" noProof="0" dirty="0">
                <a:ln>
                  <a:noFill/>
                </a:ln>
                <a:solidFill>
                  <a:srgbClr val="000000"/>
                </a:solidFill>
                <a:effectLst/>
                <a:uLnTx/>
                <a:uFillTx/>
                <a:latin typeface="Alice"/>
                <a:ea typeface="+mn-ea"/>
                <a:cs typeface="+mn-cs"/>
              </a:rPr>
              <a:t>Cataloging Reflection</a:t>
            </a:r>
          </a:p>
        </p:txBody>
      </p:sp>
      <p:sp>
        <p:nvSpPr>
          <p:cNvPr id="7" name="TextBox 7"/>
          <p:cNvSpPr txBox="1"/>
          <p:nvPr/>
        </p:nvSpPr>
        <p:spPr>
          <a:xfrm>
            <a:off x="115072" y="1903131"/>
            <a:ext cx="4007163" cy="3192019"/>
          </a:xfrm>
          <a:prstGeom prst="rect">
            <a:avLst/>
          </a:prstGeom>
        </p:spPr>
        <p:txBody>
          <a:bodyPr lIns="0" tIns="0" rIns="0" bIns="0" rtlCol="0" anchor="t">
            <a:spAutoFit/>
          </a:bodyPr>
          <a:lstStyle/>
          <a:p>
            <a:pPr marL="557016" lvl="1" indent="-278508">
              <a:lnSpc>
                <a:spcPts val="3611"/>
              </a:lnSpc>
              <a:buFont typeface="Arial"/>
              <a:buChar char="•"/>
            </a:pPr>
            <a:r>
              <a:rPr lang="en-US" sz="2579" spc="147">
                <a:solidFill>
                  <a:srgbClr val="000000"/>
                </a:solidFill>
                <a:latin typeface="Lato"/>
              </a:rPr>
              <a:t>Leverage Linked Open Data to support multilingual search and retrieval</a:t>
            </a:r>
          </a:p>
          <a:p>
            <a:pPr>
              <a:lnSpc>
                <a:spcPts val="3611"/>
              </a:lnSpc>
            </a:pPr>
            <a:endParaRPr lang="en-US" sz="2579" spc="147">
              <a:solidFill>
                <a:srgbClr val="000000"/>
              </a:solidFill>
              <a:latin typeface="Lato"/>
            </a:endParaRPr>
          </a:p>
          <a:p>
            <a:pPr marL="557016" lvl="1" indent="-278508">
              <a:lnSpc>
                <a:spcPts val="3611"/>
              </a:lnSpc>
              <a:buFont typeface="Arial"/>
              <a:buChar char="•"/>
            </a:pPr>
            <a:r>
              <a:rPr lang="en-US" sz="2579" spc="147">
                <a:solidFill>
                  <a:srgbClr val="000000"/>
                </a:solidFill>
                <a:latin typeface="Lato"/>
              </a:rPr>
              <a:t>Revise formatting of non-Western Names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7456728" y="0"/>
            <a:ext cx="2296872" cy="7315200"/>
            <a:chOff x="0" y="0"/>
            <a:chExt cx="1571072" cy="5003634"/>
          </a:xfrm>
        </p:grpSpPr>
        <p:sp>
          <p:nvSpPr>
            <p:cNvPr id="3" name="Freeform 3"/>
            <p:cNvSpPr/>
            <p:nvPr/>
          </p:nvSpPr>
          <p:spPr>
            <a:xfrm>
              <a:off x="0" y="0"/>
              <a:ext cx="1571072" cy="5003634"/>
            </a:xfrm>
            <a:custGeom>
              <a:avLst/>
              <a:gdLst/>
              <a:ahLst/>
              <a:cxnLst/>
              <a:rect l="l" t="t" r="r" b="b"/>
              <a:pathLst>
                <a:path w="1571072" h="5003634">
                  <a:moveTo>
                    <a:pt x="0" y="0"/>
                  </a:moveTo>
                  <a:lnTo>
                    <a:pt x="1571072" y="0"/>
                  </a:lnTo>
                  <a:lnTo>
                    <a:pt x="1571072" y="5003634"/>
                  </a:lnTo>
                  <a:lnTo>
                    <a:pt x="0" y="5003634"/>
                  </a:lnTo>
                  <a:close/>
                </a:path>
              </a:pathLst>
            </a:custGeom>
            <a:solidFill>
              <a:srgbClr val="008037">
                <a:alpha val="60784"/>
              </a:srgbClr>
            </a:solidFill>
          </p:spPr>
        </p:sp>
      </p:grpSp>
      <p:grpSp>
        <p:nvGrpSpPr>
          <p:cNvPr id="4" name="Group 4" descr="HMong story cloth"/>
          <p:cNvGrpSpPr/>
          <p:nvPr/>
        </p:nvGrpSpPr>
        <p:grpSpPr>
          <a:xfrm>
            <a:off x="4876800" y="1719691"/>
            <a:ext cx="3873676" cy="3875818"/>
            <a:chOff x="0" y="0"/>
            <a:chExt cx="5164902" cy="5167758"/>
          </a:xfrm>
        </p:grpSpPr>
        <p:pic>
          <p:nvPicPr>
            <p:cNvPr id="5" name="Picture 5"/>
            <p:cNvPicPr>
              <a:picLocks noChangeAspect="1"/>
            </p:cNvPicPr>
            <p:nvPr/>
          </p:nvPicPr>
          <p:blipFill>
            <a:blip r:embed="rId2"/>
            <a:srcRect l="1339" r="1339"/>
            <a:stretch>
              <a:fillRect/>
            </a:stretch>
          </p:blipFill>
          <p:spPr>
            <a:xfrm>
              <a:off x="0" y="0"/>
              <a:ext cx="5164902" cy="5167758"/>
            </a:xfrm>
            <a:prstGeom prst="rect">
              <a:avLst/>
            </a:prstGeom>
          </p:spPr>
        </p:pic>
      </p:grpSp>
      <p:sp>
        <p:nvSpPr>
          <p:cNvPr id="8" name="TextBox 8"/>
          <p:cNvSpPr txBox="1"/>
          <p:nvPr/>
        </p:nvSpPr>
        <p:spPr>
          <a:xfrm>
            <a:off x="7550440" y="6273136"/>
            <a:ext cx="2109449" cy="851136"/>
          </a:xfrm>
          <a:prstGeom prst="rect">
            <a:avLst/>
          </a:prstGeom>
        </p:spPr>
        <p:txBody>
          <a:bodyPr lIns="0" tIns="0" rIns="0" bIns="0" rtlCol="0" anchor="t">
            <a:spAutoFit/>
          </a:bodyPr>
          <a:lstStyle/>
          <a:p>
            <a:pPr>
              <a:lnSpc>
                <a:spcPts val="1386"/>
              </a:lnSpc>
            </a:pPr>
            <a:r>
              <a:rPr lang="en-US" sz="990" spc="23">
                <a:solidFill>
                  <a:srgbClr val="000000"/>
                </a:solidFill>
                <a:latin typeface="Lato Italics"/>
              </a:rPr>
              <a:t>HMong Paj Ntaub, Monkey's Funeral Folktale, #1</a:t>
            </a:r>
            <a:r>
              <a:rPr lang="en-US" sz="990" spc="23">
                <a:solidFill>
                  <a:srgbClr val="000000"/>
                </a:solidFill>
                <a:latin typeface="Lato"/>
              </a:rPr>
              <a:t>, SEACRCC-4125A. MSS-2005/65, Southeast Asia Community Resource Center Collection</a:t>
            </a:r>
          </a:p>
        </p:txBody>
      </p:sp>
      <p:sp>
        <p:nvSpPr>
          <p:cNvPr id="7" name="TextBox 7"/>
          <p:cNvSpPr txBox="1">
            <a:spLocks noGrp="1"/>
          </p:cNvSpPr>
          <p:nvPr>
            <p:ph type="title" idx="4294967295"/>
          </p:nvPr>
        </p:nvSpPr>
        <p:spPr>
          <a:xfrm>
            <a:off x="377086" y="417193"/>
            <a:ext cx="4176281" cy="156887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just" defTabSz="914400" rtl="0" eaLnBrk="1" fontAlgn="auto" latinLnBrk="0" hangingPunct="1">
              <a:lnSpc>
                <a:spcPts val="6082"/>
              </a:lnSpc>
              <a:spcBef>
                <a:spcPts val="0"/>
              </a:spcBef>
              <a:spcAft>
                <a:spcPts val="0"/>
              </a:spcAft>
              <a:buClrTx/>
              <a:buSzTx/>
              <a:buFontTx/>
              <a:buNone/>
              <a:tabLst/>
              <a:defRPr/>
            </a:pPr>
            <a:r>
              <a:rPr kumimoji="0" lang="en-US" sz="5738" b="0" i="0" u="none" strike="noStrike" kern="1200" cap="none" spc="137" normalizeH="0" baseline="0" noProof="0" dirty="0">
                <a:ln>
                  <a:noFill/>
                </a:ln>
                <a:solidFill>
                  <a:srgbClr val="000000"/>
                </a:solidFill>
                <a:effectLst/>
                <a:uLnTx/>
                <a:uFillTx/>
                <a:latin typeface="Alice"/>
                <a:ea typeface="+mn-ea"/>
                <a:cs typeface="+mn-cs"/>
              </a:rPr>
              <a:t>Project Reflection</a:t>
            </a:r>
          </a:p>
        </p:txBody>
      </p:sp>
      <p:sp>
        <p:nvSpPr>
          <p:cNvPr id="6" name="TextBox 6"/>
          <p:cNvSpPr txBox="1"/>
          <p:nvPr/>
        </p:nvSpPr>
        <p:spPr>
          <a:xfrm>
            <a:off x="377086" y="2122093"/>
            <a:ext cx="4339410" cy="4170092"/>
          </a:xfrm>
          <a:prstGeom prst="rect">
            <a:avLst/>
          </a:prstGeom>
        </p:spPr>
        <p:txBody>
          <a:bodyPr lIns="0" tIns="0" rIns="0" bIns="0" rtlCol="0" anchor="t">
            <a:spAutoFit/>
          </a:bodyPr>
          <a:lstStyle/>
          <a:p>
            <a:pPr>
              <a:lnSpc>
                <a:spcPts val="3044"/>
              </a:lnSpc>
            </a:pPr>
            <a:r>
              <a:rPr lang="en-US" sz="2174" spc="123">
                <a:solidFill>
                  <a:srgbClr val="000000"/>
                </a:solidFill>
                <a:latin typeface="Lato"/>
              </a:rPr>
              <a:t>"Projects like these are instrumental to empowering communities like mine because they give people access to their histories...our history is dispersed and complex...[digital collections like this allow for diasporic communities, like the HMong, to form collective communities online.]”</a:t>
            </a:r>
          </a:p>
          <a:p>
            <a:pPr>
              <a:lnSpc>
                <a:spcPts val="3044"/>
              </a:lnSpc>
            </a:pPr>
            <a:endParaRPr lang="en-US" sz="2174" spc="123">
              <a:solidFill>
                <a:srgbClr val="000000"/>
              </a:solidFill>
              <a:latin typeface="Lato"/>
            </a:endParaRPr>
          </a:p>
        </p:txBody>
      </p:sp>
      <p:sp>
        <p:nvSpPr>
          <p:cNvPr id="9" name="TextBox 9"/>
          <p:cNvSpPr txBox="1"/>
          <p:nvPr/>
        </p:nvSpPr>
        <p:spPr>
          <a:xfrm>
            <a:off x="2971666" y="6086992"/>
            <a:ext cx="3489660" cy="955276"/>
          </a:xfrm>
          <a:prstGeom prst="rect">
            <a:avLst/>
          </a:prstGeom>
        </p:spPr>
        <p:txBody>
          <a:bodyPr lIns="0" tIns="0" rIns="0" bIns="0" rtlCol="0" anchor="t">
            <a:spAutoFit/>
          </a:bodyPr>
          <a:lstStyle/>
          <a:p>
            <a:pPr>
              <a:lnSpc>
                <a:spcPts val="1946"/>
              </a:lnSpc>
            </a:pPr>
            <a:r>
              <a:rPr lang="en-US" sz="1390" spc="33">
                <a:solidFill>
                  <a:srgbClr val="000000"/>
                </a:solidFill>
                <a:latin typeface="Lato"/>
              </a:rPr>
              <a:t>- Pachia L. Vang, Subject Expert, </a:t>
            </a:r>
            <a:r>
              <a:rPr lang="en-US" sz="1390" u="sng" spc="33">
                <a:solidFill>
                  <a:srgbClr val="000000"/>
                </a:solidFill>
                <a:latin typeface="Lato"/>
                <a:hlinkClick r:id="rId3" tooltip="https://library.csus.edu/index.php/collection/33737"/>
              </a:rPr>
              <a:t>Southeast Asia Community Resource Center Collection: Artifact and Photograph Digitization Project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C183D7F6-B498-43B3-948B-1728B52AA6E4}">
                <adec:decorative xmlns:adec="http://schemas.microsoft.com/office/drawing/2017/decorative" val="1"/>
              </a:ext>
            </a:extLst>
          </p:cNvPr>
          <p:cNvPicPr>
            <a:picLocks noChangeAspect="1"/>
          </p:cNvPicPr>
          <p:nvPr/>
        </p:nvPicPr>
        <p:blipFill>
          <a:blip r:embed="rId2"/>
          <a:srcRect l="106" r="106"/>
          <a:stretch>
            <a:fillRect/>
          </a:stretch>
        </p:blipFill>
        <p:spPr>
          <a:xfrm>
            <a:off x="-330631" y="-54100"/>
            <a:ext cx="8110526" cy="7423400"/>
          </a:xfrm>
          <a:prstGeom prst="rect">
            <a:avLst/>
          </a:prstGeom>
        </p:spPr>
      </p:pic>
      <p:grpSp>
        <p:nvGrpSpPr>
          <p:cNvPr id="3" name="Group 3">
            <a:extLst>
              <a:ext uri="{C183D7F6-B498-43B3-948B-1728B52AA6E4}">
                <adec:decorative xmlns:adec="http://schemas.microsoft.com/office/drawing/2017/decorative" val="1"/>
              </a:ext>
            </a:extLst>
          </p:cNvPr>
          <p:cNvGrpSpPr/>
          <p:nvPr/>
        </p:nvGrpSpPr>
        <p:grpSpPr>
          <a:xfrm>
            <a:off x="4750509" y="0"/>
            <a:ext cx="3890907" cy="7299414"/>
            <a:chOff x="0" y="0"/>
            <a:chExt cx="3453143" cy="6478160"/>
          </a:xfrm>
        </p:grpSpPr>
        <p:sp>
          <p:nvSpPr>
            <p:cNvPr id="4" name="Freeform 4"/>
            <p:cNvSpPr/>
            <p:nvPr/>
          </p:nvSpPr>
          <p:spPr>
            <a:xfrm>
              <a:off x="0" y="0"/>
              <a:ext cx="3453143" cy="6478160"/>
            </a:xfrm>
            <a:custGeom>
              <a:avLst/>
              <a:gdLst/>
              <a:ahLst/>
              <a:cxnLst/>
              <a:rect l="l" t="t" r="r" b="b"/>
              <a:pathLst>
                <a:path w="3453143" h="6478160">
                  <a:moveTo>
                    <a:pt x="0" y="0"/>
                  </a:moveTo>
                  <a:lnTo>
                    <a:pt x="3453143" y="0"/>
                  </a:lnTo>
                  <a:lnTo>
                    <a:pt x="3453143" y="6478160"/>
                  </a:lnTo>
                  <a:lnTo>
                    <a:pt x="0" y="6478160"/>
                  </a:lnTo>
                  <a:close/>
                </a:path>
              </a:pathLst>
            </a:custGeom>
            <a:solidFill>
              <a:srgbClr val="FFFFFF"/>
            </a:solidFill>
          </p:spPr>
        </p:sp>
      </p:grpSp>
      <p:grpSp>
        <p:nvGrpSpPr>
          <p:cNvPr id="5" name="Group 5">
            <a:extLst>
              <a:ext uri="{C183D7F6-B498-43B3-948B-1728B52AA6E4}">
                <adec:decorative xmlns:adec="http://schemas.microsoft.com/office/drawing/2017/decorative" val="1"/>
              </a:ext>
            </a:extLst>
          </p:cNvPr>
          <p:cNvGrpSpPr/>
          <p:nvPr/>
        </p:nvGrpSpPr>
        <p:grpSpPr>
          <a:xfrm>
            <a:off x="8641417" y="0"/>
            <a:ext cx="1112183" cy="7411634"/>
            <a:chOff x="0" y="0"/>
            <a:chExt cx="987052" cy="6577754"/>
          </a:xfrm>
        </p:grpSpPr>
        <p:sp>
          <p:nvSpPr>
            <p:cNvPr id="6" name="Freeform 6"/>
            <p:cNvSpPr/>
            <p:nvPr/>
          </p:nvSpPr>
          <p:spPr>
            <a:xfrm>
              <a:off x="0" y="0"/>
              <a:ext cx="987052" cy="6577754"/>
            </a:xfrm>
            <a:custGeom>
              <a:avLst/>
              <a:gdLst/>
              <a:ahLst/>
              <a:cxnLst/>
              <a:rect l="l" t="t" r="r" b="b"/>
              <a:pathLst>
                <a:path w="987052" h="6577754">
                  <a:moveTo>
                    <a:pt x="0" y="0"/>
                  </a:moveTo>
                  <a:lnTo>
                    <a:pt x="987052" y="0"/>
                  </a:lnTo>
                  <a:lnTo>
                    <a:pt x="987052" y="6577754"/>
                  </a:lnTo>
                  <a:lnTo>
                    <a:pt x="0" y="6577754"/>
                  </a:lnTo>
                  <a:close/>
                </a:path>
              </a:pathLst>
            </a:custGeom>
            <a:solidFill>
              <a:srgbClr val="008037">
                <a:alpha val="60784"/>
              </a:srgbClr>
            </a:solidFill>
          </p:spPr>
        </p:sp>
      </p:grpSp>
      <p:grpSp>
        <p:nvGrpSpPr>
          <p:cNvPr id="7" name="Group 7">
            <a:extLst>
              <a:ext uri="{C183D7F6-B498-43B3-948B-1728B52AA6E4}">
                <adec:decorative xmlns:adec="http://schemas.microsoft.com/office/drawing/2017/decorative" val="1"/>
              </a:ext>
            </a:extLst>
          </p:cNvPr>
          <p:cNvGrpSpPr/>
          <p:nvPr/>
        </p:nvGrpSpPr>
        <p:grpSpPr>
          <a:xfrm>
            <a:off x="4750509" y="6266143"/>
            <a:ext cx="5003091" cy="1145490"/>
            <a:chOff x="0" y="0"/>
            <a:chExt cx="4440195" cy="1016612"/>
          </a:xfrm>
        </p:grpSpPr>
        <p:sp>
          <p:nvSpPr>
            <p:cNvPr id="8" name="Freeform 8"/>
            <p:cNvSpPr/>
            <p:nvPr/>
          </p:nvSpPr>
          <p:spPr>
            <a:xfrm>
              <a:off x="0" y="0"/>
              <a:ext cx="4440195" cy="1016612"/>
            </a:xfrm>
            <a:custGeom>
              <a:avLst/>
              <a:gdLst/>
              <a:ahLst/>
              <a:cxnLst/>
              <a:rect l="l" t="t" r="r" b="b"/>
              <a:pathLst>
                <a:path w="4440195" h="1016612">
                  <a:moveTo>
                    <a:pt x="0" y="0"/>
                  </a:moveTo>
                  <a:lnTo>
                    <a:pt x="4440195" y="0"/>
                  </a:lnTo>
                  <a:lnTo>
                    <a:pt x="4440195" y="1016612"/>
                  </a:lnTo>
                  <a:lnTo>
                    <a:pt x="0" y="1016612"/>
                  </a:lnTo>
                  <a:close/>
                </a:path>
              </a:pathLst>
            </a:custGeom>
            <a:solidFill>
              <a:srgbClr val="008037">
                <a:alpha val="60784"/>
              </a:srgbClr>
            </a:solidFill>
          </p:spPr>
        </p:sp>
      </p:grpSp>
      <p:sp>
        <p:nvSpPr>
          <p:cNvPr id="9" name="TextBox 9"/>
          <p:cNvSpPr txBox="1">
            <a:spLocks noGrp="1"/>
          </p:cNvSpPr>
          <p:nvPr>
            <p:ph type="title" idx="4294967295"/>
          </p:nvPr>
        </p:nvSpPr>
        <p:spPr>
          <a:xfrm>
            <a:off x="4885570" y="3143637"/>
            <a:ext cx="3322146" cy="69702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just" defTabSz="914400" rtl="0" eaLnBrk="1" fontAlgn="auto" latinLnBrk="0" hangingPunct="1">
              <a:lnSpc>
                <a:spcPts val="5212"/>
              </a:lnSpc>
              <a:spcBef>
                <a:spcPts val="0"/>
              </a:spcBef>
              <a:spcAft>
                <a:spcPts val="0"/>
              </a:spcAft>
              <a:buClrTx/>
              <a:buSzTx/>
              <a:buFontTx/>
              <a:buNone/>
              <a:tabLst/>
              <a:defRPr/>
            </a:pPr>
            <a:r>
              <a:rPr kumimoji="0" lang="en-US" sz="4917" b="0" i="0" u="none" strike="noStrike" kern="1200" cap="none" spc="118" normalizeH="0" baseline="0" noProof="0" dirty="0">
                <a:ln>
                  <a:noFill/>
                </a:ln>
                <a:solidFill>
                  <a:srgbClr val="000000"/>
                </a:solidFill>
                <a:effectLst/>
                <a:uLnTx/>
                <a:uFillTx/>
                <a:latin typeface="Alice"/>
                <a:ea typeface="+mn-ea"/>
                <a:cs typeface="+mn-cs"/>
              </a:rPr>
              <a:t>Contact</a:t>
            </a:r>
          </a:p>
        </p:txBody>
      </p:sp>
      <p:sp>
        <p:nvSpPr>
          <p:cNvPr id="10" name="TextBox 10"/>
          <p:cNvSpPr txBox="1"/>
          <p:nvPr/>
        </p:nvSpPr>
        <p:spPr>
          <a:xfrm>
            <a:off x="5034890" y="4036667"/>
            <a:ext cx="3023505" cy="1314961"/>
          </a:xfrm>
          <a:prstGeom prst="rect">
            <a:avLst/>
          </a:prstGeom>
        </p:spPr>
        <p:txBody>
          <a:bodyPr lIns="0" tIns="0" rIns="0" bIns="0" rtlCol="0" anchor="t">
            <a:spAutoFit/>
          </a:bodyPr>
          <a:lstStyle/>
          <a:p>
            <a:pPr>
              <a:lnSpc>
                <a:spcPts val="2108"/>
              </a:lnSpc>
            </a:pPr>
            <a:r>
              <a:rPr lang="en-US" sz="1506" spc="36">
                <a:solidFill>
                  <a:srgbClr val="000000"/>
                </a:solidFill>
                <a:latin typeface="Lato"/>
              </a:rPr>
              <a:t>Elyse Fox</a:t>
            </a:r>
          </a:p>
          <a:p>
            <a:pPr>
              <a:lnSpc>
                <a:spcPts val="2108"/>
              </a:lnSpc>
            </a:pPr>
            <a:r>
              <a:rPr lang="en-US" sz="1506" spc="36">
                <a:solidFill>
                  <a:srgbClr val="000000"/>
                </a:solidFill>
                <a:latin typeface="Lato"/>
              </a:rPr>
              <a:t>elyse.fox@csus.edu</a:t>
            </a:r>
          </a:p>
          <a:p>
            <a:pPr>
              <a:lnSpc>
                <a:spcPts val="2108"/>
              </a:lnSpc>
            </a:pPr>
            <a:endParaRPr lang="en-US" sz="1506" spc="36">
              <a:solidFill>
                <a:srgbClr val="000000"/>
              </a:solidFill>
              <a:latin typeface="Lato"/>
            </a:endParaRPr>
          </a:p>
          <a:p>
            <a:pPr>
              <a:lnSpc>
                <a:spcPts val="2108"/>
              </a:lnSpc>
            </a:pPr>
            <a:r>
              <a:rPr lang="en-US" sz="1506" spc="36">
                <a:solidFill>
                  <a:srgbClr val="000000"/>
                </a:solidFill>
                <a:latin typeface="Lato"/>
              </a:rPr>
              <a:t>Lynn Drennan</a:t>
            </a:r>
          </a:p>
          <a:p>
            <a:pPr>
              <a:lnSpc>
                <a:spcPts val="2108"/>
              </a:lnSpc>
            </a:pPr>
            <a:r>
              <a:rPr lang="en-US" sz="1506" spc="36">
                <a:solidFill>
                  <a:srgbClr val="000000"/>
                </a:solidFill>
                <a:latin typeface="Lato"/>
              </a:rPr>
              <a:t>drennanl@csus.edu</a:t>
            </a:r>
          </a:p>
        </p:txBody>
      </p:sp>
      <p:sp>
        <p:nvSpPr>
          <p:cNvPr id="11" name="TextBox 11"/>
          <p:cNvSpPr txBox="1"/>
          <p:nvPr/>
        </p:nvSpPr>
        <p:spPr>
          <a:xfrm>
            <a:off x="4876800" y="5780254"/>
            <a:ext cx="3615296" cy="381477"/>
          </a:xfrm>
          <a:prstGeom prst="rect">
            <a:avLst/>
          </a:prstGeom>
        </p:spPr>
        <p:txBody>
          <a:bodyPr lIns="0" tIns="0" rIns="0" bIns="0" rtlCol="0" anchor="t">
            <a:spAutoFit/>
          </a:bodyPr>
          <a:lstStyle/>
          <a:p>
            <a:pPr algn="ctr">
              <a:lnSpc>
                <a:spcPts val="1548"/>
              </a:lnSpc>
            </a:pPr>
            <a:r>
              <a:rPr lang="en-US" sz="1106" spc="26">
                <a:solidFill>
                  <a:srgbClr val="000000"/>
                </a:solidFill>
                <a:latin typeface="Lato"/>
              </a:rPr>
              <a:t>This presentation is shared under a </a:t>
            </a:r>
          </a:p>
          <a:p>
            <a:pPr algn="ctr">
              <a:lnSpc>
                <a:spcPts val="1548"/>
              </a:lnSpc>
            </a:pPr>
            <a:r>
              <a:rPr lang="en-US" sz="1106" u="sng" spc="26">
                <a:solidFill>
                  <a:srgbClr val="000000"/>
                </a:solidFill>
                <a:latin typeface="Lato"/>
                <a:hlinkClick r:id="rId3" tooltip="https://creativecommons.org/licenses/by-nc-sa/4.0/"/>
              </a:rPr>
              <a:t>CC-BY-NC-SA 4.0</a:t>
            </a:r>
            <a:r>
              <a:rPr lang="en-US" sz="1106" spc="26">
                <a:solidFill>
                  <a:srgbClr val="000000"/>
                </a:solidFill>
                <a:latin typeface="Lato"/>
              </a:rPr>
              <a:t> license</a:t>
            </a:r>
          </a:p>
        </p:txBody>
      </p:sp>
      <p:sp>
        <p:nvSpPr>
          <p:cNvPr id="12" name="TextBox 12"/>
          <p:cNvSpPr txBox="1"/>
          <p:nvPr/>
        </p:nvSpPr>
        <p:spPr>
          <a:xfrm>
            <a:off x="114526" y="6819839"/>
            <a:ext cx="4417867" cy="336786"/>
          </a:xfrm>
          <a:prstGeom prst="rect">
            <a:avLst/>
          </a:prstGeom>
        </p:spPr>
        <p:txBody>
          <a:bodyPr lIns="0" tIns="0" rIns="0" bIns="0" rtlCol="0" anchor="t">
            <a:spAutoFit/>
          </a:bodyPr>
          <a:lstStyle/>
          <a:p>
            <a:pPr>
              <a:lnSpc>
                <a:spcPts val="1386"/>
              </a:lnSpc>
            </a:pPr>
            <a:r>
              <a:rPr lang="en-US" sz="990" spc="23">
                <a:solidFill>
                  <a:srgbClr val="000000"/>
                </a:solidFill>
                <a:latin typeface="Lato Italics"/>
              </a:rPr>
              <a:t>Miniature Vietnamese One-foot Temple, Hanoi, Vietnam</a:t>
            </a:r>
            <a:r>
              <a:rPr lang="en-US" sz="990" spc="23">
                <a:solidFill>
                  <a:srgbClr val="000000"/>
                </a:solidFill>
                <a:latin typeface="Lato"/>
              </a:rPr>
              <a:t>, SEACRCC-3832A. MSS-2005/65, Southeast Asia Community Resource Center Collection</a:t>
            </a:r>
          </a:p>
        </p:txBody>
      </p:sp>
      <p:sp>
        <p:nvSpPr>
          <p:cNvPr id="13" name="TextBox 13"/>
          <p:cNvSpPr txBox="1"/>
          <p:nvPr/>
        </p:nvSpPr>
        <p:spPr>
          <a:xfrm>
            <a:off x="5023375" y="243307"/>
            <a:ext cx="3322146" cy="1894639"/>
          </a:xfrm>
          <a:prstGeom prst="rect">
            <a:avLst/>
          </a:prstGeom>
        </p:spPr>
        <p:txBody>
          <a:bodyPr lIns="0" tIns="0" rIns="0" bIns="0" rtlCol="0" anchor="t">
            <a:spAutoFit/>
          </a:bodyPr>
          <a:lstStyle/>
          <a:p>
            <a:pPr algn="ctr">
              <a:lnSpc>
                <a:spcPts val="7332"/>
              </a:lnSpc>
            </a:pPr>
            <a:r>
              <a:rPr lang="en-US" sz="6917" spc="166">
                <a:solidFill>
                  <a:srgbClr val="000000"/>
                </a:solidFill>
                <a:latin typeface="Alice"/>
              </a:rPr>
              <a:t>THANK YOU!</a:t>
            </a:r>
          </a:p>
        </p:txBody>
      </p:sp>
      <p:grpSp>
        <p:nvGrpSpPr>
          <p:cNvPr id="14" name="Group 14">
            <a:extLst>
              <a:ext uri="{C183D7F6-B498-43B3-948B-1728B52AA6E4}">
                <adec:decorative xmlns:adec="http://schemas.microsoft.com/office/drawing/2017/decorative" val="1"/>
              </a:ext>
            </a:extLst>
          </p:cNvPr>
          <p:cNvGrpSpPr/>
          <p:nvPr/>
        </p:nvGrpSpPr>
        <p:grpSpPr>
          <a:xfrm>
            <a:off x="4750509" y="2595145"/>
            <a:ext cx="5003091" cy="262742"/>
            <a:chOff x="0" y="0"/>
            <a:chExt cx="4440195" cy="233181"/>
          </a:xfrm>
        </p:grpSpPr>
        <p:sp>
          <p:nvSpPr>
            <p:cNvPr id="15" name="Freeform 15"/>
            <p:cNvSpPr/>
            <p:nvPr/>
          </p:nvSpPr>
          <p:spPr>
            <a:xfrm>
              <a:off x="0" y="0"/>
              <a:ext cx="4440195" cy="233181"/>
            </a:xfrm>
            <a:custGeom>
              <a:avLst/>
              <a:gdLst/>
              <a:ahLst/>
              <a:cxnLst/>
              <a:rect l="l" t="t" r="r" b="b"/>
              <a:pathLst>
                <a:path w="4440195" h="233181">
                  <a:moveTo>
                    <a:pt x="0" y="0"/>
                  </a:moveTo>
                  <a:lnTo>
                    <a:pt x="4440195" y="0"/>
                  </a:lnTo>
                  <a:lnTo>
                    <a:pt x="4440195" y="233181"/>
                  </a:lnTo>
                  <a:lnTo>
                    <a:pt x="0" y="233181"/>
                  </a:lnTo>
                  <a:close/>
                </a:path>
              </a:pathLst>
            </a:custGeom>
            <a:solidFill>
              <a:srgbClr val="008037">
                <a:alpha val="60784"/>
              </a:srgbClr>
            </a:solidFill>
          </p:spPr>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1042"/>
            <a:ext cx="9753600" cy="2072197"/>
            <a:chOff x="0" y="0"/>
            <a:chExt cx="3631262" cy="771478"/>
          </a:xfrm>
        </p:grpSpPr>
        <p:sp>
          <p:nvSpPr>
            <p:cNvPr id="3" name="Freeform 3"/>
            <p:cNvSpPr/>
            <p:nvPr/>
          </p:nvSpPr>
          <p:spPr>
            <a:xfrm>
              <a:off x="0" y="0"/>
              <a:ext cx="3631262" cy="771478"/>
            </a:xfrm>
            <a:custGeom>
              <a:avLst/>
              <a:gdLst/>
              <a:ahLst/>
              <a:cxnLst/>
              <a:rect l="l" t="t" r="r" b="b"/>
              <a:pathLst>
                <a:path w="3631262" h="771478">
                  <a:moveTo>
                    <a:pt x="0" y="0"/>
                  </a:moveTo>
                  <a:lnTo>
                    <a:pt x="3631262" y="0"/>
                  </a:lnTo>
                  <a:lnTo>
                    <a:pt x="3631262" y="771478"/>
                  </a:lnTo>
                  <a:lnTo>
                    <a:pt x="0" y="771478"/>
                  </a:lnTo>
                  <a:close/>
                </a:path>
              </a:pathLst>
            </a:custGeom>
            <a:solidFill>
              <a:srgbClr val="008037">
                <a:alpha val="60784"/>
              </a:srgbClr>
            </a:solidFill>
          </p:spPr>
        </p:sp>
      </p:grpSp>
      <p:sp>
        <p:nvSpPr>
          <p:cNvPr id="4" name="TextBox 4"/>
          <p:cNvSpPr txBox="1">
            <a:spLocks noGrp="1"/>
          </p:cNvSpPr>
          <p:nvPr>
            <p:ph type="title" idx="4294967295"/>
          </p:nvPr>
        </p:nvSpPr>
        <p:spPr>
          <a:xfrm>
            <a:off x="555404" y="640193"/>
            <a:ext cx="8818908" cy="163389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346"/>
              </a:lnSpc>
              <a:spcBef>
                <a:spcPts val="0"/>
              </a:spcBef>
              <a:spcAft>
                <a:spcPts val="0"/>
              </a:spcAft>
              <a:buClrTx/>
              <a:buSzTx/>
              <a:buFontTx/>
              <a:buNone/>
              <a:tabLst/>
              <a:defRPr/>
            </a:pPr>
            <a:r>
              <a:rPr kumimoji="0" lang="en-US" sz="5987" b="0" i="0" u="none" strike="noStrike" kern="1200" cap="none" spc="143" normalizeH="0" baseline="0" noProof="0" dirty="0">
                <a:ln>
                  <a:noFill/>
                </a:ln>
                <a:solidFill>
                  <a:srgbClr val="000000"/>
                </a:solidFill>
                <a:effectLst/>
                <a:uLnTx/>
                <a:uFillTx/>
                <a:latin typeface="Alice"/>
                <a:ea typeface="+mn-ea"/>
                <a:cs typeface="+mn-cs"/>
              </a:rPr>
              <a:t>Land Acknowledgement</a:t>
            </a:r>
          </a:p>
          <a:p>
            <a:pPr marL="0" marR="0" lvl="0" indent="0" algn="l" defTabSz="914400" rtl="0" eaLnBrk="1" fontAlgn="auto" latinLnBrk="0" hangingPunct="1">
              <a:lnSpc>
                <a:spcPts val="6346"/>
              </a:lnSpc>
              <a:spcBef>
                <a:spcPts val="0"/>
              </a:spcBef>
              <a:spcAft>
                <a:spcPts val="0"/>
              </a:spcAft>
              <a:buClrTx/>
              <a:buSzTx/>
              <a:buFontTx/>
              <a:buNone/>
              <a:tabLst/>
              <a:defRPr/>
            </a:pPr>
            <a:endParaRPr kumimoji="0" lang="en-US" sz="5987" b="0" i="0" u="none" strike="noStrike" kern="1200" cap="none" spc="143" normalizeH="0" baseline="0" noProof="0" dirty="0">
              <a:ln>
                <a:noFill/>
              </a:ln>
              <a:solidFill>
                <a:srgbClr val="000000"/>
              </a:solidFill>
              <a:effectLst/>
              <a:uLnTx/>
              <a:uFillTx/>
              <a:latin typeface="Alice"/>
              <a:ea typeface="+mn-ea"/>
              <a:cs typeface="+mn-cs"/>
            </a:endParaRPr>
          </a:p>
        </p:txBody>
      </p:sp>
      <p:sp>
        <p:nvSpPr>
          <p:cNvPr id="5" name="TextBox 5"/>
          <p:cNvSpPr txBox="1"/>
          <p:nvPr/>
        </p:nvSpPr>
        <p:spPr>
          <a:xfrm>
            <a:off x="555404" y="2396047"/>
            <a:ext cx="8642792" cy="3436961"/>
          </a:xfrm>
          <a:prstGeom prst="rect">
            <a:avLst/>
          </a:prstGeom>
        </p:spPr>
        <p:txBody>
          <a:bodyPr lIns="0" tIns="0" rIns="0" bIns="0" rtlCol="0" anchor="t">
            <a:spAutoFit/>
          </a:bodyPr>
          <a:lstStyle/>
          <a:p>
            <a:pPr algn="ctr">
              <a:lnSpc>
                <a:spcPts val="3949"/>
              </a:lnSpc>
            </a:pPr>
            <a:r>
              <a:rPr lang="en-US" sz="2468" spc="2">
                <a:solidFill>
                  <a:srgbClr val="000000"/>
                </a:solidFill>
                <a:latin typeface="Lato"/>
              </a:rPr>
              <a:t>We are mindful in acknowledging that the land that Sacramento State is located on was and continues to be occupied by the indigenous people of this area, the Miwok, Maidu, and Nisenan. Recognizing their culture that is rich with spiritual ties to the land and waters that resonate with their traditions, we are humbled and take this opportunity to thank and honor those indigenous people of this area.</a:t>
            </a:r>
          </a:p>
        </p:txBody>
      </p:sp>
      <p:grpSp>
        <p:nvGrpSpPr>
          <p:cNvPr id="6" name="Group 6">
            <a:extLst>
              <a:ext uri="{C183D7F6-B498-43B3-948B-1728B52AA6E4}">
                <adec:decorative xmlns:adec="http://schemas.microsoft.com/office/drawing/2017/decorative" val="1"/>
              </a:ext>
            </a:extLst>
          </p:cNvPr>
          <p:cNvGrpSpPr/>
          <p:nvPr/>
        </p:nvGrpSpPr>
        <p:grpSpPr>
          <a:xfrm>
            <a:off x="0" y="6251066"/>
            <a:ext cx="9753600" cy="1072556"/>
            <a:chOff x="0" y="0"/>
            <a:chExt cx="3631262" cy="399312"/>
          </a:xfrm>
        </p:grpSpPr>
        <p:sp>
          <p:nvSpPr>
            <p:cNvPr id="7" name="Freeform 7"/>
            <p:cNvSpPr/>
            <p:nvPr/>
          </p:nvSpPr>
          <p:spPr>
            <a:xfrm>
              <a:off x="0" y="0"/>
              <a:ext cx="3631262" cy="399312"/>
            </a:xfrm>
            <a:custGeom>
              <a:avLst/>
              <a:gdLst/>
              <a:ahLst/>
              <a:cxnLst/>
              <a:rect l="l" t="t" r="r" b="b"/>
              <a:pathLst>
                <a:path w="3631262" h="399312">
                  <a:moveTo>
                    <a:pt x="0" y="0"/>
                  </a:moveTo>
                  <a:lnTo>
                    <a:pt x="3631262" y="0"/>
                  </a:lnTo>
                  <a:lnTo>
                    <a:pt x="3631262" y="399312"/>
                  </a:lnTo>
                  <a:lnTo>
                    <a:pt x="0" y="399312"/>
                  </a:lnTo>
                  <a:close/>
                </a:path>
              </a:pathLst>
            </a:custGeom>
            <a:solidFill>
              <a:srgbClr val="008037">
                <a:alpha val="60784"/>
              </a:srgbClr>
            </a:solidFill>
          </p:spPr>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9526" y="6489681"/>
            <a:ext cx="9763125" cy="825519"/>
            <a:chOff x="0" y="0"/>
            <a:chExt cx="3631262" cy="307340"/>
          </a:xfrm>
        </p:grpSpPr>
        <p:sp>
          <p:nvSpPr>
            <p:cNvPr id="3" name="Freeform 3"/>
            <p:cNvSpPr/>
            <p:nvPr/>
          </p:nvSpPr>
          <p:spPr>
            <a:xfrm>
              <a:off x="0" y="0"/>
              <a:ext cx="3631262" cy="307340"/>
            </a:xfrm>
            <a:custGeom>
              <a:avLst/>
              <a:gdLst/>
              <a:ahLst/>
              <a:cxnLst/>
              <a:rect l="l" t="t" r="r" b="b"/>
              <a:pathLst>
                <a:path w="3631262" h="307340">
                  <a:moveTo>
                    <a:pt x="0" y="0"/>
                  </a:moveTo>
                  <a:lnTo>
                    <a:pt x="3631262" y="0"/>
                  </a:lnTo>
                  <a:lnTo>
                    <a:pt x="3631262" y="307340"/>
                  </a:lnTo>
                  <a:lnTo>
                    <a:pt x="0" y="307340"/>
                  </a:lnTo>
                  <a:close/>
                </a:path>
              </a:pathLst>
            </a:custGeom>
            <a:solidFill>
              <a:srgbClr val="008037">
                <a:alpha val="60784"/>
              </a:srgbClr>
            </a:solidFill>
          </p:spPr>
        </p:sp>
      </p:grpSp>
      <p:pic>
        <p:nvPicPr>
          <p:cNvPr id="4" name="Picture 4" descr="Collection of Vietnamese dolls">
            <a:extLst>
              <a:ext uri="{C183D7F6-B498-43B3-948B-1728B52AA6E4}">
                <adec:decorative xmlns:adec="http://schemas.microsoft.com/office/drawing/2017/decorative" val="0"/>
              </a:ext>
            </a:extLst>
          </p:cNvPr>
          <p:cNvPicPr>
            <a:picLocks noChangeAspect="1"/>
          </p:cNvPicPr>
          <p:nvPr/>
        </p:nvPicPr>
        <p:blipFill>
          <a:blip r:embed="rId2"/>
          <a:srcRect/>
          <a:stretch>
            <a:fillRect/>
          </a:stretch>
        </p:blipFill>
        <p:spPr>
          <a:xfrm>
            <a:off x="0" y="-85344"/>
            <a:ext cx="9753600" cy="3742944"/>
          </a:xfrm>
          <a:prstGeom prst="rect">
            <a:avLst/>
          </a:prstGeom>
        </p:spPr>
      </p:pic>
      <p:sp>
        <p:nvSpPr>
          <p:cNvPr id="8" name="TextBox 8">
            <a:extLst>
              <a:ext uri="{C183D7F6-B498-43B3-948B-1728B52AA6E4}">
                <adec:decorative xmlns:adec="http://schemas.microsoft.com/office/drawing/2017/decorative" val="0"/>
              </a:ext>
            </a:extLst>
          </p:cNvPr>
          <p:cNvSpPr txBox="1"/>
          <p:nvPr/>
        </p:nvSpPr>
        <p:spPr>
          <a:xfrm>
            <a:off x="1322761" y="3369066"/>
            <a:ext cx="7108077" cy="174467"/>
          </a:xfrm>
          <a:prstGeom prst="rect">
            <a:avLst/>
          </a:prstGeom>
        </p:spPr>
        <p:txBody>
          <a:bodyPr lIns="0" tIns="0" rIns="0" bIns="0" rtlCol="0" anchor="t">
            <a:spAutoFit/>
          </a:bodyPr>
          <a:lstStyle/>
          <a:p>
            <a:pPr>
              <a:lnSpc>
                <a:spcPts val="1408"/>
              </a:lnSpc>
            </a:pPr>
            <a:r>
              <a:rPr lang="en-US" sz="1006" spc="24">
                <a:solidFill>
                  <a:srgbClr val="000000"/>
                </a:solidFill>
                <a:latin typeface="Lato Italics"/>
              </a:rPr>
              <a:t>Collection of Vietnamese dolls</a:t>
            </a:r>
            <a:r>
              <a:rPr lang="en-US" sz="1006" spc="24">
                <a:solidFill>
                  <a:srgbClr val="000000"/>
                </a:solidFill>
                <a:latin typeface="Lato"/>
              </a:rPr>
              <a:t>, SEACRCC-3350A. MSS-2005/65, Southeast Asia Community Resource Center Collection</a:t>
            </a:r>
          </a:p>
        </p:txBody>
      </p:sp>
      <p:sp>
        <p:nvSpPr>
          <p:cNvPr id="5" name="TextBox 5">
            <a:extLst>
              <a:ext uri="{C183D7F6-B498-43B3-948B-1728B52AA6E4}">
                <adec:decorative xmlns:adec="http://schemas.microsoft.com/office/drawing/2017/decorative" val="0"/>
              </a:ext>
            </a:extLst>
          </p:cNvPr>
          <p:cNvSpPr txBox="1">
            <a:spLocks noGrp="1"/>
          </p:cNvSpPr>
          <p:nvPr>
            <p:ph type="title" idx="4294967295"/>
          </p:nvPr>
        </p:nvSpPr>
        <p:spPr>
          <a:xfrm>
            <a:off x="339858" y="4261576"/>
            <a:ext cx="3763735" cy="87777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666"/>
              </a:lnSpc>
              <a:spcBef>
                <a:spcPts val="0"/>
              </a:spcBef>
              <a:spcAft>
                <a:spcPts val="0"/>
              </a:spcAft>
              <a:buClrTx/>
              <a:buSzTx/>
              <a:buFontTx/>
              <a:buNone/>
              <a:tabLst/>
              <a:defRPr/>
            </a:pPr>
            <a:r>
              <a:rPr kumimoji="0" lang="en-US" sz="6288" b="0" i="0" u="none" strike="noStrike" kern="1200" cap="none" spc="150" normalizeH="0" baseline="0" noProof="0" dirty="0">
                <a:ln>
                  <a:noFill/>
                </a:ln>
                <a:solidFill>
                  <a:srgbClr val="000000"/>
                </a:solidFill>
                <a:effectLst/>
                <a:uLnTx/>
                <a:uFillTx/>
                <a:latin typeface="Alice"/>
                <a:ea typeface="+mn-ea"/>
                <a:cs typeface="+mn-cs"/>
              </a:rPr>
              <a:t>Agenda</a:t>
            </a:r>
          </a:p>
        </p:txBody>
      </p:sp>
      <p:sp>
        <p:nvSpPr>
          <p:cNvPr id="6" name="TextBox 6">
            <a:extLst>
              <a:ext uri="{C183D7F6-B498-43B3-948B-1728B52AA6E4}">
                <adec:decorative xmlns:adec="http://schemas.microsoft.com/office/drawing/2017/decorative" val="0"/>
              </a:ext>
            </a:extLst>
          </p:cNvPr>
          <p:cNvSpPr txBox="1"/>
          <p:nvPr/>
        </p:nvSpPr>
        <p:spPr>
          <a:xfrm>
            <a:off x="4103593" y="3976426"/>
            <a:ext cx="2541133" cy="2098162"/>
          </a:xfrm>
          <a:prstGeom prst="rect">
            <a:avLst/>
          </a:prstGeom>
        </p:spPr>
        <p:txBody>
          <a:bodyPr lIns="0" tIns="0" rIns="0" bIns="0" rtlCol="0" anchor="t">
            <a:spAutoFit/>
          </a:bodyPr>
          <a:lstStyle/>
          <a:p>
            <a:pPr marL="379166" lvl="1" indent="-189583">
              <a:lnSpc>
                <a:spcPts val="2809"/>
              </a:lnSpc>
              <a:buFont typeface="Arial"/>
              <a:buChar char="•"/>
            </a:pPr>
            <a:r>
              <a:rPr lang="en-US" sz="1756" spc="1">
                <a:solidFill>
                  <a:srgbClr val="000000"/>
                </a:solidFill>
                <a:latin typeface="Lato"/>
              </a:rPr>
              <a:t>About the collection</a:t>
            </a:r>
          </a:p>
          <a:p>
            <a:pPr>
              <a:lnSpc>
                <a:spcPts val="2809"/>
              </a:lnSpc>
            </a:pPr>
            <a:endParaRPr lang="en-US" sz="1756" spc="1">
              <a:solidFill>
                <a:srgbClr val="000000"/>
              </a:solidFill>
              <a:latin typeface="Lato"/>
            </a:endParaRPr>
          </a:p>
          <a:p>
            <a:pPr marL="379166" lvl="1" indent="-189583">
              <a:lnSpc>
                <a:spcPts val="2809"/>
              </a:lnSpc>
              <a:buFont typeface="Arial"/>
              <a:buChar char="•"/>
            </a:pPr>
            <a:r>
              <a:rPr lang="en-US" sz="1756" spc="1">
                <a:solidFill>
                  <a:srgbClr val="000000"/>
                </a:solidFill>
                <a:latin typeface="Lato"/>
              </a:rPr>
              <a:t>Digitization grant</a:t>
            </a:r>
          </a:p>
          <a:p>
            <a:pPr>
              <a:lnSpc>
                <a:spcPts val="2809"/>
              </a:lnSpc>
            </a:pPr>
            <a:endParaRPr lang="en-US" sz="1756" spc="1">
              <a:solidFill>
                <a:srgbClr val="000000"/>
              </a:solidFill>
              <a:latin typeface="Lato"/>
            </a:endParaRPr>
          </a:p>
          <a:p>
            <a:pPr marL="379166" lvl="1" indent="-189583">
              <a:lnSpc>
                <a:spcPts val="2809"/>
              </a:lnSpc>
              <a:buFont typeface="Arial"/>
              <a:buChar char="•"/>
            </a:pPr>
            <a:r>
              <a:rPr lang="en-US" sz="1756" spc="1">
                <a:solidFill>
                  <a:srgbClr val="000000"/>
                </a:solidFill>
                <a:latin typeface="Lato"/>
              </a:rPr>
              <a:t>Inclusive cataloging best practices</a:t>
            </a:r>
          </a:p>
        </p:txBody>
      </p:sp>
      <p:sp>
        <p:nvSpPr>
          <p:cNvPr id="7" name="TextBox 7">
            <a:extLst>
              <a:ext uri="{C183D7F6-B498-43B3-948B-1728B52AA6E4}">
                <adec:decorative xmlns:adec="http://schemas.microsoft.com/office/drawing/2017/decorative" val="0"/>
              </a:ext>
            </a:extLst>
          </p:cNvPr>
          <p:cNvSpPr txBox="1"/>
          <p:nvPr/>
        </p:nvSpPr>
        <p:spPr>
          <a:xfrm>
            <a:off x="7245414" y="3976426"/>
            <a:ext cx="2370850" cy="2098162"/>
          </a:xfrm>
          <a:prstGeom prst="rect">
            <a:avLst/>
          </a:prstGeom>
        </p:spPr>
        <p:txBody>
          <a:bodyPr lIns="0" tIns="0" rIns="0" bIns="0" rtlCol="0" anchor="t">
            <a:spAutoFit/>
          </a:bodyPr>
          <a:lstStyle/>
          <a:p>
            <a:pPr marL="379166" lvl="1" indent="-189583">
              <a:lnSpc>
                <a:spcPts val="2809"/>
              </a:lnSpc>
              <a:buFont typeface="Arial"/>
              <a:buChar char="•"/>
            </a:pPr>
            <a:r>
              <a:rPr lang="en-US" sz="1756" spc="1">
                <a:solidFill>
                  <a:srgbClr val="000000"/>
                </a:solidFill>
                <a:latin typeface="Lato"/>
              </a:rPr>
              <a:t>Cataloging plan/workflow</a:t>
            </a:r>
          </a:p>
          <a:p>
            <a:pPr>
              <a:lnSpc>
                <a:spcPts val="2809"/>
              </a:lnSpc>
            </a:pPr>
            <a:endParaRPr lang="en-US" sz="1756" spc="1">
              <a:solidFill>
                <a:srgbClr val="000000"/>
              </a:solidFill>
              <a:latin typeface="Lato"/>
            </a:endParaRPr>
          </a:p>
          <a:p>
            <a:pPr marL="379166" lvl="1" indent="-189583">
              <a:lnSpc>
                <a:spcPts val="2809"/>
              </a:lnSpc>
              <a:buFont typeface="Arial"/>
              <a:buChar char="•"/>
            </a:pPr>
            <a:r>
              <a:rPr lang="en-US" sz="1756" spc="1">
                <a:solidFill>
                  <a:srgbClr val="000000"/>
                </a:solidFill>
                <a:latin typeface="Lato"/>
              </a:rPr>
              <a:t>Outcomes</a:t>
            </a:r>
          </a:p>
          <a:p>
            <a:pPr>
              <a:lnSpc>
                <a:spcPts val="2809"/>
              </a:lnSpc>
            </a:pPr>
            <a:endParaRPr lang="en-US" sz="1756" spc="1">
              <a:solidFill>
                <a:srgbClr val="000000"/>
              </a:solidFill>
              <a:latin typeface="Lato"/>
            </a:endParaRPr>
          </a:p>
          <a:p>
            <a:pPr marL="379166" lvl="1" indent="-189583">
              <a:lnSpc>
                <a:spcPts val="2809"/>
              </a:lnSpc>
              <a:buFont typeface="Arial"/>
              <a:buChar char="•"/>
            </a:pPr>
            <a:r>
              <a:rPr lang="en-US" sz="1756" spc="1">
                <a:solidFill>
                  <a:srgbClr val="000000"/>
                </a:solidFill>
                <a:latin typeface="Lato"/>
              </a:rPr>
              <a:t> Reflection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aren doll"/>
          <p:cNvPicPr>
            <a:picLocks noChangeAspect="1"/>
          </p:cNvPicPr>
          <p:nvPr/>
        </p:nvPicPr>
        <p:blipFill>
          <a:blip r:embed="rId2"/>
          <a:srcRect r="4313"/>
          <a:stretch>
            <a:fillRect/>
          </a:stretch>
        </p:blipFill>
        <p:spPr>
          <a:xfrm>
            <a:off x="0" y="0"/>
            <a:ext cx="4998937" cy="7315200"/>
          </a:xfrm>
          <a:prstGeom prst="rect">
            <a:avLst/>
          </a:prstGeom>
        </p:spPr>
      </p:pic>
      <p:sp>
        <p:nvSpPr>
          <p:cNvPr id="7" name="TextBox 7"/>
          <p:cNvSpPr txBox="1"/>
          <p:nvPr/>
        </p:nvSpPr>
        <p:spPr>
          <a:xfrm>
            <a:off x="71674" y="6896131"/>
            <a:ext cx="4805126" cy="345917"/>
          </a:xfrm>
          <a:prstGeom prst="rect">
            <a:avLst/>
          </a:prstGeom>
        </p:spPr>
        <p:txBody>
          <a:bodyPr lIns="0" tIns="0" rIns="0" bIns="0" rtlCol="0" anchor="t">
            <a:spAutoFit/>
          </a:bodyPr>
          <a:lstStyle/>
          <a:p>
            <a:pPr>
              <a:lnSpc>
                <a:spcPts val="1408"/>
              </a:lnSpc>
            </a:pPr>
            <a:r>
              <a:rPr lang="en-US" sz="1006" spc="24">
                <a:solidFill>
                  <a:srgbClr val="000000"/>
                </a:solidFill>
                <a:latin typeface="Lato Italics"/>
              </a:rPr>
              <a:t>Karen Doll</a:t>
            </a:r>
            <a:r>
              <a:rPr lang="en-US" sz="1006" spc="24">
                <a:solidFill>
                  <a:srgbClr val="000000"/>
                </a:solidFill>
                <a:latin typeface="Lato"/>
              </a:rPr>
              <a:t>, SEACRCC-3099A. MSS-2005/65, Southeast Asia Community Resource Center Collection</a:t>
            </a:r>
          </a:p>
        </p:txBody>
      </p:sp>
      <p:grpSp>
        <p:nvGrpSpPr>
          <p:cNvPr id="3" name="Group 3">
            <a:extLst>
              <a:ext uri="{C183D7F6-B498-43B3-948B-1728B52AA6E4}">
                <adec:decorative xmlns:adec="http://schemas.microsoft.com/office/drawing/2017/decorative" val="1"/>
              </a:ext>
            </a:extLst>
          </p:cNvPr>
          <p:cNvGrpSpPr/>
          <p:nvPr/>
        </p:nvGrpSpPr>
        <p:grpSpPr>
          <a:xfrm>
            <a:off x="4998937" y="0"/>
            <a:ext cx="4754663" cy="7315200"/>
            <a:chOff x="0" y="0"/>
            <a:chExt cx="6339551" cy="9753600"/>
          </a:xfrm>
        </p:grpSpPr>
        <p:sp>
          <p:nvSpPr>
            <p:cNvPr id="4" name="AutoShape 4"/>
            <p:cNvSpPr/>
            <p:nvPr/>
          </p:nvSpPr>
          <p:spPr>
            <a:xfrm>
              <a:off x="0" y="0"/>
              <a:ext cx="6339551" cy="9753600"/>
            </a:xfrm>
            <a:prstGeom prst="rect">
              <a:avLst/>
            </a:prstGeom>
            <a:solidFill>
              <a:srgbClr val="008037">
                <a:alpha val="60784"/>
              </a:srgbClr>
            </a:solidFill>
          </p:spPr>
        </p:sp>
      </p:grpSp>
      <p:sp>
        <p:nvSpPr>
          <p:cNvPr id="6" name="TextBox 6"/>
          <p:cNvSpPr txBox="1">
            <a:spLocks noGrp="1"/>
          </p:cNvSpPr>
          <p:nvPr>
            <p:ph type="title" idx="4294967295"/>
          </p:nvPr>
        </p:nvSpPr>
        <p:spPr>
          <a:xfrm>
            <a:off x="5445893" y="313282"/>
            <a:ext cx="1842389" cy="86505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just" defTabSz="914400" rtl="0" eaLnBrk="1" fontAlgn="auto" latinLnBrk="0" hangingPunct="1">
              <a:lnSpc>
                <a:spcPts val="3304"/>
              </a:lnSpc>
              <a:spcBef>
                <a:spcPts val="0"/>
              </a:spcBef>
              <a:spcAft>
                <a:spcPts val="0"/>
              </a:spcAft>
              <a:buClrTx/>
              <a:buSzTx/>
              <a:buFontTx/>
              <a:buNone/>
              <a:tabLst/>
              <a:defRPr/>
            </a:pPr>
            <a:r>
              <a:rPr kumimoji="0" lang="en-US" sz="3117" b="0" i="0" u="none" strike="noStrike" kern="1200" cap="none" spc="74" normalizeH="0" baseline="0" noProof="0" dirty="0">
                <a:ln>
                  <a:noFill/>
                </a:ln>
                <a:solidFill>
                  <a:srgbClr val="000000"/>
                </a:solidFill>
                <a:effectLst/>
                <a:uLnTx/>
                <a:uFillTx/>
                <a:latin typeface="Alice"/>
                <a:ea typeface="+mn-ea"/>
                <a:cs typeface="+mn-cs"/>
              </a:rPr>
              <a:t>About the collection</a:t>
            </a:r>
          </a:p>
        </p:txBody>
      </p:sp>
      <p:sp>
        <p:nvSpPr>
          <p:cNvPr id="5" name="TextBox 5"/>
          <p:cNvSpPr txBox="1"/>
          <p:nvPr/>
        </p:nvSpPr>
        <p:spPr>
          <a:xfrm>
            <a:off x="5414660" y="1796782"/>
            <a:ext cx="3923217" cy="4752182"/>
          </a:xfrm>
          <a:prstGeom prst="rect">
            <a:avLst/>
          </a:prstGeom>
        </p:spPr>
        <p:txBody>
          <a:bodyPr lIns="0" tIns="0" rIns="0" bIns="0" rtlCol="0" anchor="t">
            <a:spAutoFit/>
          </a:bodyPr>
          <a:lstStyle/>
          <a:p>
            <a:pPr marL="411552" lvl="1" indent="-205776">
              <a:lnSpc>
                <a:spcPts val="2668"/>
              </a:lnSpc>
              <a:buFont typeface="Arial"/>
              <a:buChar char="•"/>
            </a:pPr>
            <a:r>
              <a:rPr lang="en-US" sz="1906" spc="45">
                <a:solidFill>
                  <a:srgbClr val="000000"/>
                </a:solidFill>
                <a:latin typeface="Lato"/>
              </a:rPr>
              <a:t>1970’s Southeast Asian war refugees start arriving in the US</a:t>
            </a:r>
          </a:p>
          <a:p>
            <a:pPr>
              <a:lnSpc>
                <a:spcPts val="2668"/>
              </a:lnSpc>
            </a:pPr>
            <a:endParaRPr lang="en-US" sz="1906" spc="45">
              <a:solidFill>
                <a:srgbClr val="000000"/>
              </a:solidFill>
              <a:latin typeface="Lato"/>
            </a:endParaRPr>
          </a:p>
          <a:p>
            <a:pPr marL="411552" lvl="1" indent="-205776">
              <a:lnSpc>
                <a:spcPts val="2840"/>
              </a:lnSpc>
              <a:buFont typeface="Arial"/>
              <a:buChar char="•"/>
            </a:pPr>
            <a:r>
              <a:rPr lang="en-US" sz="1906" spc="45">
                <a:solidFill>
                  <a:srgbClr val="000000"/>
                </a:solidFill>
                <a:latin typeface="Lato"/>
              </a:rPr>
              <a:t>Refugee Educators Network, Inc. (REN) develops the Southeast Asia Community Resource Center (SEACRC) </a:t>
            </a:r>
          </a:p>
          <a:p>
            <a:pPr>
              <a:lnSpc>
                <a:spcPts val="2840"/>
              </a:lnSpc>
            </a:pPr>
            <a:endParaRPr lang="en-US" sz="1906" spc="45">
              <a:solidFill>
                <a:srgbClr val="000000"/>
              </a:solidFill>
              <a:latin typeface="Lato"/>
            </a:endParaRPr>
          </a:p>
          <a:p>
            <a:pPr marL="411552" lvl="1" indent="-205776">
              <a:lnSpc>
                <a:spcPts val="2668"/>
              </a:lnSpc>
              <a:buFont typeface="Arial"/>
              <a:buChar char="•"/>
            </a:pPr>
            <a:r>
              <a:rPr lang="en-US" sz="1906" spc="45">
                <a:solidFill>
                  <a:srgbClr val="000000"/>
                </a:solidFill>
                <a:latin typeface="Lato"/>
              </a:rPr>
              <a:t>SEACRC’s goal was to provide educational support</a:t>
            </a:r>
          </a:p>
          <a:p>
            <a:pPr>
              <a:lnSpc>
                <a:spcPts val="2668"/>
              </a:lnSpc>
            </a:pPr>
            <a:endParaRPr lang="en-US" sz="1906" spc="45">
              <a:solidFill>
                <a:srgbClr val="000000"/>
              </a:solidFill>
              <a:latin typeface="Lato"/>
            </a:endParaRPr>
          </a:p>
          <a:p>
            <a:pPr>
              <a:lnSpc>
                <a:spcPts val="2668"/>
              </a:lnSpc>
            </a:pPr>
            <a:endParaRPr lang="en-US" sz="1906" spc="45">
              <a:solidFill>
                <a:srgbClr val="000000"/>
              </a:solidFill>
              <a:latin typeface="Lato"/>
            </a:endParaRPr>
          </a:p>
          <a:p>
            <a:pPr>
              <a:lnSpc>
                <a:spcPts val="2668"/>
              </a:lnSpc>
            </a:pPr>
            <a:endParaRPr lang="en-US" sz="1906" spc="45">
              <a:solidFill>
                <a:srgbClr val="000000"/>
              </a:solidFill>
              <a:latin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isu Turban"/>
          <p:cNvPicPr>
            <a:picLocks noChangeAspect="1"/>
          </p:cNvPicPr>
          <p:nvPr/>
        </p:nvPicPr>
        <p:blipFill>
          <a:blip r:embed="rId2"/>
          <a:srcRect t="16366" b="12887"/>
          <a:stretch>
            <a:fillRect/>
          </a:stretch>
        </p:blipFill>
        <p:spPr>
          <a:xfrm>
            <a:off x="0" y="2829062"/>
            <a:ext cx="9753600" cy="4651453"/>
          </a:xfrm>
          <a:prstGeom prst="rect">
            <a:avLst/>
          </a:prstGeom>
        </p:spPr>
      </p:pic>
      <p:sp>
        <p:nvSpPr>
          <p:cNvPr id="3" name="TextBox 3"/>
          <p:cNvSpPr txBox="1"/>
          <p:nvPr/>
        </p:nvSpPr>
        <p:spPr>
          <a:xfrm>
            <a:off x="126779" y="7140733"/>
            <a:ext cx="8014997" cy="174467"/>
          </a:xfrm>
          <a:prstGeom prst="rect">
            <a:avLst/>
          </a:prstGeom>
        </p:spPr>
        <p:txBody>
          <a:bodyPr lIns="0" tIns="0" rIns="0" bIns="0" rtlCol="0" anchor="t">
            <a:spAutoFit/>
          </a:bodyPr>
          <a:lstStyle/>
          <a:p>
            <a:pPr>
              <a:lnSpc>
                <a:spcPts val="1408"/>
              </a:lnSpc>
            </a:pPr>
            <a:r>
              <a:rPr lang="en-US" sz="1006" spc="24">
                <a:solidFill>
                  <a:srgbClr val="000000"/>
                </a:solidFill>
                <a:latin typeface="Lato Italics"/>
              </a:rPr>
              <a:t>Lisu Turban</a:t>
            </a:r>
            <a:r>
              <a:rPr lang="en-US" sz="1006" spc="24">
                <a:solidFill>
                  <a:srgbClr val="000000"/>
                </a:solidFill>
                <a:latin typeface="Lato"/>
              </a:rPr>
              <a:t>, SEACRCC-4266A. MSS-2005/65, Southeast Asia Community Resource Center Collection</a:t>
            </a:r>
          </a:p>
        </p:txBody>
      </p:sp>
      <p:grpSp>
        <p:nvGrpSpPr>
          <p:cNvPr id="4" name="Group 4">
            <a:extLst>
              <a:ext uri="{C183D7F6-B498-43B3-948B-1728B52AA6E4}">
                <adec:decorative xmlns:adec="http://schemas.microsoft.com/office/drawing/2017/decorative" val="1"/>
              </a:ext>
            </a:extLst>
          </p:cNvPr>
          <p:cNvGrpSpPr/>
          <p:nvPr/>
        </p:nvGrpSpPr>
        <p:grpSpPr>
          <a:xfrm>
            <a:off x="-1" y="-1"/>
            <a:ext cx="9753601" cy="2829063"/>
            <a:chOff x="0" y="0"/>
            <a:chExt cx="13243589" cy="3912461"/>
          </a:xfrm>
        </p:grpSpPr>
        <p:sp>
          <p:nvSpPr>
            <p:cNvPr id="5" name="AutoShape 5"/>
            <p:cNvSpPr/>
            <p:nvPr/>
          </p:nvSpPr>
          <p:spPr>
            <a:xfrm>
              <a:off x="0" y="0"/>
              <a:ext cx="13243589" cy="3912461"/>
            </a:xfrm>
            <a:prstGeom prst="rect">
              <a:avLst/>
            </a:prstGeom>
            <a:solidFill>
              <a:srgbClr val="008037">
                <a:alpha val="60784"/>
              </a:srgbClr>
            </a:solidFill>
          </p:spPr>
        </p:sp>
      </p:grpSp>
      <p:sp>
        <p:nvSpPr>
          <p:cNvPr id="6" name="TextBox 6"/>
          <p:cNvSpPr txBox="1">
            <a:spLocks noGrp="1"/>
          </p:cNvSpPr>
          <p:nvPr>
            <p:ph type="title" idx="4294967295"/>
          </p:nvPr>
        </p:nvSpPr>
        <p:spPr>
          <a:xfrm>
            <a:off x="631848" y="313282"/>
            <a:ext cx="1842389" cy="86505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just" defTabSz="914400" rtl="0" eaLnBrk="1" fontAlgn="auto" latinLnBrk="0" hangingPunct="1">
              <a:lnSpc>
                <a:spcPts val="3304"/>
              </a:lnSpc>
              <a:spcBef>
                <a:spcPts val="0"/>
              </a:spcBef>
              <a:spcAft>
                <a:spcPts val="0"/>
              </a:spcAft>
              <a:buClrTx/>
              <a:buSzTx/>
              <a:buFontTx/>
              <a:buNone/>
              <a:tabLst/>
              <a:defRPr/>
            </a:pPr>
            <a:r>
              <a:rPr kumimoji="0" lang="en-US" sz="3117" b="0" i="0" u="none" strike="noStrike" kern="1200" cap="none" spc="74" normalizeH="0" baseline="0" noProof="0" dirty="0">
                <a:ln>
                  <a:noFill/>
                </a:ln>
                <a:solidFill>
                  <a:srgbClr val="000000"/>
                </a:solidFill>
                <a:effectLst/>
                <a:uLnTx/>
                <a:uFillTx/>
                <a:latin typeface="Alice"/>
                <a:ea typeface="+mn-ea"/>
                <a:cs typeface="+mn-cs"/>
              </a:rPr>
              <a:t>About the collection </a:t>
            </a:r>
          </a:p>
        </p:txBody>
      </p:sp>
      <p:sp>
        <p:nvSpPr>
          <p:cNvPr id="7" name="TextBox 7"/>
          <p:cNvSpPr txBox="1"/>
          <p:nvPr/>
        </p:nvSpPr>
        <p:spPr>
          <a:xfrm>
            <a:off x="2871140" y="246607"/>
            <a:ext cx="3309106" cy="2809171"/>
          </a:xfrm>
          <a:prstGeom prst="rect">
            <a:avLst/>
          </a:prstGeom>
        </p:spPr>
        <p:txBody>
          <a:bodyPr lIns="0" tIns="0" rIns="0" bIns="0" rtlCol="0" anchor="t">
            <a:spAutoFit/>
          </a:bodyPr>
          <a:lstStyle/>
          <a:p>
            <a:pPr marL="347131" lvl="1" indent="-173565">
              <a:lnSpc>
                <a:spcPts val="2250"/>
              </a:lnSpc>
              <a:buFont typeface="Arial"/>
              <a:buChar char="•"/>
            </a:pPr>
            <a:r>
              <a:rPr lang="en-US" sz="1607" spc="38">
                <a:solidFill>
                  <a:srgbClr val="000000"/>
                </a:solidFill>
                <a:latin typeface="Lato"/>
              </a:rPr>
              <a:t>Center collected materials for over 20 years</a:t>
            </a:r>
          </a:p>
          <a:p>
            <a:pPr>
              <a:lnSpc>
                <a:spcPts val="2250"/>
              </a:lnSpc>
            </a:pPr>
            <a:endParaRPr lang="en-US" sz="1607" spc="38">
              <a:solidFill>
                <a:srgbClr val="000000"/>
              </a:solidFill>
              <a:latin typeface="Lato"/>
            </a:endParaRPr>
          </a:p>
          <a:p>
            <a:pPr marL="347131" lvl="1" indent="-173565">
              <a:lnSpc>
                <a:spcPts val="2250"/>
              </a:lnSpc>
              <a:buFont typeface="Arial"/>
              <a:buChar char="•"/>
            </a:pPr>
            <a:r>
              <a:rPr lang="en-US" sz="1607" spc="38">
                <a:solidFill>
                  <a:srgbClr val="000000"/>
                </a:solidFill>
                <a:latin typeface="Lato"/>
              </a:rPr>
              <a:t>Armenian, Cambodian (Khmer), Chinese, HMong, Karen, Khmu, Korean, Lahu, Lao, Mien, Russian, Thai, Ukrainian, and Vietnamese</a:t>
            </a:r>
          </a:p>
          <a:p>
            <a:pPr>
              <a:lnSpc>
                <a:spcPts val="2250"/>
              </a:lnSpc>
            </a:pPr>
            <a:endParaRPr lang="en-US" sz="1607" spc="38">
              <a:solidFill>
                <a:srgbClr val="000000"/>
              </a:solidFill>
              <a:latin typeface="Lato"/>
            </a:endParaRPr>
          </a:p>
          <a:p>
            <a:pPr>
              <a:lnSpc>
                <a:spcPts val="2250"/>
              </a:lnSpc>
            </a:pPr>
            <a:endParaRPr lang="en-US" sz="1607" spc="38">
              <a:solidFill>
                <a:srgbClr val="000000"/>
              </a:solidFill>
              <a:latin typeface="Lato"/>
            </a:endParaRPr>
          </a:p>
        </p:txBody>
      </p:sp>
      <p:sp>
        <p:nvSpPr>
          <p:cNvPr id="8" name="TextBox 8">
            <a:extLst>
              <a:ext uri="{C183D7F6-B498-43B3-948B-1728B52AA6E4}">
                <adec:decorative xmlns:adec="http://schemas.microsoft.com/office/drawing/2017/decorative" val="0"/>
              </a:ext>
            </a:extLst>
          </p:cNvPr>
          <p:cNvSpPr txBox="1"/>
          <p:nvPr/>
        </p:nvSpPr>
        <p:spPr>
          <a:xfrm>
            <a:off x="6370505" y="-349816"/>
            <a:ext cx="2748009" cy="1711706"/>
          </a:xfrm>
          <a:prstGeom prst="rect">
            <a:avLst/>
          </a:prstGeom>
        </p:spPr>
        <p:txBody>
          <a:bodyPr lIns="0" tIns="0" rIns="0" bIns="0" rtlCol="0" anchor="t">
            <a:spAutoFit/>
          </a:bodyPr>
          <a:lstStyle/>
          <a:p>
            <a:pPr>
              <a:lnSpc>
                <a:spcPts val="2254"/>
              </a:lnSpc>
            </a:pPr>
            <a:endParaRPr/>
          </a:p>
          <a:p>
            <a:pPr>
              <a:lnSpc>
                <a:spcPts val="2254"/>
              </a:lnSpc>
            </a:pPr>
            <a:endParaRPr/>
          </a:p>
          <a:p>
            <a:pPr marL="347600" lvl="1" indent="-173800">
              <a:lnSpc>
                <a:spcPts val="2254"/>
              </a:lnSpc>
              <a:buFont typeface="Arial"/>
              <a:buChar char="•"/>
            </a:pPr>
            <a:r>
              <a:rPr lang="en-US" sz="1610" spc="38">
                <a:solidFill>
                  <a:srgbClr val="000000"/>
                </a:solidFill>
                <a:latin typeface="Lato"/>
              </a:rPr>
              <a:t>Collection gifted to CSU, Sacramento Library in 2006</a:t>
            </a:r>
          </a:p>
          <a:p>
            <a:pPr>
              <a:lnSpc>
                <a:spcPts val="2254"/>
              </a:lnSpc>
            </a:pPr>
            <a:endParaRPr lang="en-US" sz="1610" spc="38">
              <a:solidFill>
                <a:srgbClr val="000000"/>
              </a:solidFill>
              <a:latin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0"/>
            <a:ext cx="4537813" cy="7315200"/>
            <a:chOff x="0" y="0"/>
            <a:chExt cx="3103887" cy="5003634"/>
          </a:xfrm>
        </p:grpSpPr>
        <p:sp>
          <p:nvSpPr>
            <p:cNvPr id="3" name="Freeform 3"/>
            <p:cNvSpPr/>
            <p:nvPr/>
          </p:nvSpPr>
          <p:spPr>
            <a:xfrm>
              <a:off x="0" y="0"/>
              <a:ext cx="3103887" cy="5003634"/>
            </a:xfrm>
            <a:custGeom>
              <a:avLst/>
              <a:gdLst/>
              <a:ahLst/>
              <a:cxnLst/>
              <a:rect l="l" t="t" r="r" b="b"/>
              <a:pathLst>
                <a:path w="3103887" h="5003634">
                  <a:moveTo>
                    <a:pt x="0" y="0"/>
                  </a:moveTo>
                  <a:lnTo>
                    <a:pt x="3103887" y="0"/>
                  </a:lnTo>
                  <a:lnTo>
                    <a:pt x="3103887" y="5003634"/>
                  </a:lnTo>
                  <a:lnTo>
                    <a:pt x="0" y="5003634"/>
                  </a:lnTo>
                  <a:close/>
                </a:path>
              </a:pathLst>
            </a:custGeom>
            <a:solidFill>
              <a:srgbClr val="008037">
                <a:alpha val="60784"/>
              </a:srgbClr>
            </a:solidFill>
          </p:spPr>
        </p:sp>
      </p:grpSp>
      <p:pic>
        <p:nvPicPr>
          <p:cNvPr id="4" name="Picture 4" descr="Cambodian buddha statue"/>
          <p:cNvPicPr>
            <a:picLocks noChangeAspect="1"/>
          </p:cNvPicPr>
          <p:nvPr/>
        </p:nvPicPr>
        <p:blipFill>
          <a:blip r:embed="rId2"/>
          <a:srcRect t="107" b="107"/>
          <a:stretch>
            <a:fillRect/>
          </a:stretch>
        </p:blipFill>
        <p:spPr>
          <a:xfrm>
            <a:off x="4526384" y="0"/>
            <a:ext cx="5235484" cy="7315201"/>
          </a:xfrm>
          <a:prstGeom prst="rect">
            <a:avLst/>
          </a:prstGeom>
        </p:spPr>
      </p:pic>
      <p:sp>
        <p:nvSpPr>
          <p:cNvPr id="7" name="TextBox 7"/>
          <p:cNvSpPr txBox="1"/>
          <p:nvPr/>
        </p:nvSpPr>
        <p:spPr>
          <a:xfrm>
            <a:off x="4877069" y="6878574"/>
            <a:ext cx="4636055" cy="345917"/>
          </a:xfrm>
          <a:prstGeom prst="rect">
            <a:avLst/>
          </a:prstGeom>
        </p:spPr>
        <p:txBody>
          <a:bodyPr lIns="0" tIns="0" rIns="0" bIns="0" rtlCol="0" anchor="t">
            <a:spAutoFit/>
          </a:bodyPr>
          <a:lstStyle/>
          <a:p>
            <a:pPr>
              <a:lnSpc>
                <a:spcPts val="1408"/>
              </a:lnSpc>
            </a:pPr>
            <a:r>
              <a:rPr lang="en-US" sz="1006" spc="24">
                <a:solidFill>
                  <a:srgbClr val="000000"/>
                </a:solidFill>
                <a:latin typeface="Lato Italics"/>
              </a:rPr>
              <a:t>Cambodian Buddha statue</a:t>
            </a:r>
            <a:r>
              <a:rPr lang="en-US" sz="1006" spc="24">
                <a:solidFill>
                  <a:srgbClr val="000000"/>
                </a:solidFill>
                <a:latin typeface="Lato"/>
              </a:rPr>
              <a:t>, SEACRCC-3259A. MSS-2005/65, Southeast Asia Community Resource Center Collection</a:t>
            </a:r>
          </a:p>
        </p:txBody>
      </p:sp>
      <p:sp>
        <p:nvSpPr>
          <p:cNvPr id="6" name="TextBox 6"/>
          <p:cNvSpPr txBox="1">
            <a:spLocks noGrp="1"/>
          </p:cNvSpPr>
          <p:nvPr>
            <p:ph type="title" idx="4294967295"/>
          </p:nvPr>
        </p:nvSpPr>
        <p:spPr>
          <a:xfrm>
            <a:off x="550503" y="313282"/>
            <a:ext cx="1842389" cy="86505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just" defTabSz="914400" rtl="0" eaLnBrk="1" fontAlgn="auto" latinLnBrk="0" hangingPunct="1">
              <a:lnSpc>
                <a:spcPts val="3304"/>
              </a:lnSpc>
              <a:spcBef>
                <a:spcPts val="0"/>
              </a:spcBef>
              <a:spcAft>
                <a:spcPts val="0"/>
              </a:spcAft>
              <a:buClrTx/>
              <a:buSzTx/>
              <a:buFontTx/>
              <a:buNone/>
              <a:tabLst/>
              <a:defRPr/>
            </a:pPr>
            <a:r>
              <a:rPr kumimoji="0" lang="en-US" sz="3117" b="0" i="0" u="none" strike="noStrike" kern="1200" cap="none" spc="74" normalizeH="0" baseline="0" noProof="0" dirty="0">
                <a:ln>
                  <a:noFill/>
                </a:ln>
                <a:solidFill>
                  <a:srgbClr val="000000"/>
                </a:solidFill>
                <a:effectLst/>
                <a:uLnTx/>
                <a:uFillTx/>
                <a:latin typeface="Alice"/>
                <a:ea typeface="+mn-ea"/>
                <a:cs typeface="+mn-cs"/>
              </a:rPr>
              <a:t>About the grant</a:t>
            </a:r>
          </a:p>
        </p:txBody>
      </p:sp>
      <p:sp>
        <p:nvSpPr>
          <p:cNvPr id="5" name="TextBox 5"/>
          <p:cNvSpPr txBox="1"/>
          <p:nvPr/>
        </p:nvSpPr>
        <p:spPr>
          <a:xfrm>
            <a:off x="336235" y="1543758"/>
            <a:ext cx="3865343" cy="4775779"/>
          </a:xfrm>
          <a:prstGeom prst="rect">
            <a:avLst/>
          </a:prstGeom>
        </p:spPr>
        <p:txBody>
          <a:bodyPr lIns="0" tIns="0" rIns="0" bIns="0" rtlCol="0" anchor="t">
            <a:spAutoFit/>
          </a:bodyPr>
          <a:lstStyle/>
          <a:p>
            <a:pPr marL="429341" lvl="1" indent="-214670">
              <a:lnSpc>
                <a:spcPts val="3181"/>
              </a:lnSpc>
              <a:buFont typeface="Arial"/>
              <a:buChar char="•"/>
            </a:pPr>
            <a:r>
              <a:rPr lang="en-US" sz="1988" spc="1">
                <a:solidFill>
                  <a:srgbClr val="000000"/>
                </a:solidFill>
                <a:latin typeface="Lato"/>
              </a:rPr>
              <a:t>Grant funding for photographic digitization of artifacts of SEACRC</a:t>
            </a:r>
          </a:p>
          <a:p>
            <a:pPr>
              <a:lnSpc>
                <a:spcPts val="3181"/>
              </a:lnSpc>
            </a:pPr>
            <a:endParaRPr lang="en-US" sz="1988" spc="1">
              <a:solidFill>
                <a:srgbClr val="000000"/>
              </a:solidFill>
              <a:latin typeface="Lato"/>
            </a:endParaRPr>
          </a:p>
          <a:p>
            <a:pPr marL="429341" lvl="1" indent="-214670">
              <a:lnSpc>
                <a:spcPts val="3181"/>
              </a:lnSpc>
              <a:buFont typeface="Arial"/>
              <a:buChar char="•"/>
            </a:pPr>
            <a:r>
              <a:rPr lang="en-US" sz="1988" spc="1">
                <a:solidFill>
                  <a:srgbClr val="000000"/>
                </a:solidFill>
                <a:latin typeface="Lato"/>
              </a:rPr>
              <a:t>Metadata cataloging for artifacts</a:t>
            </a:r>
          </a:p>
          <a:p>
            <a:pPr>
              <a:lnSpc>
                <a:spcPts val="3181"/>
              </a:lnSpc>
            </a:pPr>
            <a:endParaRPr lang="en-US" sz="1988" spc="1">
              <a:solidFill>
                <a:srgbClr val="000000"/>
              </a:solidFill>
              <a:latin typeface="Lato"/>
            </a:endParaRPr>
          </a:p>
          <a:p>
            <a:pPr marL="429341" lvl="1" indent="-214670">
              <a:lnSpc>
                <a:spcPts val="3181"/>
              </a:lnSpc>
              <a:buFont typeface="Arial"/>
              <a:buChar char="•"/>
            </a:pPr>
            <a:r>
              <a:rPr lang="en-US" sz="1988" spc="1">
                <a:solidFill>
                  <a:srgbClr val="000000"/>
                </a:solidFill>
                <a:latin typeface="Lato"/>
              </a:rPr>
              <a:t>Funding for the hire of a subject expert</a:t>
            </a:r>
          </a:p>
          <a:p>
            <a:pPr>
              <a:lnSpc>
                <a:spcPts val="3181"/>
              </a:lnSpc>
            </a:pPr>
            <a:endParaRPr lang="en-US" sz="1988" spc="1">
              <a:solidFill>
                <a:srgbClr val="000000"/>
              </a:solidFill>
              <a:latin typeface="Lato"/>
            </a:endParaRPr>
          </a:p>
          <a:p>
            <a:pPr marL="429341" lvl="1" indent="-214670">
              <a:lnSpc>
                <a:spcPts val="3181"/>
              </a:lnSpc>
              <a:buFont typeface="Arial"/>
              <a:buChar char="•"/>
            </a:pPr>
            <a:r>
              <a:rPr lang="en-US" sz="1988" spc="1">
                <a:solidFill>
                  <a:srgbClr val="000000"/>
                </a:solidFill>
                <a:latin typeface="Lato"/>
              </a:rPr>
              <a:t>Purchase of appropriate housing for artifacts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7456728" y="0"/>
            <a:ext cx="2296872" cy="7315200"/>
            <a:chOff x="0" y="0"/>
            <a:chExt cx="1571072" cy="5003634"/>
          </a:xfrm>
        </p:grpSpPr>
        <p:sp>
          <p:nvSpPr>
            <p:cNvPr id="3" name="Freeform 3"/>
            <p:cNvSpPr/>
            <p:nvPr/>
          </p:nvSpPr>
          <p:spPr>
            <a:xfrm>
              <a:off x="0" y="0"/>
              <a:ext cx="1571072" cy="5003634"/>
            </a:xfrm>
            <a:custGeom>
              <a:avLst/>
              <a:gdLst/>
              <a:ahLst/>
              <a:cxnLst/>
              <a:rect l="l" t="t" r="r" b="b"/>
              <a:pathLst>
                <a:path w="1571072" h="5003634">
                  <a:moveTo>
                    <a:pt x="0" y="0"/>
                  </a:moveTo>
                  <a:lnTo>
                    <a:pt x="1571072" y="0"/>
                  </a:lnTo>
                  <a:lnTo>
                    <a:pt x="1571072" y="5003634"/>
                  </a:lnTo>
                  <a:lnTo>
                    <a:pt x="0" y="5003634"/>
                  </a:lnTo>
                  <a:close/>
                </a:path>
              </a:pathLst>
            </a:custGeom>
            <a:solidFill>
              <a:srgbClr val="008037">
                <a:alpha val="60784"/>
              </a:srgbClr>
            </a:solidFill>
          </p:spPr>
        </p:sp>
      </p:grpSp>
      <p:grpSp>
        <p:nvGrpSpPr>
          <p:cNvPr id="4" name="Group 4" descr="Hmong woman's dress"/>
          <p:cNvGrpSpPr/>
          <p:nvPr/>
        </p:nvGrpSpPr>
        <p:grpSpPr>
          <a:xfrm>
            <a:off x="6241719" y="1244279"/>
            <a:ext cx="2430017" cy="4688618"/>
            <a:chOff x="0" y="0"/>
            <a:chExt cx="3240023" cy="6251491"/>
          </a:xfrm>
        </p:grpSpPr>
        <p:pic>
          <p:nvPicPr>
            <p:cNvPr id="5" name="Picture 5"/>
            <p:cNvPicPr>
              <a:picLocks noChangeAspect="1"/>
            </p:cNvPicPr>
            <p:nvPr/>
          </p:nvPicPr>
          <p:blipFill>
            <a:blip r:embed="rId2"/>
            <a:srcRect l="2919" r="2919"/>
            <a:stretch>
              <a:fillRect/>
            </a:stretch>
          </p:blipFill>
          <p:spPr>
            <a:xfrm>
              <a:off x="0" y="0"/>
              <a:ext cx="3240023" cy="6251491"/>
            </a:xfrm>
            <a:prstGeom prst="rect">
              <a:avLst/>
            </a:prstGeom>
          </p:spPr>
        </p:pic>
      </p:grpSp>
      <p:sp>
        <p:nvSpPr>
          <p:cNvPr id="8" name="TextBox 8"/>
          <p:cNvSpPr txBox="1"/>
          <p:nvPr/>
        </p:nvSpPr>
        <p:spPr>
          <a:xfrm>
            <a:off x="7650308" y="6350345"/>
            <a:ext cx="1909712" cy="860267"/>
          </a:xfrm>
          <a:prstGeom prst="rect">
            <a:avLst/>
          </a:prstGeom>
        </p:spPr>
        <p:txBody>
          <a:bodyPr lIns="0" tIns="0" rIns="0" bIns="0" rtlCol="0" anchor="t">
            <a:spAutoFit/>
          </a:bodyPr>
          <a:lstStyle/>
          <a:p>
            <a:pPr>
              <a:lnSpc>
                <a:spcPts val="1408"/>
              </a:lnSpc>
            </a:pPr>
            <a:r>
              <a:rPr lang="en-US" sz="1006" spc="24">
                <a:solidFill>
                  <a:srgbClr val="000000"/>
                </a:solidFill>
                <a:latin typeface="Lato Italics"/>
              </a:rPr>
              <a:t>HMong Woman's Outfit, Thailand</a:t>
            </a:r>
            <a:r>
              <a:rPr lang="en-US" sz="1006" spc="24">
                <a:solidFill>
                  <a:srgbClr val="000000"/>
                </a:solidFill>
                <a:latin typeface="Lato"/>
              </a:rPr>
              <a:t>, SEACRCC-4053A. MSS-2005/65, Southeast Asia Community Resource Center Collection</a:t>
            </a:r>
          </a:p>
        </p:txBody>
      </p:sp>
      <p:sp>
        <p:nvSpPr>
          <p:cNvPr id="6" name="TextBox 6"/>
          <p:cNvSpPr txBox="1">
            <a:spLocks noGrp="1"/>
          </p:cNvSpPr>
          <p:nvPr>
            <p:ph type="title" idx="4294967295"/>
          </p:nvPr>
        </p:nvSpPr>
        <p:spPr>
          <a:xfrm>
            <a:off x="731520" y="487936"/>
            <a:ext cx="5336516" cy="84776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3256"/>
              </a:lnSpc>
              <a:spcBef>
                <a:spcPts val="0"/>
              </a:spcBef>
              <a:spcAft>
                <a:spcPts val="0"/>
              </a:spcAft>
              <a:buClrTx/>
              <a:buSzTx/>
              <a:buFontTx/>
              <a:buNone/>
              <a:tabLst/>
              <a:defRPr/>
            </a:pPr>
            <a:r>
              <a:rPr kumimoji="0" lang="en-US" sz="3071" b="0" i="0" u="none" strike="noStrike" kern="1200" cap="none" spc="0" normalizeH="0" baseline="0" noProof="0" dirty="0">
                <a:ln>
                  <a:noFill/>
                </a:ln>
                <a:solidFill>
                  <a:srgbClr val="000000"/>
                </a:solidFill>
                <a:effectLst/>
                <a:uLnTx/>
                <a:uFillTx/>
                <a:latin typeface="Alice"/>
                <a:ea typeface="+mn-ea"/>
                <a:cs typeface="+mn-cs"/>
              </a:rPr>
              <a:t>Inclusive Cataloging Best Practices</a:t>
            </a:r>
          </a:p>
        </p:txBody>
      </p:sp>
      <p:sp>
        <p:nvSpPr>
          <p:cNvPr id="7" name="TextBox 7"/>
          <p:cNvSpPr txBox="1"/>
          <p:nvPr/>
        </p:nvSpPr>
        <p:spPr>
          <a:xfrm>
            <a:off x="731520" y="1550839"/>
            <a:ext cx="5336516" cy="5132322"/>
          </a:xfrm>
          <a:prstGeom prst="rect">
            <a:avLst/>
          </a:prstGeom>
        </p:spPr>
        <p:txBody>
          <a:bodyPr lIns="0" tIns="0" rIns="0" bIns="0" rtlCol="0" anchor="t">
            <a:spAutoFit/>
          </a:bodyPr>
          <a:lstStyle/>
          <a:p>
            <a:pPr marL="418864" lvl="1" indent="-209432">
              <a:lnSpc>
                <a:spcPts val="2716"/>
              </a:lnSpc>
              <a:buFont typeface="Arial"/>
              <a:buChar char="•"/>
            </a:pPr>
            <a:r>
              <a:rPr lang="en-US" sz="1940" spc="110">
                <a:solidFill>
                  <a:srgbClr val="000000"/>
                </a:solidFill>
                <a:latin typeface="Lato Italics"/>
              </a:rPr>
              <a:t> </a:t>
            </a:r>
            <a:r>
              <a:rPr lang="en-US" sz="1940" spc="110">
                <a:solidFill>
                  <a:srgbClr val="000000"/>
                </a:solidFill>
                <a:latin typeface="Lato"/>
              </a:rPr>
              <a:t>Emerging trend in libraries and archives</a:t>
            </a:r>
          </a:p>
          <a:p>
            <a:pPr>
              <a:lnSpc>
                <a:spcPts val="2716"/>
              </a:lnSpc>
            </a:pPr>
            <a:endParaRPr lang="en-US" sz="1940" spc="110">
              <a:solidFill>
                <a:srgbClr val="000000"/>
              </a:solidFill>
              <a:latin typeface="Lato"/>
            </a:endParaRPr>
          </a:p>
          <a:p>
            <a:pPr marL="418864" lvl="1" indent="-209432">
              <a:lnSpc>
                <a:spcPts val="2716"/>
              </a:lnSpc>
              <a:buFont typeface="Arial"/>
              <a:buChar char="•"/>
            </a:pPr>
            <a:r>
              <a:rPr lang="en-US" sz="1940" spc="110">
                <a:solidFill>
                  <a:srgbClr val="000000"/>
                </a:solidFill>
                <a:latin typeface="Lato"/>
              </a:rPr>
              <a:t>Traditional cataloging standards still lean towards a Western framework for description</a:t>
            </a:r>
          </a:p>
          <a:p>
            <a:pPr>
              <a:lnSpc>
                <a:spcPts val="2716"/>
              </a:lnSpc>
            </a:pPr>
            <a:endParaRPr lang="en-US" sz="1940" spc="110">
              <a:solidFill>
                <a:srgbClr val="000000"/>
              </a:solidFill>
              <a:latin typeface="Lato"/>
            </a:endParaRPr>
          </a:p>
          <a:p>
            <a:pPr marL="418864" lvl="1" indent="-209432">
              <a:lnSpc>
                <a:spcPts val="2716"/>
              </a:lnSpc>
              <a:buFont typeface="Arial"/>
              <a:buChar char="•"/>
            </a:pPr>
            <a:r>
              <a:rPr lang="en-US" sz="1940" spc="110">
                <a:solidFill>
                  <a:srgbClr val="000000"/>
                </a:solidFill>
                <a:latin typeface="Lato"/>
              </a:rPr>
              <a:t>Inclusive Metadata Toolkit under development by the Inclusive Metadata Task Force (</a:t>
            </a:r>
            <a:r>
              <a:rPr lang="en-US" sz="1940" u="sng" spc="110">
                <a:solidFill>
                  <a:srgbClr val="FF914D"/>
                </a:solidFill>
                <a:latin typeface="Lato Bold"/>
                <a:hlinkClick r:id="rId3" tooltip="https://wiki.diglib.org/Assessment:Cultural_Assessment"/>
              </a:rPr>
              <a:t>DLF: Cultural Assessment Working Group</a:t>
            </a:r>
            <a:r>
              <a:rPr lang="en-US" sz="1940" spc="110">
                <a:solidFill>
                  <a:srgbClr val="000000"/>
                </a:solidFill>
                <a:latin typeface="Lato"/>
              </a:rPr>
              <a:t>)</a:t>
            </a:r>
          </a:p>
          <a:p>
            <a:pPr>
              <a:lnSpc>
                <a:spcPts val="2716"/>
              </a:lnSpc>
            </a:pPr>
            <a:endParaRPr lang="en-US" sz="1940" spc="110">
              <a:solidFill>
                <a:srgbClr val="000000"/>
              </a:solidFill>
              <a:latin typeface="Lato"/>
            </a:endParaRPr>
          </a:p>
          <a:p>
            <a:pPr marL="418864" lvl="1" indent="-209432">
              <a:lnSpc>
                <a:spcPts val="2716"/>
              </a:lnSpc>
              <a:buFont typeface="Arial"/>
              <a:buChar char="•"/>
            </a:pPr>
            <a:r>
              <a:rPr lang="en-US" sz="1940" spc="110">
                <a:solidFill>
                  <a:srgbClr val="000000"/>
                </a:solidFill>
                <a:latin typeface="Lato"/>
              </a:rPr>
              <a:t>Requires organizational shifts, operational workflows, professional and personal development (</a:t>
            </a:r>
            <a:r>
              <a:rPr lang="en-US" sz="1940" u="sng" spc="110">
                <a:solidFill>
                  <a:srgbClr val="FF914D"/>
                </a:solidFill>
                <a:latin typeface="Lato Bold"/>
                <a:hlinkClick r:id="rId4" tooltip="https://www.oclc.org/content/dam/research/publications/2022/oclcresearch-reimagine-descriptive-workflows.pdf"/>
              </a:rPr>
              <a:t>Frick &amp; Proffitt, 2022</a:t>
            </a:r>
            <a:r>
              <a:rPr lang="en-US" sz="1940" spc="110">
                <a:solidFill>
                  <a:srgbClr val="000000"/>
                </a:solidFill>
                <a:latin typeface="Lato"/>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etail of batik design and tool for applying wax to fabric"/>
          <p:cNvPicPr>
            <a:picLocks noChangeAspect="1"/>
          </p:cNvPicPr>
          <p:nvPr/>
        </p:nvPicPr>
        <p:blipFill>
          <a:blip r:embed="rId2"/>
          <a:srcRect l="354" t="21145" r="354"/>
          <a:stretch>
            <a:fillRect/>
          </a:stretch>
        </p:blipFill>
        <p:spPr>
          <a:xfrm>
            <a:off x="0" y="0"/>
            <a:ext cx="9753600" cy="7315200"/>
          </a:xfrm>
          <a:prstGeom prst="rect">
            <a:avLst/>
          </a:prstGeom>
        </p:spPr>
      </p:pic>
      <p:grpSp>
        <p:nvGrpSpPr>
          <p:cNvPr id="3" name="Group 3">
            <a:extLst>
              <a:ext uri="{C183D7F6-B498-43B3-948B-1728B52AA6E4}">
                <adec:decorative xmlns:adec="http://schemas.microsoft.com/office/drawing/2017/decorative" val="1"/>
              </a:ext>
            </a:extLst>
          </p:cNvPr>
          <p:cNvGrpSpPr/>
          <p:nvPr/>
        </p:nvGrpSpPr>
        <p:grpSpPr>
          <a:xfrm>
            <a:off x="4378550" y="-15119"/>
            <a:ext cx="4459669" cy="7330319"/>
            <a:chOff x="0" y="0"/>
            <a:chExt cx="3957914" cy="6505587"/>
          </a:xfrm>
        </p:grpSpPr>
        <p:sp>
          <p:nvSpPr>
            <p:cNvPr id="4" name="Freeform 4"/>
            <p:cNvSpPr/>
            <p:nvPr/>
          </p:nvSpPr>
          <p:spPr>
            <a:xfrm>
              <a:off x="0" y="0"/>
              <a:ext cx="3957914" cy="6505587"/>
            </a:xfrm>
            <a:custGeom>
              <a:avLst/>
              <a:gdLst/>
              <a:ahLst/>
              <a:cxnLst/>
              <a:rect l="l" t="t" r="r" b="b"/>
              <a:pathLst>
                <a:path w="3957914" h="6505587">
                  <a:moveTo>
                    <a:pt x="0" y="0"/>
                  </a:moveTo>
                  <a:lnTo>
                    <a:pt x="3957914" y="0"/>
                  </a:lnTo>
                  <a:lnTo>
                    <a:pt x="3957914" y="6505587"/>
                  </a:lnTo>
                  <a:lnTo>
                    <a:pt x="0" y="6505587"/>
                  </a:lnTo>
                  <a:close/>
                </a:path>
              </a:pathLst>
            </a:custGeom>
            <a:solidFill>
              <a:srgbClr val="FFFFFF">
                <a:alpha val="85882"/>
              </a:srgbClr>
            </a:solidFill>
          </p:spPr>
        </p:sp>
      </p:grpSp>
      <p:grpSp>
        <p:nvGrpSpPr>
          <p:cNvPr id="5" name="Group 5">
            <a:extLst>
              <a:ext uri="{C183D7F6-B498-43B3-948B-1728B52AA6E4}">
                <adec:decorative xmlns:adec="http://schemas.microsoft.com/office/drawing/2017/decorative" val="1"/>
              </a:ext>
            </a:extLst>
          </p:cNvPr>
          <p:cNvGrpSpPr/>
          <p:nvPr/>
        </p:nvGrpSpPr>
        <p:grpSpPr>
          <a:xfrm>
            <a:off x="4378550" y="6535835"/>
            <a:ext cx="4459669" cy="779365"/>
            <a:chOff x="0" y="0"/>
            <a:chExt cx="3957914" cy="691679"/>
          </a:xfrm>
        </p:grpSpPr>
        <p:sp>
          <p:nvSpPr>
            <p:cNvPr id="6" name="Freeform 6"/>
            <p:cNvSpPr/>
            <p:nvPr/>
          </p:nvSpPr>
          <p:spPr>
            <a:xfrm>
              <a:off x="0" y="0"/>
              <a:ext cx="3957914" cy="691679"/>
            </a:xfrm>
            <a:custGeom>
              <a:avLst/>
              <a:gdLst/>
              <a:ahLst/>
              <a:cxnLst/>
              <a:rect l="l" t="t" r="r" b="b"/>
              <a:pathLst>
                <a:path w="3957914" h="691679">
                  <a:moveTo>
                    <a:pt x="0" y="0"/>
                  </a:moveTo>
                  <a:lnTo>
                    <a:pt x="3957914" y="0"/>
                  </a:lnTo>
                  <a:lnTo>
                    <a:pt x="3957914" y="691679"/>
                  </a:lnTo>
                  <a:lnTo>
                    <a:pt x="0" y="691679"/>
                  </a:lnTo>
                  <a:close/>
                </a:path>
              </a:pathLst>
            </a:custGeom>
            <a:solidFill>
              <a:srgbClr val="008037">
                <a:alpha val="60784"/>
              </a:srgbClr>
            </a:solidFill>
          </p:spPr>
        </p:sp>
      </p:grpSp>
      <p:sp>
        <p:nvSpPr>
          <p:cNvPr id="7" name="TextBox 7"/>
          <p:cNvSpPr txBox="1">
            <a:spLocks noGrp="1"/>
          </p:cNvSpPr>
          <p:nvPr>
            <p:ph type="title" idx="4294967295"/>
          </p:nvPr>
        </p:nvSpPr>
        <p:spPr>
          <a:xfrm>
            <a:off x="4947312" y="148436"/>
            <a:ext cx="3322146" cy="122331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just" defTabSz="914400" rtl="0" eaLnBrk="1" fontAlgn="auto" latinLnBrk="0" hangingPunct="1">
              <a:lnSpc>
                <a:spcPts val="4788"/>
              </a:lnSpc>
              <a:spcBef>
                <a:spcPts val="0"/>
              </a:spcBef>
              <a:spcAft>
                <a:spcPts val="0"/>
              </a:spcAft>
              <a:buClrTx/>
              <a:buSzTx/>
              <a:buFontTx/>
              <a:buNone/>
              <a:tabLst/>
              <a:defRPr/>
            </a:pPr>
            <a:r>
              <a:rPr kumimoji="0" lang="en-US" sz="4517" b="0" i="0" u="none" strike="noStrike" kern="1200" cap="none" spc="108" normalizeH="0" baseline="0" noProof="0" dirty="0">
                <a:ln>
                  <a:noFill/>
                </a:ln>
                <a:solidFill>
                  <a:srgbClr val="000000"/>
                </a:solidFill>
                <a:effectLst/>
                <a:uLnTx/>
                <a:uFillTx/>
                <a:latin typeface="Alice"/>
                <a:ea typeface="+mn-ea"/>
                <a:cs typeface="+mn-cs"/>
              </a:rPr>
              <a:t>Descriptive Guidelines</a:t>
            </a:r>
          </a:p>
        </p:txBody>
      </p:sp>
      <p:sp>
        <p:nvSpPr>
          <p:cNvPr id="8" name="TextBox 8"/>
          <p:cNvSpPr txBox="1"/>
          <p:nvPr/>
        </p:nvSpPr>
        <p:spPr>
          <a:xfrm>
            <a:off x="4876800" y="1480820"/>
            <a:ext cx="3890907" cy="5055014"/>
          </a:xfrm>
          <a:prstGeom prst="rect">
            <a:avLst/>
          </a:prstGeom>
        </p:spPr>
        <p:txBody>
          <a:bodyPr lIns="0" tIns="0" rIns="0" bIns="0" rtlCol="0" anchor="t">
            <a:spAutoFit/>
          </a:bodyPr>
          <a:lstStyle/>
          <a:p>
            <a:pPr marL="346784" lvl="1" indent="-173392">
              <a:lnSpc>
                <a:spcPts val="2248"/>
              </a:lnSpc>
              <a:buFont typeface="Arial"/>
              <a:buChar char="•"/>
            </a:pPr>
            <a:r>
              <a:rPr lang="en-US" sz="1606" spc="38">
                <a:solidFill>
                  <a:srgbClr val="000000"/>
                </a:solidFill>
                <a:latin typeface="Lato"/>
              </a:rPr>
              <a:t>Identify:</a:t>
            </a:r>
          </a:p>
          <a:p>
            <a:pPr marL="693567" lvl="2" indent="-231189">
              <a:lnSpc>
                <a:spcPts val="2248"/>
              </a:lnSpc>
              <a:buFont typeface="Arial"/>
              <a:buChar char="⚬"/>
            </a:pPr>
            <a:r>
              <a:rPr lang="en-US" sz="1606" spc="38">
                <a:solidFill>
                  <a:srgbClr val="000000"/>
                </a:solidFill>
                <a:latin typeface="Lato"/>
              </a:rPr>
              <a:t>Locations</a:t>
            </a:r>
          </a:p>
          <a:p>
            <a:pPr marL="693567" lvl="2" indent="-231189">
              <a:lnSpc>
                <a:spcPts val="2248"/>
              </a:lnSpc>
              <a:buFont typeface="Arial"/>
              <a:buChar char="⚬"/>
            </a:pPr>
            <a:r>
              <a:rPr lang="en-US" sz="1606" spc="38">
                <a:solidFill>
                  <a:srgbClr val="000000"/>
                </a:solidFill>
                <a:latin typeface="Lato"/>
              </a:rPr>
              <a:t>Cultural customs</a:t>
            </a:r>
          </a:p>
          <a:p>
            <a:pPr marL="693567" lvl="2" indent="-231189">
              <a:lnSpc>
                <a:spcPts val="2248"/>
              </a:lnSpc>
              <a:buFont typeface="Arial"/>
              <a:buChar char="⚬"/>
            </a:pPr>
            <a:r>
              <a:rPr lang="en-US" sz="1606" spc="38">
                <a:solidFill>
                  <a:srgbClr val="000000"/>
                </a:solidFill>
                <a:latin typeface="Lato"/>
              </a:rPr>
              <a:t>Traditional dress</a:t>
            </a:r>
          </a:p>
          <a:p>
            <a:pPr>
              <a:lnSpc>
                <a:spcPts val="708"/>
              </a:lnSpc>
            </a:pPr>
            <a:endParaRPr lang="en-US" sz="1606" spc="38">
              <a:solidFill>
                <a:srgbClr val="000000"/>
              </a:solidFill>
              <a:latin typeface="Lato"/>
            </a:endParaRPr>
          </a:p>
          <a:p>
            <a:pPr marL="346784" lvl="1" indent="-173392">
              <a:lnSpc>
                <a:spcPts val="2248"/>
              </a:lnSpc>
              <a:buFont typeface="Arial"/>
              <a:buChar char="•"/>
            </a:pPr>
            <a:r>
              <a:rPr lang="en-US" sz="1606" spc="38">
                <a:solidFill>
                  <a:srgbClr val="000000"/>
                </a:solidFill>
                <a:latin typeface="Lato"/>
              </a:rPr>
              <a:t>Provide contextual information</a:t>
            </a:r>
          </a:p>
          <a:p>
            <a:pPr>
              <a:lnSpc>
                <a:spcPts val="713"/>
              </a:lnSpc>
            </a:pPr>
            <a:endParaRPr lang="en-US" sz="1606" spc="38">
              <a:solidFill>
                <a:srgbClr val="000000"/>
              </a:solidFill>
              <a:latin typeface="Lato"/>
            </a:endParaRPr>
          </a:p>
          <a:p>
            <a:pPr marL="346784" lvl="1" indent="-173392">
              <a:lnSpc>
                <a:spcPts val="2248"/>
              </a:lnSpc>
              <a:buFont typeface="Arial"/>
              <a:buChar char="•"/>
            </a:pPr>
            <a:r>
              <a:rPr lang="en-US" sz="1606" spc="38">
                <a:solidFill>
                  <a:srgbClr val="000000"/>
                </a:solidFill>
                <a:latin typeface="Lato"/>
              </a:rPr>
              <a:t>Significance of textile patterns, colors of fabric, textile making techniques</a:t>
            </a:r>
          </a:p>
          <a:p>
            <a:pPr>
              <a:lnSpc>
                <a:spcPts val="713"/>
              </a:lnSpc>
            </a:pPr>
            <a:endParaRPr lang="en-US" sz="1606" spc="38">
              <a:solidFill>
                <a:srgbClr val="000000"/>
              </a:solidFill>
              <a:latin typeface="Lato"/>
            </a:endParaRPr>
          </a:p>
          <a:p>
            <a:pPr marL="346784" lvl="1" indent="-173392">
              <a:lnSpc>
                <a:spcPts val="2248"/>
              </a:lnSpc>
              <a:buFont typeface="Arial"/>
              <a:buChar char="•"/>
            </a:pPr>
            <a:r>
              <a:rPr lang="en-US" sz="1606" spc="38">
                <a:solidFill>
                  <a:srgbClr val="000000"/>
                </a:solidFill>
                <a:latin typeface="Lato"/>
              </a:rPr>
              <a:t>Meaning and use of artifacts</a:t>
            </a:r>
          </a:p>
          <a:p>
            <a:pPr>
              <a:lnSpc>
                <a:spcPts val="713"/>
              </a:lnSpc>
            </a:pPr>
            <a:endParaRPr lang="en-US" sz="1606" spc="38">
              <a:solidFill>
                <a:srgbClr val="000000"/>
              </a:solidFill>
              <a:latin typeface="Lato"/>
            </a:endParaRPr>
          </a:p>
          <a:p>
            <a:pPr marL="346784" lvl="1" indent="-173392">
              <a:lnSpc>
                <a:spcPts val="2248"/>
              </a:lnSpc>
              <a:buFont typeface="Arial"/>
              <a:buChar char="•"/>
            </a:pPr>
            <a:r>
              <a:rPr lang="en-US" sz="1606" spc="38">
                <a:solidFill>
                  <a:srgbClr val="000000"/>
                </a:solidFill>
                <a:latin typeface="Lato"/>
              </a:rPr>
              <a:t>Translate English terms to their native language</a:t>
            </a:r>
          </a:p>
          <a:p>
            <a:pPr>
              <a:lnSpc>
                <a:spcPts val="713"/>
              </a:lnSpc>
            </a:pPr>
            <a:endParaRPr lang="en-US" sz="1606" spc="38">
              <a:solidFill>
                <a:srgbClr val="000000"/>
              </a:solidFill>
              <a:latin typeface="Lato"/>
            </a:endParaRPr>
          </a:p>
          <a:p>
            <a:pPr marL="346784" lvl="1" indent="-173392">
              <a:lnSpc>
                <a:spcPts val="2248"/>
              </a:lnSpc>
              <a:buFont typeface="Arial"/>
              <a:buChar char="•"/>
            </a:pPr>
            <a:r>
              <a:rPr lang="en-US" sz="1606" spc="38">
                <a:solidFill>
                  <a:srgbClr val="000000"/>
                </a:solidFill>
                <a:latin typeface="Lato"/>
              </a:rPr>
              <a:t>Translate/transcribe writing</a:t>
            </a:r>
          </a:p>
          <a:p>
            <a:pPr>
              <a:lnSpc>
                <a:spcPts val="713"/>
              </a:lnSpc>
            </a:pPr>
            <a:endParaRPr lang="en-US" sz="1606" spc="38">
              <a:solidFill>
                <a:srgbClr val="000000"/>
              </a:solidFill>
              <a:latin typeface="Lato"/>
            </a:endParaRPr>
          </a:p>
          <a:p>
            <a:pPr marL="346784" lvl="1" indent="-173392">
              <a:lnSpc>
                <a:spcPts val="2248"/>
              </a:lnSpc>
              <a:buFont typeface="Arial"/>
              <a:buChar char="•"/>
            </a:pPr>
            <a:r>
              <a:rPr lang="en-US" sz="1606" spc="38">
                <a:solidFill>
                  <a:srgbClr val="000000"/>
                </a:solidFill>
                <a:latin typeface="Lato"/>
              </a:rPr>
              <a:t>Note errors in original title supplied by the Southeast Asia Community Resource Center</a:t>
            </a:r>
          </a:p>
          <a:p>
            <a:pPr>
              <a:lnSpc>
                <a:spcPts val="2248"/>
              </a:lnSpc>
            </a:pPr>
            <a:endParaRPr lang="en-US" sz="1606" spc="38">
              <a:solidFill>
                <a:srgbClr val="000000"/>
              </a:solidFill>
              <a:latin typeface="Lato"/>
            </a:endParaRPr>
          </a:p>
        </p:txBody>
      </p:sp>
      <p:sp>
        <p:nvSpPr>
          <p:cNvPr id="9" name="TextBox 9"/>
          <p:cNvSpPr txBox="1"/>
          <p:nvPr/>
        </p:nvSpPr>
        <p:spPr>
          <a:xfrm>
            <a:off x="4488161" y="6771622"/>
            <a:ext cx="4240448" cy="336786"/>
          </a:xfrm>
          <a:prstGeom prst="rect">
            <a:avLst/>
          </a:prstGeom>
        </p:spPr>
        <p:txBody>
          <a:bodyPr lIns="0" tIns="0" rIns="0" bIns="0" rtlCol="0" anchor="t">
            <a:spAutoFit/>
          </a:bodyPr>
          <a:lstStyle/>
          <a:p>
            <a:pPr>
              <a:lnSpc>
                <a:spcPts val="1386"/>
              </a:lnSpc>
            </a:pPr>
            <a:r>
              <a:rPr lang="en-US" sz="990" spc="23">
                <a:solidFill>
                  <a:srgbClr val="000000"/>
                </a:solidFill>
                <a:latin typeface="Lato"/>
              </a:rPr>
              <a:t>(In background): </a:t>
            </a:r>
            <a:r>
              <a:rPr lang="en-US" sz="990" spc="23">
                <a:solidFill>
                  <a:srgbClr val="000000"/>
                </a:solidFill>
                <a:latin typeface="Lato Italics"/>
              </a:rPr>
              <a:t>Detail of Batik Design</a:t>
            </a:r>
            <a:r>
              <a:rPr lang="en-US" sz="990" spc="23">
                <a:solidFill>
                  <a:srgbClr val="000000"/>
                </a:solidFill>
                <a:latin typeface="Lato"/>
              </a:rPr>
              <a:t>, SEACRCC-3720P. MSS-2005/65, Southeast Asia Community Resource Center Collection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0"/>
            <a:ext cx="9753600" cy="827473"/>
            <a:chOff x="0" y="0"/>
            <a:chExt cx="4091562" cy="347119"/>
          </a:xfrm>
        </p:grpSpPr>
        <p:sp>
          <p:nvSpPr>
            <p:cNvPr id="3" name="Freeform 3"/>
            <p:cNvSpPr/>
            <p:nvPr/>
          </p:nvSpPr>
          <p:spPr>
            <a:xfrm>
              <a:off x="0" y="0"/>
              <a:ext cx="4091562" cy="347119"/>
            </a:xfrm>
            <a:custGeom>
              <a:avLst/>
              <a:gdLst/>
              <a:ahLst/>
              <a:cxnLst/>
              <a:rect l="l" t="t" r="r" b="b"/>
              <a:pathLst>
                <a:path w="4091562" h="347119">
                  <a:moveTo>
                    <a:pt x="0" y="0"/>
                  </a:moveTo>
                  <a:lnTo>
                    <a:pt x="4091562" y="0"/>
                  </a:lnTo>
                  <a:lnTo>
                    <a:pt x="4091562" y="347119"/>
                  </a:lnTo>
                  <a:lnTo>
                    <a:pt x="0" y="347119"/>
                  </a:lnTo>
                  <a:close/>
                </a:path>
              </a:pathLst>
            </a:custGeom>
            <a:solidFill>
              <a:srgbClr val="008037">
                <a:alpha val="60784"/>
              </a:srgbClr>
            </a:solidFill>
          </p:spPr>
        </p:sp>
      </p:grpSp>
      <p:pic>
        <p:nvPicPr>
          <p:cNvPr id="4" name="Picture 4" descr="Bas relief image of angkor wat temple, cambodia"/>
          <p:cNvPicPr>
            <a:picLocks noChangeAspect="1"/>
          </p:cNvPicPr>
          <p:nvPr/>
        </p:nvPicPr>
        <p:blipFill>
          <a:blip r:embed="rId2"/>
          <a:srcRect t="13047" b="34974"/>
          <a:stretch>
            <a:fillRect/>
          </a:stretch>
        </p:blipFill>
        <p:spPr>
          <a:xfrm>
            <a:off x="-69442" y="3766311"/>
            <a:ext cx="9892484" cy="2817369"/>
          </a:xfrm>
          <a:prstGeom prst="rect">
            <a:avLst/>
          </a:prstGeom>
        </p:spPr>
      </p:pic>
      <p:sp>
        <p:nvSpPr>
          <p:cNvPr id="9" name="TextBox 9"/>
          <p:cNvSpPr txBox="1"/>
          <p:nvPr/>
        </p:nvSpPr>
        <p:spPr>
          <a:xfrm>
            <a:off x="2563144" y="7033575"/>
            <a:ext cx="7067083" cy="165336"/>
          </a:xfrm>
          <a:prstGeom prst="rect">
            <a:avLst/>
          </a:prstGeom>
        </p:spPr>
        <p:txBody>
          <a:bodyPr lIns="0" tIns="0" rIns="0" bIns="0" rtlCol="0" anchor="t">
            <a:spAutoFit/>
          </a:bodyPr>
          <a:lstStyle/>
          <a:p>
            <a:pPr>
              <a:lnSpc>
                <a:spcPts val="1386"/>
              </a:lnSpc>
            </a:pPr>
            <a:r>
              <a:rPr lang="en-US" sz="990" spc="23">
                <a:solidFill>
                  <a:srgbClr val="000000"/>
                </a:solidFill>
                <a:latin typeface="Lato Italics"/>
              </a:rPr>
              <a:t> Angkor Wat Temple, Cambodia</a:t>
            </a:r>
            <a:r>
              <a:rPr lang="en-US" sz="990" spc="23">
                <a:solidFill>
                  <a:srgbClr val="000000"/>
                </a:solidFill>
                <a:latin typeface="Lato"/>
              </a:rPr>
              <a:t>, SEACRCC-4482A. MSS-2005/65, Southeast Asia Community Resource Center Collection</a:t>
            </a:r>
          </a:p>
        </p:txBody>
      </p:sp>
      <p:sp>
        <p:nvSpPr>
          <p:cNvPr id="5" name="TextBox 5"/>
          <p:cNvSpPr txBox="1">
            <a:spLocks noGrp="1"/>
          </p:cNvSpPr>
          <p:nvPr>
            <p:ph type="title" idx="4294967295"/>
          </p:nvPr>
        </p:nvSpPr>
        <p:spPr>
          <a:xfrm>
            <a:off x="221852" y="1554320"/>
            <a:ext cx="3158004" cy="69790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264"/>
              </a:lnSpc>
              <a:spcBef>
                <a:spcPts val="0"/>
              </a:spcBef>
              <a:spcAft>
                <a:spcPts val="0"/>
              </a:spcAft>
              <a:buClrTx/>
              <a:buSzTx/>
              <a:buFontTx/>
              <a:buNone/>
              <a:tabLst/>
              <a:defRPr/>
            </a:pPr>
            <a:r>
              <a:rPr kumimoji="0" lang="en-US" sz="4966" b="0" i="0" u="none" strike="noStrike" kern="1200" cap="none" spc="119" normalizeH="0" baseline="0" noProof="0" dirty="0">
                <a:ln>
                  <a:noFill/>
                </a:ln>
                <a:solidFill>
                  <a:srgbClr val="000000"/>
                </a:solidFill>
                <a:effectLst/>
                <a:uLnTx/>
                <a:uFillTx/>
                <a:latin typeface="Alice"/>
                <a:ea typeface="+mn-ea"/>
                <a:cs typeface="+mn-cs"/>
              </a:rPr>
              <a:t>Workflow</a:t>
            </a:r>
          </a:p>
        </p:txBody>
      </p:sp>
      <p:sp>
        <p:nvSpPr>
          <p:cNvPr id="6" name="TextBox 6"/>
          <p:cNvSpPr txBox="1"/>
          <p:nvPr/>
        </p:nvSpPr>
        <p:spPr>
          <a:xfrm>
            <a:off x="3379856" y="1104283"/>
            <a:ext cx="6250371" cy="2582452"/>
          </a:xfrm>
          <a:prstGeom prst="rect">
            <a:avLst/>
          </a:prstGeom>
        </p:spPr>
        <p:txBody>
          <a:bodyPr lIns="0" tIns="0" rIns="0" bIns="0" rtlCol="0" anchor="t">
            <a:spAutoFit/>
          </a:bodyPr>
          <a:lstStyle/>
          <a:p>
            <a:pPr>
              <a:lnSpc>
                <a:spcPts val="2556"/>
              </a:lnSpc>
            </a:pPr>
            <a:r>
              <a:rPr lang="en-US" sz="1826" spc="104">
                <a:solidFill>
                  <a:srgbClr val="000000"/>
                </a:solidFill>
                <a:latin typeface="Lato"/>
              </a:rPr>
              <a:t>Collaborate via Google Drive folder:</a:t>
            </a:r>
          </a:p>
          <a:p>
            <a:pPr>
              <a:lnSpc>
                <a:spcPts val="876"/>
              </a:lnSpc>
            </a:pPr>
            <a:endParaRPr lang="en-US" sz="1826" spc="104">
              <a:solidFill>
                <a:srgbClr val="000000"/>
              </a:solidFill>
              <a:latin typeface="Lato"/>
            </a:endParaRPr>
          </a:p>
          <a:p>
            <a:pPr marL="394255" lvl="1" indent="-197127">
              <a:lnSpc>
                <a:spcPts val="2556"/>
              </a:lnSpc>
              <a:buFont typeface="Arial"/>
              <a:buChar char="•"/>
            </a:pPr>
            <a:r>
              <a:rPr lang="en-US" sz="1826" spc="104">
                <a:solidFill>
                  <a:srgbClr val="000000"/>
                </a:solidFill>
                <a:latin typeface="Lato"/>
              </a:rPr>
              <a:t>Subject expert: populates metadata spreadsheet with notes/descriptions &gt;</a:t>
            </a:r>
          </a:p>
          <a:p>
            <a:pPr>
              <a:lnSpc>
                <a:spcPts val="876"/>
              </a:lnSpc>
            </a:pPr>
            <a:endParaRPr lang="en-US" sz="1826" spc="104">
              <a:solidFill>
                <a:srgbClr val="000000"/>
              </a:solidFill>
              <a:latin typeface="Lato"/>
            </a:endParaRPr>
          </a:p>
          <a:p>
            <a:pPr marL="394255" lvl="1" indent="-197127">
              <a:lnSpc>
                <a:spcPts val="2556"/>
              </a:lnSpc>
              <a:buFont typeface="Arial"/>
              <a:buChar char="•"/>
            </a:pPr>
            <a:r>
              <a:rPr lang="en-US" sz="1826" spc="104">
                <a:solidFill>
                  <a:srgbClr val="000000"/>
                </a:solidFill>
                <a:latin typeface="Lato"/>
              </a:rPr>
              <a:t>Metadata specialist: generates robust descriptions based on supplied information &gt;</a:t>
            </a:r>
          </a:p>
          <a:p>
            <a:pPr>
              <a:lnSpc>
                <a:spcPts val="876"/>
              </a:lnSpc>
            </a:pPr>
            <a:endParaRPr lang="en-US" sz="1826" spc="104">
              <a:solidFill>
                <a:srgbClr val="000000"/>
              </a:solidFill>
              <a:latin typeface="Lato"/>
            </a:endParaRPr>
          </a:p>
          <a:p>
            <a:pPr marL="394255" lvl="1" indent="-197127">
              <a:lnSpc>
                <a:spcPts val="2556"/>
              </a:lnSpc>
              <a:buFont typeface="Arial"/>
              <a:buChar char="•"/>
            </a:pPr>
            <a:r>
              <a:rPr lang="en-US" sz="1826" spc="104">
                <a:solidFill>
                  <a:srgbClr val="000000"/>
                </a:solidFill>
                <a:latin typeface="Lato"/>
              </a:rPr>
              <a:t>Subject expert: reviews published descriptions and comments in spreadsheet</a:t>
            </a:r>
          </a:p>
        </p:txBody>
      </p:sp>
      <p:grpSp>
        <p:nvGrpSpPr>
          <p:cNvPr id="7" name="Group 7">
            <a:extLst>
              <a:ext uri="{C183D7F6-B498-43B3-948B-1728B52AA6E4}">
                <adec:decorative xmlns:adec="http://schemas.microsoft.com/office/drawing/2017/decorative" val="1"/>
              </a:ext>
            </a:extLst>
          </p:cNvPr>
          <p:cNvGrpSpPr/>
          <p:nvPr/>
        </p:nvGrpSpPr>
        <p:grpSpPr>
          <a:xfrm>
            <a:off x="0" y="6583680"/>
            <a:ext cx="9753600" cy="731520"/>
            <a:chOff x="0" y="0"/>
            <a:chExt cx="6671512" cy="500363"/>
          </a:xfrm>
        </p:grpSpPr>
        <p:sp>
          <p:nvSpPr>
            <p:cNvPr id="8" name="Freeform 8"/>
            <p:cNvSpPr/>
            <p:nvPr/>
          </p:nvSpPr>
          <p:spPr>
            <a:xfrm>
              <a:off x="0" y="0"/>
              <a:ext cx="6671512" cy="500363"/>
            </a:xfrm>
            <a:custGeom>
              <a:avLst/>
              <a:gdLst/>
              <a:ahLst/>
              <a:cxnLst/>
              <a:rect l="l" t="t" r="r" b="b"/>
              <a:pathLst>
                <a:path w="6671512" h="500363">
                  <a:moveTo>
                    <a:pt x="0" y="0"/>
                  </a:moveTo>
                  <a:lnTo>
                    <a:pt x="6671512" y="0"/>
                  </a:lnTo>
                  <a:lnTo>
                    <a:pt x="6671512" y="500363"/>
                  </a:lnTo>
                  <a:lnTo>
                    <a:pt x="0" y="500363"/>
                  </a:lnTo>
                  <a:close/>
                </a:path>
              </a:pathLst>
            </a:custGeom>
            <a:solidFill>
              <a:srgbClr val="008037">
                <a:alpha val="60784"/>
              </a:srgbClr>
            </a:solidFill>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TotalTime>
  <Words>767</Words>
  <Application>Microsoft Office PowerPoint</Application>
  <PresentationFormat>Custom</PresentationFormat>
  <Paragraphs>113</Paragraphs>
  <Slides>13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Alice</vt:lpstr>
      <vt:lpstr>Lato Italics</vt:lpstr>
      <vt:lpstr>Calibri</vt:lpstr>
      <vt:lpstr>Lato Bold</vt:lpstr>
      <vt:lpstr>Alice Bold</vt:lpstr>
      <vt:lpstr>Lato</vt:lpstr>
      <vt:lpstr>Arial</vt:lpstr>
      <vt:lpstr>Office Theme</vt:lpstr>
      <vt:lpstr>Words Matter: Supporting a Community Archive Through Inclusive Cataloging</vt:lpstr>
      <vt:lpstr>Land Acknowledgement </vt:lpstr>
      <vt:lpstr>Agenda</vt:lpstr>
      <vt:lpstr>About the collection</vt:lpstr>
      <vt:lpstr>About the collection </vt:lpstr>
      <vt:lpstr>About the grant</vt:lpstr>
      <vt:lpstr>Inclusive Cataloging Best Practices</vt:lpstr>
      <vt:lpstr>Descriptive Guidelines</vt:lpstr>
      <vt:lpstr>Workflow</vt:lpstr>
      <vt:lpstr>Outcomes</vt:lpstr>
      <vt:lpstr>Cataloging Reflection</vt:lpstr>
      <vt:lpstr>Project Reflection</vt:lpstr>
      <vt:lpstr>Contact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ALA CORE 2023: Metadata Interest Group presentation</dc:title>
  <dc:creator>Fox, Elyse;sac12268@saclink.csus.edu</dc:creator>
  <cp:lastModifiedBy>Fox, Elyse</cp:lastModifiedBy>
  <cp:revision>22</cp:revision>
  <dcterms:created xsi:type="dcterms:W3CDTF">2006-08-16T00:00:00Z</dcterms:created>
  <dcterms:modified xsi:type="dcterms:W3CDTF">2023-03-08T23:52:08Z</dcterms:modified>
  <cp:category>Conference presentation; Inclusive metadata; Archival collections</cp:category>
  <dc:identifier>DAFalhL41NQ</dc:identifier>
</cp:coreProperties>
</file>