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34"/>
  </p:notesMasterIdLst>
  <p:sldIdLst>
    <p:sldId id="256" r:id="rId2"/>
    <p:sldId id="257" r:id="rId3"/>
    <p:sldId id="258" r:id="rId4"/>
    <p:sldId id="292" r:id="rId5"/>
    <p:sldId id="269" r:id="rId6"/>
    <p:sldId id="259" r:id="rId7"/>
    <p:sldId id="293" r:id="rId8"/>
    <p:sldId id="294" r:id="rId9"/>
    <p:sldId id="260" r:id="rId10"/>
    <p:sldId id="267" r:id="rId11"/>
    <p:sldId id="271" r:id="rId12"/>
    <p:sldId id="261" r:id="rId13"/>
    <p:sldId id="265" r:id="rId14"/>
    <p:sldId id="270" r:id="rId15"/>
    <p:sldId id="275" r:id="rId16"/>
    <p:sldId id="273" r:id="rId17"/>
    <p:sldId id="272" r:id="rId18"/>
    <p:sldId id="274" r:id="rId19"/>
    <p:sldId id="276" r:id="rId20"/>
    <p:sldId id="286" r:id="rId21"/>
    <p:sldId id="291" r:id="rId22"/>
    <p:sldId id="284" r:id="rId23"/>
    <p:sldId id="287" r:id="rId24"/>
    <p:sldId id="289" r:id="rId25"/>
    <p:sldId id="288" r:id="rId26"/>
    <p:sldId id="277" r:id="rId27"/>
    <p:sldId id="278" r:id="rId28"/>
    <p:sldId id="279" r:id="rId29"/>
    <p:sldId id="281" r:id="rId30"/>
    <p:sldId id="282" r:id="rId31"/>
    <p:sldId id="283" r:id="rId32"/>
    <p:sldId id="28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710"/>
    <a:srgbClr val="0000FF"/>
    <a:srgbClr val="9933FF"/>
    <a:srgbClr val="D371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84252" autoAdjust="0"/>
  </p:normalViewPr>
  <p:slideViewPr>
    <p:cSldViewPr snapToGrid="0">
      <p:cViewPr varScale="1">
        <p:scale>
          <a:sx n="93" d="100"/>
          <a:sy n="93" d="100"/>
        </p:scale>
        <p:origin x="606"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381D7-C7DE-4072-B035-2FA1083308B8}" type="datetimeFigureOut">
              <a:rPr lang="en-US" smtClean="0"/>
              <a:t>6/22/2019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F5844A-4AA2-479C-BAC7-86D8234A5774}" type="slidenum">
              <a:rPr lang="en-US" smtClean="0"/>
              <a:t>‹#›</a:t>
            </a:fld>
            <a:endParaRPr lang="en-US"/>
          </a:p>
        </p:txBody>
      </p:sp>
    </p:spTree>
    <p:extLst>
      <p:ext uri="{BB962C8B-B14F-4D97-AF65-F5344CB8AC3E}">
        <p14:creationId xmlns:p14="http://schemas.microsoft.com/office/powerpoint/2010/main" val="235446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Regarding</a:t>
            </a:r>
            <a:r>
              <a:rPr lang="en-US" baseline="0" dirty="0" smtClean="0"/>
              <a:t> the journal Science Fiction Studies - </a:t>
            </a:r>
            <a:r>
              <a:rPr lang="en-US" dirty="0" smtClean="0"/>
              <a:t>I remember being pleasantly surprised . I was familiar with the journal because of all of the articles written over the years about science fiction books but it just never dawned on me until I was doing the literature search that it now concerns itself with science fiction video games as well!</a:t>
            </a:r>
          </a:p>
          <a:p>
            <a:endParaRPr lang="en-US" dirty="0"/>
          </a:p>
        </p:txBody>
      </p:sp>
      <p:sp>
        <p:nvSpPr>
          <p:cNvPr id="4" name="Slide Number Placeholder 3"/>
          <p:cNvSpPr>
            <a:spLocks noGrp="1"/>
          </p:cNvSpPr>
          <p:nvPr>
            <p:ph type="sldNum" sz="quarter" idx="10"/>
          </p:nvPr>
        </p:nvSpPr>
        <p:spPr/>
        <p:txBody>
          <a:bodyPr/>
          <a:lstStyle/>
          <a:p>
            <a:fld id="{02F5844A-4AA2-479C-BAC7-86D8234A5774}" type="slidenum">
              <a:rPr lang="en-US" smtClean="0"/>
              <a:t>8</a:t>
            </a:fld>
            <a:endParaRPr lang="en-US"/>
          </a:p>
        </p:txBody>
      </p:sp>
    </p:spTree>
    <p:extLst>
      <p:ext uri="{BB962C8B-B14F-4D97-AF65-F5344CB8AC3E}">
        <p14:creationId xmlns:p14="http://schemas.microsoft.com/office/powerpoint/2010/main" val="438208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5844A-4AA2-479C-BAC7-86D8234A5774}" type="slidenum">
              <a:rPr lang="en-US" smtClean="0"/>
              <a:t>15</a:t>
            </a:fld>
            <a:endParaRPr lang="en-US"/>
          </a:p>
        </p:txBody>
      </p:sp>
    </p:spTree>
    <p:extLst>
      <p:ext uri="{BB962C8B-B14F-4D97-AF65-F5344CB8AC3E}">
        <p14:creationId xmlns:p14="http://schemas.microsoft.com/office/powerpoint/2010/main" val="1026133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catalog new video games we use information from the insert to help us determine the appropriate genre headings to apply. However, since we have 2,200 video games, it wasn’t feasible to refer</a:t>
            </a:r>
            <a:r>
              <a:rPr lang="en-US" baseline="0" dirty="0" smtClean="0"/>
              <a:t> to the insert information when it came time to assign genre terms to our individual titles. Instead, </a:t>
            </a:r>
            <a:r>
              <a:rPr lang="en-US" dirty="0" smtClean="0"/>
              <a:t>we used the gaming site Moby games to help us determine appropriate genres</a:t>
            </a:r>
            <a:r>
              <a:rPr lang="en-US" baseline="0" dirty="0" smtClean="0"/>
              <a:t> to add to the </a:t>
            </a:r>
            <a:r>
              <a:rPr lang="en-US" baseline="0" smtClean="0"/>
              <a:t>bibliographic records.</a:t>
            </a:r>
            <a:endParaRPr lang="en-US" dirty="0"/>
          </a:p>
        </p:txBody>
      </p:sp>
      <p:sp>
        <p:nvSpPr>
          <p:cNvPr id="4" name="Slide Number Placeholder 3"/>
          <p:cNvSpPr>
            <a:spLocks noGrp="1"/>
          </p:cNvSpPr>
          <p:nvPr>
            <p:ph type="sldNum" sz="quarter" idx="10"/>
          </p:nvPr>
        </p:nvSpPr>
        <p:spPr/>
        <p:txBody>
          <a:bodyPr/>
          <a:lstStyle/>
          <a:p>
            <a:fld id="{02F5844A-4AA2-479C-BAC7-86D8234A5774}" type="slidenum">
              <a:rPr lang="en-US" smtClean="0"/>
              <a:t>21</a:t>
            </a:fld>
            <a:endParaRPr lang="en-US"/>
          </a:p>
        </p:txBody>
      </p:sp>
    </p:spTree>
    <p:extLst>
      <p:ext uri="{BB962C8B-B14F-4D97-AF65-F5344CB8AC3E}">
        <p14:creationId xmlns:p14="http://schemas.microsoft.com/office/powerpoint/2010/main" val="351389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of an</a:t>
            </a:r>
            <a:r>
              <a:rPr lang="en-US" baseline="0" dirty="0" smtClean="0"/>
              <a:t> individual term: you can see the preferred labels and alternative labels and scope notes all of which had to be copied and pasted manually.</a:t>
            </a:r>
            <a:endParaRPr lang="en-US" dirty="0" smtClean="0"/>
          </a:p>
          <a:p>
            <a:endParaRPr lang="en-US" dirty="0" smtClean="0"/>
          </a:p>
          <a:p>
            <a:r>
              <a:rPr lang="en-US" dirty="0" smtClean="0"/>
              <a:t>Each has a unique URI</a:t>
            </a:r>
            <a:r>
              <a:rPr lang="en-US" baseline="0" dirty="0" smtClean="0"/>
              <a:t> and every term has a broader term except Video games itself because it is the top term. Individual terms can be downloaded as SKOS-RDF</a:t>
            </a:r>
            <a:endParaRPr lang="en-US" dirty="0"/>
          </a:p>
        </p:txBody>
      </p:sp>
      <p:sp>
        <p:nvSpPr>
          <p:cNvPr id="4" name="Slide Number Placeholder 3"/>
          <p:cNvSpPr>
            <a:spLocks noGrp="1"/>
          </p:cNvSpPr>
          <p:nvPr>
            <p:ph type="sldNum" sz="quarter" idx="10"/>
          </p:nvPr>
        </p:nvSpPr>
        <p:spPr/>
        <p:txBody>
          <a:bodyPr/>
          <a:lstStyle/>
          <a:p>
            <a:fld id="{02F5844A-4AA2-479C-BAC7-86D8234A5774}" type="slidenum">
              <a:rPr lang="en-US" smtClean="0"/>
              <a:t>29</a:t>
            </a:fld>
            <a:endParaRPr lang="en-US"/>
          </a:p>
        </p:txBody>
      </p:sp>
    </p:spTree>
    <p:extLst>
      <p:ext uri="{BB962C8B-B14F-4D97-AF65-F5344CB8AC3E}">
        <p14:creationId xmlns:p14="http://schemas.microsoft.com/office/powerpoint/2010/main" val="74288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entire</a:t>
            </a:r>
            <a:r>
              <a:rPr lang="en-US" baseline="0" dirty="0" smtClean="0"/>
              <a:t> vocabulary can be exported as SKOS-RDF or a CSV file. You can also generate an XSD file which restricts a simple type </a:t>
            </a:r>
            <a:r>
              <a:rPr lang="en-US" baseline="0" dirty="0" err="1" smtClean="0"/>
              <a:t>xs:string</a:t>
            </a:r>
            <a:r>
              <a:rPr lang="en-US" baseline="0" dirty="0" smtClean="0"/>
              <a:t> to just the terms in this vocabulary.</a:t>
            </a:r>
            <a:endParaRPr lang="en-US" dirty="0"/>
          </a:p>
        </p:txBody>
      </p:sp>
      <p:sp>
        <p:nvSpPr>
          <p:cNvPr id="4" name="Slide Number Placeholder 3"/>
          <p:cNvSpPr>
            <a:spLocks noGrp="1"/>
          </p:cNvSpPr>
          <p:nvPr>
            <p:ph type="sldNum" sz="quarter" idx="10"/>
          </p:nvPr>
        </p:nvSpPr>
        <p:spPr/>
        <p:txBody>
          <a:bodyPr/>
          <a:lstStyle/>
          <a:p>
            <a:fld id="{02F5844A-4AA2-479C-BAC7-86D8234A5774}" type="slidenum">
              <a:rPr lang="en-US" smtClean="0"/>
              <a:t>30</a:t>
            </a:fld>
            <a:endParaRPr lang="en-US"/>
          </a:p>
        </p:txBody>
      </p:sp>
    </p:spTree>
    <p:extLst>
      <p:ext uri="{BB962C8B-B14F-4D97-AF65-F5344CB8AC3E}">
        <p14:creationId xmlns:p14="http://schemas.microsoft.com/office/powerpoint/2010/main" val="300918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thing to note is that</a:t>
            </a:r>
            <a:r>
              <a:rPr lang="en-US" baseline="0" dirty="0" smtClean="0"/>
              <a:t> all terms in this vocabulary are enumerated here with no respect to the structure of the vocabulary, so if you were trying to build an XML document that would let a user drill down from broader terms to narrower terms, this XSD might not be sufficient. But it’s still a very cool feature that the Registry offers.</a:t>
            </a:r>
            <a:endParaRPr lang="en-US" dirty="0"/>
          </a:p>
        </p:txBody>
      </p:sp>
      <p:sp>
        <p:nvSpPr>
          <p:cNvPr id="4" name="Slide Number Placeholder 3"/>
          <p:cNvSpPr>
            <a:spLocks noGrp="1"/>
          </p:cNvSpPr>
          <p:nvPr>
            <p:ph type="sldNum" sz="quarter" idx="10"/>
          </p:nvPr>
        </p:nvSpPr>
        <p:spPr/>
        <p:txBody>
          <a:bodyPr/>
          <a:lstStyle/>
          <a:p>
            <a:fld id="{02F5844A-4AA2-479C-BAC7-86D8234A5774}" type="slidenum">
              <a:rPr lang="en-US" smtClean="0"/>
              <a:t>31</a:t>
            </a:fld>
            <a:endParaRPr lang="en-US"/>
          </a:p>
        </p:txBody>
      </p:sp>
    </p:spTree>
    <p:extLst>
      <p:ext uri="{BB962C8B-B14F-4D97-AF65-F5344CB8AC3E}">
        <p14:creationId xmlns:p14="http://schemas.microsoft.com/office/powerpoint/2010/main" val="368667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F7AFFB9B-9FB8-469E-96F9-4D32314110B6}" type="datetimeFigureOut">
              <a:rPr lang="en-US" smtClean="0"/>
              <a:t>6/22/2019</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01195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6/22/2019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7016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6/22/2019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1678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6/22/2019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26848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6/22/2019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7687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6/22/2019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5496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6/22/2019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3765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6/22/2019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7308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6/22/2019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464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6/22/2019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010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6/22/2019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4336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6/22/2019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165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6/22/2019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173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6/22/2019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69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6/22/2019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746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6/22/2019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711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6/22/2019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4886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C35BB1C6-BF8F-4481-8AB2-603A1C8A906A}" type="datetimeFigureOut">
              <a:rPr lang="en-US" smtClean="0"/>
              <a:t>6/22/2019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248220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olacinc.or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hyperlink" Target="http://www.olacinc.org/video-game-vocabular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olacinc.org/olac-video-game-vocabula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olacinc.org/video-game-guidelines-genre-term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olacinc.org/alphabetical-list-genre-terms-olac-video-game-genre-vocabular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olacinc.org/olac-video-game-genre-terms-olacvggt-marc-authority-record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olacinc.org/olac-video-game-vocabular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tpros.ent.sirsi.net/client/en_US/default/search/results?te=&amp;lm=VIDEO_GAMES&amp;dt=lis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w3.org/RDF/" TargetMode="External"/><Relationship Id="rId2" Type="http://schemas.openxmlformats.org/officeDocument/2006/relationships/hyperlink" Target="http://metadataregistry.org/" TargetMode="External"/><Relationship Id="rId1" Type="http://schemas.openxmlformats.org/officeDocument/2006/relationships/slideLayout" Target="../slideLayouts/slideLayout2.xml"/><Relationship Id="rId5" Type="http://schemas.openxmlformats.org/officeDocument/2006/relationships/hyperlink" Target="http://www.w3.org/2004/02/skos/" TargetMode="External"/><Relationship Id="rId4" Type="http://schemas.openxmlformats.org/officeDocument/2006/relationships/hyperlink" Target="http://www.w3.org/2001/sw/"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C0CF-18EA-45EA-965A-2111660AE384}"/>
              </a:ext>
            </a:extLst>
          </p:cNvPr>
          <p:cNvSpPr>
            <a:spLocks noGrp="1"/>
          </p:cNvSpPr>
          <p:nvPr>
            <p:ph type="ctrTitle"/>
          </p:nvPr>
        </p:nvSpPr>
        <p:spPr>
          <a:xfrm rot="21420000">
            <a:off x="851246" y="785816"/>
            <a:ext cx="9755187" cy="3009925"/>
          </a:xfrm>
        </p:spPr>
        <p:txBody>
          <a:bodyPr>
            <a:normAutofit/>
          </a:bodyPr>
          <a:lstStyle/>
          <a:p>
            <a:pPr algn="ctr"/>
            <a:r>
              <a:rPr lang="en-US" sz="7200" dirty="0" smtClean="0">
                <a:solidFill>
                  <a:schemeClr val="tx2"/>
                </a:solidFill>
                <a:latin typeface="Arial Black" panose="020B0A04020102020204" pitchFamily="34" charset="0"/>
              </a:rPr>
              <a:t>olac</a:t>
            </a:r>
            <a:r>
              <a:rPr lang="en-US" sz="3200" dirty="0">
                <a:solidFill>
                  <a:schemeClr val="tx2"/>
                </a:solidFill>
                <a:latin typeface="Arial Black" panose="020B0A04020102020204" pitchFamily="34" charset="0"/>
              </a:rPr>
              <a:t/>
            </a:r>
            <a:br>
              <a:rPr lang="en-US" sz="3200" dirty="0">
                <a:solidFill>
                  <a:schemeClr val="tx2"/>
                </a:solidFill>
                <a:latin typeface="Arial Black" panose="020B0A04020102020204" pitchFamily="34" charset="0"/>
              </a:rPr>
            </a:br>
            <a:r>
              <a:rPr lang="en-US" sz="5400" dirty="0">
                <a:solidFill>
                  <a:schemeClr val="tx2"/>
                </a:solidFill>
                <a:latin typeface="Arial Black" panose="020B0A04020102020204" pitchFamily="34" charset="0"/>
              </a:rPr>
              <a:t>Video Game Genre Vocabulary</a:t>
            </a:r>
          </a:p>
        </p:txBody>
      </p:sp>
    </p:spTree>
    <p:extLst>
      <p:ext uri="{BB962C8B-B14F-4D97-AF65-F5344CB8AC3E}">
        <p14:creationId xmlns:p14="http://schemas.microsoft.com/office/powerpoint/2010/main" val="3119774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122" y="115432"/>
            <a:ext cx="10396882" cy="608845"/>
          </a:xfrm>
        </p:spPr>
        <p:txBody>
          <a:bodyPr>
            <a:normAutofit/>
          </a:bodyPr>
          <a:lstStyle/>
          <a:p>
            <a:pPr algn="ctr"/>
            <a:r>
              <a:rPr lang="en-US" sz="3200" dirty="0" smtClean="0">
                <a:latin typeface="Arial Black" panose="020B0A04020102020204" pitchFamily="34" charset="0"/>
              </a:rPr>
              <a:t>SAMPLE AUTHORITY RECORD</a:t>
            </a:r>
            <a:endParaRPr lang="en-US" sz="3200" dirty="0">
              <a:latin typeface="Arial Black" panose="020B0A04020102020204" pitchFamily="34" charset="0"/>
            </a:endParaRPr>
          </a:p>
        </p:txBody>
      </p:sp>
      <p:sp>
        <p:nvSpPr>
          <p:cNvPr id="3" name="Content Placeholder 2"/>
          <p:cNvSpPr>
            <a:spLocks noGrp="1"/>
          </p:cNvSpPr>
          <p:nvPr>
            <p:ph sz="quarter" idx="13"/>
          </p:nvPr>
        </p:nvSpPr>
        <p:spPr>
          <a:xfrm>
            <a:off x="685800" y="887240"/>
            <a:ext cx="10394707" cy="5142367"/>
          </a:xfrm>
        </p:spPr>
        <p:txBody>
          <a:bodyPr>
            <a:noAutofit/>
          </a:bodyPr>
          <a:lstStyle/>
          <a:p>
            <a:pPr marL="0" indent="0">
              <a:buNone/>
            </a:pPr>
            <a:r>
              <a:rPr lang="en-US" sz="1800" b="1" dirty="0">
                <a:solidFill>
                  <a:srgbClr val="0000FF"/>
                </a:solidFill>
                <a:latin typeface="Arial Black" panose="020B0A04020102020204" pitchFamily="34" charset="0"/>
              </a:rPr>
              <a:t>Beat '</a:t>
            </a:r>
            <a:r>
              <a:rPr lang="en-US" sz="1800" b="1" dirty="0" err="1">
                <a:solidFill>
                  <a:srgbClr val="0000FF"/>
                </a:solidFill>
                <a:latin typeface="Arial Black" panose="020B0A04020102020204" pitchFamily="34" charset="0"/>
              </a:rPr>
              <a:t>em</a:t>
            </a:r>
            <a:r>
              <a:rPr lang="en-US" sz="1800" b="1" dirty="0">
                <a:solidFill>
                  <a:srgbClr val="0000FF"/>
                </a:solidFill>
                <a:latin typeface="Arial Black" panose="020B0A04020102020204" pitchFamily="34" charset="0"/>
              </a:rPr>
              <a:t> up video games</a:t>
            </a:r>
            <a:endParaRPr lang="en-US" sz="1800" dirty="0">
              <a:solidFill>
                <a:srgbClr val="0000FF"/>
              </a:solidFill>
              <a:latin typeface="Arial Black" panose="020B0A04020102020204" pitchFamily="34" charset="0"/>
            </a:endParaRPr>
          </a:p>
          <a:p>
            <a:r>
              <a:rPr lang="en-US" sz="1600" b="1" dirty="0" smtClean="0">
                <a:solidFill>
                  <a:srgbClr val="FF0000"/>
                </a:solidFill>
                <a:latin typeface="Arial Black" panose="020B0A04020102020204" pitchFamily="34" charset="0"/>
                <a:cs typeface="Arial" panose="020B0604020202020204" pitchFamily="34" charset="0"/>
              </a:rPr>
              <a:t>UF </a:t>
            </a:r>
            <a:r>
              <a:rPr lang="en-US" sz="1600" b="1" dirty="0" smtClean="0">
                <a:latin typeface="Arial Black" panose="020B0A04020102020204" pitchFamily="34" charset="0"/>
                <a:cs typeface="Arial" panose="020B0604020202020204" pitchFamily="34" charset="0"/>
              </a:rPr>
              <a:t>Beat </a:t>
            </a:r>
            <a:r>
              <a:rPr lang="en-US" sz="1600" b="1" dirty="0">
                <a:latin typeface="Arial Black" panose="020B0A04020102020204" pitchFamily="34" charset="0"/>
                <a:cs typeface="Arial" panose="020B0604020202020204" pitchFamily="34" charset="0"/>
              </a:rPr>
              <a:t>them up video games</a:t>
            </a:r>
          </a:p>
          <a:p>
            <a:r>
              <a:rPr lang="en-US" sz="1600" b="1" dirty="0">
                <a:solidFill>
                  <a:srgbClr val="FF0000"/>
                </a:solidFill>
                <a:latin typeface="Arial Black" panose="020B0A04020102020204" pitchFamily="34" charset="0"/>
                <a:cs typeface="Arial" panose="020B0604020202020204" pitchFamily="34" charset="0"/>
              </a:rPr>
              <a:t>UF</a:t>
            </a:r>
            <a:r>
              <a:rPr lang="en-US" sz="1600" b="1" dirty="0">
                <a:latin typeface="Arial Black" panose="020B0A04020102020204" pitchFamily="34" charset="0"/>
                <a:cs typeface="Arial" panose="020B0604020202020204" pitchFamily="34" charset="0"/>
              </a:rPr>
              <a:t> </a:t>
            </a:r>
            <a:r>
              <a:rPr lang="en-US" sz="1600" b="1" dirty="0" smtClean="0">
                <a:latin typeface="Arial Black" panose="020B0A04020102020204" pitchFamily="34" charset="0"/>
                <a:cs typeface="Arial" panose="020B0604020202020204" pitchFamily="34" charset="0"/>
              </a:rPr>
              <a:t>Brawler </a:t>
            </a:r>
            <a:r>
              <a:rPr lang="en-US" sz="1600" b="1" dirty="0">
                <a:latin typeface="Arial Black" panose="020B0A04020102020204" pitchFamily="34" charset="0"/>
                <a:cs typeface="Arial" panose="020B0604020202020204" pitchFamily="34" charset="0"/>
              </a:rPr>
              <a:t>video games</a:t>
            </a:r>
          </a:p>
          <a:p>
            <a:r>
              <a:rPr lang="en-US" sz="1600" b="1" dirty="0" smtClean="0">
                <a:solidFill>
                  <a:srgbClr val="FF0000"/>
                </a:solidFill>
                <a:latin typeface="Arial Black" panose="020B0A04020102020204" pitchFamily="34" charset="0"/>
                <a:cs typeface="Arial" panose="020B0604020202020204" pitchFamily="34" charset="0"/>
              </a:rPr>
              <a:t>BT</a:t>
            </a:r>
            <a:r>
              <a:rPr lang="en-US" sz="1600" b="1" dirty="0" smtClean="0">
                <a:latin typeface="Arial Black" panose="020B0A04020102020204" pitchFamily="34" charset="0"/>
                <a:cs typeface="Arial" panose="020B0604020202020204" pitchFamily="34" charset="0"/>
              </a:rPr>
              <a:t> Fighting </a:t>
            </a:r>
            <a:r>
              <a:rPr lang="en-US" sz="1600" b="1" dirty="0">
                <a:latin typeface="Arial Black" panose="020B0A04020102020204" pitchFamily="34" charset="0"/>
                <a:cs typeface="Arial" panose="020B0604020202020204" pitchFamily="34" charset="0"/>
              </a:rPr>
              <a:t>video games</a:t>
            </a:r>
          </a:p>
          <a:p>
            <a:r>
              <a:rPr lang="en-US" sz="1600" b="1" dirty="0" smtClean="0">
                <a:solidFill>
                  <a:srgbClr val="FF0000"/>
                </a:solidFill>
                <a:latin typeface="Arial Black" panose="020B0A04020102020204" pitchFamily="34" charset="0"/>
                <a:cs typeface="Arial" panose="020B0604020202020204" pitchFamily="34" charset="0"/>
              </a:rPr>
              <a:t>RT</a:t>
            </a:r>
            <a:r>
              <a:rPr lang="en-US" sz="1600" b="1" dirty="0" smtClean="0">
                <a:latin typeface="Arial Black" panose="020B0A04020102020204" pitchFamily="34" charset="0"/>
                <a:cs typeface="Arial" panose="020B0604020202020204" pitchFamily="34" charset="0"/>
              </a:rPr>
              <a:t> Hack </a:t>
            </a:r>
            <a:r>
              <a:rPr lang="en-US" sz="1600" b="1" dirty="0">
                <a:latin typeface="Arial Black" panose="020B0A04020102020204" pitchFamily="34" charset="0"/>
                <a:cs typeface="Arial" panose="020B0604020202020204" pitchFamily="34" charset="0"/>
              </a:rPr>
              <a:t>and slash video games</a:t>
            </a:r>
          </a:p>
          <a:p>
            <a:r>
              <a:rPr lang="en-US" sz="1600" b="1" dirty="0" smtClean="0">
                <a:solidFill>
                  <a:srgbClr val="0000FF"/>
                </a:solidFill>
                <a:latin typeface="Arial Black" panose="020B0A04020102020204" pitchFamily="34" charset="0"/>
              </a:rPr>
              <a:t>Scope </a:t>
            </a:r>
            <a:r>
              <a:rPr lang="en-US" sz="1600" b="1" dirty="0">
                <a:solidFill>
                  <a:srgbClr val="0000FF"/>
                </a:solidFill>
                <a:latin typeface="Arial Black" panose="020B0A04020102020204" pitchFamily="34" charset="0"/>
              </a:rPr>
              <a:t>Note: </a:t>
            </a:r>
            <a:r>
              <a:rPr lang="en-US" sz="1600" dirty="0">
                <a:latin typeface="Arial Black" panose="020B0A04020102020204" pitchFamily="34" charset="0"/>
              </a:rPr>
              <a:t>Video games in which gameplay focuses on “hand to hand combat, sometimes allowing players to use parts of the environment as weapons.” Players often must engage with multiple enemies at one time to fight their way through levels.</a:t>
            </a:r>
          </a:p>
          <a:p>
            <a:pPr marL="0" indent="0">
              <a:buNone/>
            </a:pPr>
            <a:r>
              <a:rPr lang="en-US" sz="1400" dirty="0">
                <a:latin typeface="Arial Black" panose="020B0A04020102020204" pitchFamily="34" charset="0"/>
              </a:rPr>
              <a:t/>
            </a:r>
            <a:br>
              <a:rPr lang="en-US" sz="1400" dirty="0">
                <a:latin typeface="Arial Black" panose="020B0A04020102020204" pitchFamily="34" charset="0"/>
              </a:rPr>
            </a:br>
            <a:endParaRPr lang="en-US" sz="1400" dirty="0">
              <a:latin typeface="Arial Black" panose="020B0A04020102020204" pitchFamily="34" charset="0"/>
            </a:endParaRPr>
          </a:p>
        </p:txBody>
      </p:sp>
    </p:spTree>
    <p:extLst>
      <p:ext uri="{BB962C8B-B14F-4D97-AF65-F5344CB8AC3E}">
        <p14:creationId xmlns:p14="http://schemas.microsoft.com/office/powerpoint/2010/main" val="114955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54004"/>
            <a:ext cx="10396882" cy="789272"/>
          </a:xfrm>
        </p:spPr>
        <p:txBody>
          <a:bodyPr>
            <a:normAutofit/>
          </a:bodyPr>
          <a:lstStyle/>
          <a:p>
            <a:r>
              <a:rPr lang="en-US" sz="3200" dirty="0">
                <a:latin typeface="Arial Black" panose="020B0A04020102020204" pitchFamily="34" charset="0"/>
              </a:rPr>
              <a:t>SAMPLE AUTHORITY </a:t>
            </a:r>
            <a:r>
              <a:rPr lang="en-US" sz="3200" dirty="0" smtClean="0">
                <a:latin typeface="Arial Black" panose="020B0A04020102020204" pitchFamily="34" charset="0"/>
              </a:rPr>
              <a:t>RECORD Continued</a:t>
            </a:r>
            <a:endParaRPr lang="en-US" sz="3200" dirty="0"/>
          </a:p>
        </p:txBody>
      </p:sp>
      <p:sp>
        <p:nvSpPr>
          <p:cNvPr id="3" name="Content Placeholder 2"/>
          <p:cNvSpPr>
            <a:spLocks noGrp="1"/>
          </p:cNvSpPr>
          <p:nvPr>
            <p:ph sz="quarter" idx="13"/>
          </p:nvPr>
        </p:nvSpPr>
        <p:spPr>
          <a:xfrm>
            <a:off x="637674" y="895149"/>
            <a:ext cx="10394707" cy="4677878"/>
          </a:xfrm>
        </p:spPr>
        <p:txBody>
          <a:bodyPr>
            <a:normAutofit fontScale="62500" lnSpcReduction="20000"/>
          </a:bodyPr>
          <a:lstStyle/>
          <a:p>
            <a:pPr marL="0" indent="0">
              <a:buNone/>
            </a:pPr>
            <a:r>
              <a:rPr lang="en-US" b="1" dirty="0" smtClean="0">
                <a:solidFill>
                  <a:srgbClr val="0000FF"/>
                </a:solidFill>
                <a:latin typeface="Arial Black" panose="020B0A04020102020204" pitchFamily="34" charset="0"/>
              </a:rPr>
              <a:t>SOURCE</a:t>
            </a:r>
            <a:r>
              <a:rPr lang="en-US" sz="2200" b="1" dirty="0" smtClean="0">
                <a:solidFill>
                  <a:srgbClr val="0000FF"/>
                </a:solidFill>
                <a:latin typeface="Arial Black" panose="020B0A04020102020204" pitchFamily="34" charset="0"/>
              </a:rPr>
              <a:t>: </a:t>
            </a:r>
            <a:r>
              <a:rPr lang="en-US" sz="2200" dirty="0" err="1" smtClean="0">
                <a:latin typeface="Arial Black" panose="020B0A04020102020204" pitchFamily="34" charset="0"/>
              </a:rPr>
              <a:t>eColwell</a:t>
            </a:r>
            <a:r>
              <a:rPr lang="en-US" sz="2200" dirty="0" smtClean="0">
                <a:latin typeface="Arial Black" panose="020B0A04020102020204" pitchFamily="34" charset="0"/>
              </a:rPr>
              <a:t>, J. Needs met through computer game play among adolescents, in Personality and individual differences, 2007: $b page 2075 (Children reported knowledge of, and experience of playing, a wide variety of games and game types. Racing games (e.g. cars racing), puzzle games (brainteasers), role play games (the player can take on another identity), shoot ‘</a:t>
            </a:r>
            <a:r>
              <a:rPr lang="en-US" sz="2200" dirty="0" err="1" smtClean="0">
                <a:latin typeface="Arial Black" panose="020B0A04020102020204" pitchFamily="34" charset="0"/>
              </a:rPr>
              <a:t>em</a:t>
            </a:r>
            <a:r>
              <a:rPr lang="en-US" sz="2200" dirty="0" smtClean="0">
                <a:latin typeface="Arial Black" panose="020B0A04020102020204" pitchFamily="34" charset="0"/>
              </a:rPr>
              <a:t> up games (shooting and killing using a variety of weapons) and beat ‘</a:t>
            </a:r>
            <a:r>
              <a:rPr lang="en-US" sz="2200" dirty="0" err="1" smtClean="0">
                <a:latin typeface="Arial Black" panose="020B0A04020102020204" pitchFamily="34" charset="0"/>
              </a:rPr>
              <a:t>em</a:t>
            </a:r>
            <a:r>
              <a:rPr lang="en-US" sz="2200" dirty="0" smtClean="0">
                <a:latin typeface="Arial Black" panose="020B0A04020102020204" pitchFamily="34" charset="0"/>
              </a:rPr>
              <a:t> up games (punching and/or kicking), sports games (e.g. golf simulations), and platform games (usually running and jumping onto platforms) were all mentioned)</a:t>
            </a:r>
          </a:p>
          <a:p>
            <a:pPr marL="0" indent="0">
              <a:buNone/>
            </a:pPr>
            <a:r>
              <a:rPr lang="en-US" b="1" dirty="0">
                <a:solidFill>
                  <a:srgbClr val="0000FF"/>
                </a:solidFill>
                <a:latin typeface="Arial Black" panose="020B0A04020102020204" pitchFamily="34" charset="0"/>
              </a:rPr>
              <a:t>SOURCE: </a:t>
            </a:r>
            <a:r>
              <a:rPr lang="en-US" sz="2300" dirty="0" smtClean="0">
                <a:latin typeface="Arial Black" panose="020B0A04020102020204" pitchFamily="34" charset="0"/>
              </a:rPr>
              <a:t>The Routledge companion to video game studies, 2014: $b page 226 (Regardless of the chosen root, no one can argue that the tree of fighting games only sprang fully-grown through the success of Street Fighter II (Capcom, 1991) and Mortal </a:t>
            </a:r>
            <a:r>
              <a:rPr lang="en-US" sz="2300" dirty="0" err="1" smtClean="0">
                <a:latin typeface="Arial Black" panose="020B0A04020102020204" pitchFamily="34" charset="0"/>
              </a:rPr>
              <a:t>Kombat</a:t>
            </a:r>
            <a:r>
              <a:rPr lang="en-US" sz="2300" dirty="0" smtClean="0">
                <a:latin typeface="Arial Black" panose="020B0A04020102020204" pitchFamily="34" charset="0"/>
              </a:rPr>
              <a:t> (Midway, 1992). A related but different sub-genre can be found in the beat ’</a:t>
            </a:r>
            <a:r>
              <a:rPr lang="en-US" sz="2300" dirty="0" err="1" smtClean="0">
                <a:latin typeface="Arial Black" panose="020B0A04020102020204" pitchFamily="34" charset="0"/>
              </a:rPr>
              <a:t>em</a:t>
            </a:r>
            <a:r>
              <a:rPr lang="en-US" sz="2300" dirty="0" smtClean="0">
                <a:latin typeface="Arial Black" panose="020B0A04020102020204" pitchFamily="34" charset="0"/>
              </a:rPr>
              <a:t> up, whose formula had been prefigured by Kung-Fu Master (</a:t>
            </a:r>
            <a:r>
              <a:rPr lang="en-US" sz="2300" dirty="0" err="1" smtClean="0">
                <a:latin typeface="Arial Black" panose="020B0A04020102020204" pitchFamily="34" charset="0"/>
              </a:rPr>
              <a:t>Irem</a:t>
            </a:r>
            <a:r>
              <a:rPr lang="en-US" sz="2300" dirty="0" smtClean="0">
                <a:latin typeface="Arial Black" panose="020B0A04020102020204" pitchFamily="34" charset="0"/>
              </a:rPr>
              <a:t>, 1984) and established by Double Dragon (</a:t>
            </a:r>
            <a:r>
              <a:rPr lang="en-US" sz="2300" dirty="0" err="1" smtClean="0">
                <a:latin typeface="Arial Black" panose="020B0A04020102020204" pitchFamily="34" charset="0"/>
              </a:rPr>
              <a:t>Technos</a:t>
            </a:r>
            <a:r>
              <a:rPr lang="en-US" sz="2300" dirty="0" smtClean="0">
                <a:latin typeface="Arial Black" panose="020B0A04020102020204" pitchFamily="34" charset="0"/>
              </a:rPr>
              <a:t>, 1987), in which the player advances through levels while battering down scores of weak enemies in hand-to-hand combat)</a:t>
            </a:r>
          </a:p>
          <a:p>
            <a:pPr marL="0" indent="0">
              <a:buNone/>
            </a:pPr>
            <a:r>
              <a:rPr lang="en-US" b="1" dirty="0">
                <a:solidFill>
                  <a:srgbClr val="0000FF"/>
                </a:solidFill>
                <a:latin typeface="Arial Black" panose="020B0A04020102020204" pitchFamily="34" charset="0"/>
              </a:rPr>
              <a:t>SOURCE</a:t>
            </a:r>
            <a:r>
              <a:rPr lang="en-US" sz="2300" b="1" dirty="0">
                <a:solidFill>
                  <a:srgbClr val="0000FF"/>
                </a:solidFill>
                <a:latin typeface="Arial Black" panose="020B0A04020102020204" pitchFamily="34" charset="0"/>
              </a:rPr>
              <a:t>:</a:t>
            </a:r>
            <a:r>
              <a:rPr lang="en-US" sz="2300" dirty="0" smtClean="0">
                <a:latin typeface="Arial Black" panose="020B0A04020102020204" pitchFamily="34" charset="0"/>
              </a:rPr>
              <a:t> </a:t>
            </a:r>
            <a:r>
              <a:rPr lang="en-US" sz="2300" dirty="0" err="1" smtClean="0">
                <a:latin typeface="Arial Black" panose="020B0A04020102020204" pitchFamily="34" charset="0"/>
              </a:rPr>
              <a:t>Carreker</a:t>
            </a:r>
            <a:r>
              <a:rPr lang="en-US" sz="2300" dirty="0" smtClean="0">
                <a:latin typeface="Arial Black" panose="020B0A04020102020204" pitchFamily="34" charset="0"/>
              </a:rPr>
              <a:t>, D. The game developer's dictionary, 2012: $b page 29 (Beat ‘</a:t>
            </a:r>
            <a:r>
              <a:rPr lang="en-US" sz="2300" dirty="0" err="1" smtClean="0">
                <a:latin typeface="Arial Black" panose="020B0A04020102020204" pitchFamily="34" charset="0"/>
              </a:rPr>
              <a:t>em</a:t>
            </a:r>
            <a:r>
              <a:rPr lang="en-US" sz="2300" dirty="0" smtClean="0">
                <a:latin typeface="Arial Black" panose="020B0A04020102020204" pitchFamily="34" charset="0"/>
              </a:rPr>
              <a:t> up: a genre of video games in which characters engage in multiple opponents in martial arts-style combat, and often more than one at a time)</a:t>
            </a:r>
            <a:endParaRPr lang="en-US" sz="2300" dirty="0">
              <a:latin typeface="Arial Black" panose="020B0A04020102020204" pitchFamily="34" charset="0"/>
            </a:endParaRPr>
          </a:p>
        </p:txBody>
      </p:sp>
    </p:spTree>
    <p:extLst>
      <p:ext uri="{BB962C8B-B14F-4D97-AF65-F5344CB8AC3E}">
        <p14:creationId xmlns:p14="http://schemas.microsoft.com/office/powerpoint/2010/main" val="961811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D539F-4D93-4363-9D60-D8137169EEAD}"/>
              </a:ext>
            </a:extLst>
          </p:cNvPr>
          <p:cNvSpPr>
            <a:spLocks noGrp="1"/>
          </p:cNvSpPr>
          <p:nvPr>
            <p:ph type="title"/>
          </p:nvPr>
        </p:nvSpPr>
        <p:spPr>
          <a:xfrm>
            <a:off x="685801" y="271604"/>
            <a:ext cx="10396882" cy="1376127"/>
          </a:xfrm>
        </p:spPr>
        <p:txBody>
          <a:bodyPr>
            <a:normAutofit fontScale="90000"/>
          </a:bodyPr>
          <a:lstStyle/>
          <a:p>
            <a:pPr algn="ctr"/>
            <a:r>
              <a:rPr lang="en-US" dirty="0"/>
              <a:t>SYNDETIC </a:t>
            </a:r>
            <a:r>
              <a:rPr lang="en-US" dirty="0" smtClean="0"/>
              <a:t>structure of the </a:t>
            </a:r>
            <a:br>
              <a:rPr lang="en-US" dirty="0" smtClean="0"/>
            </a:br>
            <a:r>
              <a:rPr lang="en-US" dirty="0" smtClean="0"/>
              <a:t>video game thesaurus</a:t>
            </a:r>
            <a:endParaRPr lang="en-US" dirty="0"/>
          </a:p>
        </p:txBody>
      </p:sp>
      <p:sp>
        <p:nvSpPr>
          <p:cNvPr id="3" name="Content Placeholder 2">
            <a:extLst>
              <a:ext uri="{FF2B5EF4-FFF2-40B4-BE49-F238E27FC236}">
                <a16:creationId xmlns:a16="http://schemas.microsoft.com/office/drawing/2014/main" id="{E8B7FCBB-0895-4575-AA81-F19151795707}"/>
              </a:ext>
            </a:extLst>
          </p:cNvPr>
          <p:cNvSpPr>
            <a:spLocks noGrp="1"/>
          </p:cNvSpPr>
          <p:nvPr>
            <p:ph sz="quarter" idx="13"/>
          </p:nvPr>
        </p:nvSpPr>
        <p:spPr/>
        <p:txBody>
          <a:bodyPr>
            <a:normAutofit/>
          </a:bodyPr>
          <a:lstStyle/>
          <a:p>
            <a:pPr marL="0" indent="0">
              <a:buNone/>
            </a:pPr>
            <a:r>
              <a:rPr lang="en-US" sz="3200" dirty="0" smtClean="0"/>
              <a:t>All the genre terms fit into a Hierarchical structure </a:t>
            </a:r>
          </a:p>
          <a:p>
            <a:pPr lvl="1"/>
            <a:r>
              <a:rPr lang="en-US" sz="3200" dirty="0" smtClean="0"/>
              <a:t>Top Hierarchical term is </a:t>
            </a:r>
            <a:r>
              <a:rPr lang="en-US" sz="3200" dirty="0" smtClean="0">
                <a:solidFill>
                  <a:srgbClr val="FF0000"/>
                </a:solidFill>
              </a:rPr>
              <a:t>Video games</a:t>
            </a:r>
          </a:p>
          <a:p>
            <a:pPr marL="0" indent="0">
              <a:buNone/>
            </a:pPr>
            <a:r>
              <a:rPr lang="en-US" sz="3200" dirty="0" smtClean="0"/>
              <a:t>All terms reference  a broader term </a:t>
            </a:r>
          </a:p>
          <a:p>
            <a:pPr lvl="1"/>
            <a:r>
              <a:rPr lang="en-US" sz="3200" dirty="0" smtClean="0"/>
              <a:t>Whether it’s </a:t>
            </a:r>
            <a:r>
              <a:rPr lang="en-US" sz="3200" dirty="0" smtClean="0">
                <a:solidFill>
                  <a:srgbClr val="FF0000"/>
                </a:solidFill>
              </a:rPr>
              <a:t>video games </a:t>
            </a:r>
            <a:r>
              <a:rPr lang="en-US" sz="3200" dirty="0" smtClean="0"/>
              <a:t>or an intermediate broad term i.e. </a:t>
            </a:r>
            <a:r>
              <a:rPr lang="en-US" sz="3200" dirty="0" smtClean="0">
                <a:solidFill>
                  <a:srgbClr val="FF0000"/>
                </a:solidFill>
              </a:rPr>
              <a:t>shooter video games</a:t>
            </a:r>
            <a:endParaRPr lang="en-US" sz="3200" dirty="0">
              <a:solidFill>
                <a:srgbClr val="FF0000"/>
              </a:solidFill>
            </a:endParaRPr>
          </a:p>
        </p:txBody>
      </p:sp>
    </p:spTree>
    <p:extLst>
      <p:ext uri="{BB962C8B-B14F-4D97-AF65-F5344CB8AC3E}">
        <p14:creationId xmlns:p14="http://schemas.microsoft.com/office/powerpoint/2010/main" val="3751008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D1323025-B8F4-49F7-9D70-5A856BD14645}"/>
              </a:ext>
            </a:extLst>
          </p:cNvPr>
          <p:cNvSpPr/>
          <p:nvPr/>
        </p:nvSpPr>
        <p:spPr>
          <a:xfrm>
            <a:off x="5648325" y="2085976"/>
            <a:ext cx="2757142" cy="790574"/>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noFill/>
            </a:endParaRPr>
          </a:p>
        </p:txBody>
      </p:sp>
      <p:pic>
        <p:nvPicPr>
          <p:cNvPr id="4" name="Content Placeholder 3">
            <a:extLst>
              <a:ext uri="{FF2B5EF4-FFF2-40B4-BE49-F238E27FC236}">
                <a16:creationId xmlns:a16="http://schemas.microsoft.com/office/drawing/2014/main" id="{B96CD331-19FE-4B7F-8575-CCC47ADB51A7}"/>
              </a:ext>
            </a:extLst>
          </p:cNvPr>
          <p:cNvPicPr>
            <a:picLocks noGrp="1" noChangeAspect="1"/>
          </p:cNvPicPr>
          <p:nvPr>
            <p:ph sz="quarter" idx="13"/>
          </p:nvPr>
        </p:nvPicPr>
        <p:blipFill rotWithShape="1">
          <a:blip r:embed="rId2"/>
          <a:srcRect l="965" t="3586" r="-965" b="13648"/>
          <a:stretch/>
        </p:blipFill>
        <p:spPr>
          <a:xfrm>
            <a:off x="2923609" y="280145"/>
            <a:ext cx="8439150" cy="5903371"/>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pic>
      <p:sp>
        <p:nvSpPr>
          <p:cNvPr id="5" name="TextBox 4">
            <a:extLst>
              <a:ext uri="{FF2B5EF4-FFF2-40B4-BE49-F238E27FC236}">
                <a16:creationId xmlns:a16="http://schemas.microsoft.com/office/drawing/2014/main" id="{6625B961-5EBC-4075-8924-1D3170A8EB2F}"/>
              </a:ext>
            </a:extLst>
          </p:cNvPr>
          <p:cNvSpPr txBox="1"/>
          <p:nvPr/>
        </p:nvSpPr>
        <p:spPr>
          <a:xfrm>
            <a:off x="99588" y="2162175"/>
            <a:ext cx="2670771" cy="1477328"/>
          </a:xfrm>
          <a:prstGeom prst="rect">
            <a:avLst/>
          </a:prstGeom>
          <a:noFill/>
        </p:spPr>
        <p:txBody>
          <a:bodyPr wrap="square" rtlCol="0">
            <a:spAutoFit/>
          </a:bodyPr>
          <a:lstStyle/>
          <a:p>
            <a:pPr algn="ctr"/>
            <a:r>
              <a:rPr lang="en-US" sz="3200" dirty="0"/>
              <a:t>OLAC WEBSITE</a:t>
            </a:r>
            <a:r>
              <a:rPr lang="en-US" dirty="0"/>
              <a:t/>
            </a:r>
            <a:br>
              <a:rPr lang="en-US" dirty="0"/>
            </a:br>
            <a:endParaRPr lang="en-US" dirty="0"/>
          </a:p>
          <a:p>
            <a:pPr algn="ctr"/>
            <a:r>
              <a:rPr lang="en-US" sz="2000" dirty="0">
                <a:solidFill>
                  <a:schemeClr val="accent1"/>
                </a:solidFill>
                <a:hlinkClick r:id="rId3"/>
              </a:rPr>
              <a:t>http://</a:t>
            </a:r>
            <a:r>
              <a:rPr lang="en-US" sz="2000" dirty="0" smtClean="0">
                <a:solidFill>
                  <a:schemeClr val="accent1"/>
                </a:solidFill>
                <a:hlinkClick r:id="rId3"/>
              </a:rPr>
              <a:t>www.olacinc.org</a:t>
            </a:r>
            <a:endParaRPr lang="en-US" sz="2000" dirty="0" smtClean="0">
              <a:solidFill>
                <a:schemeClr val="accent1"/>
              </a:solidFill>
            </a:endParaRPr>
          </a:p>
          <a:p>
            <a:pPr algn="ctr"/>
            <a:endParaRPr lang="en-US" sz="2000" dirty="0">
              <a:solidFill>
                <a:schemeClr val="accent1"/>
              </a:solidFill>
            </a:endParaRPr>
          </a:p>
        </p:txBody>
      </p:sp>
      <p:sp>
        <p:nvSpPr>
          <p:cNvPr id="2" name="Oval 1"/>
          <p:cNvSpPr/>
          <p:nvPr/>
        </p:nvSpPr>
        <p:spPr>
          <a:xfrm>
            <a:off x="5567880" y="2429648"/>
            <a:ext cx="2009870" cy="455631"/>
          </a:xfrm>
          <a:prstGeom prst="ellipse">
            <a:avLst/>
          </a:prstGeom>
          <a:noFill/>
          <a:ln w="5715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Arrow 2"/>
          <p:cNvSpPr/>
          <p:nvPr/>
        </p:nvSpPr>
        <p:spPr>
          <a:xfrm>
            <a:off x="7807622" y="2415147"/>
            <a:ext cx="978408" cy="484632"/>
          </a:xfrm>
          <a:prstGeom prst="leftArrow">
            <a:avLst/>
          </a:prstGeom>
          <a:solidFill>
            <a:srgbClr val="9933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369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601" y="67378"/>
            <a:ext cx="11362098" cy="625641"/>
          </a:xfrm>
        </p:spPr>
        <p:txBody>
          <a:bodyPr>
            <a:noAutofit/>
          </a:bodyPr>
          <a:lstStyle/>
          <a:p>
            <a:pPr algn="ctr"/>
            <a:r>
              <a:rPr lang="en-US" sz="3600" dirty="0" smtClean="0">
                <a:hlinkClick r:id="rId2"/>
              </a:rPr>
              <a:t/>
            </a:r>
            <a:br>
              <a:rPr lang="en-US" sz="3600" dirty="0" smtClean="0">
                <a:hlinkClick r:id="rId2"/>
              </a:rPr>
            </a:br>
            <a:r>
              <a:rPr lang="en-US" sz="3600" dirty="0" smtClean="0">
                <a:hlinkClick r:id="rId2"/>
              </a:rPr>
              <a:t>http</a:t>
            </a:r>
            <a:r>
              <a:rPr lang="en-US" sz="3600" dirty="0">
                <a:hlinkClick r:id="rId2"/>
              </a:rPr>
              <a:t>://www.olacinc.org/video-game-vocabulary</a:t>
            </a:r>
            <a:br>
              <a:rPr lang="en-US" sz="3600" dirty="0">
                <a:hlinkClick r:id="rId2"/>
              </a:rPr>
            </a:br>
            <a:endParaRPr lang="en-US" sz="3600" dirty="0"/>
          </a:p>
        </p:txBody>
      </p:sp>
      <p:pic>
        <p:nvPicPr>
          <p:cNvPr id="5" name="Content Placeholder 4"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443791" y="866274"/>
            <a:ext cx="8980370" cy="4566752"/>
          </a:xfrm>
        </p:spPr>
      </p:pic>
    </p:spTree>
    <p:extLst>
      <p:ext uri="{BB962C8B-B14F-4D97-AF65-F5344CB8AC3E}">
        <p14:creationId xmlns:p14="http://schemas.microsoft.com/office/powerpoint/2010/main" val="1917059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395" y="53341"/>
            <a:ext cx="10395284" cy="1127759"/>
          </a:xfrm>
        </p:spPr>
        <p:txBody>
          <a:bodyPr>
            <a:normAutofit fontScale="90000"/>
          </a:bodyPr>
          <a:lstStyle/>
          <a:p>
            <a:pPr algn="ctr"/>
            <a:r>
              <a:rPr lang="en-US" sz="3600" dirty="0" smtClean="0">
                <a:latin typeface="Arial Black" panose="020B0A04020102020204" pitchFamily="34" charset="0"/>
              </a:rPr>
              <a:t/>
            </a:r>
            <a:br>
              <a:rPr lang="en-US" sz="3600" dirty="0" smtClean="0">
                <a:latin typeface="Arial Black" panose="020B0A04020102020204" pitchFamily="34" charset="0"/>
              </a:rPr>
            </a:br>
            <a:r>
              <a:rPr lang="en-US" sz="3100" dirty="0" smtClean="0"/>
              <a:t>VOCABULARY resources available on the </a:t>
            </a:r>
            <a:r>
              <a:rPr lang="en-US" sz="3100" dirty="0"/>
              <a:t>OLAC </a:t>
            </a:r>
            <a:r>
              <a:rPr lang="en-US" sz="3100" dirty="0" smtClean="0"/>
              <a:t>website</a:t>
            </a:r>
            <a:br>
              <a:rPr lang="en-US" sz="3100" dirty="0" smtClean="0"/>
            </a:br>
            <a:r>
              <a:rPr lang="en-US" sz="3100" dirty="0" smtClean="0"/>
              <a:t/>
            </a:r>
            <a:br>
              <a:rPr lang="en-US" sz="3100" dirty="0" smtClean="0"/>
            </a:br>
            <a:r>
              <a:rPr lang="en-US" sz="3100" dirty="0" smtClean="0">
                <a:solidFill>
                  <a:srgbClr val="0000FF"/>
                </a:solidFill>
                <a:hlinkClick r:id="rId3"/>
              </a:rPr>
              <a:t>http:/www.olacinc.org/olac-video-game-vocabulary</a:t>
            </a:r>
            <a:r>
              <a:rPr lang="en-US" sz="2700" dirty="0" smtClean="0"/>
              <a:t/>
            </a:r>
            <a:br>
              <a:rPr lang="en-US" sz="2700" dirty="0" smtClean="0"/>
            </a:br>
            <a:endParaRPr lang="en-US" sz="2700" dirty="0"/>
          </a:p>
        </p:txBody>
      </p:sp>
      <p:sp>
        <p:nvSpPr>
          <p:cNvPr id="3" name="Content Placeholder 2"/>
          <p:cNvSpPr>
            <a:spLocks noGrp="1"/>
          </p:cNvSpPr>
          <p:nvPr>
            <p:ph sz="quarter" idx="13"/>
          </p:nvPr>
        </p:nvSpPr>
        <p:spPr>
          <a:xfrm>
            <a:off x="800100" y="1714500"/>
            <a:ext cx="10386060" cy="3756661"/>
          </a:xfrm>
        </p:spPr>
        <p:txBody>
          <a:bodyPr>
            <a:noAutofit/>
          </a:bodyPr>
          <a:lstStyle/>
          <a:p>
            <a:endParaRPr lang="en-US" dirty="0" smtClean="0">
              <a:latin typeface="+mj-lt"/>
            </a:endParaRPr>
          </a:p>
          <a:p>
            <a:r>
              <a:rPr lang="en-US" dirty="0" smtClean="0">
                <a:latin typeface="+mj-lt"/>
              </a:rPr>
              <a:t>Guidelines </a:t>
            </a:r>
            <a:r>
              <a:rPr lang="en-US" dirty="0">
                <a:latin typeface="+mj-lt"/>
              </a:rPr>
              <a:t>For OLAC Video Game Genre Terms (Olacvggt)</a:t>
            </a:r>
          </a:p>
          <a:p>
            <a:r>
              <a:rPr lang="en-US" dirty="0" smtClean="0">
                <a:latin typeface="+mj-lt"/>
              </a:rPr>
              <a:t>ALPHABETICAL </a:t>
            </a:r>
            <a:r>
              <a:rPr lang="en-US" dirty="0">
                <a:latin typeface="+mj-lt"/>
              </a:rPr>
              <a:t>LIST OF OLAC VIDEO GAME GENRE </a:t>
            </a:r>
            <a:r>
              <a:rPr lang="en-US" dirty="0" smtClean="0">
                <a:latin typeface="+mj-lt"/>
              </a:rPr>
              <a:t>TERMS</a:t>
            </a:r>
          </a:p>
          <a:p>
            <a:r>
              <a:rPr lang="en-US" dirty="0" smtClean="0">
                <a:solidFill>
                  <a:srgbClr val="FF0000"/>
                </a:solidFill>
                <a:latin typeface="+mj-lt"/>
              </a:rPr>
              <a:t>TEXT VERSION </a:t>
            </a:r>
            <a:r>
              <a:rPr lang="en-US" dirty="0" smtClean="0">
                <a:latin typeface="+mj-lt"/>
              </a:rPr>
              <a:t>OF THE OLAC </a:t>
            </a:r>
            <a:r>
              <a:rPr lang="en-US" dirty="0">
                <a:latin typeface="+mj-lt"/>
              </a:rPr>
              <a:t>Video Game Genre Terms (</a:t>
            </a:r>
            <a:r>
              <a:rPr lang="en-US" dirty="0" err="1">
                <a:latin typeface="+mj-lt"/>
              </a:rPr>
              <a:t>Olacvggt</a:t>
            </a:r>
            <a:r>
              <a:rPr lang="en-US" dirty="0">
                <a:latin typeface="+mj-lt"/>
              </a:rPr>
              <a:t>) MARC Authority </a:t>
            </a:r>
            <a:r>
              <a:rPr lang="en-US" dirty="0" smtClean="0">
                <a:latin typeface="+mj-lt"/>
              </a:rPr>
              <a:t>Records</a:t>
            </a:r>
          </a:p>
          <a:p>
            <a:pPr fontAlgn="base"/>
            <a:r>
              <a:rPr lang="en-US" dirty="0" smtClean="0">
                <a:latin typeface="+mj-lt"/>
              </a:rPr>
              <a:t>ACTUAL </a:t>
            </a:r>
            <a:r>
              <a:rPr lang="en-US" dirty="0">
                <a:latin typeface="+mj-lt"/>
              </a:rPr>
              <a:t>MARC Authority </a:t>
            </a:r>
            <a:r>
              <a:rPr lang="en-US" dirty="0" smtClean="0">
                <a:latin typeface="+mj-lt"/>
              </a:rPr>
              <a:t>Records </a:t>
            </a:r>
            <a:r>
              <a:rPr lang="en-US" dirty="0" smtClean="0">
                <a:solidFill>
                  <a:srgbClr val="FF0000"/>
                </a:solidFill>
                <a:latin typeface="+mj-lt"/>
              </a:rPr>
              <a:t>to download </a:t>
            </a:r>
            <a:r>
              <a:rPr lang="en-US" dirty="0" smtClean="0">
                <a:latin typeface="+mj-lt"/>
              </a:rPr>
              <a:t>(MARC-8 format)</a:t>
            </a:r>
          </a:p>
          <a:p>
            <a:pPr fontAlgn="base"/>
            <a:r>
              <a:rPr lang="en-US" dirty="0">
                <a:latin typeface="+mj-lt"/>
              </a:rPr>
              <a:t>ACTUAL MARC Authority Records </a:t>
            </a:r>
            <a:r>
              <a:rPr lang="en-US" dirty="0">
                <a:solidFill>
                  <a:srgbClr val="FF0000"/>
                </a:solidFill>
                <a:latin typeface="+mj-lt"/>
              </a:rPr>
              <a:t>to download </a:t>
            </a:r>
            <a:r>
              <a:rPr lang="en-US" dirty="0" smtClean="0">
                <a:latin typeface="+mj-lt"/>
              </a:rPr>
              <a:t>(UTF-8 </a:t>
            </a:r>
            <a:r>
              <a:rPr lang="en-US" dirty="0">
                <a:latin typeface="+mj-lt"/>
              </a:rPr>
              <a:t>format</a:t>
            </a:r>
            <a:r>
              <a:rPr lang="en-US" dirty="0" smtClean="0">
                <a:latin typeface="+mj-lt"/>
              </a:rPr>
              <a:t>)</a:t>
            </a:r>
          </a:p>
          <a:p>
            <a:pPr fontAlgn="base"/>
            <a:r>
              <a:rPr lang="en-US" dirty="0"/>
              <a:t>Power Point slide presentation about the OLAC Video Game Genre </a:t>
            </a:r>
            <a:r>
              <a:rPr lang="en-US" dirty="0" smtClean="0"/>
              <a:t>Vocabulary</a:t>
            </a:r>
          </a:p>
          <a:p>
            <a:pPr fontAlgn="base"/>
            <a:r>
              <a:rPr lang="en-US" dirty="0" smtClean="0"/>
              <a:t>Contact information</a:t>
            </a:r>
          </a:p>
          <a:p>
            <a:pPr fontAlgn="base"/>
            <a:endParaRPr lang="en-US" sz="2400" dirty="0">
              <a:latin typeface="+mj-lt"/>
            </a:endParaRPr>
          </a:p>
        </p:txBody>
      </p:sp>
    </p:spTree>
    <p:extLst>
      <p:ext uri="{BB962C8B-B14F-4D97-AF65-F5344CB8AC3E}">
        <p14:creationId xmlns:p14="http://schemas.microsoft.com/office/powerpoint/2010/main" val="1790337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675" y="329666"/>
            <a:ext cx="10396882" cy="1518385"/>
          </a:xfrm>
        </p:spPr>
        <p:txBody>
          <a:bodyPr>
            <a:noAutofit/>
          </a:bodyPr>
          <a:lstStyle/>
          <a:p>
            <a:pPr algn="ctr" fontAlgn="base">
              <a:tabLst>
                <a:tab pos="115888" algn="l"/>
              </a:tabLst>
            </a:pPr>
            <a:r>
              <a:rPr lang="en-US" sz="3600" dirty="0" smtClean="0">
                <a:hlinkClick r:id="rId2"/>
              </a:rPr>
              <a:t>Guidelines For </a:t>
            </a:r>
            <a:br>
              <a:rPr lang="en-US" sz="3600" dirty="0" smtClean="0">
                <a:hlinkClick r:id="rId2"/>
              </a:rPr>
            </a:br>
            <a:r>
              <a:rPr lang="en-US" sz="3600" dirty="0" smtClean="0">
                <a:hlinkClick r:id="rId2"/>
              </a:rPr>
              <a:t>OLAC Video Game Genre Terms (</a:t>
            </a:r>
            <a:r>
              <a:rPr lang="en-US" sz="3600" dirty="0" err="1" smtClean="0">
                <a:hlinkClick r:id="rId2"/>
              </a:rPr>
              <a:t>Olacvggt</a:t>
            </a:r>
            <a:r>
              <a:rPr lang="en-US" sz="3600" dirty="0" smtClean="0">
                <a:hlinkClick r:id="rId2"/>
              </a:rPr>
              <a:t>)</a:t>
            </a:r>
            <a:endParaRPr lang="en-US" sz="3600" dirty="0"/>
          </a:p>
        </p:txBody>
      </p:sp>
      <p:sp>
        <p:nvSpPr>
          <p:cNvPr id="3" name="Content Placeholder 2"/>
          <p:cNvSpPr>
            <a:spLocks noGrp="1"/>
          </p:cNvSpPr>
          <p:nvPr>
            <p:ph sz="quarter" idx="13"/>
          </p:nvPr>
        </p:nvSpPr>
        <p:spPr>
          <a:xfrm>
            <a:off x="695425" y="2107933"/>
            <a:ext cx="10394707" cy="3690164"/>
          </a:xfrm>
        </p:spPr>
        <p:txBody>
          <a:bodyPr>
            <a:normAutofit/>
          </a:bodyPr>
          <a:lstStyle/>
          <a:p>
            <a:r>
              <a:rPr lang="en-US" sz="2400" dirty="0" smtClean="0">
                <a:latin typeface="Arial Black" panose="020B0A04020102020204" pitchFamily="34" charset="0"/>
              </a:rPr>
              <a:t>explains some of the fixed codes in the authority records</a:t>
            </a:r>
          </a:p>
          <a:p>
            <a:r>
              <a:rPr lang="en-US" sz="2400" dirty="0" smtClean="0">
                <a:latin typeface="Arial Black" panose="020B0A04020102020204" pitchFamily="34" charset="0"/>
              </a:rPr>
              <a:t>Identifies the olac source code to use in 655 7  $2</a:t>
            </a:r>
          </a:p>
          <a:p>
            <a:pPr lvl="1"/>
            <a:r>
              <a:rPr lang="en-US" sz="2400" b="1" dirty="0" smtClean="0">
                <a:solidFill>
                  <a:srgbClr val="D3710F"/>
                </a:solidFill>
                <a:latin typeface="Arial Black" panose="020B0A04020102020204" pitchFamily="34" charset="0"/>
              </a:rPr>
              <a:t>655 7 RACING GAMES </a:t>
            </a:r>
            <a:r>
              <a:rPr lang="en-US" sz="2400" dirty="0" smtClean="0">
                <a:solidFill>
                  <a:srgbClr val="FF0000"/>
                </a:solidFill>
                <a:latin typeface="Arial Black" panose="020B0A04020102020204" pitchFamily="34" charset="0"/>
              </a:rPr>
              <a:t>$2 OLACVGGT</a:t>
            </a:r>
          </a:p>
          <a:p>
            <a:r>
              <a:rPr lang="en-US" sz="2400" dirty="0" smtClean="0">
                <a:latin typeface="Arial Black" panose="020B0A04020102020204" pitchFamily="34" charset="0"/>
              </a:rPr>
              <a:t>provides direction on how to apply the terms in a bibliographic record</a:t>
            </a:r>
            <a:endParaRPr lang="en-US" sz="2400" dirty="0">
              <a:latin typeface="Arial Black" panose="020B0A04020102020204" pitchFamily="34" charset="0"/>
            </a:endParaRPr>
          </a:p>
        </p:txBody>
      </p:sp>
      <p:sp>
        <p:nvSpPr>
          <p:cNvPr id="4" name="Left Arrow 3"/>
          <p:cNvSpPr/>
          <p:nvPr/>
        </p:nvSpPr>
        <p:spPr>
          <a:xfrm>
            <a:off x="7863841" y="3973549"/>
            <a:ext cx="978408" cy="484632"/>
          </a:xfrm>
          <a:prstGeom prst="leftArrow">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33FF"/>
              </a:solidFill>
            </a:endParaRPr>
          </a:p>
        </p:txBody>
      </p:sp>
      <p:sp>
        <p:nvSpPr>
          <p:cNvPr id="5" name="Oval 4"/>
          <p:cNvSpPr/>
          <p:nvPr/>
        </p:nvSpPr>
        <p:spPr>
          <a:xfrm>
            <a:off x="5197642" y="3869356"/>
            <a:ext cx="2589196" cy="721895"/>
          </a:xfrm>
          <a:prstGeom prst="ellipse">
            <a:avLst/>
          </a:prstGeom>
          <a:noFill/>
          <a:ln w="5715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809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2021306"/>
            <a:ext cx="10394707" cy="2900892"/>
          </a:xfrm>
        </p:spPr>
        <p:txBody>
          <a:bodyPr>
            <a:normAutofit/>
          </a:bodyPr>
          <a:lstStyle/>
          <a:p>
            <a:r>
              <a:rPr lang="en-US" sz="2800" dirty="0" smtClean="0">
                <a:latin typeface="Arial Black" panose="020B0A04020102020204" pitchFamily="34" charset="0"/>
              </a:rPr>
              <a:t>Provides A QUICK REFERENCE TO ALL THE TERMS CONTAINED IN THE VOCABULARY</a:t>
            </a:r>
          </a:p>
        </p:txBody>
      </p:sp>
      <p:sp>
        <p:nvSpPr>
          <p:cNvPr id="4" name="Title 3"/>
          <p:cNvSpPr>
            <a:spLocks noGrp="1"/>
          </p:cNvSpPr>
          <p:nvPr>
            <p:ph type="title"/>
          </p:nvPr>
        </p:nvSpPr>
        <p:spPr/>
        <p:txBody>
          <a:bodyPr>
            <a:normAutofit fontScale="90000"/>
          </a:bodyPr>
          <a:lstStyle/>
          <a:p>
            <a:pPr algn="ctr"/>
            <a:r>
              <a:rPr lang="en-US" dirty="0" smtClean="0">
                <a:solidFill>
                  <a:schemeClr val="tx1"/>
                </a:solidFill>
                <a:hlinkClick r:id="rId2"/>
              </a:rPr>
              <a:t>ALPHABETICAL LIST </a:t>
            </a:r>
            <a:br>
              <a:rPr lang="en-US" dirty="0" smtClean="0">
                <a:solidFill>
                  <a:schemeClr val="tx1"/>
                </a:solidFill>
                <a:hlinkClick r:id="rId2"/>
              </a:rPr>
            </a:br>
            <a:r>
              <a:rPr lang="en-US" dirty="0" smtClean="0">
                <a:solidFill>
                  <a:schemeClr val="tx1"/>
                </a:solidFill>
                <a:hlinkClick r:id="rId2"/>
              </a:rPr>
              <a:t>OF OLAC VIDEO GAME GENRE TERMS</a:t>
            </a:r>
            <a:endParaRPr lang="en-US" dirty="0">
              <a:solidFill>
                <a:schemeClr val="tx1"/>
              </a:solidFill>
            </a:endParaRPr>
          </a:p>
        </p:txBody>
      </p:sp>
    </p:spTree>
    <p:extLst>
      <p:ext uri="{BB962C8B-B14F-4D97-AF65-F5344CB8AC3E}">
        <p14:creationId xmlns:p14="http://schemas.microsoft.com/office/powerpoint/2010/main" val="2020388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34" y="166034"/>
            <a:ext cx="11242307" cy="1787893"/>
          </a:xfrm>
        </p:spPr>
        <p:txBody>
          <a:bodyPr>
            <a:normAutofit fontScale="90000"/>
          </a:bodyPr>
          <a:lstStyle/>
          <a:p>
            <a:pPr algn="ctr"/>
            <a:r>
              <a:rPr lang="en-US" sz="3600" dirty="0" smtClean="0">
                <a:solidFill>
                  <a:srgbClr val="FF0000"/>
                </a:solidFill>
                <a:latin typeface="Arial Black" panose="020B0A04020102020204" pitchFamily="34" charset="0"/>
              </a:rPr>
              <a:t/>
            </a:r>
            <a:br>
              <a:rPr lang="en-US" sz="3600" dirty="0" smtClean="0">
                <a:solidFill>
                  <a:srgbClr val="FF0000"/>
                </a:solidFill>
                <a:latin typeface="Arial Black" panose="020B0A04020102020204" pitchFamily="34" charset="0"/>
              </a:rPr>
            </a:br>
            <a:r>
              <a:rPr lang="en-US" sz="3600" dirty="0" smtClean="0">
                <a:solidFill>
                  <a:srgbClr val="FF0000"/>
                </a:solidFill>
                <a:latin typeface="Arial Black" panose="020B0A04020102020204" pitchFamily="34" charset="0"/>
              </a:rPr>
              <a:t/>
            </a:r>
            <a:br>
              <a:rPr lang="en-US" sz="3600" dirty="0" smtClean="0">
                <a:solidFill>
                  <a:srgbClr val="FF0000"/>
                </a:solidFill>
                <a:latin typeface="Arial Black" panose="020B0A04020102020204" pitchFamily="34" charset="0"/>
              </a:rPr>
            </a:br>
            <a:r>
              <a:rPr lang="en-US" sz="3600" dirty="0" smtClean="0">
                <a:latin typeface="Arial Black" panose="020B0A04020102020204" pitchFamily="34" charset="0"/>
              </a:rPr>
              <a:t/>
            </a:r>
            <a:br>
              <a:rPr lang="en-US" sz="3600" dirty="0" smtClean="0">
                <a:latin typeface="Arial Black" panose="020B0A04020102020204" pitchFamily="34" charset="0"/>
              </a:rPr>
            </a:br>
            <a:r>
              <a:rPr lang="en-US" sz="3600" dirty="0" smtClean="0">
                <a:solidFill>
                  <a:srgbClr val="FF0000"/>
                </a:solidFill>
                <a:latin typeface="Arial Black" panose="020B0A04020102020204" pitchFamily="34" charset="0"/>
                <a:hlinkClick r:id="rId2"/>
              </a:rPr>
              <a:t>TEXT VERSION </a:t>
            </a:r>
            <a:r>
              <a:rPr lang="en-US" sz="3600" dirty="0" smtClean="0">
                <a:latin typeface="Arial Black" panose="020B0A04020102020204" pitchFamily="34" charset="0"/>
                <a:hlinkClick r:id="rId2"/>
              </a:rPr>
              <a:t>OF THE OLAC VIDEO GAME GENRE TERMS (OLACVGGT) MARC AUTHORITY RECORDS</a:t>
            </a:r>
            <a:r>
              <a:rPr lang="en-US" dirty="0">
                <a:latin typeface="Arial Black" panose="020B0A04020102020204" pitchFamily="34" charset="0"/>
              </a:rPr>
              <a:t/>
            </a:r>
            <a:br>
              <a:rPr lang="en-US" dirty="0">
                <a:latin typeface="Arial Black" panose="020B0A04020102020204" pitchFamily="34" charset="0"/>
              </a:rPr>
            </a:br>
            <a:endParaRPr lang="en-US" b="1" dirty="0"/>
          </a:p>
        </p:txBody>
      </p:sp>
      <p:sp>
        <p:nvSpPr>
          <p:cNvPr id="3" name="Content Placeholder 2"/>
          <p:cNvSpPr>
            <a:spLocks noGrp="1"/>
          </p:cNvSpPr>
          <p:nvPr>
            <p:ph sz="quarter" idx="13"/>
          </p:nvPr>
        </p:nvSpPr>
        <p:spPr/>
        <p:txBody>
          <a:bodyPr>
            <a:normAutofit/>
          </a:bodyPr>
          <a:lstStyle/>
          <a:p>
            <a:r>
              <a:rPr lang="en-US" sz="2400" dirty="0" smtClean="0">
                <a:latin typeface="Arial Black" panose="020B0A04020102020204" pitchFamily="34" charset="0"/>
              </a:rPr>
              <a:t>allows CATALOGERS THE ABILITY TO LOOK  OVER THE ACTUAL AUTHORITY RECORDS BEFORE LOADING THEM INTO THEIR ILS SYSTEMS. </a:t>
            </a:r>
          </a:p>
          <a:p>
            <a:r>
              <a:rPr lang="en-US" sz="2400" dirty="0" smtClean="0">
                <a:latin typeface="Arial Black" panose="020B0A04020102020204" pitchFamily="34" charset="0"/>
              </a:rPr>
              <a:t>Lets CATALOGERS EXAMINE THE CONTENT THAT IS CITED AS LITERARY WARRANT FOR THE USE OF THE TERM</a:t>
            </a:r>
          </a:p>
        </p:txBody>
      </p:sp>
    </p:spTree>
    <p:extLst>
      <p:ext uri="{BB962C8B-B14F-4D97-AF65-F5344CB8AC3E}">
        <p14:creationId xmlns:p14="http://schemas.microsoft.com/office/powerpoint/2010/main" val="16337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051" y="148743"/>
            <a:ext cx="10396882" cy="1486891"/>
          </a:xfrm>
        </p:spPr>
        <p:txBody>
          <a:bodyPr>
            <a:normAutofit fontScale="90000"/>
          </a:bodyPr>
          <a:lstStyle/>
          <a:p>
            <a:pPr algn="ctr"/>
            <a:r>
              <a:rPr lang="en-US" dirty="0" smtClean="0">
                <a:hlinkClick r:id="rId2"/>
              </a:rPr>
              <a:t>MARC Authority Records</a:t>
            </a:r>
            <a:br>
              <a:rPr lang="en-US" dirty="0" smtClean="0">
                <a:hlinkClick r:id="rId2"/>
              </a:rPr>
            </a:br>
            <a:r>
              <a:rPr lang="en-US" dirty="0" smtClean="0">
                <a:hlinkClick r:id="rId2"/>
              </a:rPr>
              <a:t> to download</a:t>
            </a:r>
            <a:endParaRPr lang="en-US" dirty="0"/>
          </a:p>
        </p:txBody>
      </p:sp>
      <p:sp>
        <p:nvSpPr>
          <p:cNvPr id="3" name="Content Placeholder 2"/>
          <p:cNvSpPr>
            <a:spLocks noGrp="1"/>
          </p:cNvSpPr>
          <p:nvPr>
            <p:ph sz="quarter" idx="13"/>
          </p:nvPr>
        </p:nvSpPr>
        <p:spPr/>
        <p:txBody>
          <a:bodyPr>
            <a:noAutofit/>
          </a:bodyPr>
          <a:lstStyle/>
          <a:p>
            <a:pPr marL="0" indent="0">
              <a:buNone/>
            </a:pPr>
            <a:r>
              <a:rPr lang="en-US" sz="2400" dirty="0" smtClean="0">
                <a:latin typeface="Arial Black" panose="020B0A04020102020204" pitchFamily="34" charset="0"/>
              </a:rPr>
              <a:t>THE MARC AUTHORITY RECORDS ARE OFFERED IN TWO DIFFERENT FORMATS FOR LIBRARIES TO CHOOSE FROM 	</a:t>
            </a:r>
          </a:p>
          <a:p>
            <a:pPr lvl="1"/>
            <a:r>
              <a:rPr lang="en-US" sz="2400" dirty="0" smtClean="0">
                <a:latin typeface="Arial Black" panose="020B0A04020102020204" pitchFamily="34" charset="0"/>
              </a:rPr>
              <a:t>Marc-8</a:t>
            </a:r>
          </a:p>
          <a:p>
            <a:pPr lvl="1"/>
            <a:r>
              <a:rPr lang="en-US" sz="2400" dirty="0" smtClean="0">
                <a:latin typeface="Arial Black" panose="020B0A04020102020204" pitchFamily="34" charset="0"/>
              </a:rPr>
              <a:t>Utf-8 (</a:t>
            </a:r>
            <a:r>
              <a:rPr lang="en-US" sz="2400" dirty="0" err="1" smtClean="0">
                <a:latin typeface="Arial Black" panose="020B0A04020102020204" pitchFamily="34" charset="0"/>
              </a:rPr>
              <a:t>uNICODE</a:t>
            </a:r>
            <a:r>
              <a:rPr lang="en-US" sz="2400" dirty="0" smtClean="0">
                <a:latin typeface="Arial Black" panose="020B0A04020102020204" pitchFamily="34" charset="0"/>
              </a:rPr>
              <a:t>)</a:t>
            </a:r>
          </a:p>
          <a:p>
            <a:pPr marL="0" indent="0">
              <a:buNone/>
            </a:pPr>
            <a:r>
              <a:rPr lang="en-US" sz="2400" dirty="0" smtClean="0">
                <a:latin typeface="Arial Black" panose="020B0A04020102020204" pitchFamily="34" charset="0"/>
              </a:rPr>
              <a:t>the option to load the marc records into an </a:t>
            </a:r>
            <a:r>
              <a:rPr lang="en-US" sz="2400" dirty="0" err="1" smtClean="0">
                <a:latin typeface="Arial Black" panose="020B0A04020102020204" pitchFamily="34" charset="0"/>
              </a:rPr>
              <a:t>ils</a:t>
            </a:r>
            <a:r>
              <a:rPr lang="en-US" sz="2400" dirty="0" smtClean="0">
                <a:latin typeface="Arial Black" panose="020B0A04020102020204" pitchFamily="34" charset="0"/>
              </a:rPr>
              <a:t> system gives libraries the means to exercise  authority control measures for the terms</a:t>
            </a:r>
            <a:endParaRPr lang="en-US" sz="2400" dirty="0">
              <a:latin typeface="Arial Black" panose="020B0A04020102020204" pitchFamily="34" charset="0"/>
            </a:endParaRPr>
          </a:p>
        </p:txBody>
      </p:sp>
    </p:spTree>
    <p:extLst>
      <p:ext uri="{BB962C8B-B14F-4D97-AF65-F5344CB8AC3E}">
        <p14:creationId xmlns:p14="http://schemas.microsoft.com/office/powerpoint/2010/main" val="1717365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9D42-5A1E-44FD-A5E9-5FA6F05DB445}"/>
              </a:ext>
            </a:extLst>
          </p:cNvPr>
          <p:cNvSpPr>
            <a:spLocks noGrp="1"/>
          </p:cNvSpPr>
          <p:nvPr>
            <p:ph type="title"/>
          </p:nvPr>
        </p:nvSpPr>
        <p:spPr>
          <a:xfrm>
            <a:off x="658639" y="204701"/>
            <a:ext cx="10396882" cy="1151965"/>
          </a:xfrm>
        </p:spPr>
        <p:txBody>
          <a:bodyPr>
            <a:normAutofit fontScale="90000"/>
          </a:bodyPr>
          <a:lstStyle/>
          <a:p>
            <a:pPr algn="ctr"/>
            <a:r>
              <a:rPr lang="en-US" sz="3600" dirty="0">
                <a:latin typeface="Arial Black" panose="020B0A04020102020204" pitchFamily="34" charset="0"/>
                <a:cs typeface="Arial" panose="020B0604020202020204" pitchFamily="34" charset="0"/>
              </a:rPr>
              <a:t>Setting the stage for the need of a </a:t>
            </a:r>
            <a:r>
              <a:rPr lang="en-US" sz="3600" dirty="0" smtClean="0">
                <a:latin typeface="Arial Black" panose="020B0A04020102020204" pitchFamily="34" charset="0"/>
                <a:cs typeface="Arial" panose="020B0604020202020204" pitchFamily="34" charset="0"/>
              </a:rPr>
              <a:t/>
            </a:r>
            <a:br>
              <a:rPr lang="en-US" sz="3600" dirty="0" smtClean="0">
                <a:latin typeface="Arial Black" panose="020B0A04020102020204" pitchFamily="34" charset="0"/>
                <a:cs typeface="Arial" panose="020B0604020202020204" pitchFamily="34" charset="0"/>
              </a:rPr>
            </a:br>
            <a:r>
              <a:rPr lang="en-US" sz="3600" dirty="0" smtClean="0">
                <a:latin typeface="Arial Black" panose="020B0A04020102020204" pitchFamily="34" charset="0"/>
                <a:cs typeface="Arial" panose="020B0604020202020204" pitchFamily="34" charset="0"/>
              </a:rPr>
              <a:t>video </a:t>
            </a:r>
            <a:r>
              <a:rPr lang="en-US" sz="3600" dirty="0">
                <a:latin typeface="Arial Black" panose="020B0A04020102020204" pitchFamily="34" charset="0"/>
                <a:cs typeface="Arial" panose="020B0604020202020204" pitchFamily="34" charset="0"/>
              </a:rPr>
              <a:t>game genre vocabulary</a:t>
            </a:r>
          </a:p>
        </p:txBody>
      </p:sp>
      <p:sp>
        <p:nvSpPr>
          <p:cNvPr id="3" name="Content Placeholder 2">
            <a:extLst>
              <a:ext uri="{FF2B5EF4-FFF2-40B4-BE49-F238E27FC236}">
                <a16:creationId xmlns:a16="http://schemas.microsoft.com/office/drawing/2014/main" id="{BC699912-FB66-476B-A447-056C250170EA}"/>
              </a:ext>
            </a:extLst>
          </p:cNvPr>
          <p:cNvSpPr>
            <a:spLocks noGrp="1"/>
          </p:cNvSpPr>
          <p:nvPr>
            <p:ph sz="quarter" idx="13"/>
          </p:nvPr>
        </p:nvSpPr>
        <p:spPr>
          <a:xfrm>
            <a:off x="685800" y="1656784"/>
            <a:ext cx="10394707" cy="3717801"/>
          </a:xfrm>
        </p:spPr>
        <p:txBody>
          <a:bodyPr>
            <a:noAutofit/>
          </a:bodyPr>
          <a:lstStyle/>
          <a:p>
            <a:r>
              <a:rPr lang="en-US" sz="2400" dirty="0"/>
              <a:t>January </a:t>
            </a:r>
            <a:r>
              <a:rPr lang="en-US" sz="2400" dirty="0" smtClean="0"/>
              <a:t>2015 - CAPC (</a:t>
            </a:r>
            <a:r>
              <a:rPr lang="en-US" sz="2400" dirty="0"/>
              <a:t>OLAC Cataloging Policy Committee</a:t>
            </a:r>
            <a:r>
              <a:rPr lang="en-US" sz="2400" dirty="0" smtClean="0"/>
              <a:t>)  </a:t>
            </a:r>
            <a:r>
              <a:rPr lang="en-US" sz="2400" dirty="0"/>
              <a:t>Established a working group charged with researching and writing a white paper documenting the need for video game genre terms </a:t>
            </a:r>
          </a:p>
          <a:p>
            <a:r>
              <a:rPr lang="en-US" sz="2400" dirty="0"/>
              <a:t>The Policy &amp; standards division (</a:t>
            </a:r>
            <a:r>
              <a:rPr lang="en-US" sz="2400" dirty="0" err="1"/>
              <a:t>psd</a:t>
            </a:r>
            <a:r>
              <a:rPr lang="en-US" sz="2400" dirty="0"/>
              <a:t>) of the library of congress acknowledged that video games do indeed have genre terms that are specific to the format and that they would be definitely be </a:t>
            </a:r>
            <a:r>
              <a:rPr lang="en-US" sz="2400" dirty="0" smtClean="0"/>
              <a:t>appropriate </a:t>
            </a:r>
            <a:r>
              <a:rPr lang="en-US" sz="2400" dirty="0"/>
              <a:t>As lcgft genre terms.</a:t>
            </a:r>
          </a:p>
          <a:p>
            <a:r>
              <a:rPr lang="en-US" sz="2400" dirty="0" err="1" smtClean="0">
                <a:solidFill>
                  <a:srgbClr val="FF0000"/>
                </a:solidFill>
              </a:rPr>
              <a:t>HOWEver</a:t>
            </a:r>
            <a:r>
              <a:rPr lang="en-US" sz="2400" dirty="0" smtClean="0"/>
              <a:t> PSD </a:t>
            </a:r>
            <a:r>
              <a:rPr lang="en-US" sz="2400" dirty="0"/>
              <a:t>could not give a timeline as to when they could take on a video game lcgft project</a:t>
            </a:r>
          </a:p>
        </p:txBody>
      </p:sp>
    </p:spTree>
    <p:extLst>
      <p:ext uri="{BB962C8B-B14F-4D97-AF65-F5344CB8AC3E}">
        <p14:creationId xmlns:p14="http://schemas.microsoft.com/office/powerpoint/2010/main" val="2090656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252" y="92414"/>
            <a:ext cx="10396882" cy="831714"/>
          </a:xfrm>
        </p:spPr>
        <p:txBody>
          <a:bodyPr>
            <a:normAutofit/>
          </a:bodyPr>
          <a:lstStyle/>
          <a:p>
            <a:pPr algn="ctr"/>
            <a:r>
              <a:rPr lang="en-US" sz="4400" dirty="0" smtClean="0">
                <a:latin typeface="Arial Black" panose="020B0A04020102020204" pitchFamily="34" charset="0"/>
              </a:rPr>
              <a:t>Traffic to the </a:t>
            </a:r>
            <a:r>
              <a:rPr lang="en-US" sz="4400" dirty="0" err="1" smtClean="0">
                <a:latin typeface="Arial Black" panose="020B0A04020102020204" pitchFamily="34" charset="0"/>
              </a:rPr>
              <a:t>oLAC</a:t>
            </a:r>
            <a:r>
              <a:rPr lang="en-US" sz="4400" dirty="0" smtClean="0">
                <a:latin typeface="Arial Black" panose="020B0A04020102020204" pitchFamily="34" charset="0"/>
              </a:rPr>
              <a:t> website</a:t>
            </a:r>
            <a:endParaRPr lang="en-US" sz="4400" dirty="0">
              <a:latin typeface="Arial Black" panose="020B0A04020102020204" pitchFamily="34" charset="0"/>
            </a:endParaRPr>
          </a:p>
        </p:txBody>
      </p:sp>
      <p:sp>
        <p:nvSpPr>
          <p:cNvPr id="3" name="Content Placeholder 2"/>
          <p:cNvSpPr>
            <a:spLocks noGrp="1"/>
          </p:cNvSpPr>
          <p:nvPr>
            <p:ph sz="quarter" idx="13"/>
          </p:nvPr>
        </p:nvSpPr>
        <p:spPr>
          <a:xfrm>
            <a:off x="685800" y="914400"/>
            <a:ext cx="10394707" cy="4460186"/>
          </a:xfrm>
        </p:spPr>
        <p:txBody>
          <a:bodyPr>
            <a:normAutofit/>
          </a:bodyPr>
          <a:lstStyle/>
          <a:p>
            <a:pPr marL="0" indent="0">
              <a:buNone/>
            </a:pPr>
            <a:r>
              <a:rPr lang="en-US" dirty="0" smtClean="0">
                <a:latin typeface="Arial Black" panose="020B0A04020102020204" pitchFamily="34" charset="0"/>
              </a:rPr>
              <a:t>Google analytic statistics indicate the following traffic to the different olac Video game genre vocabulary resources on the OLAC WEBSITE during the period October 4, 2018 thru </a:t>
            </a:r>
            <a:r>
              <a:rPr lang="en-US" dirty="0" err="1" smtClean="0">
                <a:latin typeface="Arial Black" panose="020B0A04020102020204" pitchFamily="34" charset="0"/>
              </a:rPr>
              <a:t>june</a:t>
            </a:r>
            <a:r>
              <a:rPr lang="en-US" dirty="0" smtClean="0">
                <a:latin typeface="Arial Black" panose="020B0A04020102020204" pitchFamily="34" charset="0"/>
              </a:rPr>
              <a:t> 17, 2019:</a:t>
            </a:r>
          </a:p>
          <a:p>
            <a:r>
              <a:rPr lang="en-US" dirty="0">
                <a:latin typeface="Arial Black" panose="020B0A04020102020204" pitchFamily="34" charset="0"/>
              </a:rPr>
              <a:t>OLAC Video Game </a:t>
            </a:r>
            <a:r>
              <a:rPr lang="en-US" dirty="0" smtClean="0">
                <a:latin typeface="Arial Black" panose="020B0A04020102020204" pitchFamily="34" charset="0"/>
              </a:rPr>
              <a:t>VOCABULARY GENERAL page – </a:t>
            </a:r>
            <a:r>
              <a:rPr lang="en-US" dirty="0" smtClean="0">
                <a:solidFill>
                  <a:srgbClr val="FF0000"/>
                </a:solidFill>
                <a:latin typeface="Arial Black" panose="020B0A04020102020204" pitchFamily="34" charset="0"/>
              </a:rPr>
              <a:t>1,602</a:t>
            </a:r>
          </a:p>
          <a:p>
            <a:r>
              <a:rPr lang="en-US" dirty="0">
                <a:latin typeface="Arial Black" panose="020B0A04020102020204" pitchFamily="34" charset="0"/>
              </a:rPr>
              <a:t>ALPHABETICAL LIST OF OLAC VIDEO GAME GENRE TERMS – </a:t>
            </a:r>
            <a:r>
              <a:rPr lang="en-US" dirty="0" smtClean="0">
                <a:solidFill>
                  <a:srgbClr val="FF0000"/>
                </a:solidFill>
                <a:latin typeface="Arial Black" panose="020B0A04020102020204" pitchFamily="34" charset="0"/>
              </a:rPr>
              <a:t>1,293</a:t>
            </a:r>
            <a:endParaRPr lang="en-US" dirty="0">
              <a:solidFill>
                <a:srgbClr val="FF0000"/>
              </a:solidFill>
              <a:latin typeface="Arial Black" panose="020B0A04020102020204" pitchFamily="34" charset="0"/>
            </a:endParaRPr>
          </a:p>
          <a:p>
            <a:r>
              <a:rPr lang="en-US" dirty="0">
                <a:solidFill>
                  <a:srgbClr val="0000FF"/>
                </a:solidFill>
                <a:latin typeface="Arial Black" panose="020B0A04020102020204" pitchFamily="34" charset="0"/>
              </a:rPr>
              <a:t>TEXT VERSION </a:t>
            </a:r>
            <a:r>
              <a:rPr lang="en-US" dirty="0">
                <a:latin typeface="Arial Black" panose="020B0A04020102020204" pitchFamily="34" charset="0"/>
              </a:rPr>
              <a:t>OF THE OLAC Video Game Genre Terms (Olacvggt) MARC Authority </a:t>
            </a:r>
            <a:r>
              <a:rPr lang="en-US" dirty="0" smtClean="0">
                <a:latin typeface="Arial Black" panose="020B0A04020102020204" pitchFamily="34" charset="0"/>
              </a:rPr>
              <a:t>Records - </a:t>
            </a:r>
            <a:r>
              <a:rPr lang="en-US" dirty="0" smtClean="0">
                <a:solidFill>
                  <a:srgbClr val="FF0000"/>
                </a:solidFill>
                <a:latin typeface="Arial Black" panose="020B0A04020102020204" pitchFamily="34" charset="0"/>
              </a:rPr>
              <a:t>509</a:t>
            </a:r>
            <a:endParaRPr lang="en-US" dirty="0">
              <a:solidFill>
                <a:srgbClr val="FF0000"/>
              </a:solidFill>
              <a:latin typeface="Arial Black" panose="020B0A04020102020204" pitchFamily="34" charset="0"/>
            </a:endParaRPr>
          </a:p>
          <a:p>
            <a:r>
              <a:rPr lang="en-US" dirty="0" smtClean="0">
                <a:latin typeface="Arial Black" panose="020B0A04020102020204" pitchFamily="34" charset="0"/>
              </a:rPr>
              <a:t>MARC AUTHORITY RECORDS DOWNLOADED – </a:t>
            </a:r>
            <a:r>
              <a:rPr lang="en-US" dirty="0" smtClean="0">
                <a:solidFill>
                  <a:srgbClr val="FF0000"/>
                </a:solidFill>
                <a:latin typeface="Arial Black" panose="020B0A04020102020204" pitchFamily="34" charset="0"/>
              </a:rPr>
              <a:t>???</a:t>
            </a:r>
            <a:endParaRPr lang="en-US" dirty="0">
              <a:solidFill>
                <a:srgbClr val="FF0000"/>
              </a:solidFill>
              <a:latin typeface="Arial Black" panose="020B0A04020102020204" pitchFamily="34" charset="0"/>
            </a:endParaRPr>
          </a:p>
          <a:p>
            <a:r>
              <a:rPr lang="en-US" dirty="0" smtClean="0">
                <a:latin typeface="Arial Black" panose="020B0A04020102020204" pitchFamily="34" charset="0"/>
              </a:rPr>
              <a:t>Guidelines </a:t>
            </a:r>
            <a:r>
              <a:rPr lang="en-US" dirty="0">
                <a:latin typeface="Arial Black" panose="020B0A04020102020204" pitchFamily="34" charset="0"/>
              </a:rPr>
              <a:t>For OLAC Video Game Genre Terms (Olacvggt</a:t>
            </a:r>
            <a:r>
              <a:rPr lang="en-US" dirty="0" smtClean="0">
                <a:latin typeface="Arial Black" panose="020B0A04020102020204" pitchFamily="34" charset="0"/>
              </a:rPr>
              <a:t>) - </a:t>
            </a:r>
            <a:r>
              <a:rPr lang="en-US" dirty="0" smtClean="0">
                <a:solidFill>
                  <a:srgbClr val="FF0000"/>
                </a:solidFill>
                <a:latin typeface="Arial Black" panose="020B0A04020102020204" pitchFamily="34" charset="0"/>
              </a:rPr>
              <a:t>476</a:t>
            </a:r>
            <a:endParaRPr lang="en-US"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84419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25B961-5EBC-4075-8924-1D3170A8EB2F}"/>
              </a:ext>
            </a:extLst>
          </p:cNvPr>
          <p:cNvSpPr txBox="1"/>
          <p:nvPr/>
        </p:nvSpPr>
        <p:spPr>
          <a:xfrm>
            <a:off x="503609" y="4070418"/>
            <a:ext cx="9949085" cy="1477328"/>
          </a:xfrm>
          <a:prstGeom prst="rect">
            <a:avLst/>
          </a:prstGeom>
          <a:noFill/>
        </p:spPr>
        <p:txBody>
          <a:bodyPr wrap="square" rtlCol="0">
            <a:spAutoFit/>
          </a:bodyPr>
          <a:lstStyle/>
          <a:p>
            <a:pPr algn="ctr"/>
            <a:r>
              <a:rPr lang="en-US" sz="3200" dirty="0" smtClean="0"/>
              <a:t>MOUNT PROSPECT PUBLIC LIBRARY ONLINE CATALOG</a:t>
            </a:r>
            <a:r>
              <a:rPr lang="en-US" dirty="0"/>
              <a:t/>
            </a:r>
            <a:br>
              <a:rPr lang="en-US" dirty="0"/>
            </a:br>
            <a:endParaRPr lang="en-US" dirty="0"/>
          </a:p>
          <a:p>
            <a:pPr algn="ctr"/>
            <a:r>
              <a:rPr lang="en-US" sz="2000" dirty="0">
                <a:solidFill>
                  <a:srgbClr val="0000FF"/>
                </a:solidFill>
                <a:hlinkClick r:id="rId3"/>
              </a:rPr>
              <a:t>https://mtpros.ent.sirsi.net/client/en_US/default/search/results?te=&amp;lm=VIDEO_GAMES&amp;dt=list</a:t>
            </a:r>
            <a:endParaRPr lang="en-US" sz="2000" dirty="0">
              <a:solidFill>
                <a:srgbClr val="0000FF"/>
              </a:solidFill>
            </a:endParaRPr>
          </a:p>
        </p:txBody>
      </p:sp>
      <p:pic>
        <p:nvPicPr>
          <p:cNvPr id="2050" name="Picture 2"/>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74903" y="1196340"/>
            <a:ext cx="11371634" cy="3552256"/>
          </a:xfrm>
          <a:prstGeom prst="rect">
            <a:avLst/>
          </a:prstGeom>
          <a:noFill/>
          <a:ln w="539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Oval 10"/>
          <p:cNvSpPr/>
          <p:nvPr/>
        </p:nvSpPr>
        <p:spPr>
          <a:xfrm>
            <a:off x="214009" y="1099224"/>
            <a:ext cx="5142222" cy="914400"/>
          </a:xfrm>
          <a:prstGeom prst="ellipse">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00100" y="234434"/>
            <a:ext cx="10477500" cy="523220"/>
          </a:xfrm>
          <a:prstGeom prst="rect">
            <a:avLst/>
          </a:prstGeom>
          <a:noFill/>
        </p:spPr>
        <p:txBody>
          <a:bodyPr wrap="square" rtlCol="0">
            <a:spAutoFit/>
          </a:bodyPr>
          <a:lstStyle/>
          <a:p>
            <a:r>
              <a:rPr lang="en-US" sz="2800" dirty="0" smtClean="0">
                <a:solidFill>
                  <a:srgbClr val="DE7710"/>
                </a:solidFill>
              </a:rPr>
              <a:t>RETROSPECTIVE IMPLEMENTATION AT MOUNT PROSPECT PUBLIC LIBRARY</a:t>
            </a:r>
            <a:endParaRPr lang="en-US" sz="2800" dirty="0">
              <a:solidFill>
                <a:srgbClr val="DE7710"/>
              </a:solidFill>
            </a:endParaRPr>
          </a:p>
        </p:txBody>
      </p:sp>
    </p:spTree>
    <p:extLst>
      <p:ext uri="{BB962C8B-B14F-4D97-AF65-F5344CB8AC3E}">
        <p14:creationId xmlns:p14="http://schemas.microsoft.com/office/powerpoint/2010/main" val="1855844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45298" y="1175825"/>
            <a:ext cx="7620368" cy="3108543"/>
          </a:xfrm>
          <a:prstGeom prst="rect">
            <a:avLst/>
          </a:prstGeom>
          <a:noFill/>
        </p:spPr>
        <p:txBody>
          <a:bodyPr wrap="square" rtlCol="0">
            <a:spAutoFit/>
          </a:bodyPr>
          <a:lstStyle/>
          <a:p>
            <a:r>
              <a:rPr lang="en-US" sz="2800" dirty="0" smtClean="0"/>
              <a:t>655 _7  Action adventure video games. $2 olacvggt</a:t>
            </a:r>
          </a:p>
          <a:p>
            <a:r>
              <a:rPr lang="en-US" sz="2800" dirty="0"/>
              <a:t>655 </a:t>
            </a:r>
            <a:r>
              <a:rPr lang="en-US" sz="2800" dirty="0" smtClean="0"/>
              <a:t>_7  3D </a:t>
            </a:r>
            <a:r>
              <a:rPr lang="en-US" sz="2800" dirty="0"/>
              <a:t>video </a:t>
            </a:r>
            <a:r>
              <a:rPr lang="en-US" sz="2800" dirty="0" smtClean="0"/>
              <a:t>games. </a:t>
            </a:r>
            <a:r>
              <a:rPr lang="en-US" sz="2800" dirty="0"/>
              <a:t>$2 </a:t>
            </a:r>
            <a:r>
              <a:rPr lang="en-US" sz="2800" dirty="0" smtClean="0"/>
              <a:t>olacvggt</a:t>
            </a:r>
          </a:p>
          <a:p>
            <a:r>
              <a:rPr lang="en-US" sz="2800" dirty="0" smtClean="0"/>
              <a:t>655_7   Open world video games. </a:t>
            </a:r>
            <a:r>
              <a:rPr lang="en-US" sz="2800" dirty="0"/>
              <a:t>$2 </a:t>
            </a:r>
            <a:r>
              <a:rPr lang="en-US" sz="2800" dirty="0" smtClean="0"/>
              <a:t>olacvggt</a:t>
            </a:r>
          </a:p>
          <a:p>
            <a:endParaRPr lang="en-US" sz="2800" dirty="0" smtClean="0">
              <a:solidFill>
                <a:prstClr val="black"/>
              </a:solidFill>
            </a:endParaRPr>
          </a:p>
          <a:p>
            <a:r>
              <a:rPr lang="en-US" sz="2800" dirty="0" smtClean="0">
                <a:solidFill>
                  <a:prstClr val="black"/>
                </a:solidFill>
              </a:rPr>
              <a:t>655_7  </a:t>
            </a:r>
            <a:r>
              <a:rPr lang="en-US" sz="2800" dirty="0">
                <a:solidFill>
                  <a:prstClr val="black"/>
                </a:solidFill>
              </a:rPr>
              <a:t>Video games. $2 olacvggt</a:t>
            </a:r>
          </a:p>
          <a:p>
            <a:endParaRPr lang="en-US" sz="2800" dirty="0"/>
          </a:p>
          <a:p>
            <a:endParaRPr lang="en-US" sz="2800" dirty="0"/>
          </a:p>
        </p:txBody>
      </p:sp>
      <p:pic>
        <p:nvPicPr>
          <p:cNvPr id="5" name="Picture 4" descr="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0" y="121648"/>
            <a:ext cx="4189648" cy="5432845"/>
          </a:xfrm>
          <a:prstGeom prst="rect">
            <a:avLst/>
          </a:prstGeom>
        </p:spPr>
      </p:pic>
    </p:spTree>
    <p:extLst>
      <p:ext uri="{BB962C8B-B14F-4D97-AF65-F5344CB8AC3E}">
        <p14:creationId xmlns:p14="http://schemas.microsoft.com/office/powerpoint/2010/main" val="1749712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45298" y="1175825"/>
            <a:ext cx="7620368" cy="3108543"/>
          </a:xfrm>
          <a:prstGeom prst="rect">
            <a:avLst/>
          </a:prstGeom>
          <a:noFill/>
        </p:spPr>
        <p:txBody>
          <a:bodyPr wrap="square" rtlCol="0">
            <a:spAutoFit/>
          </a:bodyPr>
          <a:lstStyle/>
          <a:p>
            <a:r>
              <a:rPr lang="en-US" sz="2800" dirty="0" smtClean="0">
                <a:solidFill>
                  <a:prstClr val="black"/>
                </a:solidFill>
              </a:rPr>
              <a:t>655 _7 Platform video games. $2 olacvggt</a:t>
            </a:r>
          </a:p>
          <a:p>
            <a:r>
              <a:rPr lang="en-US" sz="2800" dirty="0">
                <a:solidFill>
                  <a:prstClr val="black"/>
                </a:solidFill>
              </a:rPr>
              <a:t>655 </a:t>
            </a:r>
            <a:r>
              <a:rPr lang="en-US" sz="2800" dirty="0" smtClean="0">
                <a:solidFill>
                  <a:prstClr val="black"/>
                </a:solidFill>
              </a:rPr>
              <a:t>_7 </a:t>
            </a:r>
            <a:r>
              <a:rPr lang="en-US" sz="2800" dirty="0">
                <a:solidFill>
                  <a:prstClr val="black"/>
                </a:solidFill>
              </a:rPr>
              <a:t>Action adventure video </a:t>
            </a:r>
            <a:r>
              <a:rPr lang="en-US" sz="2800" dirty="0" smtClean="0">
                <a:solidFill>
                  <a:prstClr val="black"/>
                </a:solidFill>
              </a:rPr>
              <a:t>games. </a:t>
            </a:r>
            <a:r>
              <a:rPr lang="en-US" sz="2800" dirty="0">
                <a:solidFill>
                  <a:prstClr val="black"/>
                </a:solidFill>
              </a:rPr>
              <a:t>$2 olacvggt</a:t>
            </a:r>
          </a:p>
          <a:p>
            <a:r>
              <a:rPr lang="en-US" sz="2800" dirty="0">
                <a:solidFill>
                  <a:prstClr val="black"/>
                </a:solidFill>
              </a:rPr>
              <a:t>655 </a:t>
            </a:r>
            <a:r>
              <a:rPr lang="en-US" sz="2800" dirty="0" smtClean="0">
                <a:solidFill>
                  <a:prstClr val="black"/>
                </a:solidFill>
              </a:rPr>
              <a:t>_7 2D video games. </a:t>
            </a:r>
            <a:r>
              <a:rPr lang="en-US" sz="2800" dirty="0">
                <a:solidFill>
                  <a:prstClr val="black"/>
                </a:solidFill>
              </a:rPr>
              <a:t>$2 </a:t>
            </a:r>
            <a:r>
              <a:rPr lang="en-US" sz="2800" dirty="0" smtClean="0">
                <a:solidFill>
                  <a:prstClr val="black"/>
                </a:solidFill>
              </a:rPr>
              <a:t>olacvggt</a:t>
            </a:r>
          </a:p>
          <a:p>
            <a:endParaRPr lang="en-US" sz="2800" dirty="0" smtClean="0">
              <a:solidFill>
                <a:prstClr val="black"/>
              </a:solidFill>
            </a:endParaRPr>
          </a:p>
          <a:p>
            <a:r>
              <a:rPr lang="en-US" sz="2800" dirty="0" smtClean="0">
                <a:solidFill>
                  <a:prstClr val="black"/>
                </a:solidFill>
              </a:rPr>
              <a:t>655_7  Video games.</a:t>
            </a:r>
            <a:r>
              <a:rPr lang="en-US" sz="2800" dirty="0">
                <a:solidFill>
                  <a:prstClr val="black"/>
                </a:solidFill>
              </a:rPr>
              <a:t> $2 olacvggt</a:t>
            </a:r>
          </a:p>
          <a:p>
            <a:endParaRPr lang="en-US" sz="2800" dirty="0">
              <a:solidFill>
                <a:prstClr val="black"/>
              </a:solidFill>
            </a:endParaRPr>
          </a:p>
          <a:p>
            <a:endParaRPr lang="en-US" sz="2800" dirty="0">
              <a:solidFill>
                <a:prstClr val="black"/>
              </a:solidFill>
            </a:endParaRPr>
          </a:p>
        </p:txBody>
      </p:sp>
      <p:pic>
        <p:nvPicPr>
          <p:cNvPr id="2" name="Picture 1" descr="416462-hollow-knight-limited-edition-linux-front-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4217458" cy="5593404"/>
          </a:xfrm>
          <a:prstGeom prst="rect">
            <a:avLst/>
          </a:prstGeom>
        </p:spPr>
      </p:pic>
    </p:spTree>
    <p:extLst>
      <p:ext uri="{BB962C8B-B14F-4D97-AF65-F5344CB8AC3E}">
        <p14:creationId xmlns:p14="http://schemas.microsoft.com/office/powerpoint/2010/main" val="4201345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ttlefield V PlayStation 4 Front Cover"/>
          <p:cNvPicPr/>
          <p:nvPr/>
        </p:nvPicPr>
        <p:blipFill>
          <a:blip r:embed="rId2">
            <a:extLst>
              <a:ext uri="{28A0092B-C50C-407E-A947-70E740481C1C}">
                <a14:useLocalDpi xmlns:a14="http://schemas.microsoft.com/office/drawing/2010/main" val="0"/>
              </a:ext>
            </a:extLst>
          </a:blip>
          <a:srcRect/>
          <a:stretch>
            <a:fillRect/>
          </a:stretch>
        </p:blipFill>
        <p:spPr bwMode="auto">
          <a:xfrm>
            <a:off x="0" y="68094"/>
            <a:ext cx="3950990" cy="5447489"/>
          </a:xfrm>
          <a:prstGeom prst="rect">
            <a:avLst/>
          </a:prstGeom>
          <a:noFill/>
          <a:ln>
            <a:noFill/>
          </a:ln>
        </p:spPr>
      </p:pic>
      <p:sp>
        <p:nvSpPr>
          <p:cNvPr id="3" name="Rectangle 2"/>
          <p:cNvSpPr/>
          <p:nvPr/>
        </p:nvSpPr>
        <p:spPr>
          <a:xfrm>
            <a:off x="4046706" y="1595337"/>
            <a:ext cx="7548663" cy="3108543"/>
          </a:xfrm>
          <a:prstGeom prst="rect">
            <a:avLst/>
          </a:prstGeom>
        </p:spPr>
        <p:txBody>
          <a:bodyPr wrap="square">
            <a:spAutoFit/>
          </a:bodyPr>
          <a:lstStyle/>
          <a:p>
            <a:r>
              <a:rPr lang="en-US" sz="2800" dirty="0" smtClean="0">
                <a:solidFill>
                  <a:prstClr val="black"/>
                </a:solidFill>
              </a:rPr>
              <a:t>655 </a:t>
            </a:r>
            <a:r>
              <a:rPr lang="en-US" sz="2800" dirty="0">
                <a:solidFill>
                  <a:prstClr val="black"/>
                </a:solidFill>
              </a:rPr>
              <a:t>_7 Action adventure video games. $2 </a:t>
            </a:r>
            <a:r>
              <a:rPr lang="en-US" sz="2800" dirty="0" smtClean="0">
                <a:solidFill>
                  <a:prstClr val="black"/>
                </a:solidFill>
              </a:rPr>
              <a:t>olacvggt</a:t>
            </a:r>
          </a:p>
          <a:p>
            <a:r>
              <a:rPr lang="en-US" sz="2800" dirty="0">
                <a:solidFill>
                  <a:prstClr val="black"/>
                </a:solidFill>
              </a:rPr>
              <a:t>655 _7 First person shooter . $2 olacvggt</a:t>
            </a:r>
          </a:p>
          <a:p>
            <a:r>
              <a:rPr lang="en-US" sz="2800" dirty="0" smtClean="0">
                <a:solidFill>
                  <a:prstClr val="black"/>
                </a:solidFill>
              </a:rPr>
              <a:t>655 </a:t>
            </a:r>
            <a:r>
              <a:rPr lang="en-US" sz="2800" dirty="0">
                <a:solidFill>
                  <a:prstClr val="black"/>
                </a:solidFill>
              </a:rPr>
              <a:t>_7 Vehicular combat  video games. $2 olacvggt</a:t>
            </a:r>
          </a:p>
          <a:p>
            <a:r>
              <a:rPr lang="en-US" sz="2800" dirty="0">
                <a:solidFill>
                  <a:prstClr val="black"/>
                </a:solidFill>
              </a:rPr>
              <a:t>655 _7 Wargames (Video games) $2 olacvggt</a:t>
            </a:r>
          </a:p>
          <a:p>
            <a:endParaRPr lang="en-US" sz="2800" dirty="0" smtClean="0">
              <a:solidFill>
                <a:prstClr val="black"/>
              </a:solidFill>
            </a:endParaRPr>
          </a:p>
          <a:p>
            <a:r>
              <a:rPr lang="en-US" sz="2800" dirty="0" smtClean="0">
                <a:solidFill>
                  <a:prstClr val="black"/>
                </a:solidFill>
              </a:rPr>
              <a:t>655_7  </a:t>
            </a:r>
            <a:r>
              <a:rPr lang="en-US" sz="2800" dirty="0">
                <a:solidFill>
                  <a:prstClr val="black"/>
                </a:solidFill>
              </a:rPr>
              <a:t>Video games. $2 olacvggt</a:t>
            </a:r>
          </a:p>
        </p:txBody>
      </p:sp>
    </p:spTree>
    <p:extLst>
      <p:ext uri="{BB962C8B-B14F-4D97-AF65-F5344CB8AC3E}">
        <p14:creationId xmlns:p14="http://schemas.microsoft.com/office/powerpoint/2010/main" val="3973390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yro: Reignited Trilogy PlayStation 4 Front Cover 1st version"/>
          <p:cNvPicPr/>
          <p:nvPr/>
        </p:nvPicPr>
        <p:blipFill>
          <a:blip r:embed="rId2">
            <a:extLst>
              <a:ext uri="{28A0092B-C50C-407E-A947-70E740481C1C}">
                <a14:useLocalDpi xmlns:a14="http://schemas.microsoft.com/office/drawing/2010/main" val="0"/>
              </a:ext>
            </a:extLst>
          </a:blip>
          <a:srcRect/>
          <a:stretch>
            <a:fillRect/>
          </a:stretch>
        </p:blipFill>
        <p:spPr bwMode="auto">
          <a:xfrm>
            <a:off x="738039" y="243191"/>
            <a:ext cx="4193884" cy="5175115"/>
          </a:xfrm>
          <a:prstGeom prst="rect">
            <a:avLst/>
          </a:prstGeom>
          <a:noFill/>
          <a:ln>
            <a:noFill/>
          </a:ln>
        </p:spPr>
      </p:pic>
      <p:sp>
        <p:nvSpPr>
          <p:cNvPr id="3" name="Rectangle 2"/>
          <p:cNvSpPr/>
          <p:nvPr/>
        </p:nvSpPr>
        <p:spPr>
          <a:xfrm>
            <a:off x="4931922" y="729575"/>
            <a:ext cx="6731541" cy="3108543"/>
          </a:xfrm>
          <a:prstGeom prst="rect">
            <a:avLst/>
          </a:prstGeom>
        </p:spPr>
        <p:txBody>
          <a:bodyPr wrap="square">
            <a:spAutoFit/>
          </a:bodyPr>
          <a:lstStyle/>
          <a:p>
            <a:r>
              <a:rPr lang="en-US" sz="2800" dirty="0">
                <a:solidFill>
                  <a:prstClr val="black"/>
                </a:solidFill>
              </a:rPr>
              <a:t>655 _7 </a:t>
            </a:r>
            <a:r>
              <a:rPr lang="en-US" sz="2800" dirty="0" smtClean="0">
                <a:solidFill>
                  <a:prstClr val="black"/>
                </a:solidFill>
              </a:rPr>
              <a:t>Fantasy </a:t>
            </a:r>
            <a:r>
              <a:rPr lang="en-US" sz="2800" dirty="0">
                <a:solidFill>
                  <a:prstClr val="black"/>
                </a:solidFill>
              </a:rPr>
              <a:t>video games. $2 olacvggt</a:t>
            </a:r>
          </a:p>
          <a:p>
            <a:r>
              <a:rPr lang="en-US" sz="2800" dirty="0" smtClean="0">
                <a:solidFill>
                  <a:prstClr val="black"/>
                </a:solidFill>
              </a:rPr>
              <a:t>655 </a:t>
            </a:r>
            <a:r>
              <a:rPr lang="en-US" sz="2800" dirty="0">
                <a:solidFill>
                  <a:prstClr val="black"/>
                </a:solidFill>
              </a:rPr>
              <a:t>_7 Action video games. $2 olacvggt</a:t>
            </a:r>
          </a:p>
          <a:p>
            <a:r>
              <a:rPr lang="en-US" sz="2800" dirty="0" smtClean="0">
                <a:solidFill>
                  <a:prstClr val="black"/>
                </a:solidFill>
              </a:rPr>
              <a:t>655 </a:t>
            </a:r>
            <a:r>
              <a:rPr lang="en-US" sz="2800" dirty="0">
                <a:solidFill>
                  <a:prstClr val="black"/>
                </a:solidFill>
              </a:rPr>
              <a:t>_7 Platform video games. $2 olacvggt</a:t>
            </a:r>
          </a:p>
          <a:p>
            <a:r>
              <a:rPr lang="en-US" sz="2800" dirty="0" smtClean="0">
                <a:solidFill>
                  <a:prstClr val="black"/>
                </a:solidFill>
              </a:rPr>
              <a:t>655 </a:t>
            </a:r>
            <a:r>
              <a:rPr lang="en-US" sz="2800" dirty="0">
                <a:solidFill>
                  <a:prstClr val="black"/>
                </a:solidFill>
              </a:rPr>
              <a:t>_7 </a:t>
            </a:r>
            <a:r>
              <a:rPr lang="en-US" sz="2800" dirty="0" smtClean="0">
                <a:solidFill>
                  <a:prstClr val="black"/>
                </a:solidFill>
              </a:rPr>
              <a:t>Third person </a:t>
            </a:r>
            <a:r>
              <a:rPr lang="en-US" sz="2800" dirty="0">
                <a:solidFill>
                  <a:prstClr val="black"/>
                </a:solidFill>
              </a:rPr>
              <a:t>video games. $2 olacvggt</a:t>
            </a:r>
          </a:p>
          <a:p>
            <a:endParaRPr lang="en-US" sz="2800" dirty="0" smtClean="0">
              <a:solidFill>
                <a:prstClr val="black"/>
              </a:solidFill>
            </a:endParaRPr>
          </a:p>
          <a:p>
            <a:r>
              <a:rPr lang="en-US" sz="2800" dirty="0" smtClean="0">
                <a:solidFill>
                  <a:prstClr val="black"/>
                </a:solidFill>
              </a:rPr>
              <a:t>655_7  </a:t>
            </a:r>
            <a:r>
              <a:rPr lang="en-US" sz="2800" dirty="0">
                <a:solidFill>
                  <a:prstClr val="black"/>
                </a:solidFill>
              </a:rPr>
              <a:t>Video games. $2 olacvggt</a:t>
            </a:r>
          </a:p>
        </p:txBody>
      </p:sp>
    </p:spTree>
    <p:extLst>
      <p:ext uri="{BB962C8B-B14F-4D97-AF65-F5344CB8AC3E}">
        <p14:creationId xmlns:p14="http://schemas.microsoft.com/office/powerpoint/2010/main" val="3021108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696" y="2300438"/>
            <a:ext cx="10396882" cy="884862"/>
          </a:xfrm>
        </p:spPr>
        <p:txBody>
          <a:bodyPr>
            <a:normAutofit fontScale="90000"/>
          </a:bodyPr>
          <a:lstStyle/>
          <a:p>
            <a:pPr algn="ctr"/>
            <a:r>
              <a:rPr lang="en-US" dirty="0" smtClean="0"/>
              <a:t/>
            </a:r>
            <a:br>
              <a:rPr lang="en-US" dirty="0" smtClean="0"/>
            </a:br>
            <a:r>
              <a:rPr lang="en-US" dirty="0" smtClean="0">
                <a:hlinkClick r:id="rId2"/>
              </a:rPr>
              <a:t>http://metadataregistry.org</a:t>
            </a:r>
            <a:r>
              <a:rPr lang="en-US" sz="3600" dirty="0">
                <a:latin typeface="Arial Black" panose="020B0A04020102020204" pitchFamily="34" charset="0"/>
              </a:rPr>
              <a:t/>
            </a:r>
            <a:br>
              <a:rPr lang="en-US" sz="3600" dirty="0">
                <a:latin typeface="Arial Black" panose="020B0A04020102020204" pitchFamily="34" charset="0"/>
              </a:rPr>
            </a:br>
            <a:endParaRPr lang="en-US" sz="3600" dirty="0">
              <a:latin typeface="Arial Black" panose="020B0A04020102020204" pitchFamily="34" charset="0"/>
            </a:endParaRPr>
          </a:p>
        </p:txBody>
      </p:sp>
      <p:sp>
        <p:nvSpPr>
          <p:cNvPr id="3" name="Content Placeholder 2"/>
          <p:cNvSpPr>
            <a:spLocks noGrp="1"/>
          </p:cNvSpPr>
          <p:nvPr>
            <p:ph sz="quarter" idx="13"/>
          </p:nvPr>
        </p:nvSpPr>
        <p:spPr>
          <a:xfrm>
            <a:off x="705051" y="3362806"/>
            <a:ext cx="10394707" cy="1959965"/>
          </a:xfrm>
        </p:spPr>
        <p:txBody>
          <a:bodyPr/>
          <a:lstStyle/>
          <a:p>
            <a:pPr marL="0" indent="0">
              <a:buNone/>
            </a:pPr>
            <a:r>
              <a:rPr lang="en-US" dirty="0">
                <a:latin typeface="Arial Black" panose="020B0A04020102020204" pitchFamily="34" charset="0"/>
              </a:rPr>
              <a:t>The Metadata Registry provides services to developers and consumers of controlled vocabularies and is one of the first production deployments of the </a:t>
            </a:r>
            <a:r>
              <a:rPr lang="en-US" u="sng" dirty="0">
                <a:latin typeface="Arial Black" panose="020B0A04020102020204" pitchFamily="34" charset="0"/>
                <a:hlinkClick r:id="rId3"/>
              </a:rPr>
              <a:t>RDF-based</a:t>
            </a:r>
            <a:r>
              <a:rPr lang="en-US" dirty="0">
                <a:latin typeface="Arial Black" panose="020B0A04020102020204" pitchFamily="34" charset="0"/>
              </a:rPr>
              <a:t> </a:t>
            </a:r>
            <a:r>
              <a:rPr lang="en-US" u="sng" dirty="0">
                <a:latin typeface="Arial Black" panose="020B0A04020102020204" pitchFamily="34" charset="0"/>
                <a:hlinkClick r:id="rId4"/>
              </a:rPr>
              <a:t>Semantic Web Community's</a:t>
            </a:r>
            <a:r>
              <a:rPr lang="en-US" dirty="0">
                <a:latin typeface="Arial Black" panose="020B0A04020102020204" pitchFamily="34" charset="0"/>
              </a:rPr>
              <a:t> </a:t>
            </a:r>
            <a:r>
              <a:rPr lang="en-US" u="sng" dirty="0">
                <a:latin typeface="Arial Black" panose="020B0A04020102020204" pitchFamily="34" charset="0"/>
                <a:hlinkClick r:id="rId5"/>
              </a:rPr>
              <a:t>Simple Knowledge Organization System</a:t>
            </a:r>
            <a:r>
              <a:rPr lang="en-US" dirty="0">
                <a:latin typeface="Arial Black" panose="020B0A04020102020204" pitchFamily="34" charset="0"/>
              </a:rPr>
              <a:t> (SKOS</a:t>
            </a:r>
            <a:r>
              <a:rPr lang="en-US" dirty="0" smtClean="0">
                <a:latin typeface="Arial Black" panose="020B0A04020102020204" pitchFamily="34" charset="0"/>
              </a:rPr>
              <a:t>)</a:t>
            </a:r>
          </a:p>
        </p:txBody>
      </p:sp>
      <p:sp>
        <p:nvSpPr>
          <p:cNvPr id="4" name="TextBox 3"/>
          <p:cNvSpPr txBox="1"/>
          <p:nvPr/>
        </p:nvSpPr>
        <p:spPr>
          <a:xfrm>
            <a:off x="-154005" y="477667"/>
            <a:ext cx="12184284" cy="1754326"/>
          </a:xfrm>
          <a:prstGeom prst="rect">
            <a:avLst/>
          </a:prstGeom>
          <a:noFill/>
        </p:spPr>
        <p:txBody>
          <a:bodyPr wrap="square" rtlCol="0">
            <a:spAutoFit/>
          </a:bodyPr>
          <a:lstStyle/>
          <a:p>
            <a:pPr algn="ctr"/>
            <a:r>
              <a:rPr lang="en-US" sz="3600" dirty="0" smtClean="0">
                <a:solidFill>
                  <a:srgbClr val="DE7710"/>
                </a:solidFill>
                <a:latin typeface="Arial Black" panose="020B0A04020102020204" pitchFamily="34" charset="0"/>
              </a:rPr>
              <a:t>OLAC VIDEO GAME GENRE VOCABULARY</a:t>
            </a:r>
          </a:p>
          <a:p>
            <a:pPr algn="ctr"/>
            <a:r>
              <a:rPr lang="en-US" sz="3600" dirty="0" smtClean="0">
                <a:solidFill>
                  <a:srgbClr val="DE7710"/>
                </a:solidFill>
                <a:latin typeface="Arial Black" panose="020B0A04020102020204" pitchFamily="34" charset="0"/>
              </a:rPr>
              <a:t> IS ALSO AVAILABLE THROUGH THE </a:t>
            </a:r>
          </a:p>
          <a:p>
            <a:pPr algn="ctr"/>
            <a:r>
              <a:rPr lang="en-US" sz="3600" dirty="0" smtClean="0">
                <a:solidFill>
                  <a:srgbClr val="DE7710"/>
                </a:solidFill>
                <a:latin typeface="Arial Black" panose="020B0A04020102020204" pitchFamily="34" charset="0"/>
              </a:rPr>
              <a:t>OPEN METADATA REGISTRY</a:t>
            </a:r>
            <a:endParaRPr lang="en-US" sz="3600" dirty="0">
              <a:solidFill>
                <a:srgbClr val="DE7710"/>
              </a:solidFill>
              <a:latin typeface="Arial Black" panose="020B0A04020102020204" pitchFamily="34" charset="0"/>
            </a:endParaRPr>
          </a:p>
        </p:txBody>
      </p:sp>
    </p:spTree>
    <p:extLst>
      <p:ext uri="{BB962C8B-B14F-4D97-AF65-F5344CB8AC3E}">
        <p14:creationId xmlns:p14="http://schemas.microsoft.com/office/powerpoint/2010/main" val="3790270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798896"/>
            <a:ext cx="10394707" cy="4735629"/>
          </a:xfrm>
        </p:spPr>
        <p:txBody>
          <a:bodyPr/>
          <a:lstStyle/>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59" y="182879"/>
            <a:ext cx="11088303" cy="5322772"/>
          </a:xfrm>
          <a:prstGeom prst="rect">
            <a:avLst/>
          </a:prstGeom>
        </p:spPr>
      </p:pic>
    </p:spTree>
    <p:extLst>
      <p:ext uri="{BB962C8B-B14F-4D97-AF65-F5344CB8AC3E}">
        <p14:creationId xmlns:p14="http://schemas.microsoft.com/office/powerpoint/2010/main" val="3119355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42" y="317635"/>
            <a:ext cx="10395284" cy="5397564"/>
          </a:xfrm>
          <a:prstGeom prst="rect">
            <a:avLst/>
          </a:prstGeom>
        </p:spPr>
      </p:pic>
    </p:spTree>
    <p:extLst>
      <p:ext uri="{BB962C8B-B14F-4D97-AF65-F5344CB8AC3E}">
        <p14:creationId xmlns:p14="http://schemas.microsoft.com/office/powerpoint/2010/main" val="1285867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50" y="279966"/>
            <a:ext cx="11305481" cy="4980965"/>
          </a:xfrm>
          <a:prstGeom prst="rect">
            <a:avLst/>
          </a:prstGeom>
        </p:spPr>
      </p:pic>
    </p:spTree>
    <p:extLst>
      <p:ext uri="{BB962C8B-B14F-4D97-AF65-F5344CB8AC3E}">
        <p14:creationId xmlns:p14="http://schemas.microsoft.com/office/powerpoint/2010/main" val="2089198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564D3-CC05-4911-87DD-61FE8E838680}"/>
              </a:ext>
            </a:extLst>
          </p:cNvPr>
          <p:cNvSpPr>
            <a:spLocks noGrp="1"/>
          </p:cNvSpPr>
          <p:nvPr>
            <p:ph type="title"/>
          </p:nvPr>
        </p:nvSpPr>
        <p:spPr>
          <a:xfrm>
            <a:off x="685801" y="108643"/>
            <a:ext cx="10396882" cy="995880"/>
          </a:xfrm>
        </p:spPr>
        <p:txBody>
          <a:bodyPr>
            <a:normAutofit/>
          </a:bodyPr>
          <a:lstStyle/>
          <a:p>
            <a:pPr algn="ctr"/>
            <a:r>
              <a:rPr lang="en-US" sz="3200" dirty="0">
                <a:latin typeface="Arial Black" panose="020B0A04020102020204" pitchFamily="34" charset="0"/>
              </a:rPr>
              <a:t>CAMMS SAC GFIS Working Group on video game genre vocabulary</a:t>
            </a:r>
          </a:p>
        </p:txBody>
      </p:sp>
      <p:sp>
        <p:nvSpPr>
          <p:cNvPr id="3" name="Content Placeholder 2">
            <a:extLst>
              <a:ext uri="{FF2B5EF4-FFF2-40B4-BE49-F238E27FC236}">
                <a16:creationId xmlns:a16="http://schemas.microsoft.com/office/drawing/2014/main" id="{18915A63-619B-46F9-8B1A-DE0A04A6089A}"/>
              </a:ext>
            </a:extLst>
          </p:cNvPr>
          <p:cNvSpPr>
            <a:spLocks noGrp="1"/>
          </p:cNvSpPr>
          <p:nvPr>
            <p:ph sz="quarter" idx="13"/>
          </p:nvPr>
        </p:nvSpPr>
        <p:spPr>
          <a:xfrm>
            <a:off x="685800" y="1692998"/>
            <a:ext cx="10394707" cy="4327556"/>
          </a:xfrm>
        </p:spPr>
        <p:txBody>
          <a:bodyPr>
            <a:normAutofit fontScale="92500" lnSpcReduction="20000"/>
          </a:bodyPr>
          <a:lstStyle/>
          <a:p>
            <a:r>
              <a:rPr lang="en-US" sz="2400" dirty="0" smtClean="0"/>
              <a:t>Summer 2016 -  </a:t>
            </a:r>
            <a:r>
              <a:rPr lang="en-US" sz="2400" dirty="0"/>
              <a:t>CAMMS/SAC/GFIS/Video game working group was established </a:t>
            </a:r>
            <a:r>
              <a:rPr lang="en-US" sz="2400" dirty="0" smtClean="0"/>
              <a:t>with </a:t>
            </a:r>
            <a:r>
              <a:rPr lang="en-US" sz="2400" dirty="0"/>
              <a:t>the charge of developing a vocabulary for video game genre terms</a:t>
            </a:r>
          </a:p>
          <a:p>
            <a:pPr lvl="1"/>
            <a:r>
              <a:rPr lang="en-US" sz="2400" dirty="0"/>
              <a:t>Research to identify viable genre terms</a:t>
            </a:r>
          </a:p>
          <a:p>
            <a:pPr lvl="1"/>
            <a:r>
              <a:rPr lang="en-US" sz="2400" dirty="0"/>
              <a:t>Create authority records for these genre terms based on literary warrant and  cite the references in the authority records </a:t>
            </a:r>
          </a:p>
          <a:p>
            <a:pPr lvl="1"/>
            <a:r>
              <a:rPr lang="en-US" sz="2400" dirty="0"/>
              <a:t>Investigate feasibility of publishing the vocabulary </a:t>
            </a:r>
            <a:r>
              <a:rPr lang="en-US" sz="2400" dirty="0" smtClean="0"/>
              <a:t>independently </a:t>
            </a:r>
            <a:r>
              <a:rPr lang="en-US" sz="2400" dirty="0"/>
              <a:t>if LC was unable to commit to an lcgft </a:t>
            </a:r>
            <a:r>
              <a:rPr lang="en-US" sz="2400" dirty="0" smtClean="0"/>
              <a:t>project</a:t>
            </a:r>
          </a:p>
          <a:p>
            <a:pPr lvl="1"/>
            <a:r>
              <a:rPr lang="en-US" sz="2400" dirty="0"/>
              <a:t>January 2017 </a:t>
            </a:r>
            <a:r>
              <a:rPr lang="en-US" sz="2400" dirty="0" smtClean="0"/>
              <a:t>to JANUARY2018  </a:t>
            </a:r>
            <a:r>
              <a:rPr lang="en-US" sz="2400" dirty="0"/>
              <a:t>- multiple follow up Communications with PSD </a:t>
            </a:r>
            <a:r>
              <a:rPr lang="en-US" sz="2400" dirty="0" smtClean="0"/>
              <a:t>staff – BECAUSE of limited staff resources and other priorities they were unable to advise as </a:t>
            </a:r>
            <a:r>
              <a:rPr lang="en-US" sz="2400" dirty="0"/>
              <a:t>to if  and  when a video game genre lcgft project could be undertaken by </a:t>
            </a:r>
            <a:r>
              <a:rPr lang="en-US" sz="2400" dirty="0" err="1"/>
              <a:t>lc</a:t>
            </a:r>
            <a:endParaRPr lang="en-US" sz="2400" dirty="0"/>
          </a:p>
          <a:p>
            <a:pPr lvl="1"/>
            <a:endParaRPr lang="en-US" sz="2400" dirty="0"/>
          </a:p>
          <a:p>
            <a:pPr lvl="1"/>
            <a:endParaRPr lang="en-US" dirty="0"/>
          </a:p>
        </p:txBody>
      </p:sp>
    </p:spTree>
    <p:extLst>
      <p:ext uri="{BB962C8B-B14F-4D97-AF65-F5344CB8AC3E}">
        <p14:creationId xmlns:p14="http://schemas.microsoft.com/office/powerpoint/2010/main" val="1765008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38" y="836572"/>
            <a:ext cx="11467658" cy="3789216"/>
          </a:xfrm>
          <a:prstGeom prst="rect">
            <a:avLst/>
          </a:prstGeom>
        </p:spPr>
      </p:pic>
    </p:spTree>
    <p:extLst>
      <p:ext uri="{BB962C8B-B14F-4D97-AF65-F5344CB8AC3E}">
        <p14:creationId xmlns:p14="http://schemas.microsoft.com/office/powerpoint/2010/main" val="2407741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238" y="255790"/>
            <a:ext cx="9791643" cy="5141258"/>
          </a:xfrm>
          <a:prstGeom prst="rect">
            <a:avLst/>
          </a:prstGeom>
        </p:spPr>
      </p:pic>
    </p:spTree>
    <p:extLst>
      <p:ext uri="{BB962C8B-B14F-4D97-AF65-F5344CB8AC3E}">
        <p14:creationId xmlns:p14="http://schemas.microsoft.com/office/powerpoint/2010/main" val="14174088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7655" y="346508"/>
            <a:ext cx="10096901" cy="5570756"/>
          </a:xfrm>
          <a:prstGeom prst="rect">
            <a:avLst/>
          </a:prstGeom>
        </p:spPr>
        <p:txBody>
          <a:bodyPr wrap="square">
            <a:spAutoFit/>
          </a:bodyPr>
          <a:lstStyle/>
          <a:p>
            <a:r>
              <a:rPr lang="en-US" sz="3200" u="sng" dirty="0" smtClean="0">
                <a:solidFill>
                  <a:schemeClr val="accent1"/>
                </a:solidFill>
              </a:rPr>
              <a:t>ALCTS/CAMMS/SAC/GFIS/Video </a:t>
            </a:r>
            <a:r>
              <a:rPr lang="en-US" sz="3200" u="sng" dirty="0">
                <a:solidFill>
                  <a:schemeClr val="accent1"/>
                </a:solidFill>
              </a:rPr>
              <a:t>game </a:t>
            </a:r>
            <a:r>
              <a:rPr lang="en-US" sz="3200" u="sng" dirty="0" smtClean="0">
                <a:solidFill>
                  <a:schemeClr val="accent1"/>
                </a:solidFill>
              </a:rPr>
              <a:t>genre working </a:t>
            </a:r>
            <a:r>
              <a:rPr lang="en-US" sz="3200" u="sng" dirty="0">
                <a:solidFill>
                  <a:schemeClr val="accent1"/>
                </a:solidFill>
              </a:rPr>
              <a:t>group</a:t>
            </a:r>
            <a:endParaRPr lang="en-US" sz="3200" dirty="0">
              <a:solidFill>
                <a:schemeClr val="accent1"/>
              </a:solidFill>
            </a:endParaRPr>
          </a:p>
          <a:p>
            <a:endParaRPr lang="en-US" dirty="0" smtClean="0">
              <a:solidFill>
                <a:schemeClr val="accent1"/>
              </a:solidFill>
            </a:endParaRPr>
          </a:p>
          <a:p>
            <a:endParaRPr lang="en-US" dirty="0" smtClean="0">
              <a:solidFill>
                <a:schemeClr val="accent1"/>
              </a:solidFill>
            </a:endParaRPr>
          </a:p>
          <a:p>
            <a:r>
              <a:rPr lang="en-US" sz="2400" dirty="0" smtClean="0"/>
              <a:t>Rosemary </a:t>
            </a:r>
            <a:r>
              <a:rPr lang="en-US" sz="2400" dirty="0"/>
              <a:t>Groenwald, Chair, </a:t>
            </a:r>
            <a:r>
              <a:rPr lang="en-US" sz="2400" dirty="0">
                <a:solidFill>
                  <a:schemeClr val="accent1"/>
                </a:solidFill>
              </a:rPr>
              <a:t>Mount Prospect Public Library</a:t>
            </a:r>
          </a:p>
          <a:p>
            <a:r>
              <a:rPr lang="en-US" sz="2400" dirty="0"/>
              <a:t>Jay L. Colbert, </a:t>
            </a:r>
            <a:r>
              <a:rPr lang="en-US" sz="2400" dirty="0">
                <a:solidFill>
                  <a:schemeClr val="accent1"/>
                </a:solidFill>
              </a:rPr>
              <a:t>University of Utah</a:t>
            </a:r>
          </a:p>
          <a:p>
            <a:r>
              <a:rPr lang="en-US" sz="2400" dirty="0"/>
              <a:t>Eduardo </a:t>
            </a:r>
            <a:r>
              <a:rPr lang="en-US" sz="2400" dirty="0" err="1"/>
              <a:t>Fojo</a:t>
            </a:r>
            <a:r>
              <a:rPr lang="en-US" sz="2400" dirty="0"/>
              <a:t>,</a:t>
            </a:r>
            <a:r>
              <a:rPr lang="en-US" sz="2400" dirty="0">
                <a:solidFill>
                  <a:schemeClr val="accent1"/>
                </a:solidFill>
              </a:rPr>
              <a:t> Florida International University</a:t>
            </a:r>
          </a:p>
          <a:p>
            <a:r>
              <a:rPr lang="en-US" sz="2400" dirty="0"/>
              <a:t>Julia </a:t>
            </a:r>
            <a:r>
              <a:rPr lang="en-US" sz="2400" dirty="0" err="1"/>
              <a:t>Frankosky</a:t>
            </a:r>
            <a:r>
              <a:rPr lang="en-US" sz="2400" dirty="0"/>
              <a:t>,</a:t>
            </a:r>
            <a:r>
              <a:rPr lang="en-US" sz="2400" dirty="0">
                <a:solidFill>
                  <a:schemeClr val="accent1"/>
                </a:solidFill>
              </a:rPr>
              <a:t> Michigan State University</a:t>
            </a:r>
          </a:p>
          <a:p>
            <a:r>
              <a:rPr lang="en-US" sz="2400" dirty="0" err="1"/>
              <a:t>Netanel</a:t>
            </a:r>
            <a:r>
              <a:rPr lang="en-US" sz="2400" dirty="0"/>
              <a:t> </a:t>
            </a:r>
            <a:r>
              <a:rPr lang="en-US" sz="2400" dirty="0" err="1"/>
              <a:t>Ganin</a:t>
            </a:r>
            <a:r>
              <a:rPr lang="en-US" sz="2400" dirty="0"/>
              <a:t>,</a:t>
            </a:r>
            <a:r>
              <a:rPr lang="en-US" sz="2400" dirty="0">
                <a:solidFill>
                  <a:schemeClr val="accent1"/>
                </a:solidFill>
              </a:rPr>
              <a:t> Library of Congress</a:t>
            </a:r>
          </a:p>
          <a:p>
            <a:r>
              <a:rPr lang="en-US" sz="2400" dirty="0"/>
              <a:t>Rachel Jaffe,</a:t>
            </a:r>
            <a:r>
              <a:rPr lang="en-US" sz="2400" dirty="0">
                <a:solidFill>
                  <a:schemeClr val="accent1"/>
                </a:solidFill>
              </a:rPr>
              <a:t> University of California, Santa Cruz</a:t>
            </a:r>
          </a:p>
          <a:p>
            <a:r>
              <a:rPr lang="en-US" sz="2400" dirty="0"/>
              <a:t>Charles </a:t>
            </a:r>
            <a:r>
              <a:rPr lang="en-US" sz="2400" dirty="0" err="1"/>
              <a:t>Lemme</a:t>
            </a:r>
            <a:r>
              <a:rPr lang="en-US" sz="2400" dirty="0"/>
              <a:t>,</a:t>
            </a:r>
            <a:r>
              <a:rPr lang="en-US" sz="2400" dirty="0">
                <a:solidFill>
                  <a:schemeClr val="accent1"/>
                </a:solidFill>
              </a:rPr>
              <a:t> Hussey Mayfield Memorial Public Library</a:t>
            </a:r>
          </a:p>
          <a:p>
            <a:r>
              <a:rPr lang="en-US" sz="2400" dirty="0"/>
              <a:t>Neil Robinson, </a:t>
            </a:r>
            <a:r>
              <a:rPr lang="en-US" sz="2400" dirty="0">
                <a:solidFill>
                  <a:schemeClr val="accent1"/>
                </a:solidFill>
              </a:rPr>
              <a:t>University of Michigan</a:t>
            </a:r>
          </a:p>
          <a:p>
            <a:r>
              <a:rPr lang="en-US" sz="2400" dirty="0"/>
              <a:t>George </a:t>
            </a:r>
            <a:r>
              <a:rPr lang="en-US" sz="2400" dirty="0" err="1"/>
              <a:t>Wrenn</a:t>
            </a:r>
            <a:r>
              <a:rPr lang="en-US" sz="2400" dirty="0"/>
              <a:t>, </a:t>
            </a:r>
            <a:r>
              <a:rPr lang="en-US" sz="2400" dirty="0">
                <a:solidFill>
                  <a:schemeClr val="accent1"/>
                </a:solidFill>
              </a:rPr>
              <a:t>Humboldt State </a:t>
            </a:r>
            <a:r>
              <a:rPr lang="en-US" sz="2400" dirty="0" smtClean="0">
                <a:solidFill>
                  <a:schemeClr val="accent1"/>
                </a:solidFill>
              </a:rPr>
              <a:t>University</a:t>
            </a:r>
          </a:p>
          <a:p>
            <a:r>
              <a:rPr lang="en-US" sz="2400" dirty="0" smtClean="0">
                <a:solidFill>
                  <a:schemeClr val="accent1"/>
                </a:solidFill>
              </a:rPr>
              <a:t>																					</a:t>
            </a:r>
            <a:r>
              <a:rPr lang="en-US" sz="2400" dirty="0">
                <a:solidFill>
                  <a:schemeClr val="accent1"/>
                </a:solidFill>
              </a:rPr>
              <a:t>	</a:t>
            </a:r>
            <a:r>
              <a:rPr lang="en-US" sz="2400" dirty="0" smtClean="0">
                <a:solidFill>
                  <a:schemeClr val="accent1"/>
                </a:solidFill>
              </a:rPr>
              <a:t>														</a:t>
            </a:r>
            <a:r>
              <a:rPr lang="en-US" sz="2400" dirty="0" smtClean="0"/>
              <a:t>Rosemary Groenwald</a:t>
            </a:r>
          </a:p>
          <a:p>
            <a:r>
              <a:rPr lang="en-US" sz="2400" dirty="0"/>
              <a:t>	</a:t>
            </a:r>
            <a:r>
              <a:rPr lang="en-US" sz="2400" dirty="0" smtClean="0"/>
              <a:t>														rosemary@mppl.org</a:t>
            </a:r>
            <a:endParaRPr lang="en-US" sz="2400" dirty="0">
              <a:solidFill>
                <a:schemeClr val="accent1"/>
              </a:solidFill>
            </a:endParaRPr>
          </a:p>
        </p:txBody>
      </p:sp>
    </p:spTree>
    <p:extLst>
      <p:ext uri="{BB962C8B-B14F-4D97-AF65-F5344CB8AC3E}">
        <p14:creationId xmlns:p14="http://schemas.microsoft.com/office/powerpoint/2010/main" val="2189848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841"/>
            <a:ext cx="11277599" cy="899159"/>
          </a:xfrm>
        </p:spPr>
        <p:txBody>
          <a:bodyPr>
            <a:normAutofit/>
          </a:bodyPr>
          <a:lstStyle/>
          <a:p>
            <a:pPr algn="ctr"/>
            <a:r>
              <a:rPr lang="en-US" sz="4000" dirty="0"/>
              <a:t>PROPOSAL </a:t>
            </a:r>
            <a:r>
              <a:rPr lang="en-US" sz="4000" dirty="0" smtClean="0"/>
              <a:t> SUBMITTED TO </a:t>
            </a:r>
            <a:r>
              <a:rPr lang="en-US" sz="4000" dirty="0"/>
              <a:t>OLAC Executive board</a:t>
            </a:r>
          </a:p>
        </p:txBody>
      </p:sp>
      <p:sp>
        <p:nvSpPr>
          <p:cNvPr id="3" name="Content Placeholder 2"/>
          <p:cNvSpPr>
            <a:spLocks noGrp="1"/>
          </p:cNvSpPr>
          <p:nvPr>
            <p:ph sz="quarter" idx="13"/>
          </p:nvPr>
        </p:nvSpPr>
        <p:spPr>
          <a:xfrm>
            <a:off x="685800" y="1043940"/>
            <a:ext cx="10394707" cy="4541520"/>
          </a:xfrm>
        </p:spPr>
        <p:txBody>
          <a:bodyPr>
            <a:normAutofit fontScale="85000" lnSpcReduction="10000"/>
          </a:bodyPr>
          <a:lstStyle/>
          <a:p>
            <a:r>
              <a:rPr lang="en-US" dirty="0"/>
              <a:t>at </a:t>
            </a:r>
            <a:r>
              <a:rPr lang="en-US" dirty="0" smtClean="0"/>
              <a:t>this point,  ALTHOUGH it would have been optimal for the video game genre terms to be folded into the lcgft vocabularies, the working group felt it made sense to investigate an alternative approach (as was mentioned in the original charge of the working group)</a:t>
            </a:r>
          </a:p>
          <a:p>
            <a:r>
              <a:rPr lang="en-US" dirty="0" smtClean="0"/>
              <a:t>The olac executive board was presented with a proposal that asked for </a:t>
            </a:r>
            <a:r>
              <a:rPr lang="en-US" dirty="0" err="1" smtClean="0"/>
              <a:t>olac</a:t>
            </a:r>
            <a:r>
              <a:rPr lang="en-US" smtClean="0"/>
              <a:t>  to </a:t>
            </a:r>
            <a:r>
              <a:rPr lang="en-US" dirty="0" smtClean="0"/>
              <a:t>take “ownership” of the video game vocabulary that had been developed and to “publish” the vocabulary.</a:t>
            </a:r>
          </a:p>
          <a:p>
            <a:r>
              <a:rPr lang="en-US" dirty="0" smtClean="0"/>
              <a:t>OLAC’s </a:t>
            </a:r>
            <a:r>
              <a:rPr lang="en-US" dirty="0"/>
              <a:t>decision to publish </a:t>
            </a:r>
            <a:r>
              <a:rPr lang="en-US" dirty="0" smtClean="0"/>
              <a:t>the </a:t>
            </a:r>
            <a:r>
              <a:rPr lang="en-US" dirty="0"/>
              <a:t>video game genre vocabulary was predicated on the fact that many audiovisual </a:t>
            </a:r>
            <a:r>
              <a:rPr lang="en-US" dirty="0" smtClean="0"/>
              <a:t>catalogers </a:t>
            </a:r>
            <a:r>
              <a:rPr lang="en-US" dirty="0"/>
              <a:t>have long looked to OLAC to provide resources that support the cataloging of a variety of AV formats.  </a:t>
            </a:r>
            <a:endParaRPr lang="en-US" dirty="0" smtClean="0"/>
          </a:p>
          <a:p>
            <a:pPr lvl="1"/>
            <a:r>
              <a:rPr lang="en-US" i="1" dirty="0"/>
              <a:t>Best Practices for Cataloging DVD and Blu-Ray Discs Using RDA and </a:t>
            </a:r>
            <a:r>
              <a:rPr lang="en-US" i="1" dirty="0" smtClean="0"/>
              <a:t>MARC21</a:t>
            </a:r>
          </a:p>
          <a:p>
            <a:pPr lvl="1"/>
            <a:r>
              <a:rPr lang="en-US" i="1" dirty="0"/>
              <a:t>Best Practices for Cataloging Video Games Using RDA and MARC21, </a:t>
            </a:r>
            <a:endParaRPr lang="en-US" dirty="0" smtClean="0"/>
          </a:p>
          <a:p>
            <a:r>
              <a:rPr lang="en-US" dirty="0" smtClean="0"/>
              <a:t>Although the genre vocabulary and the associated marc records are a different type of resource than olac had published in the past,  the </a:t>
            </a:r>
            <a:r>
              <a:rPr lang="en-US" dirty="0" err="1" smtClean="0"/>
              <a:t>olac</a:t>
            </a:r>
            <a:r>
              <a:rPr lang="en-US" dirty="0" smtClean="0"/>
              <a:t> board recognized that the vocabulary could become an extremely valuable olac resource and hopefully be widely adopted.  </a:t>
            </a:r>
            <a:endParaRPr lang="en-US" dirty="0"/>
          </a:p>
        </p:txBody>
      </p:sp>
    </p:spTree>
    <p:extLst>
      <p:ext uri="{BB962C8B-B14F-4D97-AF65-F5344CB8AC3E}">
        <p14:creationId xmlns:p14="http://schemas.microsoft.com/office/powerpoint/2010/main" val="4072303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1AD5-3EC6-409A-9F45-8BF17ED63622}"/>
              </a:ext>
            </a:extLst>
          </p:cNvPr>
          <p:cNvSpPr>
            <a:spLocks noGrp="1"/>
          </p:cNvSpPr>
          <p:nvPr>
            <p:ph type="title"/>
          </p:nvPr>
        </p:nvSpPr>
        <p:spPr>
          <a:xfrm>
            <a:off x="685801" y="153911"/>
            <a:ext cx="10396882" cy="724276"/>
          </a:xfrm>
        </p:spPr>
        <p:txBody>
          <a:bodyPr>
            <a:normAutofit/>
          </a:bodyPr>
          <a:lstStyle/>
          <a:p>
            <a:pPr algn="ctr"/>
            <a:r>
              <a:rPr lang="en-US" sz="4000" dirty="0" smtClean="0"/>
              <a:t>PROPOSAL accepted</a:t>
            </a:r>
            <a:endParaRPr lang="en-US" sz="4000" dirty="0"/>
          </a:p>
        </p:txBody>
      </p:sp>
      <p:sp>
        <p:nvSpPr>
          <p:cNvPr id="3" name="Content Placeholder 2">
            <a:extLst>
              <a:ext uri="{FF2B5EF4-FFF2-40B4-BE49-F238E27FC236}">
                <a16:creationId xmlns:a16="http://schemas.microsoft.com/office/drawing/2014/main" id="{B87FA193-9566-48C1-845D-1CD9BAA0B305}"/>
              </a:ext>
            </a:extLst>
          </p:cNvPr>
          <p:cNvSpPr>
            <a:spLocks noGrp="1"/>
          </p:cNvSpPr>
          <p:nvPr>
            <p:ph sz="quarter" idx="13"/>
          </p:nvPr>
        </p:nvSpPr>
        <p:spPr>
          <a:xfrm>
            <a:off x="269507" y="808522"/>
            <a:ext cx="11338560" cy="5361272"/>
          </a:xfrm>
        </p:spPr>
        <p:txBody>
          <a:bodyPr>
            <a:normAutofit fontScale="92500"/>
          </a:bodyPr>
          <a:lstStyle/>
          <a:p>
            <a:pPr marL="0" indent="0">
              <a:buNone/>
            </a:pPr>
            <a:endParaRPr lang="en-US" dirty="0" smtClean="0"/>
          </a:p>
          <a:p>
            <a:pPr marL="0" indent="0">
              <a:buNone/>
            </a:pPr>
            <a:r>
              <a:rPr lang="en-US" sz="2400" dirty="0" smtClean="0"/>
              <a:t>Applied </a:t>
            </a:r>
            <a:r>
              <a:rPr lang="en-US" sz="2400" dirty="0"/>
              <a:t>for a marc source code registering olac as the “owner” and “publisher’ of </a:t>
            </a:r>
            <a:r>
              <a:rPr lang="en-US" sz="2400" dirty="0" smtClean="0"/>
              <a:t>A </a:t>
            </a:r>
            <a:r>
              <a:rPr lang="en-US" sz="2400" dirty="0"/>
              <a:t>video game genre vocabulary</a:t>
            </a:r>
          </a:p>
          <a:p>
            <a:pPr marL="342900" lvl="1" indent="-342900"/>
            <a:r>
              <a:rPr lang="en-US" sz="2400" dirty="0" smtClean="0"/>
              <a:t>This ALLOWS for </a:t>
            </a:r>
            <a:r>
              <a:rPr lang="en-US" sz="2400" dirty="0" err="1" smtClean="0"/>
              <a:t>olac‘s</a:t>
            </a:r>
            <a:r>
              <a:rPr lang="en-US" sz="2400" dirty="0" smtClean="0"/>
              <a:t> </a:t>
            </a:r>
            <a:r>
              <a:rPr lang="en-US" sz="2400" dirty="0"/>
              <a:t>video game vocabulary to be used in subfield $2 in a 655 Marc </a:t>
            </a:r>
            <a:r>
              <a:rPr lang="en-US" sz="2400" dirty="0" smtClean="0"/>
              <a:t>tag </a:t>
            </a:r>
          </a:p>
          <a:p>
            <a:pPr marL="914400" lvl="2" indent="-914400">
              <a:buNone/>
            </a:pPr>
            <a:r>
              <a:rPr lang="en-US" sz="2200" dirty="0" smtClean="0">
                <a:solidFill>
                  <a:srgbClr val="9933FF"/>
                </a:solidFill>
              </a:rPr>
              <a:t>		</a:t>
            </a:r>
            <a:r>
              <a:rPr lang="en-US" sz="2800" dirty="0" smtClean="0">
                <a:solidFill>
                  <a:srgbClr val="9933FF"/>
                </a:solidFill>
              </a:rPr>
              <a:t>655 7  Fantasy video games  $2</a:t>
            </a:r>
            <a:r>
              <a:rPr lang="en-US" sz="2800" dirty="0" smtClean="0"/>
              <a:t> </a:t>
            </a:r>
            <a:r>
              <a:rPr lang="en-US" sz="2800" dirty="0" err="1" smtClean="0">
                <a:solidFill>
                  <a:srgbClr val="FF0000"/>
                </a:solidFill>
              </a:rPr>
              <a:t>olacvggt</a:t>
            </a:r>
            <a:r>
              <a:rPr lang="en-US" sz="2800" dirty="0">
                <a:solidFill>
                  <a:srgbClr val="FF0000"/>
                </a:solidFill>
              </a:rPr>
              <a:t> </a:t>
            </a:r>
            <a:endParaRPr lang="en-US" sz="2800" dirty="0" smtClean="0">
              <a:solidFill>
                <a:srgbClr val="FF0000"/>
              </a:solidFill>
            </a:endParaRPr>
          </a:p>
          <a:p>
            <a:pPr marL="0" lvl="2" indent="0">
              <a:buNone/>
            </a:pPr>
            <a:endParaRPr lang="en-US" sz="2400" dirty="0"/>
          </a:p>
          <a:p>
            <a:pPr marL="0" lvl="2" indent="0">
              <a:buNone/>
            </a:pPr>
            <a:r>
              <a:rPr lang="en-US" sz="2400" dirty="0" smtClean="0"/>
              <a:t>THE vocabulary is now available on </a:t>
            </a:r>
            <a:r>
              <a:rPr lang="en-US" sz="2400" dirty="0"/>
              <a:t>the olac website along with other OLAC CATALOGING </a:t>
            </a:r>
            <a:r>
              <a:rPr lang="en-US" sz="2400" dirty="0" smtClean="0"/>
              <a:t>RESOURCES </a:t>
            </a:r>
          </a:p>
          <a:p>
            <a:pPr marL="285750" lvl="2" indent="-285750"/>
            <a:r>
              <a:rPr lang="en-US" sz="2400" dirty="0" smtClean="0"/>
              <a:t>the </a:t>
            </a:r>
            <a:r>
              <a:rPr lang="en-US" sz="2400" dirty="0"/>
              <a:t>complete file of the authority records in marc format </a:t>
            </a:r>
            <a:r>
              <a:rPr lang="en-US" sz="2400" dirty="0" smtClean="0"/>
              <a:t>is now available </a:t>
            </a:r>
            <a:r>
              <a:rPr lang="en-US" sz="2400" dirty="0"/>
              <a:t>for libraries to </a:t>
            </a:r>
            <a:r>
              <a:rPr lang="en-US" sz="2400" dirty="0" smtClean="0"/>
              <a:t>download </a:t>
            </a:r>
            <a:r>
              <a:rPr lang="en-US" sz="2400" dirty="0"/>
              <a:t>into their ILS </a:t>
            </a:r>
            <a:r>
              <a:rPr lang="en-US" sz="2400" dirty="0" smtClean="0"/>
              <a:t>systems COURTESY OF MARCIVE, INC.</a:t>
            </a:r>
          </a:p>
          <a:p>
            <a:pPr marL="285750" lvl="2" indent="-285750"/>
            <a:r>
              <a:rPr lang="en-US" sz="2400" dirty="0" smtClean="0"/>
              <a:t>INCLUDEs OTHER ANCILLARY DOCUMENTS </a:t>
            </a:r>
            <a:endParaRPr lang="en-US" sz="2400" dirty="0"/>
          </a:p>
          <a:p>
            <a:pPr marL="914400" lvl="2" indent="0">
              <a:buNone/>
            </a:pPr>
            <a:endParaRPr lang="en-US" sz="2000" dirty="0"/>
          </a:p>
          <a:p>
            <a:pPr lvl="2"/>
            <a:endParaRPr lang="en-US" sz="2000" dirty="0"/>
          </a:p>
        </p:txBody>
      </p:sp>
      <p:sp>
        <p:nvSpPr>
          <p:cNvPr id="4" name="Left Arrow 3"/>
          <p:cNvSpPr/>
          <p:nvPr/>
        </p:nvSpPr>
        <p:spPr>
          <a:xfrm>
            <a:off x="8104471" y="2475376"/>
            <a:ext cx="978408" cy="484632"/>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5" name="Oval 4"/>
          <p:cNvSpPr/>
          <p:nvPr/>
        </p:nvSpPr>
        <p:spPr>
          <a:xfrm>
            <a:off x="5967663" y="2316800"/>
            <a:ext cx="2011679" cy="801785"/>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1780529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8F8A6-B079-4717-885C-39C200A4DD73}"/>
              </a:ext>
            </a:extLst>
          </p:cNvPr>
          <p:cNvSpPr>
            <a:spLocks noGrp="1"/>
          </p:cNvSpPr>
          <p:nvPr>
            <p:ph type="title"/>
          </p:nvPr>
        </p:nvSpPr>
        <p:spPr>
          <a:xfrm>
            <a:off x="622427" y="305555"/>
            <a:ext cx="10396882" cy="1151965"/>
          </a:xfrm>
        </p:spPr>
        <p:txBody>
          <a:bodyPr>
            <a:normAutofit/>
          </a:bodyPr>
          <a:lstStyle/>
          <a:p>
            <a:pPr algn="ctr"/>
            <a:r>
              <a:rPr lang="en-US" sz="3200" dirty="0">
                <a:latin typeface="Arial Black" panose="020B0A04020102020204" pitchFamily="34" charset="0"/>
              </a:rPr>
              <a:t>RESEARCH PHASE</a:t>
            </a:r>
          </a:p>
        </p:txBody>
      </p:sp>
      <p:sp>
        <p:nvSpPr>
          <p:cNvPr id="3" name="Content Placeholder 2">
            <a:extLst>
              <a:ext uri="{FF2B5EF4-FFF2-40B4-BE49-F238E27FC236}">
                <a16:creationId xmlns:a16="http://schemas.microsoft.com/office/drawing/2014/main" id="{33C46F50-A9A2-450E-B90C-292A26F38E8F}"/>
              </a:ext>
            </a:extLst>
          </p:cNvPr>
          <p:cNvSpPr>
            <a:spLocks noGrp="1"/>
          </p:cNvSpPr>
          <p:nvPr>
            <p:ph sz="quarter" idx="13"/>
          </p:nvPr>
        </p:nvSpPr>
        <p:spPr>
          <a:xfrm>
            <a:off x="685800" y="1484768"/>
            <a:ext cx="10394707" cy="3889817"/>
          </a:xfrm>
        </p:spPr>
        <p:txBody>
          <a:bodyPr>
            <a:normAutofit fontScale="85000" lnSpcReduction="20000"/>
          </a:bodyPr>
          <a:lstStyle/>
          <a:p>
            <a:r>
              <a:rPr lang="en-US" sz="2600" dirty="0"/>
              <a:t>Began with Gaming sites </a:t>
            </a:r>
            <a:endParaRPr lang="en-US" sz="2600" dirty="0" smtClean="0"/>
          </a:p>
          <a:p>
            <a:pPr lvl="1"/>
            <a:r>
              <a:rPr lang="en-US" sz="2400" dirty="0" smtClean="0"/>
              <a:t>in </a:t>
            </a:r>
            <a:r>
              <a:rPr lang="en-US" sz="2400" dirty="0"/>
              <a:t>order to amass a large initial list of potential terms since video game users are familiar with these genre terms as applied to specific games</a:t>
            </a:r>
          </a:p>
          <a:p>
            <a:r>
              <a:rPr lang="en-US" sz="2600" dirty="0"/>
              <a:t>Vetted through the list we </a:t>
            </a:r>
            <a:r>
              <a:rPr lang="en-US" sz="2600" dirty="0" smtClean="0"/>
              <a:t>created</a:t>
            </a:r>
          </a:p>
          <a:p>
            <a:pPr lvl="1"/>
            <a:r>
              <a:rPr lang="en-US" sz="2400" dirty="0" smtClean="0"/>
              <a:t> </a:t>
            </a:r>
            <a:r>
              <a:rPr lang="en-US" sz="2400" dirty="0"/>
              <a:t>to determine the feasibility of each term, Grouped like terms together and also excluded a number of terms</a:t>
            </a:r>
          </a:p>
          <a:p>
            <a:r>
              <a:rPr lang="en-US" sz="2600" dirty="0"/>
              <a:t>Assigned the terms on the working list we  created to the various members of the video game genre working </a:t>
            </a:r>
            <a:r>
              <a:rPr lang="en-US" sz="2600" dirty="0" smtClean="0"/>
              <a:t>group</a:t>
            </a:r>
          </a:p>
          <a:p>
            <a:pPr lvl="1"/>
            <a:r>
              <a:rPr lang="en-US" sz="2400" dirty="0" smtClean="0"/>
              <a:t> </a:t>
            </a:r>
            <a:r>
              <a:rPr lang="en-US" sz="2400" dirty="0"/>
              <a:t>in order to research each term and identify Literary sources as well as additional credible gaming sources for them</a:t>
            </a:r>
          </a:p>
          <a:p>
            <a:endParaRPr lang="en-US" dirty="0"/>
          </a:p>
        </p:txBody>
      </p:sp>
    </p:spTree>
    <p:extLst>
      <p:ext uri="{BB962C8B-B14F-4D97-AF65-F5344CB8AC3E}">
        <p14:creationId xmlns:p14="http://schemas.microsoft.com/office/powerpoint/2010/main" val="1907035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1" y="175261"/>
            <a:ext cx="10396882" cy="861060"/>
          </a:xfrm>
        </p:spPr>
        <p:txBody>
          <a:bodyPr>
            <a:normAutofit fontScale="90000"/>
          </a:bodyPr>
          <a:lstStyle/>
          <a:p>
            <a:pPr algn="ctr"/>
            <a:r>
              <a:rPr lang="en-US" dirty="0" smtClean="0"/>
              <a:t>SOME OF THE LITERARY SOURCES CITED</a:t>
            </a:r>
            <a:endParaRPr lang="en-US" dirty="0"/>
          </a:p>
        </p:txBody>
      </p:sp>
      <p:sp>
        <p:nvSpPr>
          <p:cNvPr id="3" name="Content Placeholder 2"/>
          <p:cNvSpPr>
            <a:spLocks noGrp="1"/>
          </p:cNvSpPr>
          <p:nvPr>
            <p:ph sz="quarter" idx="13"/>
          </p:nvPr>
        </p:nvSpPr>
        <p:spPr>
          <a:xfrm>
            <a:off x="685800" y="899160"/>
            <a:ext cx="10394707" cy="4640580"/>
          </a:xfrm>
        </p:spPr>
        <p:txBody>
          <a:bodyPr>
            <a:normAutofit fontScale="92500" lnSpcReduction="20000"/>
          </a:bodyPr>
          <a:lstStyle/>
          <a:p>
            <a:endParaRPr lang="en-US" dirty="0" smtClean="0"/>
          </a:p>
          <a:p>
            <a:r>
              <a:rPr lang="en-US" sz="2400" dirty="0" err="1" smtClean="0"/>
              <a:t>Egenfeldt</a:t>
            </a:r>
            <a:r>
              <a:rPr lang="en-US" sz="2400" dirty="0" smtClean="0"/>
              <a:t>-Nielsen</a:t>
            </a:r>
            <a:r>
              <a:rPr lang="en-US" sz="2400" dirty="0"/>
              <a:t>, S. </a:t>
            </a:r>
            <a:r>
              <a:rPr lang="en-US" sz="2400" i="1" dirty="0"/>
              <a:t>Understanding video games</a:t>
            </a:r>
            <a:r>
              <a:rPr lang="en-US" sz="2400" dirty="0"/>
              <a:t>, 2016</a:t>
            </a:r>
          </a:p>
          <a:p>
            <a:r>
              <a:rPr lang="en-US" sz="2400" i="1" dirty="0"/>
              <a:t>The Routledge companion to video game studies</a:t>
            </a:r>
            <a:r>
              <a:rPr lang="en-US" sz="2400" dirty="0"/>
              <a:t>, 2014</a:t>
            </a:r>
          </a:p>
          <a:p>
            <a:r>
              <a:rPr lang="en-US" sz="2400" dirty="0" err="1"/>
              <a:t>Carreker</a:t>
            </a:r>
            <a:r>
              <a:rPr lang="en-US" sz="2400" dirty="0"/>
              <a:t>, D. </a:t>
            </a:r>
            <a:r>
              <a:rPr lang="en-US" sz="2400" i="1" dirty="0"/>
              <a:t>The game developer's dictionary</a:t>
            </a:r>
            <a:r>
              <a:rPr lang="en-US" sz="2400" dirty="0"/>
              <a:t>, 2012</a:t>
            </a:r>
          </a:p>
          <a:p>
            <a:r>
              <a:rPr lang="en-US" sz="2400" i="1" dirty="0"/>
              <a:t>Encyclopedia of video games</a:t>
            </a:r>
            <a:r>
              <a:rPr lang="en-US" sz="2400" dirty="0"/>
              <a:t>, 2012</a:t>
            </a:r>
          </a:p>
          <a:p>
            <a:r>
              <a:rPr lang="en-US" sz="2400" i="1" dirty="0"/>
              <a:t>Writing for video games genres</a:t>
            </a:r>
            <a:r>
              <a:rPr lang="en-US" sz="2400" dirty="0"/>
              <a:t>, 2009</a:t>
            </a:r>
          </a:p>
          <a:p>
            <a:r>
              <a:rPr lang="en-US" sz="2400" dirty="0" err="1"/>
              <a:t>Apperley</a:t>
            </a:r>
            <a:r>
              <a:rPr lang="en-US" sz="2400" dirty="0"/>
              <a:t>, T.H. </a:t>
            </a:r>
            <a:r>
              <a:rPr lang="en-US" sz="2400" i="1" dirty="0"/>
              <a:t>Genre and games studies, in Simulation &amp; gaming</a:t>
            </a:r>
            <a:r>
              <a:rPr lang="en-US" sz="2400" dirty="0"/>
              <a:t>, 2006</a:t>
            </a:r>
          </a:p>
          <a:p>
            <a:r>
              <a:rPr lang="en-US" sz="2400" dirty="0"/>
              <a:t>Gunn, E.A.A. </a:t>
            </a:r>
            <a:r>
              <a:rPr lang="en-US" sz="2400" i="1" dirty="0"/>
              <a:t>A taxonomy of video games and AI, in AI and Games Symposium</a:t>
            </a:r>
            <a:r>
              <a:rPr lang="en-US" sz="2400" dirty="0"/>
              <a:t>, 2009</a:t>
            </a:r>
          </a:p>
          <a:p>
            <a:r>
              <a:rPr lang="en-US" sz="2400" i="1" dirty="0"/>
              <a:t>Encyclopedia of information science and technology</a:t>
            </a:r>
            <a:r>
              <a:rPr lang="en-US" sz="2400" dirty="0"/>
              <a:t>, 2015</a:t>
            </a:r>
          </a:p>
          <a:p>
            <a:r>
              <a:rPr lang="en-US" sz="2400" dirty="0"/>
              <a:t>Rogers, S. </a:t>
            </a:r>
            <a:r>
              <a:rPr lang="en-US" sz="2400" i="1" dirty="0"/>
              <a:t>Level up!, </a:t>
            </a:r>
            <a:r>
              <a:rPr lang="en-US" sz="2400" dirty="0"/>
              <a:t>2014</a:t>
            </a:r>
          </a:p>
          <a:p>
            <a:endParaRPr lang="en-US" dirty="0"/>
          </a:p>
        </p:txBody>
      </p:sp>
    </p:spTree>
    <p:extLst>
      <p:ext uri="{BB962C8B-B14F-4D97-AF65-F5344CB8AC3E}">
        <p14:creationId xmlns:p14="http://schemas.microsoft.com/office/powerpoint/2010/main" val="114743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more about the sources cited</a:t>
            </a:r>
            <a:endParaRPr lang="en-US" dirty="0"/>
          </a:p>
        </p:txBody>
      </p:sp>
      <p:sp>
        <p:nvSpPr>
          <p:cNvPr id="3" name="Content Placeholder 2"/>
          <p:cNvSpPr>
            <a:spLocks noGrp="1"/>
          </p:cNvSpPr>
          <p:nvPr>
            <p:ph sz="quarter" idx="13"/>
          </p:nvPr>
        </p:nvSpPr>
        <p:spPr/>
        <p:txBody>
          <a:bodyPr/>
          <a:lstStyle/>
          <a:p>
            <a:r>
              <a:rPr lang="en-US" dirty="0" smtClean="0"/>
              <a:t>we </a:t>
            </a:r>
            <a:r>
              <a:rPr lang="en-US" dirty="0"/>
              <a:t>found a number of articles </a:t>
            </a:r>
            <a:r>
              <a:rPr lang="en-US" dirty="0" smtClean="0"/>
              <a:t>regarding science </a:t>
            </a:r>
            <a:r>
              <a:rPr lang="en-US" dirty="0"/>
              <a:t>fiction video </a:t>
            </a:r>
            <a:r>
              <a:rPr lang="en-US" dirty="0" smtClean="0"/>
              <a:t>games </a:t>
            </a:r>
            <a:r>
              <a:rPr lang="en-US" dirty="0"/>
              <a:t>in the literary journal, </a:t>
            </a:r>
            <a:r>
              <a:rPr lang="en-US" i="1" dirty="0"/>
              <a:t>Science Fiction Studies</a:t>
            </a:r>
            <a:r>
              <a:rPr lang="en-US" dirty="0"/>
              <a:t>. </a:t>
            </a:r>
            <a:endParaRPr lang="en-US" dirty="0" smtClean="0"/>
          </a:p>
          <a:p>
            <a:r>
              <a:rPr lang="en-US" dirty="0" smtClean="0"/>
              <a:t>take </a:t>
            </a:r>
            <a:r>
              <a:rPr lang="en-US" dirty="0"/>
              <a:t>a minute to browse the 670's to see the different flavor of resources we used depending on the genre </a:t>
            </a:r>
            <a:r>
              <a:rPr lang="en-US" dirty="0" smtClean="0"/>
              <a:t>term</a:t>
            </a:r>
          </a:p>
          <a:p>
            <a:r>
              <a:rPr lang="en-US" dirty="0" smtClean="0"/>
              <a:t>Gaming sites</a:t>
            </a:r>
          </a:p>
          <a:p>
            <a:pPr lvl="1"/>
            <a:r>
              <a:rPr lang="en-US" dirty="0"/>
              <a:t>Mobygames.com</a:t>
            </a:r>
          </a:p>
          <a:p>
            <a:pPr lvl="1"/>
            <a:r>
              <a:rPr lang="en-US" dirty="0"/>
              <a:t>Encyclopedia </a:t>
            </a:r>
            <a:r>
              <a:rPr lang="en-US" dirty="0" err="1" smtClean="0"/>
              <a:t>Gamia</a:t>
            </a:r>
            <a:r>
              <a:rPr lang="en-US" dirty="0" smtClean="0"/>
              <a:t> – a gaming wiki</a:t>
            </a:r>
            <a:endParaRPr lang="en-US" dirty="0"/>
          </a:p>
        </p:txBody>
      </p:sp>
    </p:spTree>
    <p:extLst>
      <p:ext uri="{BB962C8B-B14F-4D97-AF65-F5344CB8AC3E}">
        <p14:creationId xmlns:p14="http://schemas.microsoft.com/office/powerpoint/2010/main" val="3481358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3EBDA-8669-4E0F-AE6D-5BA66E8789A4}"/>
              </a:ext>
            </a:extLst>
          </p:cNvPr>
          <p:cNvSpPr>
            <a:spLocks noGrp="1"/>
          </p:cNvSpPr>
          <p:nvPr>
            <p:ph type="title"/>
          </p:nvPr>
        </p:nvSpPr>
        <p:spPr>
          <a:xfrm>
            <a:off x="631481" y="169753"/>
            <a:ext cx="10396882" cy="1151965"/>
          </a:xfrm>
        </p:spPr>
        <p:txBody>
          <a:bodyPr>
            <a:normAutofit/>
          </a:bodyPr>
          <a:lstStyle/>
          <a:p>
            <a:pPr algn="ctr"/>
            <a:r>
              <a:rPr lang="en-US" sz="3200" dirty="0">
                <a:latin typeface="Arial Black" panose="020B0A04020102020204" pitchFamily="34" charset="0"/>
              </a:rPr>
              <a:t>Authority records</a:t>
            </a:r>
          </a:p>
        </p:txBody>
      </p:sp>
      <p:sp>
        <p:nvSpPr>
          <p:cNvPr id="3" name="Content Placeholder 2">
            <a:extLst>
              <a:ext uri="{FF2B5EF4-FFF2-40B4-BE49-F238E27FC236}">
                <a16:creationId xmlns:a16="http://schemas.microsoft.com/office/drawing/2014/main" id="{CEA3D733-F090-499D-B102-E4F87C77D519}"/>
              </a:ext>
            </a:extLst>
          </p:cNvPr>
          <p:cNvSpPr>
            <a:spLocks noGrp="1"/>
          </p:cNvSpPr>
          <p:nvPr>
            <p:ph sz="quarter" idx="13"/>
          </p:nvPr>
        </p:nvSpPr>
        <p:spPr>
          <a:xfrm>
            <a:off x="144857" y="1122630"/>
            <a:ext cx="11479794" cy="4399985"/>
          </a:xfrm>
        </p:spPr>
        <p:txBody>
          <a:bodyPr>
            <a:noAutofit/>
          </a:bodyPr>
          <a:lstStyle/>
          <a:p>
            <a:endParaRPr lang="en-US" sz="2800" dirty="0"/>
          </a:p>
          <a:p>
            <a:endParaRPr lang="en-US" sz="2800" dirty="0" smtClean="0"/>
          </a:p>
          <a:p>
            <a:r>
              <a:rPr lang="en-US" sz="2800" dirty="0" smtClean="0"/>
              <a:t>Used Library of congress lcgft manual as A guide for creating the authority records</a:t>
            </a:r>
          </a:p>
          <a:p>
            <a:pPr lvl="1"/>
            <a:r>
              <a:rPr lang="en-US" sz="2800" dirty="0" smtClean="0"/>
              <a:t>Citation  of sources – aimed for at least three sources for each term</a:t>
            </a:r>
          </a:p>
          <a:p>
            <a:pPr lvl="1"/>
            <a:r>
              <a:rPr lang="en-US" sz="2800" dirty="0" smtClean="0"/>
              <a:t>Broader term references  (</a:t>
            </a:r>
            <a:r>
              <a:rPr lang="en-US" sz="2800" dirty="0" smtClean="0">
                <a:solidFill>
                  <a:srgbClr val="FF0000"/>
                </a:solidFill>
              </a:rPr>
              <a:t>see also references</a:t>
            </a:r>
            <a:r>
              <a:rPr lang="en-US" sz="2800" dirty="0" smtClean="0"/>
              <a:t>)</a:t>
            </a:r>
          </a:p>
          <a:p>
            <a:pPr lvl="1"/>
            <a:r>
              <a:rPr lang="en-US" sz="2800" dirty="0" smtClean="0"/>
              <a:t>Related terms references  (</a:t>
            </a:r>
            <a:r>
              <a:rPr lang="en-US" sz="2800" dirty="0" smtClean="0">
                <a:solidFill>
                  <a:srgbClr val="FF0000"/>
                </a:solidFill>
              </a:rPr>
              <a:t>see also references</a:t>
            </a:r>
            <a:r>
              <a:rPr lang="en-US" sz="2800" dirty="0" smtClean="0"/>
              <a:t>)</a:t>
            </a:r>
          </a:p>
          <a:p>
            <a:pPr lvl="1"/>
            <a:r>
              <a:rPr lang="en-US" sz="2800" dirty="0" smtClean="0"/>
              <a:t>“USED FOR” references  (</a:t>
            </a:r>
            <a:r>
              <a:rPr lang="en-US" sz="2800" dirty="0" smtClean="0">
                <a:solidFill>
                  <a:srgbClr val="FF0000"/>
                </a:solidFill>
              </a:rPr>
              <a:t>see references</a:t>
            </a:r>
            <a:r>
              <a:rPr lang="en-US" sz="2800" dirty="0" smtClean="0"/>
              <a:t>)</a:t>
            </a:r>
          </a:p>
          <a:p>
            <a:pPr lvl="1"/>
            <a:r>
              <a:rPr lang="en-US" sz="2800" dirty="0" smtClean="0"/>
              <a:t>Scope notes</a:t>
            </a:r>
          </a:p>
          <a:p>
            <a:pPr marL="457200" lvl="1" indent="0">
              <a:buNone/>
            </a:pPr>
            <a:endParaRPr lang="en-US" sz="2800" dirty="0" smtClean="0"/>
          </a:p>
          <a:p>
            <a:pPr lvl="1"/>
            <a:endParaRPr lang="en-US" sz="2800" dirty="0"/>
          </a:p>
        </p:txBody>
      </p:sp>
    </p:spTree>
    <p:extLst>
      <p:ext uri="{BB962C8B-B14F-4D97-AF65-F5344CB8AC3E}">
        <p14:creationId xmlns:p14="http://schemas.microsoft.com/office/powerpoint/2010/main" val="26052920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2999</TotalTime>
  <Words>1923</Words>
  <Application>Microsoft Office PowerPoint</Application>
  <PresentationFormat>Widescreen</PresentationFormat>
  <Paragraphs>168</Paragraphs>
  <Slides>32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Black</vt:lpstr>
      <vt:lpstr>Calibri</vt:lpstr>
      <vt:lpstr>Impact</vt:lpstr>
      <vt:lpstr>Main Event</vt:lpstr>
      <vt:lpstr>olac Video Game Genre Vocabulary</vt:lpstr>
      <vt:lpstr>Setting the stage for the need of a  video game genre vocabulary</vt:lpstr>
      <vt:lpstr>CAMMS SAC GFIS Working Group on video game genre vocabulary</vt:lpstr>
      <vt:lpstr>PROPOSAL  SUBMITTED TO OLAC Executive board</vt:lpstr>
      <vt:lpstr>PROPOSAL accepted</vt:lpstr>
      <vt:lpstr>RESEARCH PHASE</vt:lpstr>
      <vt:lpstr>SOME OF THE LITERARY SOURCES CITED</vt:lpstr>
      <vt:lpstr>more about the sources cited</vt:lpstr>
      <vt:lpstr>Authority records</vt:lpstr>
      <vt:lpstr>SAMPLE AUTHORITY RECORD</vt:lpstr>
      <vt:lpstr>SAMPLE AUTHORITY RECORD Continued</vt:lpstr>
      <vt:lpstr>SYNDETIC structure of the  video game thesaurus</vt:lpstr>
      <vt:lpstr>PowerPoint Presentation</vt:lpstr>
      <vt:lpstr> http://www.olacinc.org/video-game-vocabulary </vt:lpstr>
      <vt:lpstr> VOCABULARY resources available on the OLAC website  http:/www.olacinc.org/olac-video-game-vocabulary </vt:lpstr>
      <vt:lpstr>Guidelines For  OLAC Video Game Genre Terms (Olacvggt)</vt:lpstr>
      <vt:lpstr>ALPHABETICAL LIST  OF OLAC VIDEO GAME GENRE TERMS</vt:lpstr>
      <vt:lpstr>   TEXT VERSION OF THE OLAC VIDEO GAME GENRE TERMS (OLACVGGT) MARC AUTHORITY RECORDS </vt:lpstr>
      <vt:lpstr>MARC Authority Records  to download</vt:lpstr>
      <vt:lpstr>Traffic to the oLAC website</vt:lpstr>
      <vt:lpstr>PowerPoint Presentation</vt:lpstr>
      <vt:lpstr>PowerPoint Presentation</vt:lpstr>
      <vt:lpstr>PowerPoint Presentation</vt:lpstr>
      <vt:lpstr>PowerPoint Presentation</vt:lpstr>
      <vt:lpstr>PowerPoint Presentation</vt:lpstr>
      <vt:lpstr> http://metadataregistry.org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olac Video Game Genre Vocabulary</dc:title>
  <dc:creator>Rosemary Groenwald</dc:creator>
  <cp:lastModifiedBy>User</cp:lastModifiedBy>
  <cp:revision>120</cp:revision>
  <dcterms:created xsi:type="dcterms:W3CDTF">2018-06-15T12:47:45Z</dcterms:created>
  <dcterms:modified xsi:type="dcterms:W3CDTF">2019-06-22T19:36:40Z</dcterms:modified>
</cp:coreProperties>
</file>