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7" r:id="rId3"/>
    <p:sldId id="266" r:id="rId4"/>
    <p:sldId id="259" r:id="rId5"/>
    <p:sldId id="260" r:id="rId6"/>
    <p:sldId id="261" r:id="rId7"/>
    <p:sldId id="262" r:id="rId8"/>
    <p:sldId id="267" r:id="rId9"/>
    <p:sldId id="264" r:id="rId10"/>
    <p:sldId id="268" r:id="rId11"/>
    <p:sldId id="269" r:id="rId12"/>
    <p:sldId id="271"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3203AA-DB67-4FE6-9C0A-8977F5124713}" v="2634" dt="2022-03-11T04:31:07.465"/>
    <p1510:client id="{E807FC4D-2B72-2AE7-DE39-B4E6563C96D1}" v="1061" dt="2022-03-11T15:26:22.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79CE54-C06C-F74D-A5EE-9D9AE269F7E0}"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240832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9CE54-C06C-F74D-A5EE-9D9AE269F7E0}"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91357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9CE54-C06C-F74D-A5EE-9D9AE269F7E0}"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2977014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73749"/>
            <a:ext cx="5384800" cy="41524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73749"/>
            <a:ext cx="5384800" cy="41524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79CE54-C06C-F74D-A5EE-9D9AE269F7E0}"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120723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5535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95115"/>
            <a:ext cx="5386917" cy="38310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65535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295115"/>
            <a:ext cx="5389033" cy="38310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79CE54-C06C-F74D-A5EE-9D9AE269F7E0}" type="datetimeFigureOut">
              <a:rPr lang="en-US" smtClean="0"/>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2110523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79CE54-C06C-F74D-A5EE-9D9AE269F7E0}"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1765971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9CE54-C06C-F74D-A5EE-9D9AE269F7E0}"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16333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46838"/>
            <a:ext cx="4011084" cy="78151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46839"/>
            <a:ext cx="6815667" cy="51793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728355"/>
            <a:ext cx="4011084" cy="439780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9CE54-C06C-F74D-A5EE-9D9AE269F7E0}"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9790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33685" y="924294"/>
            <a:ext cx="8427264" cy="38032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9CE54-C06C-F74D-A5EE-9D9AE269F7E0}"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662027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9CE54-C06C-F74D-A5EE-9D9AE269F7E0}"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2488231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09265"/>
            <a:ext cx="2743200" cy="5216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09265"/>
            <a:ext cx="8026400" cy="52168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9CE54-C06C-F74D-A5EE-9D9AE269F7E0}"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89811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83074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111599"/>
            <a:ext cx="10972800" cy="40145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9CE54-C06C-F74D-A5EE-9D9AE269F7E0}" type="datetimeFigureOut">
              <a:rPr lang="en-US" smtClean="0"/>
              <a:t>3/11/2022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25CAF-B04A-5C44-8451-7A86437A963E}" type="slidenum">
              <a:rPr lang="en-US" smtClean="0"/>
              <a:t>‹#›</a:t>
            </a:fld>
            <a:endParaRPr lang="en-US"/>
          </a:p>
        </p:txBody>
      </p:sp>
    </p:spTree>
    <p:extLst>
      <p:ext uri="{BB962C8B-B14F-4D97-AF65-F5344CB8AC3E}">
        <p14:creationId xmlns:p14="http://schemas.microsoft.com/office/powerpoint/2010/main" val="11932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hyperlink" Target="https://www.metis-group.com/" TargetMode="External"/><Relationship Id="rId3" Type="http://schemas.openxmlformats.org/officeDocument/2006/relationships/hyperlink" Target="https://www.betterlight.com/" TargetMode="External"/><Relationship Id="rId7" Type="http://schemas.openxmlformats.org/officeDocument/2006/relationships/hyperlink" Target="https://www.silverfast.com/show/it8-targets/en.html" TargetMode="External"/><Relationship Id="rId2" Type="http://schemas.openxmlformats.org/officeDocument/2006/relationships/hyperlink" Target="https://www.weareavp.com/products/mdqc/" TargetMode="External"/><Relationship Id="rId1" Type="http://schemas.openxmlformats.org/officeDocument/2006/relationships/slideLayout" Target="../slideLayouts/slideLayout13.xml"/><Relationship Id="rId6" Type="http://schemas.openxmlformats.org/officeDocument/2006/relationships/hyperlink" Target="https://www.gtilite.com/wp-content/uploads/2019/03/Neutral-Gray-Paint_2pg_Screen.pdf" TargetMode="External"/><Relationship Id="rId5" Type="http://schemas.openxmlformats.org/officeDocument/2006/relationships/hyperlink" Target="https://heritage-digitaltransitions.com/dt-ixh-150mp-cultural-heritage-camera-by-phase-one/" TargetMode="External"/><Relationship Id="rId10" Type="http://schemas.openxmlformats.org/officeDocument/2006/relationships/hyperlink" Target="https://www.sherwin-williams.com/" TargetMode="External"/><Relationship Id="rId4" Type="http://schemas.openxmlformats.org/officeDocument/2006/relationships/hyperlink" Target="https://spyderx.datacolor.com/" TargetMode="External"/><Relationship Id="rId9" Type="http://schemas.openxmlformats.org/officeDocument/2006/relationships/hyperlink" Target="http://www.digitizationguidelines.gov/guidelines/FADGI%20Federal%20%20Agencies%20Digital%20Guidelines%20Initiative-2016%20Final_rev1.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digitizationguidelines.gov/guidelines/FADGI%20Federal%20%20Agencies%20Digital%20Guidelines%20Initiative-2016%20Final_rev1.pdf"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spyderx.datacolor.com/" TargetMode="External"/><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hyperlink" Target="https://commons.wikimedia.org/wiki/File:IT8target.jpg"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bhphotovideo.com/c/product/263737-REG/GTI_N8_G_Standard_Gray_Neutral_8.html"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vert="horz" lIns="91440" tIns="45720" rIns="91440" bIns="45720" rtlCol="0" anchor="t">
            <a:normAutofit/>
          </a:bodyPr>
          <a:lstStyle/>
          <a:p>
            <a:r>
              <a:rPr lang="en-US" dirty="0"/>
              <a:t>By: Bethann Rea</a:t>
            </a:r>
          </a:p>
          <a:p>
            <a:r>
              <a:rPr lang="en-US" dirty="0"/>
              <a:t>ALA Core IG – Digital Conversion</a:t>
            </a:r>
          </a:p>
          <a:p>
            <a:r>
              <a:rPr lang="en-US" dirty="0"/>
              <a:t>March 11th, 2022</a:t>
            </a:r>
          </a:p>
        </p:txBody>
      </p:sp>
      <p:sp>
        <p:nvSpPr>
          <p:cNvPr id="2" name="Title 1"/>
          <p:cNvSpPr>
            <a:spLocks noGrp="1"/>
          </p:cNvSpPr>
          <p:nvPr>
            <p:ph type="ctrTitle"/>
          </p:nvPr>
        </p:nvSpPr>
        <p:spPr/>
        <p:txBody>
          <a:bodyPr/>
          <a:lstStyle/>
          <a:p>
            <a:r>
              <a:rPr lang="en-US" dirty="0">
                <a:ea typeface="+mj-lt"/>
                <a:cs typeface="+mj-lt"/>
              </a:rPr>
              <a:t>Becoming FADGI: Creating a Compliant Digital Imaging Workspace</a:t>
            </a:r>
            <a:endParaRPr lang="en-US" dirty="0"/>
          </a:p>
        </p:txBody>
      </p:sp>
    </p:spTree>
    <p:extLst>
      <p:ext uri="{BB962C8B-B14F-4D97-AF65-F5344CB8AC3E}">
        <p14:creationId xmlns:p14="http://schemas.microsoft.com/office/powerpoint/2010/main" val="2950423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5CEC19-F68F-43E1-9FF4-C9FCF84AE80E}"/>
              </a:ext>
            </a:extLst>
          </p:cNvPr>
          <p:cNvSpPr txBox="1"/>
          <p:nvPr/>
        </p:nvSpPr>
        <p:spPr>
          <a:xfrm>
            <a:off x="771525" y="6105525"/>
            <a:ext cx="106489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Figures 12 &amp; 13: Department photos of digitization lab after completion of painting project in January 2022. </a:t>
            </a:r>
            <a:endParaRPr lang="en-US" dirty="0"/>
          </a:p>
        </p:txBody>
      </p:sp>
      <p:pic>
        <p:nvPicPr>
          <p:cNvPr id="6" name="Picture 6" descr="Equipment in the digitization lab setup after the ceiling and walls have been painted. ">
            <a:extLst>
              <a:ext uri="{FF2B5EF4-FFF2-40B4-BE49-F238E27FC236}">
                <a16:creationId xmlns:a16="http://schemas.microsoft.com/office/drawing/2014/main" id="{C1EF2C70-42F0-451D-A5F5-CFF45DC488D9}"/>
              </a:ext>
            </a:extLst>
          </p:cNvPr>
          <p:cNvPicPr>
            <a:picLocks noGrp="1" noChangeAspect="1"/>
          </p:cNvPicPr>
          <p:nvPr>
            <p:ph sz="half" idx="2"/>
          </p:nvPr>
        </p:nvPicPr>
        <p:blipFill>
          <a:blip r:embed="rId2"/>
          <a:stretch>
            <a:fillRect/>
          </a:stretch>
        </p:blipFill>
        <p:spPr>
          <a:xfrm>
            <a:off x="6197600" y="2030657"/>
            <a:ext cx="5384800" cy="4038600"/>
          </a:xfrm>
        </p:spPr>
      </p:pic>
      <p:pic>
        <p:nvPicPr>
          <p:cNvPr id="5" name="Picture 5" descr="Disorganized equipment in the digitization lab at Penn State University Libraries. ">
            <a:extLst>
              <a:ext uri="{FF2B5EF4-FFF2-40B4-BE49-F238E27FC236}">
                <a16:creationId xmlns:a16="http://schemas.microsoft.com/office/drawing/2014/main" id="{7B96D716-D728-4F0E-9C72-A13469DBEBA2}"/>
              </a:ext>
            </a:extLst>
          </p:cNvPr>
          <p:cNvPicPr>
            <a:picLocks noGrp="1" noChangeAspect="1"/>
          </p:cNvPicPr>
          <p:nvPr>
            <p:ph sz="half" idx="1"/>
          </p:nvPr>
        </p:nvPicPr>
        <p:blipFill>
          <a:blip r:embed="rId3"/>
          <a:stretch>
            <a:fillRect/>
          </a:stretch>
        </p:blipFill>
        <p:spPr>
          <a:xfrm>
            <a:off x="609600" y="2030657"/>
            <a:ext cx="5384800" cy="4038600"/>
          </a:xfrm>
        </p:spPr>
      </p:pic>
      <p:sp>
        <p:nvSpPr>
          <p:cNvPr id="2" name="Title 1">
            <a:extLst>
              <a:ext uri="{FF2B5EF4-FFF2-40B4-BE49-F238E27FC236}">
                <a16:creationId xmlns:a16="http://schemas.microsoft.com/office/drawing/2014/main" id="{043A314B-1ACA-4474-9E78-EEBC219855E7}"/>
              </a:ext>
            </a:extLst>
          </p:cNvPr>
          <p:cNvSpPr>
            <a:spLocks noGrp="1"/>
          </p:cNvSpPr>
          <p:nvPr>
            <p:ph type="title"/>
          </p:nvPr>
        </p:nvSpPr>
        <p:spPr/>
        <p:txBody>
          <a:bodyPr/>
          <a:lstStyle/>
          <a:p>
            <a:r>
              <a:rPr lang="en-US" dirty="0"/>
              <a:t>Reopening the Digitization Lab</a:t>
            </a:r>
          </a:p>
        </p:txBody>
      </p:sp>
    </p:spTree>
    <p:extLst>
      <p:ext uri="{BB962C8B-B14F-4D97-AF65-F5344CB8AC3E}">
        <p14:creationId xmlns:p14="http://schemas.microsoft.com/office/powerpoint/2010/main" val="91898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11D00-A70C-40BD-8291-C5CC17A2BD3E}"/>
              </a:ext>
            </a:extLst>
          </p:cNvPr>
          <p:cNvSpPr>
            <a:spLocks noGrp="1"/>
          </p:cNvSpPr>
          <p:nvPr>
            <p:ph idx="1"/>
          </p:nvPr>
        </p:nvSpPr>
        <p:spPr/>
        <p:txBody>
          <a:bodyPr vert="horz" lIns="91440" tIns="45720" rIns="91440" bIns="45720" rtlCol="0" anchor="t">
            <a:normAutofit fontScale="92500" lnSpcReduction="10000"/>
          </a:bodyPr>
          <a:lstStyle/>
          <a:p>
            <a:pPr>
              <a:buNone/>
            </a:pPr>
            <a:r>
              <a:rPr lang="en-US" sz="1600" dirty="0">
                <a:ea typeface="+mn-lt"/>
                <a:cs typeface="+mn-lt"/>
              </a:rPr>
              <a:t>AVP. (2022).</a:t>
            </a:r>
            <a:r>
              <a:rPr lang="en-US" sz="1600" i="1" dirty="0">
                <a:ea typeface="+mn-lt"/>
                <a:cs typeface="+mn-lt"/>
              </a:rPr>
              <a:t>MDQC</a:t>
            </a:r>
            <a:r>
              <a:rPr lang="en-US" sz="1600" dirty="0">
                <a:ea typeface="+mn-lt"/>
                <a:cs typeface="+mn-lt"/>
              </a:rPr>
              <a:t>. </a:t>
            </a:r>
            <a:r>
              <a:rPr lang="en-US" sz="1600" dirty="0">
                <a:ea typeface="+mn-lt"/>
                <a:cs typeface="+mn-lt"/>
                <a:hlinkClick r:id="rId2"/>
              </a:rPr>
              <a:t>https://www.weareavp.com/products/mdqc/</a:t>
            </a:r>
            <a:r>
              <a:rPr lang="en-US" sz="1600" dirty="0">
                <a:ea typeface="+mn-lt"/>
                <a:cs typeface="+mn-lt"/>
              </a:rPr>
              <a:t> </a:t>
            </a:r>
            <a:endParaRPr lang="en-US"/>
          </a:p>
          <a:p>
            <a:pPr>
              <a:buNone/>
            </a:pPr>
            <a:r>
              <a:rPr lang="en-US" sz="1600" dirty="0">
                <a:ea typeface="+mn-lt"/>
                <a:cs typeface="+mn-lt"/>
              </a:rPr>
              <a:t>Better Light Inc. (2012). </a:t>
            </a:r>
            <a:r>
              <a:rPr lang="en-US" sz="1600" i="1" dirty="0">
                <a:ea typeface="+mn-lt"/>
                <a:cs typeface="+mn-lt"/>
              </a:rPr>
              <a:t>Better Light Large Format Digital Photography - the world's Finest Digital Camera System</a:t>
            </a:r>
            <a:r>
              <a:rPr lang="en-US" sz="1600" dirty="0">
                <a:ea typeface="+mn-lt"/>
                <a:cs typeface="+mn-lt"/>
              </a:rPr>
              <a:t>. Better Light Large Format Digital Photography. </a:t>
            </a:r>
            <a:r>
              <a:rPr lang="en-US" sz="1600" dirty="0">
                <a:ea typeface="+mn-lt"/>
                <a:cs typeface="+mn-lt"/>
                <a:hlinkClick r:id="rId3"/>
              </a:rPr>
              <a:t>https://www.betterlight.com/</a:t>
            </a:r>
            <a:r>
              <a:rPr lang="en-US" sz="1600" dirty="0">
                <a:ea typeface="+mn-lt"/>
                <a:cs typeface="+mn-lt"/>
              </a:rPr>
              <a:t> </a:t>
            </a:r>
            <a:endParaRPr lang="en-US"/>
          </a:p>
          <a:p>
            <a:pPr>
              <a:buNone/>
            </a:pPr>
            <a:r>
              <a:rPr lang="en-US" sz="1600" dirty="0" err="1">
                <a:ea typeface="+mn-lt"/>
                <a:cs typeface="+mn-lt"/>
              </a:rPr>
              <a:t>DataColor</a:t>
            </a:r>
            <a:r>
              <a:rPr lang="en-US" sz="1600" dirty="0">
                <a:ea typeface="+mn-lt"/>
                <a:cs typeface="+mn-lt"/>
              </a:rPr>
              <a:t>. (2022). </a:t>
            </a:r>
            <a:r>
              <a:rPr lang="en-US" sz="1600" i="1" dirty="0">
                <a:ea typeface="+mn-lt"/>
                <a:cs typeface="+mn-lt"/>
              </a:rPr>
              <a:t>Our best monitor calibration tool ever: </a:t>
            </a:r>
            <a:r>
              <a:rPr lang="en-US" sz="1600" i="1" dirty="0" err="1">
                <a:ea typeface="+mn-lt"/>
                <a:cs typeface="+mn-lt"/>
              </a:rPr>
              <a:t>Datacolor</a:t>
            </a:r>
            <a:r>
              <a:rPr lang="en-US" sz="1600" i="1" dirty="0">
                <a:ea typeface="+mn-lt"/>
                <a:cs typeface="+mn-lt"/>
              </a:rPr>
              <a:t>.</a:t>
            </a:r>
            <a:r>
              <a:rPr lang="en-US" sz="1600" dirty="0">
                <a:ea typeface="+mn-lt"/>
                <a:cs typeface="+mn-lt"/>
              </a:rPr>
              <a:t> </a:t>
            </a:r>
            <a:r>
              <a:rPr lang="en-US" sz="1600" dirty="0" err="1">
                <a:ea typeface="+mn-lt"/>
                <a:cs typeface="+mn-lt"/>
              </a:rPr>
              <a:t>SpyderX</a:t>
            </a:r>
            <a:r>
              <a:rPr lang="en-US" sz="1600" dirty="0">
                <a:ea typeface="+mn-lt"/>
                <a:cs typeface="+mn-lt"/>
              </a:rPr>
              <a:t>. </a:t>
            </a:r>
            <a:r>
              <a:rPr lang="en-US" sz="1600" dirty="0">
                <a:ea typeface="+mn-lt"/>
                <a:cs typeface="+mn-lt"/>
                <a:hlinkClick r:id="rId4"/>
              </a:rPr>
              <a:t>https://spyderx.datacolor.com/</a:t>
            </a:r>
            <a:r>
              <a:rPr lang="en-US" sz="1600" dirty="0">
                <a:ea typeface="+mn-lt"/>
                <a:cs typeface="+mn-lt"/>
              </a:rPr>
              <a:t> </a:t>
            </a:r>
            <a:endParaRPr lang="en-US"/>
          </a:p>
          <a:p>
            <a:pPr>
              <a:buNone/>
            </a:pPr>
            <a:r>
              <a:rPr lang="en-US" sz="1600" dirty="0">
                <a:ea typeface="+mn-lt"/>
                <a:cs typeface="+mn-lt"/>
              </a:rPr>
              <a:t>Digital Transitions. (2022). </a:t>
            </a:r>
            <a:r>
              <a:rPr lang="en-US" sz="1600" i="1" dirty="0">
                <a:ea typeface="+mn-lt"/>
                <a:cs typeface="+mn-lt"/>
              </a:rPr>
              <a:t>IXH 150mp camera system</a:t>
            </a:r>
            <a:r>
              <a:rPr lang="en-US" sz="1600" dirty="0">
                <a:ea typeface="+mn-lt"/>
                <a:cs typeface="+mn-lt"/>
              </a:rPr>
              <a:t>. DT Heritage. </a:t>
            </a:r>
            <a:r>
              <a:rPr lang="en-US" sz="1600" dirty="0">
                <a:ea typeface="+mn-lt"/>
                <a:cs typeface="+mn-lt"/>
                <a:hlinkClick r:id="rId5"/>
              </a:rPr>
              <a:t>https://heritage-digitaltransitions.com/dt-ixh-150mp-cultural-heritage-camera-by-phase-one/</a:t>
            </a:r>
            <a:r>
              <a:rPr lang="en-US" sz="1600" dirty="0">
                <a:ea typeface="+mn-lt"/>
                <a:cs typeface="+mn-lt"/>
              </a:rPr>
              <a:t> </a:t>
            </a:r>
            <a:endParaRPr lang="en-US"/>
          </a:p>
          <a:p>
            <a:pPr>
              <a:buNone/>
            </a:pPr>
            <a:r>
              <a:rPr lang="en-US" sz="1600" dirty="0">
                <a:ea typeface="+mn-lt"/>
                <a:cs typeface="+mn-lt"/>
              </a:rPr>
              <a:t>GTI Graphic Technology, Inc. (2019). </a:t>
            </a:r>
            <a:r>
              <a:rPr lang="en-US" sz="1600" i="1" dirty="0">
                <a:ea typeface="+mn-lt"/>
                <a:cs typeface="+mn-lt"/>
              </a:rPr>
              <a:t>Neutral gray paint - GTI graphic technology inc.</a:t>
            </a:r>
            <a:r>
              <a:rPr lang="en-US" sz="1600" dirty="0">
                <a:ea typeface="+mn-lt"/>
                <a:cs typeface="+mn-lt"/>
              </a:rPr>
              <a:t> Standard Neutral Gray Paints.  </a:t>
            </a:r>
            <a:r>
              <a:rPr lang="en-US" sz="1600" dirty="0">
                <a:ea typeface="+mn-lt"/>
                <a:cs typeface="+mn-lt"/>
                <a:hlinkClick r:id="rId6"/>
              </a:rPr>
              <a:t>https://www.gtilite.com/wp-content/uploads/2019/03/Neutral-Gray-Paint_2pg_Screen.pdf</a:t>
            </a:r>
            <a:r>
              <a:rPr lang="en-US" sz="1600" dirty="0">
                <a:ea typeface="+mn-lt"/>
                <a:cs typeface="+mn-lt"/>
              </a:rPr>
              <a:t> </a:t>
            </a:r>
            <a:endParaRPr lang="en-US">
              <a:ea typeface="+mn-lt"/>
              <a:cs typeface="+mn-lt"/>
            </a:endParaRPr>
          </a:p>
          <a:p>
            <a:pPr>
              <a:buNone/>
            </a:pPr>
            <a:r>
              <a:rPr lang="en-US" sz="1600" dirty="0">
                <a:ea typeface="+mn-lt"/>
                <a:cs typeface="+mn-lt"/>
              </a:rPr>
              <a:t>LaserSoft Imaging. (2022). </a:t>
            </a:r>
            <a:r>
              <a:rPr lang="en-US" sz="1600" i="1" dirty="0">
                <a:ea typeface="+mn-lt"/>
                <a:cs typeface="+mn-lt"/>
              </a:rPr>
              <a:t>LaserSoft imaging targets for color calibration</a:t>
            </a:r>
            <a:r>
              <a:rPr lang="en-US" sz="1600" dirty="0">
                <a:ea typeface="+mn-lt"/>
                <a:cs typeface="+mn-lt"/>
              </a:rPr>
              <a:t>. LaserSoft Imaging. </a:t>
            </a:r>
            <a:r>
              <a:rPr lang="en-US" sz="1600" dirty="0">
                <a:ea typeface="+mn-lt"/>
                <a:cs typeface="+mn-lt"/>
                <a:hlinkClick r:id="rId7"/>
              </a:rPr>
              <a:t>https://www.silverfast.com/show/it8-targets/en.html</a:t>
            </a:r>
            <a:r>
              <a:rPr lang="en-US" sz="1600" dirty="0">
                <a:ea typeface="+mn-lt"/>
                <a:cs typeface="+mn-lt"/>
              </a:rPr>
              <a:t> </a:t>
            </a:r>
            <a:endParaRPr lang="en-US">
              <a:ea typeface="+mn-lt"/>
              <a:cs typeface="+mn-lt"/>
            </a:endParaRPr>
          </a:p>
          <a:p>
            <a:pPr>
              <a:buNone/>
            </a:pPr>
            <a:r>
              <a:rPr lang="en-US" sz="1600" dirty="0">
                <a:ea typeface="+mn-lt"/>
                <a:cs typeface="+mn-lt"/>
              </a:rPr>
              <a:t>METIS. (2022). </a:t>
            </a:r>
            <a:r>
              <a:rPr lang="en-US" sz="1600" i="1" dirty="0">
                <a:ea typeface="+mn-lt"/>
                <a:cs typeface="+mn-lt"/>
              </a:rPr>
              <a:t>Metis systems - high quality scanners for industry and cultural institutions</a:t>
            </a:r>
            <a:r>
              <a:rPr lang="en-US" sz="1600" dirty="0">
                <a:ea typeface="+mn-lt"/>
                <a:cs typeface="+mn-lt"/>
              </a:rPr>
              <a:t>. METIS DRS 1520 DCS.  </a:t>
            </a:r>
            <a:r>
              <a:rPr lang="en-US" sz="1600" dirty="0">
                <a:ea typeface="+mn-lt"/>
                <a:cs typeface="+mn-lt"/>
                <a:hlinkClick r:id="rId8"/>
              </a:rPr>
              <a:t>https://www.metis-group.com/</a:t>
            </a:r>
            <a:r>
              <a:rPr lang="en-US" sz="1600" dirty="0">
                <a:ea typeface="+mn-lt"/>
                <a:cs typeface="+mn-lt"/>
              </a:rPr>
              <a:t> </a:t>
            </a:r>
            <a:endParaRPr lang="en-US"/>
          </a:p>
          <a:p>
            <a:pPr>
              <a:buNone/>
            </a:pPr>
            <a:r>
              <a:rPr lang="en-US" sz="1600" dirty="0">
                <a:ea typeface="+mn-lt"/>
                <a:cs typeface="+mn-lt"/>
              </a:rPr>
              <a:t>Rieger, T. (Ed.). (2016). Technical Guidelines for Digitizing Cultural Heritage Materials: Creation of Raster Image Files.  </a:t>
            </a:r>
            <a:r>
              <a:rPr lang="en-US" sz="1600" dirty="0">
                <a:ea typeface="+mn-lt"/>
                <a:cs typeface="+mn-lt"/>
                <a:hlinkClick r:id="rId9"/>
              </a:rPr>
              <a:t>http://www.digitizationguidelines.gov/guidelines/FADGI%20Federal%20%20Agencies%20Digital%20Guidelines%20Initiative-2016%20Final_rev1.pdf</a:t>
            </a:r>
            <a:r>
              <a:rPr lang="en-US" sz="1600" dirty="0">
                <a:ea typeface="+mn-lt"/>
                <a:cs typeface="+mn-lt"/>
              </a:rPr>
              <a:t> </a:t>
            </a:r>
            <a:endParaRPr lang="en-US" sz="1600"/>
          </a:p>
          <a:p>
            <a:pPr>
              <a:buNone/>
            </a:pPr>
            <a:r>
              <a:rPr lang="en-US" sz="1600" dirty="0">
                <a:ea typeface="+mn-lt"/>
                <a:cs typeface="+mn-lt"/>
              </a:rPr>
              <a:t>Sherwin-Williams. (2022). </a:t>
            </a:r>
            <a:r>
              <a:rPr lang="en-US" sz="1600" i="1" dirty="0">
                <a:ea typeface="+mn-lt"/>
                <a:cs typeface="+mn-lt"/>
              </a:rPr>
              <a:t>Williams paints, stains, supplies and Coating Solutions</a:t>
            </a:r>
            <a:r>
              <a:rPr lang="en-US" sz="1600" dirty="0">
                <a:ea typeface="+mn-lt"/>
                <a:cs typeface="+mn-lt"/>
              </a:rPr>
              <a:t>. Sherwin-Williams. </a:t>
            </a:r>
            <a:r>
              <a:rPr lang="en-US" sz="1600" dirty="0">
                <a:ea typeface="+mn-lt"/>
                <a:cs typeface="+mn-lt"/>
                <a:hlinkClick r:id="rId10"/>
              </a:rPr>
              <a:t>https://www.sherwin-williams.com/</a:t>
            </a:r>
            <a:r>
              <a:rPr lang="en-US" sz="1600" dirty="0">
                <a:ea typeface="+mn-lt"/>
                <a:cs typeface="+mn-lt"/>
              </a:rPr>
              <a:t> </a:t>
            </a:r>
            <a:endParaRPr lang="en-US"/>
          </a:p>
          <a:p>
            <a:pPr>
              <a:buNone/>
            </a:pPr>
            <a:endParaRPr lang="en-US" sz="1600" dirty="0"/>
          </a:p>
          <a:p>
            <a:pPr marL="0" indent="0">
              <a:buNone/>
            </a:pPr>
            <a:endParaRPr lang="en-US" dirty="0"/>
          </a:p>
        </p:txBody>
      </p:sp>
      <p:sp>
        <p:nvSpPr>
          <p:cNvPr id="2" name="Title 1">
            <a:extLst>
              <a:ext uri="{FF2B5EF4-FFF2-40B4-BE49-F238E27FC236}">
                <a16:creationId xmlns:a16="http://schemas.microsoft.com/office/drawing/2014/main" id="{45FC217E-5C31-4A35-8F9D-A14C0CE5647D}"/>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570086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3D9135-B6F8-4AED-9299-D1ACDE4D3E4A}"/>
              </a:ext>
            </a:extLst>
          </p:cNvPr>
          <p:cNvSpPr txBox="1"/>
          <p:nvPr/>
        </p:nvSpPr>
        <p:spPr>
          <a:xfrm>
            <a:off x="6135831" y="6248400"/>
            <a:ext cx="560069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Figure 14: Department photo of PhaseOne Camera taken August 2020.</a:t>
            </a:r>
            <a:endParaRPr lang="en-US" sz="1400" dirty="0"/>
          </a:p>
        </p:txBody>
      </p:sp>
      <p:pic>
        <p:nvPicPr>
          <p:cNvPr id="11" name="Picture 11" descr="PhaseOne camera system at the digitization lab in the Pattee and Paterno Libraries. ">
            <a:extLst>
              <a:ext uri="{FF2B5EF4-FFF2-40B4-BE49-F238E27FC236}">
                <a16:creationId xmlns:a16="http://schemas.microsoft.com/office/drawing/2014/main" id="{BCB542FE-029E-4C60-A585-AAF7113EC446}"/>
              </a:ext>
            </a:extLst>
          </p:cNvPr>
          <p:cNvPicPr>
            <a:picLocks noGrp="1" noChangeAspect="1"/>
          </p:cNvPicPr>
          <p:nvPr>
            <p:ph sz="half" idx="2"/>
          </p:nvPr>
        </p:nvPicPr>
        <p:blipFill rotWithShape="1">
          <a:blip r:embed="rId2"/>
          <a:srcRect l="2741" r="-3" b="-3"/>
          <a:stretch/>
        </p:blipFill>
        <p:spPr>
          <a:xfrm>
            <a:off x="6197600" y="1973749"/>
            <a:ext cx="5384800" cy="4152415"/>
          </a:xfrm>
          <a:noFill/>
        </p:spPr>
      </p:pic>
      <p:sp>
        <p:nvSpPr>
          <p:cNvPr id="4" name="Content Placeholder 3">
            <a:extLst>
              <a:ext uri="{FF2B5EF4-FFF2-40B4-BE49-F238E27FC236}">
                <a16:creationId xmlns:a16="http://schemas.microsoft.com/office/drawing/2014/main" id="{B211C947-8D2C-4373-9607-7A61E102FF1E}"/>
              </a:ext>
            </a:extLst>
          </p:cNvPr>
          <p:cNvSpPr>
            <a:spLocks noGrp="1"/>
          </p:cNvSpPr>
          <p:nvPr>
            <p:ph sz="half" idx="1"/>
          </p:nvPr>
        </p:nvSpPr>
        <p:spPr>
          <a:xfrm>
            <a:off x="609600" y="2721894"/>
            <a:ext cx="5384800" cy="2656125"/>
          </a:xfrm>
        </p:spPr>
        <p:txBody>
          <a:bodyPr vert="horz" lIns="91440" tIns="45720" rIns="91440" bIns="45720" rtlCol="0" anchor="t">
            <a:normAutofit/>
          </a:bodyPr>
          <a:lstStyle/>
          <a:p>
            <a:pPr marL="0" indent="0">
              <a:buNone/>
            </a:pPr>
            <a:r>
              <a:rPr lang="en-US" dirty="0"/>
              <a:t>Contact Information:</a:t>
            </a:r>
            <a:endParaRPr lang="en-US"/>
          </a:p>
          <a:p>
            <a:pPr marL="0" indent="0">
              <a:buNone/>
            </a:pPr>
            <a:r>
              <a:rPr lang="en-US" sz="2400" dirty="0"/>
              <a:t>Bethann Rea</a:t>
            </a:r>
          </a:p>
          <a:p>
            <a:pPr marL="0" indent="0">
              <a:buNone/>
            </a:pPr>
            <a:r>
              <a:rPr lang="en-US" sz="2400" dirty="0"/>
              <a:t>Digital Collections Management Librarian, Penn State University </a:t>
            </a:r>
          </a:p>
          <a:p>
            <a:pPr marL="0" indent="0">
              <a:buNone/>
            </a:pPr>
            <a:r>
              <a:rPr lang="en-US" sz="2400" dirty="0"/>
              <a:t>baz5008@psu.edu </a:t>
            </a:r>
          </a:p>
        </p:txBody>
      </p:sp>
      <p:sp>
        <p:nvSpPr>
          <p:cNvPr id="2" name="Title 1">
            <a:extLst>
              <a:ext uri="{FF2B5EF4-FFF2-40B4-BE49-F238E27FC236}">
                <a16:creationId xmlns:a16="http://schemas.microsoft.com/office/drawing/2014/main" id="{021FE80F-AEF0-4F13-9F24-F4D01C87E1E8}"/>
              </a:ext>
            </a:extLst>
          </p:cNvPr>
          <p:cNvSpPr>
            <a:spLocks noGrp="1"/>
          </p:cNvSpPr>
          <p:nvPr>
            <p:ph type="title"/>
          </p:nvPr>
        </p:nvSpPr>
        <p:spPr>
          <a:xfrm>
            <a:off x="609600" y="830748"/>
            <a:ext cx="10972800" cy="1143000"/>
          </a:xfrm>
        </p:spPr>
        <p:txBody>
          <a:bodyPr anchor="ctr">
            <a:normAutofit/>
          </a:bodyPr>
          <a:lstStyle/>
          <a:p>
            <a:r>
              <a:rPr lang="en-US" dirty="0"/>
              <a:t>Questions</a:t>
            </a:r>
          </a:p>
        </p:txBody>
      </p:sp>
    </p:spTree>
    <p:extLst>
      <p:ext uri="{BB962C8B-B14F-4D97-AF65-F5344CB8AC3E}">
        <p14:creationId xmlns:p14="http://schemas.microsoft.com/office/powerpoint/2010/main" val="143015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115E4E-DF42-4AC1-A746-232AF6ACD0F2}"/>
              </a:ext>
            </a:extLst>
          </p:cNvPr>
          <p:cNvSpPr>
            <a:spLocks noGrp="1"/>
          </p:cNvSpPr>
          <p:nvPr>
            <p:ph idx="1"/>
          </p:nvPr>
        </p:nvSpPr>
        <p:spPr/>
        <p:txBody>
          <a:bodyPr vert="horz" lIns="91440" tIns="45720" rIns="91440" bIns="45720" rtlCol="0" anchor="t">
            <a:normAutofit/>
          </a:bodyPr>
          <a:lstStyle/>
          <a:p>
            <a:pPr marL="0" indent="0" algn="ctr">
              <a:buNone/>
            </a:pPr>
            <a:r>
              <a:rPr lang="en-US" dirty="0">
                <a:ea typeface="+mn-lt"/>
                <a:cs typeface="+mn-lt"/>
              </a:rPr>
              <a:t>With budget cuts, changing work environments, and staffing shortages, digitization experts face continuous challenges when advocating for upgrades to imaging labs. This presentation will provide guidance for implementing new equipment, as well as examples of space planning projects. This case study will refer to standards from the Federal Agencies Digital Guidelines Initiative (FADGI) to further illustrate the decision-making process.</a:t>
            </a:r>
            <a:endParaRPr lang="en-US" dirty="0"/>
          </a:p>
        </p:txBody>
      </p:sp>
      <p:sp>
        <p:nvSpPr>
          <p:cNvPr id="2" name="Title 1">
            <a:extLst>
              <a:ext uri="{FF2B5EF4-FFF2-40B4-BE49-F238E27FC236}">
                <a16:creationId xmlns:a16="http://schemas.microsoft.com/office/drawing/2014/main" id="{87E405DF-89A8-49DE-B155-2B4C99F151C7}"/>
              </a:ext>
            </a:extLst>
          </p:cNvPr>
          <p:cNvSpPr>
            <a:spLocks noGrp="1"/>
          </p:cNvSpPr>
          <p:nvPr>
            <p:ph type="title"/>
          </p:nvPr>
        </p:nvSpPr>
        <p:spPr/>
        <p:txBody>
          <a:bodyPr/>
          <a:lstStyle/>
          <a:p>
            <a:r>
              <a:rPr lang="en-US" dirty="0"/>
              <a:t>Today's Topic</a:t>
            </a:r>
          </a:p>
        </p:txBody>
      </p:sp>
    </p:spTree>
    <p:extLst>
      <p:ext uri="{BB962C8B-B14F-4D97-AF65-F5344CB8AC3E}">
        <p14:creationId xmlns:p14="http://schemas.microsoft.com/office/powerpoint/2010/main" val="2788774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2D2C48-35DF-4CEC-AAAC-E56D2ED1CFE3}"/>
              </a:ext>
            </a:extLst>
          </p:cNvPr>
          <p:cNvSpPr txBox="1"/>
          <p:nvPr/>
        </p:nvSpPr>
        <p:spPr>
          <a:xfrm>
            <a:off x="1295400" y="5781675"/>
            <a:ext cx="42195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Figure 1: Star-rating chart for bound volumes that are rare or special materials found. (</a:t>
            </a:r>
            <a:r>
              <a:rPr lang="en-US" sz="1400" dirty="0">
                <a:ea typeface="+mn-lt"/>
                <a:cs typeface="+mn-lt"/>
                <a:hlinkClick r:id="rId2"/>
              </a:rPr>
              <a:t>FADGI, 2016</a:t>
            </a:r>
            <a:r>
              <a:rPr lang="en-US" sz="1400" dirty="0">
                <a:ea typeface="+mn-lt"/>
                <a:cs typeface="+mn-lt"/>
              </a:rPr>
              <a:t>)</a:t>
            </a:r>
            <a:endParaRPr lang="en-US" sz="1400" dirty="0"/>
          </a:p>
        </p:txBody>
      </p:sp>
      <p:pic>
        <p:nvPicPr>
          <p:cNvPr id="11" name="Picture 11" descr="Example of a FADGI chart with star-rating system for specifications and imaging parameters. ">
            <a:extLst>
              <a:ext uri="{FF2B5EF4-FFF2-40B4-BE49-F238E27FC236}">
                <a16:creationId xmlns:a16="http://schemas.microsoft.com/office/drawing/2014/main" id="{6324A08D-B8A3-4483-ACFF-CCF59A9B2043}"/>
              </a:ext>
            </a:extLst>
          </p:cNvPr>
          <p:cNvPicPr>
            <a:picLocks noGrp="1" noChangeAspect="1"/>
          </p:cNvPicPr>
          <p:nvPr>
            <p:ph sz="half" idx="2"/>
          </p:nvPr>
        </p:nvPicPr>
        <p:blipFill>
          <a:blip r:embed="rId3"/>
          <a:stretch>
            <a:fillRect/>
          </a:stretch>
        </p:blipFill>
        <p:spPr>
          <a:xfrm>
            <a:off x="6940511" y="1719749"/>
            <a:ext cx="3784678" cy="4889015"/>
          </a:xfrm>
        </p:spPr>
      </p:pic>
      <p:sp>
        <p:nvSpPr>
          <p:cNvPr id="3" name="Content Placeholder 2">
            <a:extLst>
              <a:ext uri="{FF2B5EF4-FFF2-40B4-BE49-F238E27FC236}">
                <a16:creationId xmlns:a16="http://schemas.microsoft.com/office/drawing/2014/main" id="{98931969-D14A-4672-9D4C-40BFF34BE6EA}"/>
              </a:ext>
            </a:extLst>
          </p:cNvPr>
          <p:cNvSpPr>
            <a:spLocks noGrp="1"/>
          </p:cNvSpPr>
          <p:nvPr>
            <p:ph sz="half" idx="1"/>
          </p:nvPr>
        </p:nvSpPr>
        <p:spPr>
          <a:xfrm>
            <a:off x="711200" y="1900724"/>
            <a:ext cx="5384800" cy="3669815"/>
          </a:xfrm>
        </p:spPr>
        <p:txBody>
          <a:bodyPr vert="horz" lIns="91440" tIns="45720" rIns="91440" bIns="45720" rtlCol="0" anchor="t">
            <a:normAutofit fontScale="92500" lnSpcReduction="10000"/>
          </a:bodyPr>
          <a:lstStyle/>
          <a:p>
            <a:r>
              <a:rPr lang="en-US" sz="2600" dirty="0">
                <a:ea typeface="+mn-lt"/>
                <a:cs typeface="+mn-lt"/>
              </a:rPr>
              <a:t>Federal Agencies Digital Guidelines Initiative</a:t>
            </a:r>
          </a:p>
          <a:p>
            <a:pPr marL="914400" lvl="1" indent="-457200">
              <a:buAutoNum type="arabicPeriod"/>
            </a:pPr>
            <a:r>
              <a:rPr lang="en-US" sz="2200" dirty="0"/>
              <a:t>Still Image Working Group</a:t>
            </a:r>
          </a:p>
          <a:p>
            <a:pPr marL="914400" lvl="1" indent="-457200">
              <a:buAutoNum type="arabicPeriod"/>
            </a:pPr>
            <a:r>
              <a:rPr lang="en-US" sz="2200" dirty="0"/>
              <a:t>Audio Visual Working Group</a:t>
            </a:r>
          </a:p>
          <a:p>
            <a:r>
              <a:rPr lang="en-US" sz="2600" dirty="0"/>
              <a:t>The current </a:t>
            </a:r>
            <a:r>
              <a:rPr lang="en-US" sz="2600" dirty="0">
                <a:hlinkClick r:id="rId2"/>
              </a:rPr>
              <a:t>guidelines</a:t>
            </a:r>
            <a:r>
              <a:rPr lang="en-US" sz="2600" dirty="0"/>
              <a:t> for still imaging were approved in 2016. </a:t>
            </a:r>
          </a:p>
          <a:p>
            <a:r>
              <a:rPr lang="en-US" sz="2600" dirty="0"/>
              <a:t>FADGI uses a star-rating system for determining image specifications and parameters to meet the desired rating.</a:t>
            </a:r>
            <a:r>
              <a:rPr lang="en-US" dirty="0"/>
              <a:t>  </a:t>
            </a:r>
          </a:p>
          <a:p>
            <a:pPr marL="0" indent="0">
              <a:buNone/>
            </a:pPr>
            <a:endParaRPr lang="en-US" dirty="0"/>
          </a:p>
        </p:txBody>
      </p:sp>
      <p:sp>
        <p:nvSpPr>
          <p:cNvPr id="2" name="Title 1">
            <a:extLst>
              <a:ext uri="{FF2B5EF4-FFF2-40B4-BE49-F238E27FC236}">
                <a16:creationId xmlns:a16="http://schemas.microsoft.com/office/drawing/2014/main" id="{C2360992-A144-4CD9-BA8A-F20011FD955A}"/>
              </a:ext>
            </a:extLst>
          </p:cNvPr>
          <p:cNvSpPr>
            <a:spLocks noGrp="1"/>
          </p:cNvSpPr>
          <p:nvPr>
            <p:ph type="title"/>
          </p:nvPr>
        </p:nvSpPr>
        <p:spPr>
          <a:xfrm>
            <a:off x="609600" y="754548"/>
            <a:ext cx="10972800" cy="1143000"/>
          </a:xfrm>
        </p:spPr>
        <p:txBody>
          <a:bodyPr/>
          <a:lstStyle/>
          <a:p>
            <a:r>
              <a:rPr lang="en-US" dirty="0"/>
              <a:t>What is FADGI?</a:t>
            </a:r>
          </a:p>
        </p:txBody>
      </p:sp>
    </p:spTree>
    <p:extLst>
      <p:ext uri="{BB962C8B-B14F-4D97-AF65-F5344CB8AC3E}">
        <p14:creationId xmlns:p14="http://schemas.microsoft.com/office/powerpoint/2010/main" val="125036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3931E-C1D5-4AC4-9E9B-0D2CAA2B9E9A}"/>
              </a:ext>
            </a:extLst>
          </p:cNvPr>
          <p:cNvSpPr txBox="1"/>
          <p:nvPr/>
        </p:nvSpPr>
        <p:spPr>
          <a:xfrm>
            <a:off x="8410575" y="6210300"/>
            <a:ext cx="31718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Figure 3: Department photo of the Digitization Lab taken November 2021.</a:t>
            </a:r>
            <a:endParaRPr lang="en-US" sz="1400" dirty="0"/>
          </a:p>
        </p:txBody>
      </p:sp>
      <p:pic>
        <p:nvPicPr>
          <p:cNvPr id="7" name="Picture 7" descr="Image of Digitization Lab at Penn State University Libraries. ">
            <a:extLst>
              <a:ext uri="{FF2B5EF4-FFF2-40B4-BE49-F238E27FC236}">
                <a16:creationId xmlns:a16="http://schemas.microsoft.com/office/drawing/2014/main" id="{C57CADDC-7538-4D8C-83A8-2A56FEFB0877}"/>
              </a:ext>
            </a:extLst>
          </p:cNvPr>
          <p:cNvPicPr>
            <a:picLocks noGrp="1" noChangeAspect="1"/>
          </p:cNvPicPr>
          <p:nvPr>
            <p:ph sz="half" idx="2"/>
          </p:nvPr>
        </p:nvPicPr>
        <p:blipFill>
          <a:blip r:embed="rId2"/>
          <a:stretch>
            <a:fillRect/>
          </a:stretch>
        </p:blipFill>
        <p:spPr>
          <a:xfrm>
            <a:off x="8467762" y="1973749"/>
            <a:ext cx="3114311" cy="4152415"/>
          </a:xfrm>
        </p:spPr>
      </p:pic>
      <p:sp>
        <p:nvSpPr>
          <p:cNvPr id="3" name="TextBox 2">
            <a:extLst>
              <a:ext uri="{FF2B5EF4-FFF2-40B4-BE49-F238E27FC236}">
                <a16:creationId xmlns:a16="http://schemas.microsoft.com/office/drawing/2014/main" id="{8D52EEF7-31A3-4CAB-A3EF-FF29F4D29795}"/>
              </a:ext>
            </a:extLst>
          </p:cNvPr>
          <p:cNvSpPr txBox="1"/>
          <p:nvPr/>
        </p:nvSpPr>
        <p:spPr>
          <a:xfrm>
            <a:off x="4657725" y="6210300"/>
            <a:ext cx="31146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Figure 2: Department photo of </a:t>
            </a:r>
            <a:r>
              <a:rPr lang="en-US" sz="1400" dirty="0" err="1"/>
              <a:t>BetterLight</a:t>
            </a:r>
            <a:r>
              <a:rPr lang="en-US" sz="1400" dirty="0"/>
              <a:t> Camera taken July 2018.</a:t>
            </a:r>
          </a:p>
        </p:txBody>
      </p:sp>
      <p:pic>
        <p:nvPicPr>
          <p:cNvPr id="6" name="Picture 6" descr="BetterLight camera system, which was retired from the Penn State digitization lab in 2019. ">
            <a:extLst>
              <a:ext uri="{FF2B5EF4-FFF2-40B4-BE49-F238E27FC236}">
                <a16:creationId xmlns:a16="http://schemas.microsoft.com/office/drawing/2014/main" id="{DC6867CF-43FC-4BEA-A05E-F4D2E4DF3AD5}"/>
              </a:ext>
            </a:extLst>
          </p:cNvPr>
          <p:cNvPicPr>
            <a:picLocks noGrp="1" noChangeAspect="1"/>
          </p:cNvPicPr>
          <p:nvPr>
            <p:ph sz="half" idx="1"/>
          </p:nvPr>
        </p:nvPicPr>
        <p:blipFill>
          <a:blip r:embed="rId3"/>
          <a:stretch>
            <a:fillRect/>
          </a:stretch>
        </p:blipFill>
        <p:spPr>
          <a:xfrm>
            <a:off x="4661225" y="1973749"/>
            <a:ext cx="3114311" cy="4152415"/>
          </a:xfrm>
        </p:spPr>
      </p:pic>
      <p:sp>
        <p:nvSpPr>
          <p:cNvPr id="8" name="TextBox 7">
            <a:extLst>
              <a:ext uri="{FF2B5EF4-FFF2-40B4-BE49-F238E27FC236}">
                <a16:creationId xmlns:a16="http://schemas.microsoft.com/office/drawing/2014/main" id="{D23E46D8-202D-44CC-9B99-2F5C50D8B37E}"/>
              </a:ext>
            </a:extLst>
          </p:cNvPr>
          <p:cNvSpPr txBox="1"/>
          <p:nvPr/>
        </p:nvSpPr>
        <p:spPr>
          <a:xfrm>
            <a:off x="685800" y="1968500"/>
            <a:ext cx="3606800"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2400" dirty="0"/>
              <a:t>Digitization Lab without a dedicated supervisor for three years. </a:t>
            </a:r>
          </a:p>
          <a:p>
            <a:pPr marL="285750" indent="-285750">
              <a:buFont typeface="Wingdings"/>
              <a:buChar char="Ø"/>
            </a:pPr>
            <a:r>
              <a:rPr lang="en-US" sz="2400" dirty="0"/>
              <a:t>Equipment ready for lifecycle.</a:t>
            </a:r>
          </a:p>
          <a:p>
            <a:pPr marL="285750" indent="-285750">
              <a:buFont typeface="Wingdings"/>
              <a:buChar char="Ø"/>
            </a:pPr>
            <a:r>
              <a:rPr lang="en-US" sz="2400" dirty="0"/>
              <a:t>Workspace needed to be refreshed. </a:t>
            </a:r>
          </a:p>
          <a:p>
            <a:pPr marL="285750" indent="-285750">
              <a:buFont typeface="Wingdings"/>
              <a:buChar char="Ø"/>
            </a:pPr>
            <a:r>
              <a:rPr lang="en-US" sz="2400" dirty="0"/>
              <a:t>Additional calibration and further adoption of national standards for imaging needed.</a:t>
            </a:r>
          </a:p>
          <a:p>
            <a:pPr marL="285750" indent="-285750">
              <a:buFont typeface="Wingdings"/>
              <a:buChar char="Ø"/>
            </a:pPr>
            <a:endParaRPr lang="en-US" dirty="0"/>
          </a:p>
        </p:txBody>
      </p:sp>
      <p:sp>
        <p:nvSpPr>
          <p:cNvPr id="2" name="Title 1">
            <a:extLst>
              <a:ext uri="{FF2B5EF4-FFF2-40B4-BE49-F238E27FC236}">
                <a16:creationId xmlns:a16="http://schemas.microsoft.com/office/drawing/2014/main" id="{CEB2DEEE-EF49-4961-B050-3022716D918E}"/>
              </a:ext>
            </a:extLst>
          </p:cNvPr>
          <p:cNvSpPr>
            <a:spLocks noGrp="1"/>
          </p:cNvSpPr>
          <p:nvPr>
            <p:ph type="title"/>
          </p:nvPr>
        </p:nvSpPr>
        <p:spPr/>
        <p:txBody>
          <a:bodyPr/>
          <a:lstStyle/>
          <a:p>
            <a:r>
              <a:rPr lang="en-US" dirty="0"/>
              <a:t>A Little History</a:t>
            </a:r>
          </a:p>
        </p:txBody>
      </p:sp>
    </p:spTree>
    <p:extLst>
      <p:ext uri="{BB962C8B-B14F-4D97-AF65-F5344CB8AC3E}">
        <p14:creationId xmlns:p14="http://schemas.microsoft.com/office/powerpoint/2010/main" val="95125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32F430-9E5F-4AE0-BE2C-F9E9CFE6C02F}"/>
              </a:ext>
            </a:extLst>
          </p:cNvPr>
          <p:cNvSpPr txBox="1"/>
          <p:nvPr/>
        </p:nvSpPr>
        <p:spPr>
          <a:xfrm>
            <a:off x="6324600" y="6124575"/>
            <a:ext cx="538162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Figure 3: Department </a:t>
            </a:r>
            <a:r>
              <a:rPr lang="en-US" sz="1600" dirty="0">
                <a:ea typeface="+mn-lt"/>
                <a:cs typeface="+mn-lt"/>
              </a:rPr>
              <a:t>photo of Metis taken in August 2020.</a:t>
            </a:r>
          </a:p>
        </p:txBody>
      </p:sp>
      <p:pic>
        <p:nvPicPr>
          <p:cNvPr id="8" name="Picture 8" descr="Photograph of the Metis DRS 1500 DCS scanner in the Digitization Lab at the Pattee Library. This is a large-format scanner, which was installed in October 2019. ">
            <a:extLst>
              <a:ext uri="{FF2B5EF4-FFF2-40B4-BE49-F238E27FC236}">
                <a16:creationId xmlns:a16="http://schemas.microsoft.com/office/drawing/2014/main" id="{A5FA51BC-9706-4663-A17C-912034D409C0}"/>
              </a:ext>
            </a:extLst>
          </p:cNvPr>
          <p:cNvPicPr>
            <a:picLocks noGrp="1" noChangeAspect="1"/>
          </p:cNvPicPr>
          <p:nvPr>
            <p:ph sz="half" idx="2"/>
          </p:nvPr>
        </p:nvPicPr>
        <p:blipFill>
          <a:blip r:embed="rId2"/>
          <a:stretch>
            <a:fillRect/>
          </a:stretch>
        </p:blipFill>
        <p:spPr>
          <a:xfrm>
            <a:off x="6418262" y="1973506"/>
            <a:ext cx="4943475" cy="3981450"/>
          </a:xfrm>
        </p:spPr>
      </p:pic>
      <p:sp>
        <p:nvSpPr>
          <p:cNvPr id="3" name="Content Placeholder 2">
            <a:extLst>
              <a:ext uri="{FF2B5EF4-FFF2-40B4-BE49-F238E27FC236}">
                <a16:creationId xmlns:a16="http://schemas.microsoft.com/office/drawing/2014/main" id="{DB62EB91-F5B9-4222-A172-7B0FB0EA5343}"/>
              </a:ext>
            </a:extLst>
          </p:cNvPr>
          <p:cNvSpPr>
            <a:spLocks noGrp="1"/>
          </p:cNvSpPr>
          <p:nvPr>
            <p:ph sz="half" idx="1"/>
          </p:nvPr>
        </p:nvSpPr>
        <p:spPr/>
        <p:txBody>
          <a:bodyPr vert="horz" lIns="91440" tIns="45720" rIns="91440" bIns="45720" rtlCol="0" anchor="t">
            <a:normAutofit fontScale="92500"/>
          </a:bodyPr>
          <a:lstStyle/>
          <a:p>
            <a:pPr>
              <a:buFont typeface="Wingdings"/>
              <a:buChar char="Ø"/>
            </a:pPr>
            <a:r>
              <a:rPr lang="en-US" dirty="0"/>
              <a:t>What equipment will best serve the collections at my institution? </a:t>
            </a:r>
            <a:endParaRPr lang="en-US"/>
          </a:p>
          <a:p>
            <a:pPr>
              <a:buFont typeface="Wingdings"/>
              <a:buChar char="Ø"/>
            </a:pPr>
            <a:r>
              <a:rPr lang="en-US" dirty="0"/>
              <a:t>Should I consider any software upgrades? Are there open-source or facility supported options?</a:t>
            </a:r>
          </a:p>
          <a:p>
            <a:pPr>
              <a:buFont typeface="Wingdings"/>
              <a:buChar char="Ø"/>
            </a:pPr>
            <a:r>
              <a:rPr lang="en-US" dirty="0"/>
              <a:t>Evaluation the workspace. </a:t>
            </a:r>
          </a:p>
          <a:p>
            <a:pPr>
              <a:buFont typeface="Wingdings"/>
              <a:buChar char="Ø"/>
            </a:pPr>
            <a:r>
              <a:rPr lang="en-US" dirty="0"/>
              <a:t>What upgrades need to happen versus considerations for the future?</a:t>
            </a:r>
          </a:p>
          <a:p>
            <a:pPr marL="0" indent="0">
              <a:buNone/>
            </a:pPr>
            <a:endParaRPr lang="en-US" dirty="0"/>
          </a:p>
        </p:txBody>
      </p:sp>
      <p:sp>
        <p:nvSpPr>
          <p:cNvPr id="2" name="Title 1">
            <a:extLst>
              <a:ext uri="{FF2B5EF4-FFF2-40B4-BE49-F238E27FC236}">
                <a16:creationId xmlns:a16="http://schemas.microsoft.com/office/drawing/2014/main" id="{FE849FE5-FB49-4955-9CD7-FF75FBDCA5C1}"/>
              </a:ext>
            </a:extLst>
          </p:cNvPr>
          <p:cNvSpPr>
            <a:spLocks noGrp="1"/>
          </p:cNvSpPr>
          <p:nvPr>
            <p:ph type="title"/>
          </p:nvPr>
        </p:nvSpPr>
        <p:spPr/>
        <p:txBody>
          <a:bodyPr/>
          <a:lstStyle/>
          <a:p>
            <a:r>
              <a:rPr lang="en-US" dirty="0"/>
              <a:t>Creating A Plan</a:t>
            </a:r>
          </a:p>
        </p:txBody>
      </p:sp>
    </p:spTree>
    <p:extLst>
      <p:ext uri="{BB962C8B-B14F-4D97-AF65-F5344CB8AC3E}">
        <p14:creationId xmlns:p14="http://schemas.microsoft.com/office/powerpoint/2010/main" val="3033904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9ED144-BE8D-4E3D-A6E6-0F502BE3145C}"/>
              </a:ext>
            </a:extLst>
          </p:cNvPr>
          <p:cNvSpPr txBox="1"/>
          <p:nvPr/>
        </p:nvSpPr>
        <p:spPr>
          <a:xfrm>
            <a:off x="6029325" y="6124575"/>
            <a:ext cx="587692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Figure 5: Department photo of imaging workstation taken November 2021.</a:t>
            </a:r>
          </a:p>
        </p:txBody>
      </p:sp>
      <p:pic>
        <p:nvPicPr>
          <p:cNvPr id="8" name="Picture 8" descr="Workstation in Penn State's Digitization Lab with outdated monitors and a new ergonomic desk and office chair.">
            <a:extLst>
              <a:ext uri="{FF2B5EF4-FFF2-40B4-BE49-F238E27FC236}">
                <a16:creationId xmlns:a16="http://schemas.microsoft.com/office/drawing/2014/main" id="{D5119761-5BFC-4FFA-9913-6C9468EA211C}"/>
              </a:ext>
            </a:extLst>
          </p:cNvPr>
          <p:cNvPicPr>
            <a:picLocks noGrp="1" noChangeAspect="1"/>
          </p:cNvPicPr>
          <p:nvPr>
            <p:ph sz="half" idx="2"/>
          </p:nvPr>
        </p:nvPicPr>
        <p:blipFill>
          <a:blip r:embed="rId2"/>
          <a:stretch>
            <a:fillRect/>
          </a:stretch>
        </p:blipFill>
        <p:spPr>
          <a:xfrm>
            <a:off x="6197600" y="2030657"/>
            <a:ext cx="5384800" cy="4038600"/>
          </a:xfrm>
        </p:spPr>
      </p:pic>
      <p:sp>
        <p:nvSpPr>
          <p:cNvPr id="3" name="Content Placeholder 2">
            <a:extLst>
              <a:ext uri="{FF2B5EF4-FFF2-40B4-BE49-F238E27FC236}">
                <a16:creationId xmlns:a16="http://schemas.microsoft.com/office/drawing/2014/main" id="{AB068C42-7A11-4069-8EE5-159FCAC4A6EE}"/>
              </a:ext>
            </a:extLst>
          </p:cNvPr>
          <p:cNvSpPr>
            <a:spLocks noGrp="1"/>
          </p:cNvSpPr>
          <p:nvPr>
            <p:ph sz="half" idx="1"/>
          </p:nvPr>
        </p:nvSpPr>
        <p:spPr>
          <a:xfrm>
            <a:off x="609600" y="2029167"/>
            <a:ext cx="5384800" cy="4152415"/>
          </a:xfrm>
        </p:spPr>
        <p:txBody>
          <a:bodyPr vert="horz" lIns="91440" tIns="45720" rIns="91440" bIns="45720" rtlCol="0" anchor="t">
            <a:normAutofit fontScale="92500" lnSpcReduction="20000"/>
          </a:bodyPr>
          <a:lstStyle/>
          <a:p>
            <a:pPr marL="457200" indent="-457200"/>
            <a:r>
              <a:rPr lang="en-US" dirty="0"/>
              <a:t>Implementation of calibration software with a schedule and procedures for staff</a:t>
            </a:r>
            <a:endParaRPr lang="en-US"/>
          </a:p>
          <a:p>
            <a:r>
              <a:rPr lang="en-US" dirty="0"/>
              <a:t>Work with IT team to select equipment and software that can be supported over time and fit within the institution's established lifecycle. </a:t>
            </a:r>
          </a:p>
          <a:p>
            <a:r>
              <a:rPr lang="en-US" dirty="0"/>
              <a:t>When upgrading the workspace, you should balance ergonomics and technology.</a:t>
            </a:r>
          </a:p>
        </p:txBody>
      </p:sp>
      <p:sp>
        <p:nvSpPr>
          <p:cNvPr id="2" name="Title 1">
            <a:extLst>
              <a:ext uri="{FF2B5EF4-FFF2-40B4-BE49-F238E27FC236}">
                <a16:creationId xmlns:a16="http://schemas.microsoft.com/office/drawing/2014/main" id="{476C7B9F-15F2-4E87-8B46-C9CD23D4DE3E}"/>
              </a:ext>
            </a:extLst>
          </p:cNvPr>
          <p:cNvSpPr>
            <a:spLocks noGrp="1"/>
          </p:cNvSpPr>
          <p:nvPr>
            <p:ph type="title"/>
          </p:nvPr>
        </p:nvSpPr>
        <p:spPr/>
        <p:txBody>
          <a:bodyPr/>
          <a:lstStyle/>
          <a:p>
            <a:r>
              <a:rPr lang="en-US" dirty="0"/>
              <a:t>Equipment &amp; Software</a:t>
            </a:r>
          </a:p>
        </p:txBody>
      </p:sp>
    </p:spTree>
    <p:extLst>
      <p:ext uri="{BB962C8B-B14F-4D97-AF65-F5344CB8AC3E}">
        <p14:creationId xmlns:p14="http://schemas.microsoft.com/office/powerpoint/2010/main" val="22865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3D2C7B-E4BF-4543-93DF-643EDCC72763}"/>
              </a:ext>
            </a:extLst>
          </p:cNvPr>
          <p:cNvSpPr txBox="1"/>
          <p:nvPr/>
        </p:nvSpPr>
        <p:spPr>
          <a:xfrm>
            <a:off x="8896350" y="6162675"/>
            <a:ext cx="26193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Figure 8: MDQC software for checking embedded metadata. (</a:t>
            </a:r>
            <a:r>
              <a:rPr lang="en-US" sz="1200" dirty="0">
                <a:hlinkClick r:id="rId2"/>
              </a:rPr>
              <a:t>AVP</a:t>
            </a:r>
            <a:r>
              <a:rPr lang="en-US" sz="1200" dirty="0"/>
              <a:t>, 2022)</a:t>
            </a:r>
            <a:endParaRPr lang="en-US"/>
          </a:p>
        </p:txBody>
      </p:sp>
      <p:pic>
        <p:nvPicPr>
          <p:cNvPr id="10" name="Picture 10" descr="Menu from MDQC, which is an open-source quality control software. ">
            <a:extLst>
              <a:ext uri="{FF2B5EF4-FFF2-40B4-BE49-F238E27FC236}">
                <a16:creationId xmlns:a16="http://schemas.microsoft.com/office/drawing/2014/main" id="{8CF46A9F-E582-41A5-9553-2FC2BB4F38BC}"/>
              </a:ext>
            </a:extLst>
          </p:cNvPr>
          <p:cNvPicPr>
            <a:picLocks noChangeAspect="1"/>
          </p:cNvPicPr>
          <p:nvPr/>
        </p:nvPicPr>
        <p:blipFill>
          <a:blip r:embed="rId3"/>
          <a:stretch>
            <a:fillRect/>
          </a:stretch>
        </p:blipFill>
        <p:spPr>
          <a:xfrm>
            <a:off x="8839200" y="3620153"/>
            <a:ext cx="2743200" cy="2499441"/>
          </a:xfrm>
          <a:prstGeom prst="rect">
            <a:avLst/>
          </a:prstGeom>
        </p:spPr>
      </p:pic>
      <p:sp>
        <p:nvSpPr>
          <p:cNvPr id="5" name="TextBox 4">
            <a:extLst>
              <a:ext uri="{FF2B5EF4-FFF2-40B4-BE49-F238E27FC236}">
                <a16:creationId xmlns:a16="http://schemas.microsoft.com/office/drawing/2014/main" id="{5440E281-A2C4-447A-A3C0-2EA6A9390773}"/>
              </a:ext>
            </a:extLst>
          </p:cNvPr>
          <p:cNvSpPr txBox="1"/>
          <p:nvPr/>
        </p:nvSpPr>
        <p:spPr>
          <a:xfrm>
            <a:off x="4524375" y="6162675"/>
            <a:ext cx="34004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Figure 7: Color calibration  tool. (</a:t>
            </a:r>
            <a:r>
              <a:rPr lang="en-US" sz="1200" dirty="0">
                <a:hlinkClick r:id="rId2"/>
              </a:rPr>
              <a:t>Datacolor</a:t>
            </a:r>
            <a:r>
              <a:rPr lang="en-US" sz="1200" dirty="0"/>
              <a:t>, 2022)</a:t>
            </a:r>
          </a:p>
        </p:txBody>
      </p:sp>
      <p:pic>
        <p:nvPicPr>
          <p:cNvPr id="9" name="Picture 9" descr="Computer monitor with color calibration tool adjusting the settings. ">
            <a:extLst>
              <a:ext uri="{FF2B5EF4-FFF2-40B4-BE49-F238E27FC236}">
                <a16:creationId xmlns:a16="http://schemas.microsoft.com/office/drawing/2014/main" id="{F05A8A0E-EC51-42B8-A641-B8DB8E29DA24}"/>
              </a:ext>
            </a:extLst>
          </p:cNvPr>
          <p:cNvPicPr>
            <a:picLocks noGrp="1" noChangeAspect="1"/>
          </p:cNvPicPr>
          <p:nvPr>
            <p:ph sz="half" idx="2"/>
          </p:nvPr>
        </p:nvPicPr>
        <p:blipFill>
          <a:blip r:embed="rId4"/>
          <a:stretch>
            <a:fillRect/>
          </a:stretch>
        </p:blipFill>
        <p:spPr>
          <a:xfrm>
            <a:off x="4271818" y="3756139"/>
            <a:ext cx="3902364" cy="2361018"/>
          </a:xfrm>
        </p:spPr>
      </p:pic>
      <p:sp>
        <p:nvSpPr>
          <p:cNvPr id="4" name="TextBox 3">
            <a:extLst>
              <a:ext uri="{FF2B5EF4-FFF2-40B4-BE49-F238E27FC236}">
                <a16:creationId xmlns:a16="http://schemas.microsoft.com/office/drawing/2014/main" id="{6377D69C-8FF1-4B7A-89E3-50715C1A2CF3}"/>
              </a:ext>
            </a:extLst>
          </p:cNvPr>
          <p:cNvSpPr txBox="1"/>
          <p:nvPr/>
        </p:nvSpPr>
        <p:spPr>
          <a:xfrm>
            <a:off x="457200" y="6162675"/>
            <a:ext cx="35528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rPr>
              <a:t>Figure 6: IT8 Color Target (</a:t>
            </a:r>
            <a:r>
              <a:rPr lang="en-US" sz="1200" dirty="0">
                <a:ea typeface="+mn-lt"/>
                <a:cs typeface="+mn-lt"/>
                <a:hlinkClick r:id="rId5"/>
              </a:rPr>
              <a:t>LaserSoft Imaging</a:t>
            </a:r>
            <a:r>
              <a:rPr lang="en-US" sz="1200" dirty="0">
                <a:ea typeface="+mn-lt"/>
                <a:cs typeface="+mn-lt"/>
              </a:rPr>
              <a:t>, 2008)</a:t>
            </a:r>
            <a:endParaRPr lang="en-US" sz="1200" dirty="0"/>
          </a:p>
        </p:txBody>
      </p:sp>
      <p:pic>
        <p:nvPicPr>
          <p:cNvPr id="6" name="Picture 6" descr="IT8 color calibration target">
            <a:extLst>
              <a:ext uri="{FF2B5EF4-FFF2-40B4-BE49-F238E27FC236}">
                <a16:creationId xmlns:a16="http://schemas.microsoft.com/office/drawing/2014/main" id="{782690C7-9DFE-4465-B083-64E26404F5AE}"/>
              </a:ext>
            </a:extLst>
          </p:cNvPr>
          <p:cNvPicPr>
            <a:picLocks noChangeAspect="1"/>
          </p:cNvPicPr>
          <p:nvPr/>
        </p:nvPicPr>
        <p:blipFill>
          <a:blip r:embed="rId6"/>
          <a:stretch>
            <a:fillRect/>
          </a:stretch>
        </p:blipFill>
        <p:spPr>
          <a:xfrm>
            <a:off x="616094" y="3617769"/>
            <a:ext cx="3242829" cy="2504208"/>
          </a:xfrm>
          <a:prstGeom prst="rect">
            <a:avLst/>
          </a:prstGeom>
        </p:spPr>
      </p:pic>
      <p:sp>
        <p:nvSpPr>
          <p:cNvPr id="3" name="Content Placeholder 2">
            <a:extLst>
              <a:ext uri="{FF2B5EF4-FFF2-40B4-BE49-F238E27FC236}">
                <a16:creationId xmlns:a16="http://schemas.microsoft.com/office/drawing/2014/main" id="{B5747856-ED7A-4E99-8F9B-076BAD48BCA1}"/>
              </a:ext>
            </a:extLst>
          </p:cNvPr>
          <p:cNvSpPr>
            <a:spLocks noGrp="1"/>
          </p:cNvSpPr>
          <p:nvPr>
            <p:ph sz="half" idx="1"/>
          </p:nvPr>
        </p:nvSpPr>
        <p:spPr>
          <a:xfrm>
            <a:off x="609600" y="2555639"/>
            <a:ext cx="10968181" cy="868889"/>
          </a:xfrm>
        </p:spPr>
        <p:txBody>
          <a:bodyPr vert="horz" lIns="91440" tIns="45720" rIns="91440" bIns="45720" rtlCol="0" anchor="t">
            <a:normAutofit/>
          </a:bodyPr>
          <a:lstStyle/>
          <a:p>
            <a:pPr marL="0" indent="0">
              <a:buNone/>
            </a:pPr>
            <a:r>
              <a:rPr lang="en-US" dirty="0"/>
              <a:t>         </a:t>
            </a:r>
            <a:r>
              <a:rPr lang="en-US" u="sng" dirty="0"/>
              <a:t>Targets</a:t>
            </a:r>
            <a:r>
              <a:rPr lang="en-US" dirty="0"/>
              <a:t>                                </a:t>
            </a:r>
            <a:r>
              <a:rPr lang="en-US" u="sng" dirty="0"/>
              <a:t>Monitors</a:t>
            </a:r>
            <a:r>
              <a:rPr lang="en-US" dirty="0"/>
              <a:t>                          </a:t>
            </a:r>
            <a:r>
              <a:rPr lang="en-US" u="sng" dirty="0"/>
              <a:t>Quality Control</a:t>
            </a:r>
            <a:r>
              <a:rPr lang="en-US" dirty="0"/>
              <a:t> </a:t>
            </a:r>
          </a:p>
        </p:txBody>
      </p:sp>
      <p:sp>
        <p:nvSpPr>
          <p:cNvPr id="2" name="Title 1">
            <a:extLst>
              <a:ext uri="{FF2B5EF4-FFF2-40B4-BE49-F238E27FC236}">
                <a16:creationId xmlns:a16="http://schemas.microsoft.com/office/drawing/2014/main" id="{3A9FB00A-3E3D-4C18-B2A2-13CCBD37F14D}"/>
              </a:ext>
            </a:extLst>
          </p:cNvPr>
          <p:cNvSpPr>
            <a:spLocks noGrp="1"/>
          </p:cNvSpPr>
          <p:nvPr>
            <p:ph type="title"/>
          </p:nvPr>
        </p:nvSpPr>
        <p:spPr/>
        <p:txBody>
          <a:bodyPr/>
          <a:lstStyle/>
          <a:p>
            <a:r>
              <a:rPr lang="en-US" dirty="0"/>
              <a:t>Committing to Calibration &amp; QC</a:t>
            </a:r>
          </a:p>
        </p:txBody>
      </p:sp>
    </p:spTree>
    <p:extLst>
      <p:ext uri="{BB962C8B-B14F-4D97-AF65-F5344CB8AC3E}">
        <p14:creationId xmlns:p14="http://schemas.microsoft.com/office/powerpoint/2010/main" val="3106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110368-7182-44AD-8DFB-62CB48645EBE}"/>
              </a:ext>
            </a:extLst>
          </p:cNvPr>
          <p:cNvSpPr txBox="1"/>
          <p:nvPr/>
        </p:nvSpPr>
        <p:spPr>
          <a:xfrm>
            <a:off x="7334250" y="6219825"/>
            <a:ext cx="42386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Figure 9: Image</a:t>
            </a:r>
            <a:r>
              <a:rPr lang="en-US" sz="1400" dirty="0">
                <a:latin typeface="Franklin Gothic Book"/>
                <a:cs typeface="Calibri"/>
              </a:rPr>
              <a:t> of GTI Standard Gray Neutral 8 paint.</a:t>
            </a:r>
            <a:r>
              <a:rPr lang="en-US" sz="1400" dirty="0">
                <a:latin typeface="Calibri"/>
                <a:cs typeface="Calibri"/>
              </a:rPr>
              <a:t> </a:t>
            </a:r>
            <a:r>
              <a:rPr lang="en-US" sz="1400" dirty="0">
                <a:latin typeface="Calibri"/>
                <a:cs typeface="Calibri"/>
                <a:hlinkClick r:id="rId2"/>
              </a:rPr>
              <a:t>(GTI, 2019)</a:t>
            </a:r>
            <a:endParaRPr lang="en-US" sz="1400" dirty="0">
              <a:hlinkClick r:id="rId2"/>
            </a:endParaRPr>
          </a:p>
        </p:txBody>
      </p:sp>
      <p:pic>
        <p:nvPicPr>
          <p:cNvPr id="8" name="Picture 8" descr="Gallon can of GTI Standard Gray Neutral 8 paint.">
            <a:extLst>
              <a:ext uri="{FF2B5EF4-FFF2-40B4-BE49-F238E27FC236}">
                <a16:creationId xmlns:a16="http://schemas.microsoft.com/office/drawing/2014/main" id="{DB7DD0AD-7425-44EC-8851-64384B1A8A58}"/>
              </a:ext>
            </a:extLst>
          </p:cNvPr>
          <p:cNvPicPr>
            <a:picLocks noGrp="1" noChangeAspect="1"/>
          </p:cNvPicPr>
          <p:nvPr>
            <p:ph sz="half" idx="2"/>
          </p:nvPr>
        </p:nvPicPr>
        <p:blipFill>
          <a:blip r:embed="rId3"/>
          <a:stretch>
            <a:fillRect/>
          </a:stretch>
        </p:blipFill>
        <p:spPr>
          <a:xfrm>
            <a:off x="7280518" y="2421424"/>
            <a:ext cx="3704740" cy="3704740"/>
          </a:xfrm>
        </p:spPr>
      </p:pic>
      <p:sp>
        <p:nvSpPr>
          <p:cNvPr id="3" name="Content Placeholder 2">
            <a:extLst>
              <a:ext uri="{FF2B5EF4-FFF2-40B4-BE49-F238E27FC236}">
                <a16:creationId xmlns:a16="http://schemas.microsoft.com/office/drawing/2014/main" id="{9B545558-0D8E-4259-BB44-8D181D1D749E}"/>
              </a:ext>
            </a:extLst>
          </p:cNvPr>
          <p:cNvSpPr>
            <a:spLocks noGrp="1"/>
          </p:cNvSpPr>
          <p:nvPr>
            <p:ph sz="half" idx="1"/>
          </p:nvPr>
        </p:nvSpPr>
        <p:spPr>
          <a:xfrm>
            <a:off x="609600" y="1973749"/>
            <a:ext cx="6493163" cy="4152415"/>
          </a:xfrm>
        </p:spPr>
        <p:txBody>
          <a:bodyPr vert="horz" lIns="91440" tIns="45720" rIns="91440" bIns="45720" rtlCol="0" anchor="t">
            <a:normAutofit/>
          </a:bodyPr>
          <a:lstStyle/>
          <a:p>
            <a:pPr marL="0" indent="0">
              <a:buNone/>
            </a:pPr>
            <a:r>
              <a:rPr lang="en-US" dirty="0"/>
              <a:t>Considerations for our Digitization Lab: </a:t>
            </a:r>
          </a:p>
          <a:p>
            <a:pPr marL="857250" lvl="1" indent="-457200">
              <a:buFont typeface="Wingdings"/>
              <a:buChar char="Ø"/>
            </a:pPr>
            <a:r>
              <a:rPr lang="en-US" dirty="0"/>
              <a:t>Curtains</a:t>
            </a:r>
          </a:p>
          <a:p>
            <a:pPr marL="857250" lvl="1" indent="-457200">
              <a:buFont typeface="Wingdings"/>
              <a:buChar char="Ø"/>
            </a:pPr>
            <a:r>
              <a:rPr lang="en-US" dirty="0"/>
              <a:t>Lightning </a:t>
            </a:r>
          </a:p>
          <a:p>
            <a:pPr marL="857250" lvl="1" indent="-457200">
              <a:buFont typeface="Wingdings"/>
              <a:buChar char="Ø"/>
            </a:pPr>
            <a:r>
              <a:rPr lang="en-US" dirty="0"/>
              <a:t>Wall color</a:t>
            </a:r>
          </a:p>
          <a:p>
            <a:pPr marL="0" indent="0">
              <a:buNone/>
            </a:pPr>
            <a:r>
              <a:rPr lang="en-US" dirty="0">
                <a:ea typeface="+mn-lt"/>
                <a:cs typeface="+mn-lt"/>
              </a:rPr>
              <a:t>Request for blackout curtains denied by Facilities Team in 2018.</a:t>
            </a:r>
            <a:r>
              <a:rPr lang="en-US" dirty="0"/>
              <a:t> Room has a dimmable lightning system with zones. </a:t>
            </a:r>
          </a:p>
          <a:p>
            <a:pPr marL="0" indent="0">
              <a:buNone/>
            </a:pPr>
            <a:r>
              <a:rPr lang="en-US" dirty="0"/>
              <a:t>Proposal made to repaint the Digitization Lab during 2020-2021 budget cycle.   </a:t>
            </a:r>
            <a:endParaRPr lang="en-US"/>
          </a:p>
        </p:txBody>
      </p:sp>
      <p:sp>
        <p:nvSpPr>
          <p:cNvPr id="2" name="Title 1">
            <a:extLst>
              <a:ext uri="{FF2B5EF4-FFF2-40B4-BE49-F238E27FC236}">
                <a16:creationId xmlns:a16="http://schemas.microsoft.com/office/drawing/2014/main" id="{EF31D6A3-FD53-47CA-A63C-BAC2AF765D1E}"/>
              </a:ext>
            </a:extLst>
          </p:cNvPr>
          <p:cNvSpPr>
            <a:spLocks noGrp="1"/>
          </p:cNvSpPr>
          <p:nvPr>
            <p:ph type="title"/>
          </p:nvPr>
        </p:nvSpPr>
        <p:spPr/>
        <p:txBody>
          <a:bodyPr/>
          <a:lstStyle/>
          <a:p>
            <a:r>
              <a:rPr lang="en-US" dirty="0"/>
              <a:t>The Imaging Environment</a:t>
            </a:r>
          </a:p>
        </p:txBody>
      </p:sp>
    </p:spTree>
    <p:extLst>
      <p:ext uri="{BB962C8B-B14F-4D97-AF65-F5344CB8AC3E}">
        <p14:creationId xmlns:p14="http://schemas.microsoft.com/office/powerpoint/2010/main" val="104843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FCF6BC-0D62-41BD-8DC9-1380FF7D6621}"/>
              </a:ext>
            </a:extLst>
          </p:cNvPr>
          <p:cNvSpPr txBox="1"/>
          <p:nvPr/>
        </p:nvSpPr>
        <p:spPr>
          <a:xfrm>
            <a:off x="733425" y="6134100"/>
            <a:ext cx="10725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Figures 10 &amp; 11: Department photos of the digitization lab during construction and painting in January 2022.</a:t>
            </a:r>
          </a:p>
        </p:txBody>
      </p:sp>
      <p:pic>
        <p:nvPicPr>
          <p:cNvPr id="6" name="Picture 6" descr="Digitization lab at Penn State University Libraries. Room is under construction, and the painting project is 50% complete. ">
            <a:extLst>
              <a:ext uri="{FF2B5EF4-FFF2-40B4-BE49-F238E27FC236}">
                <a16:creationId xmlns:a16="http://schemas.microsoft.com/office/drawing/2014/main" id="{8E8D428C-2D34-4D72-93BF-2662A7C126C6}"/>
              </a:ext>
            </a:extLst>
          </p:cNvPr>
          <p:cNvPicPr>
            <a:picLocks noGrp="1" noChangeAspect="1"/>
          </p:cNvPicPr>
          <p:nvPr>
            <p:ph sz="half" idx="2"/>
          </p:nvPr>
        </p:nvPicPr>
        <p:blipFill>
          <a:blip r:embed="rId2"/>
          <a:stretch>
            <a:fillRect/>
          </a:stretch>
        </p:blipFill>
        <p:spPr>
          <a:xfrm>
            <a:off x="6197600" y="2030657"/>
            <a:ext cx="5384800" cy="4038600"/>
          </a:xfrm>
        </p:spPr>
      </p:pic>
      <p:pic>
        <p:nvPicPr>
          <p:cNvPr id="5" name="Picture 5" descr="Digitization lab at Penn State University Libraries. Equipment covered in plastic sheets, and ceiling tiles removed from room for painting. ">
            <a:extLst>
              <a:ext uri="{FF2B5EF4-FFF2-40B4-BE49-F238E27FC236}">
                <a16:creationId xmlns:a16="http://schemas.microsoft.com/office/drawing/2014/main" id="{783769A3-8B37-4F47-899F-9452DF65C2AF}"/>
              </a:ext>
            </a:extLst>
          </p:cNvPr>
          <p:cNvPicPr>
            <a:picLocks noGrp="1" noChangeAspect="1"/>
          </p:cNvPicPr>
          <p:nvPr>
            <p:ph sz="half" idx="1"/>
          </p:nvPr>
        </p:nvPicPr>
        <p:blipFill>
          <a:blip r:embed="rId3"/>
          <a:stretch>
            <a:fillRect/>
          </a:stretch>
        </p:blipFill>
        <p:spPr>
          <a:xfrm>
            <a:off x="609600" y="2030657"/>
            <a:ext cx="5384800" cy="4038600"/>
          </a:xfrm>
        </p:spPr>
      </p:pic>
      <p:sp>
        <p:nvSpPr>
          <p:cNvPr id="2" name="Title 1">
            <a:extLst>
              <a:ext uri="{FF2B5EF4-FFF2-40B4-BE49-F238E27FC236}">
                <a16:creationId xmlns:a16="http://schemas.microsoft.com/office/drawing/2014/main" id="{0A780E90-763D-40F1-8CBF-027CBEC4CF02}"/>
              </a:ext>
            </a:extLst>
          </p:cNvPr>
          <p:cNvSpPr>
            <a:spLocks noGrp="1"/>
          </p:cNvSpPr>
          <p:nvPr>
            <p:ph type="title"/>
          </p:nvPr>
        </p:nvSpPr>
        <p:spPr/>
        <p:txBody>
          <a:bodyPr/>
          <a:lstStyle/>
          <a:p>
            <a:r>
              <a:rPr lang="en-US" dirty="0"/>
              <a:t>Painting Project: Winter 2021 - 2022</a:t>
            </a:r>
          </a:p>
        </p:txBody>
      </p:sp>
    </p:spTree>
    <p:extLst>
      <p:ext uri="{BB962C8B-B14F-4D97-AF65-F5344CB8AC3E}">
        <p14:creationId xmlns:p14="http://schemas.microsoft.com/office/powerpoint/2010/main" val="7379194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5" id="{394D60B2-EF5B-3846-B801-DA5BCFEEA5A7}" vid="{E5BBF79E-E971-6649-9866-7CA765ADE992}"/>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Office Theme</vt:lpstr>
      <vt:lpstr>Becoming FADGI: Creating a Compliant Digital Imaging Workspace</vt:lpstr>
      <vt:lpstr>Today's Topic</vt:lpstr>
      <vt:lpstr>What is FADGI?</vt:lpstr>
      <vt:lpstr>A Little History</vt:lpstr>
      <vt:lpstr>Creating A Plan</vt:lpstr>
      <vt:lpstr>Equipment &amp; Software</vt:lpstr>
      <vt:lpstr>Committing to Calibration &amp; QC</vt:lpstr>
      <vt:lpstr>The Imaging Environment</vt:lpstr>
      <vt:lpstr>Painting Project: Winter 2021 - 2022</vt:lpstr>
      <vt:lpstr>Reopening the Digitization Lab</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768</cp:revision>
  <dcterms:created xsi:type="dcterms:W3CDTF">2022-03-11T01:34:55Z</dcterms:created>
  <dcterms:modified xsi:type="dcterms:W3CDTF">2022-03-11T15:26:58Z</dcterms:modified>
</cp:coreProperties>
</file>