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7315200" cy="96012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08F"/>
    <a:srgbClr val="D43D2B"/>
    <a:srgbClr val="F04137"/>
    <a:srgbClr val="002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50" autoAdjust="0"/>
    <p:restoredTop sz="86327" autoAdjust="0"/>
  </p:normalViewPr>
  <p:slideViewPr>
    <p:cSldViewPr snapToGrid="0" snapToObjects="1">
      <p:cViewPr varScale="1">
        <p:scale>
          <a:sx n="57" d="100"/>
          <a:sy n="57" d="100"/>
        </p:scale>
        <p:origin x="124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-263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1727"/>
          </a:xfrm>
          <a:prstGeom prst="rect">
            <a:avLst/>
          </a:prstGeom>
        </p:spPr>
        <p:txBody>
          <a:bodyPr vert="horz" lIns="96622" tIns="48311" rIns="96622" bIns="483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1"/>
            <a:ext cx="3169920" cy="481727"/>
          </a:xfrm>
          <a:prstGeom prst="rect">
            <a:avLst/>
          </a:prstGeom>
        </p:spPr>
        <p:txBody>
          <a:bodyPr vert="horz" lIns="96622" tIns="48311" rIns="96622" bIns="48311" rtlCol="0"/>
          <a:lstStyle>
            <a:lvl1pPr algn="r">
              <a:defRPr sz="1200"/>
            </a:lvl1pPr>
          </a:lstStyle>
          <a:p>
            <a:fld id="{05DC5DB9-8AEC-45F0-8A75-5D2FBEF8314A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6"/>
            <a:ext cx="3169920" cy="481726"/>
          </a:xfrm>
          <a:prstGeom prst="rect">
            <a:avLst/>
          </a:prstGeom>
        </p:spPr>
        <p:txBody>
          <a:bodyPr vert="horz" lIns="96622" tIns="48311" rIns="96622" bIns="483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6"/>
            <a:ext cx="3169920" cy="481726"/>
          </a:xfrm>
          <a:prstGeom prst="rect">
            <a:avLst/>
          </a:prstGeom>
        </p:spPr>
        <p:txBody>
          <a:bodyPr vert="horz" lIns="96622" tIns="48311" rIns="96622" bIns="48311" rtlCol="0" anchor="b"/>
          <a:lstStyle>
            <a:lvl1pPr algn="r">
              <a:defRPr sz="1200"/>
            </a:lvl1pPr>
          </a:lstStyle>
          <a:p>
            <a:fld id="{3131780A-68A1-421D-8125-BB6DEE7DE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220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1727"/>
          </a:xfrm>
          <a:prstGeom prst="rect">
            <a:avLst/>
          </a:prstGeom>
        </p:spPr>
        <p:txBody>
          <a:bodyPr vert="horz" lIns="96622" tIns="48311" rIns="96622" bIns="483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1727"/>
          </a:xfrm>
          <a:prstGeom prst="rect">
            <a:avLst/>
          </a:prstGeom>
        </p:spPr>
        <p:txBody>
          <a:bodyPr vert="horz" lIns="96622" tIns="48311" rIns="96622" bIns="48311" rtlCol="0"/>
          <a:lstStyle>
            <a:lvl1pPr algn="r">
              <a:defRPr sz="1200"/>
            </a:lvl1pPr>
          </a:lstStyle>
          <a:p>
            <a:fld id="{D18EBD4F-C665-094A-9EAC-89C8C5FE15B6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2" tIns="48311" rIns="96622" bIns="483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22" tIns="48311" rIns="96622" bIns="483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6"/>
            <a:ext cx="3169920" cy="481726"/>
          </a:xfrm>
          <a:prstGeom prst="rect">
            <a:avLst/>
          </a:prstGeom>
        </p:spPr>
        <p:txBody>
          <a:bodyPr vert="horz" lIns="96622" tIns="48311" rIns="96622" bIns="483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6"/>
            <a:ext cx="3169920" cy="481726"/>
          </a:xfrm>
          <a:prstGeom prst="rect">
            <a:avLst/>
          </a:prstGeom>
        </p:spPr>
        <p:txBody>
          <a:bodyPr vert="horz" lIns="96622" tIns="48311" rIns="96622" bIns="48311" rtlCol="0" anchor="b"/>
          <a:lstStyle>
            <a:lvl1pPr algn="r">
              <a:defRPr sz="1200"/>
            </a:lvl1pPr>
          </a:lstStyle>
          <a:p>
            <a:fld id="{D56BBAEE-54FF-4647-ACA2-A06C38E3ED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1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5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>
            <a:extLst>
              <a:ext uri="{FF2B5EF4-FFF2-40B4-BE49-F238E27FC236}">
                <a16:creationId xmlns:a16="http://schemas.microsoft.com/office/drawing/2014/main" id="{E8687140-E88B-714E-8AEF-F3913D51F6DE}"/>
              </a:ext>
            </a:extLst>
          </p:cNvPr>
          <p:cNvSpPr txBox="1">
            <a:spLocks/>
          </p:cNvSpPr>
          <p:nvPr userDrawn="1"/>
        </p:nvSpPr>
        <p:spPr>
          <a:xfrm>
            <a:off x="7071360" y="228600"/>
            <a:ext cx="1844040" cy="5791200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051FAC8F-9223-EC42-AC3F-4A529A67D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684520" cy="5791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823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light&#10;&#10;Description automatically generated">
            <a:extLst>
              <a:ext uri="{FF2B5EF4-FFF2-40B4-BE49-F238E27FC236}">
                <a16:creationId xmlns:a16="http://schemas.microsoft.com/office/drawing/2014/main" id="{C3E89DA8-6858-404A-A416-FCA7BC7624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3C6BAA-C12D-BE47-860A-06F348B71ACD}"/>
              </a:ext>
            </a:extLst>
          </p:cNvPr>
          <p:cNvSpPr/>
          <p:nvPr userDrawn="1"/>
        </p:nvSpPr>
        <p:spPr>
          <a:xfrm>
            <a:off x="270012" y="874645"/>
            <a:ext cx="8603972" cy="3379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1132890"/>
            <a:ext cx="7772400" cy="18295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128824"/>
            <a:ext cx="7772399" cy="79513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E3DB79-5A25-4C4D-8FC9-81E0F0605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855057" y="6176962"/>
            <a:ext cx="2047089" cy="45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6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999" y="1938129"/>
            <a:ext cx="3771901" cy="40816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38129"/>
            <a:ext cx="3720545" cy="40816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149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675" y="228600"/>
            <a:ext cx="7768725" cy="1524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943099"/>
            <a:ext cx="3771900" cy="698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804160"/>
            <a:ext cx="3771900" cy="32156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943100"/>
            <a:ext cx="3733800" cy="6984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804160"/>
            <a:ext cx="3733800" cy="32156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476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36DE-A9CC-0047-88AE-75A6E73D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33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84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151C994-CBA7-1C4E-8664-0559BD8F97AE}"/>
              </a:ext>
            </a:extLst>
          </p:cNvPr>
          <p:cNvSpPr txBox="1">
            <a:spLocks/>
          </p:cNvSpPr>
          <p:nvPr userDrawn="1"/>
        </p:nvSpPr>
        <p:spPr>
          <a:xfrm>
            <a:off x="1143000" y="228600"/>
            <a:ext cx="3317241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9C1EE3-43A6-4F4A-8F1A-7A9DC7953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761" y="228600"/>
            <a:ext cx="4231639" cy="5791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4A1B4B1-48C4-484D-BC1E-C3739046F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1" y="1943100"/>
            <a:ext cx="3317240" cy="40767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99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02BA83C4-31B8-5544-9E6F-543BDD55B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83761" y="228601"/>
            <a:ext cx="4231639" cy="57912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AB9489-1FF2-3846-9CDE-934950E5BC6A}"/>
              </a:ext>
            </a:extLst>
          </p:cNvPr>
          <p:cNvSpPr txBox="1">
            <a:spLocks/>
          </p:cNvSpPr>
          <p:nvPr userDrawn="1"/>
        </p:nvSpPr>
        <p:spPr>
          <a:xfrm>
            <a:off x="1143000" y="228600"/>
            <a:ext cx="3317241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91DA803-C787-C14E-B68C-136FEF848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1" y="1943100"/>
            <a:ext cx="3317240" cy="40767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67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A5A0-C6DC-0445-9207-6E1830AD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3DCFA-0377-884D-B502-6F3A9D146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1943100"/>
            <a:ext cx="7772400" cy="407669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230192"/>
            <a:ext cx="7759145" cy="1519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958009"/>
            <a:ext cx="7759146" cy="4065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 picture containing light&#10;&#10;Description automatically generated">
            <a:extLst>
              <a:ext uri="{FF2B5EF4-FFF2-40B4-BE49-F238E27FC236}">
                <a16:creationId xmlns:a16="http://schemas.microsoft.com/office/drawing/2014/main" id="{12B0CDF0-9443-FE4F-977D-02D95AF44B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l="42019" r="48077"/>
          <a:stretch/>
        </p:blipFill>
        <p:spPr>
          <a:xfrm>
            <a:off x="0" y="3791"/>
            <a:ext cx="905608" cy="68542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29EC39-D76A-6B4F-98B0-BC8E745779E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55057" y="6176962"/>
            <a:ext cx="2047089" cy="45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1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4" r:id="rId3"/>
    <p:sldLayoutId id="2147483665" r:id="rId4"/>
    <p:sldLayoutId id="2147483668" r:id="rId5"/>
    <p:sldLayoutId id="2147483667" r:id="rId6"/>
    <p:sldLayoutId id="2147483669" r:id="rId7"/>
    <p:sldLayoutId id="2147483670" r:id="rId8"/>
    <p:sldLayoutId id="2147483671" r:id="rId9"/>
    <p:sldLayoutId id="2147483672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" userDrawn="1">
          <p15:clr>
            <a:srgbClr val="F26B43"/>
          </p15:clr>
        </p15:guide>
        <p15:guide id="2" pos="720" userDrawn="1">
          <p15:clr>
            <a:srgbClr val="F26B43"/>
          </p15:clr>
        </p15:guide>
        <p15:guide id="3" pos="5616" userDrawn="1">
          <p15:clr>
            <a:srgbClr val="F26B43"/>
          </p15:clr>
        </p15:guide>
        <p15:guide id="4" pos="3096" userDrawn="1">
          <p15:clr>
            <a:srgbClr val="F26B43"/>
          </p15:clr>
        </p15:guide>
        <p15:guide id="5" pos="3264" userDrawn="1">
          <p15:clr>
            <a:srgbClr val="F26B43"/>
          </p15:clr>
        </p15:guide>
        <p15:guide id="6" orient="horz" pos="3792" userDrawn="1">
          <p15:clr>
            <a:srgbClr val="F26B43"/>
          </p15:clr>
        </p15:guide>
        <p15:guide id="7" orient="horz" pos="1104" userDrawn="1">
          <p15:clr>
            <a:srgbClr val="F26B43"/>
          </p15:clr>
        </p15:guide>
        <p15:guide id="8" orient="horz" pos="1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40CA-6543-D94D-9DE7-419AB153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097" y="-266063"/>
            <a:ext cx="7759145" cy="950908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2021 Retiring Councilors and Executive Board Members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57DEA6-FDE2-44DE-824A-E9199154FF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628629"/>
              </p:ext>
            </p:extLst>
          </p:nvPr>
        </p:nvGraphicFramePr>
        <p:xfrm>
          <a:off x="1087654" y="431800"/>
          <a:ext cx="7725585" cy="610637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66953">
                  <a:extLst>
                    <a:ext uri="{9D8B030D-6E8A-4147-A177-3AD203B41FA5}">
                      <a16:colId xmlns:a16="http://schemas.microsoft.com/office/drawing/2014/main" val="1447042857"/>
                    </a:ext>
                  </a:extLst>
                </a:gridCol>
                <a:gridCol w="2467060">
                  <a:extLst>
                    <a:ext uri="{9D8B030D-6E8A-4147-A177-3AD203B41FA5}">
                      <a16:colId xmlns:a16="http://schemas.microsoft.com/office/drawing/2014/main" val="1791761521"/>
                    </a:ext>
                  </a:extLst>
                </a:gridCol>
                <a:gridCol w="2691572">
                  <a:extLst>
                    <a:ext uri="{9D8B030D-6E8A-4147-A177-3AD203B41FA5}">
                      <a16:colId xmlns:a16="http://schemas.microsoft.com/office/drawing/2014/main" val="2556804235"/>
                    </a:ext>
                  </a:extLst>
                </a:gridCol>
              </a:tblGrid>
              <a:tr h="635894">
                <a:tc>
                  <a:txBody>
                    <a:bodyPr/>
                    <a:lstStyle/>
                    <a:p>
                      <a:r>
                        <a:rPr lang="en-US" sz="800" b="1" dirty="0"/>
                        <a:t>Steven Bailey</a:t>
                      </a:r>
                    </a:p>
                    <a:p>
                      <a:r>
                        <a:rPr lang="en-US" sz="800" b="0" dirty="0"/>
                        <a:t>Chapter Councilor, Washington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Emily Clasper</a:t>
                      </a:r>
                    </a:p>
                    <a:p>
                      <a:r>
                        <a:rPr lang="en-US" sz="800" b="0" dirty="0"/>
                        <a:t>Councilor-at-Large</a:t>
                      </a:r>
                      <a:endParaRPr lang="en-US" sz="800" dirty="0"/>
                    </a:p>
                    <a:p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Lori Fisher</a:t>
                      </a:r>
                      <a:br>
                        <a:rPr lang="en-US" sz="800" b="0" dirty="0"/>
                      </a:br>
                      <a:r>
                        <a:rPr lang="en-US" sz="800" b="0" dirty="0"/>
                        <a:t>Chapter Councilor, New Hampshire</a:t>
                      </a:r>
                      <a:endParaRPr lang="en-US" sz="800" dirty="0"/>
                    </a:p>
                    <a:p>
                      <a:endParaRPr lang="en-US" sz="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547697"/>
                  </a:ext>
                </a:extLst>
              </a:tr>
              <a:tr h="539909">
                <a:tc>
                  <a:txBody>
                    <a:bodyPr/>
                    <a:lstStyle/>
                    <a:p>
                      <a:r>
                        <a:rPr lang="en-US" sz="800" b="1" dirty="0"/>
                        <a:t>Audrey </a:t>
                      </a:r>
                      <a:r>
                        <a:rPr lang="en-US" sz="800" b="1" dirty="0" err="1"/>
                        <a:t>Barbakoff</a:t>
                      </a:r>
                      <a:endParaRPr lang="en-US" sz="800" b="1" dirty="0"/>
                    </a:p>
                    <a:p>
                      <a:r>
                        <a:rPr lang="en-US" sz="800" b="0" dirty="0"/>
                        <a:t>Councilor-at-Large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Sara Dallas</a:t>
                      </a:r>
                    </a:p>
                    <a:p>
                      <a:r>
                        <a:rPr lang="en-US" sz="800" b="0" dirty="0"/>
                        <a:t>Re-Elected Councilor-at-Large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Ed Garcia</a:t>
                      </a:r>
                    </a:p>
                    <a:p>
                      <a:r>
                        <a:rPr lang="en-US" sz="800" dirty="0"/>
                        <a:t>ALA Executive Board Member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132613"/>
                  </a:ext>
                </a:extLst>
              </a:tr>
              <a:tr h="590976">
                <a:tc>
                  <a:txBody>
                    <a:bodyPr/>
                    <a:lstStyle/>
                    <a:p>
                      <a:r>
                        <a:rPr lang="en-US" sz="800" b="1" dirty="0"/>
                        <a:t>Tamika Barnes</a:t>
                      </a:r>
                    </a:p>
                    <a:p>
                      <a:r>
                        <a:rPr lang="en-US" sz="800" b="0" dirty="0"/>
                        <a:t>Georgia Chapter Councilor</a:t>
                      </a:r>
                      <a:br>
                        <a:rPr lang="en-US" sz="800" b="0" dirty="0"/>
                      </a:br>
                      <a:r>
                        <a:rPr lang="en-US" sz="800" b="0" dirty="0"/>
                        <a:t>ALA Executive Board Member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Catherine Damiani</a:t>
                      </a:r>
                    </a:p>
                    <a:p>
                      <a:r>
                        <a:rPr lang="en-US" sz="800" b="0" dirty="0"/>
                        <a:t>Re-Elected Councilor-at-Large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Martin Garnar</a:t>
                      </a:r>
                    </a:p>
                    <a:p>
                      <a:r>
                        <a:rPr lang="en-US" sz="800" dirty="0"/>
                        <a:t>Roundtable Councilor, IFRT</a:t>
                      </a:r>
                      <a:endParaRPr lang="en-US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492110"/>
                  </a:ext>
                </a:extLst>
              </a:tr>
              <a:tr h="595789">
                <a:tc>
                  <a:txBody>
                    <a:bodyPr/>
                    <a:lstStyle/>
                    <a:p>
                      <a:r>
                        <a:rPr lang="en-US" sz="800" b="1" dirty="0"/>
                        <a:t>Matthew </a:t>
                      </a:r>
                      <a:r>
                        <a:rPr lang="en-US" sz="800" b="1" dirty="0" err="1"/>
                        <a:t>Beckstrom</a:t>
                      </a:r>
                      <a:endParaRPr lang="en-US" sz="800" b="1" dirty="0"/>
                    </a:p>
                    <a:p>
                      <a:r>
                        <a:rPr lang="en-US" sz="800" b="0" dirty="0"/>
                        <a:t>Chapter Councilor, Montana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Jennifer Dean</a:t>
                      </a:r>
                    </a:p>
                    <a:p>
                      <a:r>
                        <a:rPr lang="en-US" sz="800" dirty="0"/>
                        <a:t>Chapter Councilor, Michigan</a:t>
                      </a:r>
                    </a:p>
                    <a:p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Selina Gomez-Beloz</a:t>
                      </a:r>
                    </a:p>
                    <a:p>
                      <a:r>
                        <a:rPr lang="en-US" sz="800" b="0" dirty="0"/>
                        <a:t>Councilor-at-Large</a:t>
                      </a:r>
                      <a:endParaRPr lang="en-US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919776"/>
                  </a:ext>
                </a:extLst>
              </a:tr>
              <a:tr h="539909">
                <a:tc>
                  <a:txBody>
                    <a:bodyPr/>
                    <a:lstStyle/>
                    <a:p>
                      <a:r>
                        <a:rPr lang="en-US" sz="800" b="1" dirty="0"/>
                        <a:t>Jayne Blodgett</a:t>
                      </a:r>
                    </a:p>
                    <a:p>
                      <a:r>
                        <a:rPr lang="en-US" sz="800" b="0" dirty="0"/>
                        <a:t>Chapter Councilor, Colorado</a:t>
                      </a:r>
                      <a:endParaRPr 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Jay Dela Cruz</a:t>
                      </a:r>
                    </a:p>
                    <a:p>
                      <a:r>
                        <a:rPr lang="en-US" sz="800" b="0" dirty="0"/>
                        <a:t>Councilor-at-Large</a:t>
                      </a:r>
                      <a:endParaRPr lang="en-US" sz="800" b="1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Rhonda Gould</a:t>
                      </a:r>
                    </a:p>
                    <a:p>
                      <a:r>
                        <a:rPr lang="en-US" sz="800" b="0" dirty="0"/>
                        <a:t>Re-Elected Councilor-at-Large</a:t>
                      </a:r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923397"/>
                  </a:ext>
                </a:extLst>
              </a:tr>
              <a:tr h="504349">
                <a:tc>
                  <a:txBody>
                    <a:bodyPr/>
                    <a:lstStyle/>
                    <a:p>
                      <a:r>
                        <a:rPr lang="en-US" sz="800" b="1" dirty="0"/>
                        <a:t>Tara Brady</a:t>
                      </a:r>
                    </a:p>
                    <a:p>
                      <a:r>
                        <a:rPr lang="en-US" sz="800" b="0" dirty="0"/>
                        <a:t>Re-Elected Roundtable Councilor, SRRT</a:t>
                      </a:r>
                    </a:p>
                    <a:p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Meg Delaney</a:t>
                      </a:r>
                    </a:p>
                    <a:p>
                      <a:r>
                        <a:rPr lang="en-US" sz="800" b="0" dirty="0"/>
                        <a:t>Chapter Councilor, Ohio</a:t>
                      </a:r>
                      <a:endParaRPr lang="en-US" sz="800" b="1" dirty="0"/>
                    </a:p>
                    <a:p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Bitsy Griffin</a:t>
                      </a:r>
                    </a:p>
                    <a:p>
                      <a:r>
                        <a:rPr lang="en-US" sz="800" b="0" dirty="0"/>
                        <a:t>Re-Elected Councilor-at-Large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010080"/>
                  </a:ext>
                </a:extLst>
              </a:tr>
              <a:tr h="539909">
                <a:tc>
                  <a:txBody>
                    <a:bodyPr/>
                    <a:lstStyle/>
                    <a:p>
                      <a:r>
                        <a:rPr lang="en-US" sz="800" b="1" dirty="0"/>
                        <a:t>Wanda Kay Brown</a:t>
                      </a:r>
                    </a:p>
                    <a:p>
                      <a:r>
                        <a:rPr lang="en-US" sz="800" dirty="0"/>
                        <a:t>ALA Executive Board Member</a:t>
                      </a:r>
                    </a:p>
                    <a:p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Roberto Delgadillo</a:t>
                      </a:r>
                    </a:p>
                    <a:p>
                      <a:r>
                        <a:rPr lang="en-US" sz="800" b="0" dirty="0"/>
                        <a:t>Re-Elected Councilor-at-Large</a:t>
                      </a:r>
                      <a:endParaRPr lang="en-US" sz="800" dirty="0"/>
                    </a:p>
                    <a:p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Janice Grover-</a:t>
                      </a:r>
                      <a:r>
                        <a:rPr lang="en-US" sz="800" b="1" dirty="0" err="1"/>
                        <a:t>Roosa</a:t>
                      </a:r>
                      <a:endParaRPr lang="en-US" sz="800" b="1" dirty="0"/>
                    </a:p>
                    <a:p>
                      <a:r>
                        <a:rPr lang="en-US" sz="800" b="0" dirty="0"/>
                        <a:t>Chapter Councilor, Wyoming</a:t>
                      </a:r>
                      <a:endParaRPr lang="en-US" sz="800" b="1" dirty="0"/>
                    </a:p>
                    <a:p>
                      <a:endParaRPr lang="en-U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048596"/>
                  </a:ext>
                </a:extLst>
              </a:tr>
              <a:tr h="539909">
                <a:tc>
                  <a:txBody>
                    <a:bodyPr/>
                    <a:lstStyle/>
                    <a:p>
                      <a:r>
                        <a:rPr lang="en-US" sz="800" b="1" dirty="0"/>
                        <a:t>Lisa </a:t>
                      </a:r>
                      <a:r>
                        <a:rPr lang="en-US" sz="800" b="1" dirty="0" err="1"/>
                        <a:t>Brunick</a:t>
                      </a:r>
                      <a:endParaRPr lang="en-US" sz="800" b="1" dirty="0"/>
                    </a:p>
                    <a:p>
                      <a:r>
                        <a:rPr lang="en-US" sz="800" b="0" dirty="0"/>
                        <a:t>Chapter Councilor, South Dakota</a:t>
                      </a:r>
                      <a:endParaRPr lang="en-US" sz="800" dirty="0"/>
                    </a:p>
                    <a:p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Kim </a:t>
                      </a:r>
                      <a:r>
                        <a:rPr lang="en-US" sz="800" b="1" dirty="0" err="1"/>
                        <a:t>DeNero</a:t>
                      </a:r>
                      <a:r>
                        <a:rPr lang="en-US" sz="800" b="1" dirty="0"/>
                        <a:t>-Ackroyd</a:t>
                      </a:r>
                      <a:br>
                        <a:rPr lang="en-US" sz="800" b="0" dirty="0"/>
                      </a:br>
                      <a:r>
                        <a:rPr lang="en-US" sz="800" b="0" dirty="0"/>
                        <a:t>Re-Elected Councilor-at-Large</a:t>
                      </a:r>
                    </a:p>
                    <a:p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Cassandra Guthrie</a:t>
                      </a:r>
                    </a:p>
                    <a:p>
                      <a:r>
                        <a:rPr lang="en-US" sz="800" b="0" dirty="0"/>
                        <a:t>Chapter Councilor, New York</a:t>
                      </a:r>
                      <a:endParaRPr lang="en-US" sz="800" dirty="0"/>
                    </a:p>
                    <a:p>
                      <a:endParaRPr lang="en-U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909977"/>
                  </a:ext>
                </a:extLst>
              </a:tr>
              <a:tr h="539909">
                <a:tc>
                  <a:txBody>
                    <a:bodyPr/>
                    <a:lstStyle/>
                    <a:p>
                      <a:r>
                        <a:rPr lang="en-US" sz="800" b="1" dirty="0"/>
                        <a:t>Whitney Buccicone</a:t>
                      </a:r>
                    </a:p>
                    <a:p>
                      <a:r>
                        <a:rPr lang="en-US" sz="800" dirty="0"/>
                        <a:t>Councilor-at-Large</a:t>
                      </a:r>
                      <a:endParaRPr lang="en-US" sz="800" b="1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Shannon DeSantis Gile</a:t>
                      </a:r>
                      <a:br>
                        <a:rPr lang="en-US" sz="800" b="0" dirty="0"/>
                      </a:br>
                      <a:r>
                        <a:rPr lang="en-US" sz="800" b="0" dirty="0"/>
                        <a:t>Councilor-at-Large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Luis Herrera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United for Libraries Division Councilor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706180"/>
                  </a:ext>
                </a:extLst>
              </a:tr>
              <a:tr h="539909">
                <a:tc>
                  <a:txBody>
                    <a:bodyPr/>
                    <a:lstStyle/>
                    <a:p>
                      <a:r>
                        <a:rPr lang="en-US" sz="800" b="1" dirty="0"/>
                        <a:t>Hannah Buckland</a:t>
                      </a:r>
                    </a:p>
                    <a:p>
                      <a:r>
                        <a:rPr lang="en-US" sz="800" b="0" dirty="0"/>
                        <a:t>Chapter Councilor, Minnesota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Jeannie Dilger</a:t>
                      </a:r>
                      <a:br>
                        <a:rPr lang="en-US" sz="800" b="0" dirty="0"/>
                      </a:br>
                      <a:r>
                        <a:rPr lang="en-US" sz="800" b="0" dirty="0"/>
                        <a:t>Chapter Councilor, Illinois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Laura Hicks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6662"/>
                  </a:ext>
                </a:extLst>
              </a:tr>
              <a:tr h="539909">
                <a:tc>
                  <a:txBody>
                    <a:bodyPr/>
                    <a:lstStyle/>
                    <a:p>
                      <a:r>
                        <a:rPr lang="en-US" sz="800" b="1" dirty="0"/>
                        <a:t>Keturah Cappadonia</a:t>
                      </a:r>
                    </a:p>
                    <a:p>
                      <a:r>
                        <a:rPr lang="en-US" sz="800" b="0" dirty="0"/>
                        <a:t>Re-Elected Councilor-at-Large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Ann Ewbank</a:t>
                      </a:r>
                      <a:br>
                        <a:rPr lang="en-US" sz="800" b="0" dirty="0"/>
                      </a:br>
                      <a:r>
                        <a:rPr lang="en-US" sz="800" b="0" dirty="0"/>
                        <a:t>Councilor-at-Large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777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12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57DEA6-FDE2-44DE-824A-E9199154FF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652414"/>
              </p:ext>
            </p:extLst>
          </p:nvPr>
        </p:nvGraphicFramePr>
        <p:xfrm>
          <a:off x="1087654" y="133417"/>
          <a:ext cx="7725585" cy="684128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66953">
                  <a:extLst>
                    <a:ext uri="{9D8B030D-6E8A-4147-A177-3AD203B41FA5}">
                      <a16:colId xmlns:a16="http://schemas.microsoft.com/office/drawing/2014/main" val="1447042857"/>
                    </a:ext>
                  </a:extLst>
                </a:gridCol>
                <a:gridCol w="2427854">
                  <a:extLst>
                    <a:ext uri="{9D8B030D-6E8A-4147-A177-3AD203B41FA5}">
                      <a16:colId xmlns:a16="http://schemas.microsoft.com/office/drawing/2014/main" val="1791761521"/>
                    </a:ext>
                  </a:extLst>
                </a:gridCol>
                <a:gridCol w="2730778">
                  <a:extLst>
                    <a:ext uri="{9D8B030D-6E8A-4147-A177-3AD203B41FA5}">
                      <a16:colId xmlns:a16="http://schemas.microsoft.com/office/drawing/2014/main" val="2556804235"/>
                    </a:ext>
                  </a:extLst>
                </a:gridCol>
              </a:tblGrid>
              <a:tr h="550625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Sandra Hirsh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Roundtable Councilor, IRRT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b="0" dirty="0">
                        <a:solidFill>
                          <a:sysClr val="windowText" lastClr="000000"/>
                        </a:solidFill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Mike Marlin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Re-Elected 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b="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Melody </a:t>
                      </a:r>
                      <a:r>
                        <a:rPr lang="en-US" sz="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Scagnelii</a:t>
                      </a:r>
                      <a:r>
                        <a:rPr lang="en-US" sz="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-Townley</a:t>
                      </a:r>
                      <a:br>
                        <a:rPr lang="en-US" sz="8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547697"/>
                  </a:ext>
                </a:extLst>
              </a:tr>
              <a:tr h="476967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Mary Anne Hodel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b="1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Pamela Martin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Utah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Erin Shea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Connecticut</a:t>
                      </a:r>
                    </a:p>
                    <a:p>
                      <a:endParaRPr lang="en-US" sz="800" b="1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132613"/>
                  </a:ext>
                </a:extLst>
              </a:tr>
              <a:tr h="550625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Megan Hodge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Maria McCauley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ALA Executive Board Member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b="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Heather Sostrom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Florida</a:t>
                      </a:r>
                    </a:p>
                    <a:p>
                      <a:br>
                        <a:rPr lang="en-US" sz="800" b="0" dirty="0">
                          <a:latin typeface="+mj-lt"/>
                          <a:cs typeface="Biome" panose="020B0503030204020804" pitchFamily="34" charset="0"/>
                        </a:rPr>
                      </a:br>
                      <a:endParaRPr lang="en-US" sz="800" b="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492110"/>
                  </a:ext>
                </a:extLst>
              </a:tr>
              <a:tr h="458854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Aubrey Iglesias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New Mexico</a:t>
                      </a:r>
                    </a:p>
                    <a:p>
                      <a:endParaRPr lang="en-US" sz="800" b="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Alesia McManus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Re-Elected RUSA Division Councilor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Lorelei Sterling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Alaska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919776"/>
                  </a:ext>
                </a:extLst>
              </a:tr>
              <a:tr h="550625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Julius C. Jefferson, Jr.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ALA President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Virginia Moore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Eric Suess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923397"/>
                  </a:ext>
                </a:extLst>
              </a:tr>
              <a:tr h="550625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Susan Jennings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Tennessee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Antoinette Negro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Maria Taylor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Kentucky</a:t>
                      </a:r>
                    </a:p>
                    <a:p>
                      <a:br>
                        <a:rPr lang="en-US" sz="800" b="0" dirty="0">
                          <a:latin typeface="+mj-lt"/>
                          <a:cs typeface="Biome" panose="020B0503030204020804" pitchFamily="34" charset="0"/>
                        </a:rPr>
                      </a:br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010080"/>
                  </a:ext>
                </a:extLst>
              </a:tr>
              <a:tr h="530097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Kimberly Johnson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Jonathan Newton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South Carolina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Joan Weeks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Re-Elected </a:t>
                      </a:r>
                      <a:r>
                        <a:rPr lang="en-US" sz="8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048596"/>
                  </a:ext>
                </a:extLst>
              </a:tr>
              <a:tr h="504740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Lisa Johnston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Johana Orellana </a:t>
                      </a:r>
                      <a:r>
                        <a:rPr lang="en-US" sz="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Cabera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Janice Welburn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</a:p>
                    <a:p>
                      <a:endParaRPr lang="en-US" sz="800" b="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909977"/>
                  </a:ext>
                </a:extLst>
              </a:tr>
              <a:tr h="550625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Linda Kopecky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Michelle </a:t>
                      </a:r>
                      <a:r>
                        <a:rPr lang="en-US" sz="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Ornat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Jessamyn West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Vermont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  <a:p>
                      <a:endParaRPr lang="en-US" sz="800" b="0" dirty="0">
                        <a:solidFill>
                          <a:sysClr val="windowText" lastClr="000000"/>
                        </a:solidFill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706180"/>
                  </a:ext>
                </a:extLst>
              </a:tr>
              <a:tr h="474800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Kayla Kuni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Abigail Phillips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YALSA Division Councilor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Lacy Wolfe</a:t>
                      </a:r>
                      <a:b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</a:t>
                      </a:r>
                      <a:r>
                        <a:rPr lang="en-US" sz="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, Arkansas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6662"/>
                  </a:ext>
                </a:extLst>
              </a:tr>
              <a:tr h="474800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Paula Laurita</a:t>
                      </a:r>
                    </a:p>
                    <a:p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Re-Elected Chapter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Councilor, Alabama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Leslie Preddy</a:t>
                      </a:r>
                      <a:b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601695"/>
                  </a:ext>
                </a:extLst>
              </a:tr>
              <a:tr h="474800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Leo Lo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Alexandra Rivera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Councilor-at-Large</a:t>
                      </a:r>
                      <a:b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(ALA Board Member and will remain on Council)</a:t>
                      </a:r>
                    </a:p>
                    <a:p>
                      <a:endParaRPr lang="en-US" sz="800" b="1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138496"/>
                  </a:ext>
                </a:extLst>
              </a:tr>
              <a:tr h="474800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Siobhan Loendorf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North Carolina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iome" panose="020B0503030204020804" pitchFamily="34" charset="0"/>
                      </a:endParaRP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Sarah Robbins</a:t>
                      </a:r>
                      <a:b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</a:b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iome" panose="020B0503030204020804" pitchFamily="34" charset="0"/>
                        </a:rPr>
                        <a:t>Chapter Councilor, Oklahoma</a:t>
                      </a:r>
                    </a:p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Biome" panose="020B05030302040208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80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078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A">
      <a:dk1>
        <a:srgbClr val="000000"/>
      </a:dk1>
      <a:lt1>
        <a:srgbClr val="FFFFFF"/>
      </a:lt1>
      <a:dk2>
        <a:srgbClr val="03254D"/>
      </a:dk2>
      <a:lt2>
        <a:srgbClr val="E7E6E6"/>
      </a:lt2>
      <a:accent1>
        <a:srgbClr val="DB3E37"/>
      </a:accent1>
      <a:accent2>
        <a:srgbClr val="054B8D"/>
      </a:accent2>
      <a:accent3>
        <a:srgbClr val="A5A5A5"/>
      </a:accent3>
      <a:accent4>
        <a:srgbClr val="C9C9C9"/>
      </a:accent4>
      <a:accent5>
        <a:srgbClr val="C9C9C9"/>
      </a:accent5>
      <a:accent6>
        <a:srgbClr val="C9C9C9"/>
      </a:accent6>
      <a:hlink>
        <a:srgbClr val="009EC5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3409</TotalTime>
  <Words>376</Words>
  <Application>Microsoft Office PowerPoint</Application>
  <PresentationFormat>On-screen Show (4:3)</PresentationFormat>
  <Paragraphs>123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2021 Retiring Councilors and Executive Board Members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Marsha Burgess</cp:lastModifiedBy>
  <cp:revision>470</cp:revision>
  <cp:lastPrinted>2020-06-25T18:06:03Z</cp:lastPrinted>
  <dcterms:created xsi:type="dcterms:W3CDTF">2017-03-31T18:31:02Z</dcterms:created>
  <dcterms:modified xsi:type="dcterms:W3CDTF">2021-05-21T17:00:42Z</dcterms:modified>
</cp:coreProperties>
</file>