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9.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4.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28.xml" ContentType="application/vnd.openxmlformats-officedocument.presentationml.notes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handoutMasterIdLst>
    <p:handoutMasterId r:id="rId66"/>
  </p:handoutMasterIdLst>
  <p:sldIdLst>
    <p:sldId id="256" r:id="rId2"/>
    <p:sldId id="347" r:id="rId3"/>
    <p:sldId id="392" r:id="rId4"/>
    <p:sldId id="410" r:id="rId5"/>
    <p:sldId id="384" r:id="rId6"/>
    <p:sldId id="348" r:id="rId7"/>
    <p:sldId id="409" r:id="rId8"/>
    <p:sldId id="310" r:id="rId9"/>
    <p:sldId id="412" r:id="rId10"/>
    <p:sldId id="343" r:id="rId11"/>
    <p:sldId id="358" r:id="rId12"/>
    <p:sldId id="312" r:id="rId13"/>
    <p:sldId id="397" r:id="rId14"/>
    <p:sldId id="345" r:id="rId15"/>
    <p:sldId id="311" r:id="rId16"/>
    <p:sldId id="313" r:id="rId17"/>
    <p:sldId id="389" r:id="rId18"/>
    <p:sldId id="315" r:id="rId19"/>
    <p:sldId id="398" r:id="rId20"/>
    <p:sldId id="391" r:id="rId21"/>
    <p:sldId id="411" r:id="rId22"/>
    <p:sldId id="406" r:id="rId23"/>
    <p:sldId id="375" r:id="rId24"/>
    <p:sldId id="364" r:id="rId25"/>
    <p:sldId id="333" r:id="rId26"/>
    <p:sldId id="396" r:id="rId27"/>
    <p:sldId id="336" r:id="rId28"/>
    <p:sldId id="339" r:id="rId29"/>
    <p:sldId id="351" r:id="rId30"/>
    <p:sldId id="395" r:id="rId31"/>
    <p:sldId id="386" r:id="rId32"/>
    <p:sldId id="327" r:id="rId33"/>
    <p:sldId id="400" r:id="rId34"/>
    <p:sldId id="399" r:id="rId35"/>
    <p:sldId id="361" r:id="rId36"/>
    <p:sldId id="365" r:id="rId37"/>
    <p:sldId id="408" r:id="rId38"/>
    <p:sldId id="404" r:id="rId39"/>
    <p:sldId id="374" r:id="rId40"/>
    <p:sldId id="377" r:id="rId41"/>
    <p:sldId id="328" r:id="rId42"/>
    <p:sldId id="329" r:id="rId43"/>
    <p:sldId id="362" r:id="rId44"/>
    <p:sldId id="330" r:id="rId45"/>
    <p:sldId id="407" r:id="rId46"/>
    <p:sldId id="261" r:id="rId47"/>
    <p:sldId id="387" r:id="rId48"/>
    <p:sldId id="401" r:id="rId49"/>
    <p:sldId id="350" r:id="rId50"/>
    <p:sldId id="373" r:id="rId51"/>
    <p:sldId id="380" r:id="rId52"/>
    <p:sldId id="324" r:id="rId53"/>
    <p:sldId id="325" r:id="rId54"/>
    <p:sldId id="405" r:id="rId55"/>
    <p:sldId id="381" r:id="rId56"/>
    <p:sldId id="383" r:id="rId57"/>
    <p:sldId id="382" r:id="rId58"/>
    <p:sldId id="379" r:id="rId59"/>
    <p:sldId id="388" r:id="rId60"/>
    <p:sldId id="305" r:id="rId61"/>
    <p:sldId id="402" r:id="rId62"/>
    <p:sldId id="304" r:id="rId63"/>
    <p:sldId id="403"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352" autoAdjust="0"/>
    <p:restoredTop sz="48857" autoAdjust="0"/>
  </p:normalViewPr>
  <p:slideViewPr>
    <p:cSldViewPr>
      <p:cViewPr varScale="1">
        <p:scale>
          <a:sx n="33" d="100"/>
          <a:sy n="33" d="100"/>
        </p:scale>
        <p:origin x="1565" y="43"/>
      </p:cViewPr>
      <p:guideLst>
        <p:guide orient="horz" pos="2160"/>
        <p:guide pos="2880"/>
      </p:guideLst>
    </p:cSldViewPr>
  </p:slideViewPr>
  <p:outlineViewPr>
    <p:cViewPr>
      <p:scale>
        <a:sx n="33" d="100"/>
        <a:sy n="33" d="100"/>
      </p:scale>
      <p:origin x="0" y="52340"/>
    </p:cViewPr>
  </p:outlineViewPr>
  <p:notesTextViewPr>
    <p:cViewPr>
      <p:scale>
        <a:sx n="100" d="100"/>
        <a:sy n="100" d="100"/>
      </p:scale>
      <p:origin x="0" y="0"/>
    </p:cViewPr>
  </p:notesTextViewPr>
  <p:notesViewPr>
    <p:cSldViewPr>
      <p:cViewPr varScale="1">
        <p:scale>
          <a:sx n="52" d="100"/>
          <a:sy n="52" d="100"/>
        </p:scale>
        <p:origin x="-2640" y="-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8FEA588-BA38-44D8-8E4B-438FF73708D1}" type="datetimeFigureOut">
              <a:rPr lang="en-US" smtClean="0"/>
              <a:pPr/>
              <a:t>6/27/2018</a:t>
            </a:fld>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1F1CFB-CFEF-4741-8B5B-E77A1F61F1E6}" type="slidenum">
              <a:rPr lang="en-US" smtClean="0"/>
              <a:pPr/>
              <a:t>‹#›</a:t>
            </a:fld>
            <a:endParaRPr lang="en-US"/>
          </a:p>
        </p:txBody>
      </p:sp>
    </p:spTree>
    <p:extLst>
      <p:ext uri="{BB962C8B-B14F-4D97-AF65-F5344CB8AC3E}">
        <p14:creationId xmlns:p14="http://schemas.microsoft.com/office/powerpoint/2010/main" val="2615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779A3C2-5066-4BB3-A49B-CC6CD5ACEAAD}" type="datetimeFigureOut">
              <a:rPr lang="en-US" smtClean="0"/>
              <a:pPr/>
              <a:t>6/27/2018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640D848-9BA0-4810-96A5-E9059480A5CA}" type="slidenum">
              <a:rPr lang="en-US" smtClean="0"/>
              <a:pPr/>
              <a:t>‹#›</a:t>
            </a:fld>
            <a:endParaRPr lang="en-US"/>
          </a:p>
        </p:txBody>
      </p:sp>
    </p:spTree>
    <p:extLst>
      <p:ext uri="{BB962C8B-B14F-4D97-AF65-F5344CB8AC3E}">
        <p14:creationId xmlns:p14="http://schemas.microsoft.com/office/powerpoint/2010/main" val="305424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Fragment_identifier" TargetMode="External"/><Relationship Id="rId3" Type="http://schemas.openxmlformats.org/officeDocument/2006/relationships/hyperlink" Target="http://en.wikipedia.org/wiki/Resource_Description_Framework" TargetMode="External"/><Relationship Id="rId7" Type="http://schemas.openxmlformats.org/officeDocument/2006/relationships/hyperlink" Target="http://en.wikipedia.org/wiki/XML_Namespaces"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SKOS" TargetMode="External"/><Relationship Id="rId5" Type="http://schemas.openxmlformats.org/officeDocument/2006/relationships/hyperlink" Target="http://en.wikipedia.org/wiki/Web_Ontology_Language" TargetMode="External"/><Relationship Id="rId4" Type="http://schemas.openxmlformats.org/officeDocument/2006/relationships/hyperlink" Target="http://en.wikipedia.org/wiki/RDF_Schem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id.loc.gov/authorities/names/n791"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id.loc.gov/authorities/names/n79104234"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id.loc.gov/authorities/names/n791"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id.loc.gov/authorities/names/n7910423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en.wikipedia.org/wiki/Fragment_identifier" TargetMode="External"/><Relationship Id="rId3" Type="http://schemas.openxmlformats.org/officeDocument/2006/relationships/hyperlink" Target="http://en.wikipedia.org/wiki/Resource_Description_Framework" TargetMode="External"/><Relationship Id="rId7" Type="http://schemas.openxmlformats.org/officeDocument/2006/relationships/hyperlink" Target="http://en.wikipedia.org/wiki/XML_Namespaces"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en.wikipedia.org/wiki/SKOS" TargetMode="External"/><Relationship Id="rId5" Type="http://schemas.openxmlformats.org/officeDocument/2006/relationships/hyperlink" Target="http://en.wikipedia.org/wiki/Web_Ontology_Language" TargetMode="External"/><Relationship Id="rId4" Type="http://schemas.openxmlformats.org/officeDocument/2006/relationships/hyperlink" Target="http://en.wikipedia.org/wiki/RDF_Schema" TargetMode="Externa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en.wikipedia.org/wiki/Fragment_identifier" TargetMode="External"/><Relationship Id="rId3" Type="http://schemas.openxmlformats.org/officeDocument/2006/relationships/hyperlink" Target="http://en.wikipedia.org/wiki/Resource_Description_Framework" TargetMode="External"/><Relationship Id="rId7" Type="http://schemas.openxmlformats.org/officeDocument/2006/relationships/hyperlink" Target="http://en.wikipedia.org/wiki/XML_Namespaces"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en.wikipedia.org/wiki/SKOS" TargetMode="External"/><Relationship Id="rId5" Type="http://schemas.openxmlformats.org/officeDocument/2006/relationships/hyperlink" Target="http://en.wikipedia.org/wiki/Web_Ontology_Language" TargetMode="External"/><Relationship Id="rId4" Type="http://schemas.openxmlformats.org/officeDocument/2006/relationships/hyperlink" Target="http://en.wikipedia.org/wiki/RDF_Schema"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dublincore.org/schemas/rdfs/"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dublincore.org/documents/2012/06/14/dcmi-terms/"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linkeddatabook.com/editions/1.0/"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dublincore.org/documents/2012/06/14/dcmi-terms/"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journals.bc.edu/ojs/index.php/ital/article/download/5664/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a:t>
            </a:fld>
            <a:endParaRPr lang="en-US"/>
          </a:p>
        </p:txBody>
      </p:sp>
    </p:spTree>
    <p:extLst>
      <p:ext uri="{BB962C8B-B14F-4D97-AF65-F5344CB8AC3E}">
        <p14:creationId xmlns:p14="http://schemas.microsoft.com/office/powerpoint/2010/main" val="2378117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12</a:t>
            </a:fld>
            <a:endParaRPr lang="en-US"/>
          </a:p>
        </p:txBody>
      </p:sp>
    </p:spTree>
    <p:extLst>
      <p:ext uri="{BB962C8B-B14F-4D97-AF65-F5344CB8AC3E}">
        <p14:creationId xmlns:p14="http://schemas.microsoft.com/office/powerpoint/2010/main" val="1997435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13</a:t>
            </a:fld>
            <a:endParaRPr lang="en-US"/>
          </a:p>
        </p:txBody>
      </p:sp>
    </p:spTree>
    <p:extLst>
      <p:ext uri="{BB962C8B-B14F-4D97-AF65-F5344CB8AC3E}">
        <p14:creationId xmlns:p14="http://schemas.microsoft.com/office/powerpoint/2010/main" val="42770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t>In </a:t>
            </a:r>
            <a:r>
              <a:rPr lang="en-US" u="sng" dirty="0">
                <a:hlinkClick r:id="rId3" tooltip="Resource Description Framework"/>
              </a:rPr>
              <a:t>RDF</a:t>
            </a:r>
            <a:r>
              <a:rPr lang="en-US" dirty="0"/>
              <a:t> vocabularies, such as </a:t>
            </a:r>
            <a:r>
              <a:rPr lang="en-US" u="sng" dirty="0">
                <a:hlinkClick r:id="rId4" tooltip="RDF Schema"/>
              </a:rPr>
              <a:t>RDFS</a:t>
            </a:r>
            <a:r>
              <a:rPr lang="en-US" dirty="0"/>
              <a:t>, </a:t>
            </a:r>
            <a:r>
              <a:rPr lang="en-US" u="sng" dirty="0">
                <a:hlinkClick r:id="rId5" tooltip="Web Ontology Language"/>
              </a:rPr>
              <a:t>OWL</a:t>
            </a:r>
            <a:r>
              <a:rPr lang="en-US" dirty="0"/>
              <a:t>, or </a:t>
            </a:r>
            <a:r>
              <a:rPr lang="en-US" u="sng" dirty="0">
                <a:hlinkClick r:id="rId6" tooltip="SKOS"/>
              </a:rPr>
              <a:t>SKOS</a:t>
            </a:r>
            <a:r>
              <a:rPr lang="en-US" dirty="0"/>
              <a:t>, fragment identifiers are used to identify resources in the same </a:t>
            </a:r>
            <a:r>
              <a:rPr lang="en-US" u="sng" dirty="0">
                <a:hlinkClick r:id="rId7" tooltip="XML Namespaces"/>
              </a:rPr>
              <a:t>XML Namespace</a:t>
            </a:r>
            <a:r>
              <a:rPr lang="en-US" dirty="0"/>
              <a:t>, but are not necessarily corresponding to a specific part of a document. For example http://www.w3.org/2004/02/skos/core#</a:t>
            </a:r>
            <a:r>
              <a:rPr lang="en-US" b="1" dirty="0"/>
              <a:t>broader</a:t>
            </a:r>
            <a:r>
              <a:rPr lang="en-US" dirty="0"/>
              <a:t> identifies the concept "broader" in SKOS Core vocabulary, but it does not refer to a specific part of the resource identified by http://www.w3.org/2004/02/skos/core, a complete RDF file in which semantics of this specific concept is declared, along with other concepts in the same vocabulary.</a:t>
            </a:r>
          </a:p>
          <a:p>
            <a:endParaRPr lang="en-US" dirty="0"/>
          </a:p>
          <a:p>
            <a:r>
              <a:rPr lang="en-US" dirty="0"/>
              <a:t>Wikipedia. Fragment identifier. Downloaded March 27, 2014 from </a:t>
            </a:r>
            <a:r>
              <a:rPr lang="en-US" u="sng" dirty="0">
                <a:hlinkClick r:id="rId8"/>
              </a:rPr>
              <a:t>http://en.wikipedia.org/wiki/Fragment_identifier</a:t>
            </a:r>
            <a:endParaRPr lang="en-US" dirty="0"/>
          </a:p>
          <a:p>
            <a:r>
              <a:rPr lang="en-US" dirty="0"/>
              <a:t> </a:t>
            </a:r>
          </a:p>
        </p:txBody>
      </p:sp>
      <p:sp>
        <p:nvSpPr>
          <p:cNvPr id="4" name="Slide Number Placeholder 3"/>
          <p:cNvSpPr>
            <a:spLocks noGrp="1"/>
          </p:cNvSpPr>
          <p:nvPr>
            <p:ph type="sldNum" sz="quarter" idx="10"/>
          </p:nvPr>
        </p:nvSpPr>
        <p:spPr/>
        <p:txBody>
          <a:bodyPr/>
          <a:lstStyle/>
          <a:p>
            <a:fld id="{6640D848-9BA0-4810-96A5-E9059480A5CA}" type="slidenum">
              <a:rPr lang="en-US" smtClean="0"/>
              <a:pPr/>
              <a:t>14</a:t>
            </a:fld>
            <a:endParaRPr lang="en-US"/>
          </a:p>
        </p:txBody>
      </p:sp>
    </p:spTree>
    <p:extLst>
      <p:ext uri="{BB962C8B-B14F-4D97-AF65-F5344CB8AC3E}">
        <p14:creationId xmlns:p14="http://schemas.microsoft.com/office/powerpoint/2010/main" val="174838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15</a:t>
            </a:fld>
            <a:endParaRPr lang="en-US"/>
          </a:p>
        </p:txBody>
      </p:sp>
    </p:spTree>
    <p:extLst>
      <p:ext uri="{BB962C8B-B14F-4D97-AF65-F5344CB8AC3E}">
        <p14:creationId xmlns:p14="http://schemas.microsoft.com/office/powerpoint/2010/main" val="2527817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16</a:t>
            </a:fld>
            <a:endParaRPr lang="en-US"/>
          </a:p>
        </p:txBody>
      </p:sp>
    </p:spTree>
    <p:extLst>
      <p:ext uri="{BB962C8B-B14F-4D97-AF65-F5344CB8AC3E}">
        <p14:creationId xmlns:p14="http://schemas.microsoft.com/office/powerpoint/2010/main" val="1331725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17</a:t>
            </a:fld>
            <a:endParaRPr lang="en-US"/>
          </a:p>
        </p:txBody>
      </p:sp>
    </p:spTree>
    <p:extLst>
      <p:ext uri="{BB962C8B-B14F-4D97-AF65-F5344CB8AC3E}">
        <p14:creationId xmlns:p14="http://schemas.microsoft.com/office/powerpoint/2010/main" val="2373425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18</a:t>
            </a:fld>
            <a:endParaRPr lang="en-US"/>
          </a:p>
        </p:txBody>
      </p:sp>
    </p:spTree>
    <p:extLst>
      <p:ext uri="{BB962C8B-B14F-4D97-AF65-F5344CB8AC3E}">
        <p14:creationId xmlns:p14="http://schemas.microsoft.com/office/powerpoint/2010/main" val="2507727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31774">
              <a:defRPr/>
            </a:pPr>
            <a:r>
              <a:rPr lang="en-US" dirty="0" smtClean="0">
                <a:solidFill>
                  <a:srgbClr val="FFC000"/>
                </a:solidFill>
                <a:hlinkClick r:id="rId3"/>
              </a:rPr>
              <a:t>http://id.loc.gov/authorities/names/n791</a:t>
            </a:r>
            <a:r>
              <a:rPr lang="en-US" dirty="0" smtClean="0">
                <a:solidFill>
                  <a:srgbClr val="FFC000"/>
                </a:solidFill>
                <a:hlinkClick r:id="rId4"/>
              </a:rPr>
              <a:t>40423</a:t>
            </a:r>
            <a:r>
              <a:rPr lang="en-US" dirty="0" smtClean="0">
                <a:solidFill>
                  <a:srgbClr val="FFC000"/>
                </a:solidFill>
              </a:rPr>
              <a:t> </a:t>
            </a:r>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19</a:t>
            </a:fld>
            <a:endParaRPr lang="en-US"/>
          </a:p>
        </p:txBody>
      </p:sp>
    </p:spTree>
    <p:extLst>
      <p:ext uri="{BB962C8B-B14F-4D97-AF65-F5344CB8AC3E}">
        <p14:creationId xmlns:p14="http://schemas.microsoft.com/office/powerpoint/2010/main" val="1609284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http://id.loc.gov/search/?q=Jane+Addams&amp;q=&amp;q=memberOf%3Ahttp%3A%2F%2Fid.loc.gov%2Fauthorities%2Fnames%2Fcollection_NamesAuthorizedHeadings </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20</a:t>
            </a:fld>
            <a:endParaRPr lang="en-US"/>
          </a:p>
        </p:txBody>
      </p:sp>
    </p:spTree>
    <p:extLst>
      <p:ext uri="{BB962C8B-B14F-4D97-AF65-F5344CB8AC3E}">
        <p14:creationId xmlns:p14="http://schemas.microsoft.com/office/powerpoint/2010/main" val="2645599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31774">
              <a:defRPr/>
            </a:pPr>
            <a:r>
              <a:rPr lang="en-US" dirty="0" smtClean="0">
                <a:solidFill>
                  <a:srgbClr val="FFC000"/>
                </a:solidFill>
                <a:hlinkClick r:id="rId3"/>
              </a:rPr>
              <a:t>http://id.loc.gov/authorities/names/n791</a:t>
            </a:r>
            <a:r>
              <a:rPr lang="en-US" dirty="0" smtClean="0">
                <a:solidFill>
                  <a:srgbClr val="FFC000"/>
                </a:solidFill>
                <a:hlinkClick r:id="rId4"/>
              </a:rPr>
              <a:t>40423</a:t>
            </a:r>
            <a:r>
              <a:rPr lang="en-US" dirty="0" smtClean="0">
                <a:solidFill>
                  <a:srgbClr val="FFC000"/>
                </a:solidFill>
              </a:rPr>
              <a:t> </a:t>
            </a:r>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21</a:t>
            </a:fld>
            <a:endParaRPr lang="en-US"/>
          </a:p>
        </p:txBody>
      </p:sp>
    </p:spTree>
    <p:extLst>
      <p:ext uri="{BB962C8B-B14F-4D97-AF65-F5344CB8AC3E}">
        <p14:creationId xmlns:p14="http://schemas.microsoft.com/office/powerpoint/2010/main" val="182556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2</a:t>
            </a:fld>
            <a:endParaRPr lang="en-US"/>
          </a:p>
        </p:txBody>
      </p:sp>
    </p:spTree>
    <p:extLst>
      <p:ext uri="{BB962C8B-B14F-4D97-AF65-F5344CB8AC3E}">
        <p14:creationId xmlns:p14="http://schemas.microsoft.com/office/powerpoint/2010/main" val="1770132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22</a:t>
            </a:fld>
            <a:endParaRPr lang="en-US"/>
          </a:p>
        </p:txBody>
      </p:sp>
    </p:spTree>
    <p:extLst>
      <p:ext uri="{BB962C8B-B14F-4D97-AF65-F5344CB8AC3E}">
        <p14:creationId xmlns:p14="http://schemas.microsoft.com/office/powerpoint/2010/main" val="1869308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rtl="0"/>
            <a:r>
              <a:rPr lang="en-US" dirty="0"/>
              <a:t>Uniform Resource Names, intended to be persistent location independent resource identifiers. </a:t>
            </a:r>
          </a:p>
          <a:p>
            <a:pPr rtl="0"/>
            <a:endParaRPr lang="en-US" dirty="0"/>
          </a:p>
          <a:p>
            <a:pPr rtl="0"/>
            <a:r>
              <a:rPr lang="en-US" dirty="0"/>
              <a:t>http://cgi.di.uoa.gr/~pms509/2012-2013/lectures/introduction-to-rdf.pdf</a:t>
            </a:r>
          </a:p>
          <a:p>
            <a:pPr rtl="0"/>
            <a:endParaRPr lang="en-US" dirty="0"/>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23</a:t>
            </a:fld>
            <a:endParaRPr lang="en-US"/>
          </a:p>
        </p:txBody>
      </p:sp>
    </p:spTree>
    <p:extLst>
      <p:ext uri="{BB962C8B-B14F-4D97-AF65-F5344CB8AC3E}">
        <p14:creationId xmlns:p14="http://schemas.microsoft.com/office/powerpoint/2010/main" val="689412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A triple</a:t>
            </a:r>
            <a:r>
              <a:rPr lang="en-US" baseline="0" dirty="0" smtClean="0"/>
              <a:t> statement written in RDF XML format.</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24</a:t>
            </a:fld>
            <a:endParaRPr lang="en-US"/>
          </a:p>
        </p:txBody>
      </p:sp>
    </p:spTree>
    <p:extLst>
      <p:ext uri="{BB962C8B-B14F-4D97-AF65-F5344CB8AC3E}">
        <p14:creationId xmlns:p14="http://schemas.microsoft.com/office/powerpoint/2010/main" val="3887441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RDF is a graph</a:t>
            </a:r>
            <a:r>
              <a:rPr lang="en-US" baseline="0" dirty="0" smtClean="0"/>
              <a:t> technology. </a:t>
            </a:r>
          </a:p>
          <a:p>
            <a:endParaRPr lang="en-US" baseline="0" dirty="0" smtClean="0"/>
          </a:p>
          <a:p>
            <a:r>
              <a:rPr lang="en-US" dirty="0" smtClean="0"/>
              <a:t>Nodes are IRIs, literals, or blank nodes. Blank nodes may be given a document-local identifier called a blank node identifier.</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25</a:t>
            </a:fld>
            <a:endParaRPr lang="en-US"/>
          </a:p>
        </p:txBody>
      </p:sp>
    </p:spTree>
    <p:extLst>
      <p:ext uri="{BB962C8B-B14F-4D97-AF65-F5344CB8AC3E}">
        <p14:creationId xmlns:p14="http://schemas.microsoft.com/office/powerpoint/2010/main" val="4034608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“Is a” should be read as “Is</a:t>
            </a:r>
            <a:r>
              <a:rPr lang="en-US" baseline="0" dirty="0" smtClean="0"/>
              <a:t> an instance of” . Dotted arrows imply an inferred relationship. </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26</a:t>
            </a:fld>
            <a:endParaRPr lang="en-US"/>
          </a:p>
        </p:txBody>
      </p:sp>
    </p:spTree>
    <p:extLst>
      <p:ext uri="{BB962C8B-B14F-4D97-AF65-F5344CB8AC3E}">
        <p14:creationId xmlns:p14="http://schemas.microsoft.com/office/powerpoint/2010/main" val="2601553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27</a:t>
            </a:fld>
            <a:endParaRPr lang="en-US"/>
          </a:p>
        </p:txBody>
      </p:sp>
    </p:spTree>
    <p:extLst>
      <p:ext uri="{BB962C8B-B14F-4D97-AF65-F5344CB8AC3E}">
        <p14:creationId xmlns:p14="http://schemas.microsoft.com/office/powerpoint/2010/main" val="1021234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28</a:t>
            </a:fld>
            <a:endParaRPr lang="en-US"/>
          </a:p>
        </p:txBody>
      </p:sp>
    </p:spTree>
    <p:extLst>
      <p:ext uri="{BB962C8B-B14F-4D97-AF65-F5344CB8AC3E}">
        <p14:creationId xmlns:p14="http://schemas.microsoft.com/office/powerpoint/2010/main" val="1391506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29</a:t>
            </a:fld>
            <a:endParaRPr lang="en-US"/>
          </a:p>
        </p:txBody>
      </p:sp>
    </p:spTree>
    <p:extLst>
      <p:ext uri="{BB962C8B-B14F-4D97-AF65-F5344CB8AC3E}">
        <p14:creationId xmlns:p14="http://schemas.microsoft.com/office/powerpoint/2010/main" val="26565549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31774">
              <a:defRPr/>
            </a:pPr>
            <a:r>
              <a:rPr lang="en-US" dirty="0" smtClean="0"/>
              <a:t>Literals in RDF</a:t>
            </a:r>
            <a:r>
              <a:rPr lang="en-US" baseline="0" dirty="0" smtClean="0"/>
              <a:t> graphs tend to be depicted as rectangles rather than spheres, which denote nodes.</a:t>
            </a:r>
          </a:p>
          <a:p>
            <a:endParaRPr lang="en-US" dirty="0" smtClean="0"/>
          </a:p>
          <a:p>
            <a:r>
              <a:rPr lang="en-US" dirty="0" smtClean="0"/>
              <a:t>Objects</a:t>
            </a:r>
            <a:r>
              <a:rPr lang="en-US" baseline="0" dirty="0" smtClean="0"/>
              <a:t> do not have to be URLs/IRIs. When an object does not take the form of an identifier, it is called a Literal. Only objects can be literals.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30</a:t>
            </a:fld>
            <a:endParaRPr lang="en-US"/>
          </a:p>
        </p:txBody>
      </p:sp>
    </p:spTree>
    <p:extLst>
      <p:ext uri="{BB962C8B-B14F-4D97-AF65-F5344CB8AC3E}">
        <p14:creationId xmlns:p14="http://schemas.microsoft.com/office/powerpoint/2010/main" val="2530336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32</a:t>
            </a:fld>
            <a:endParaRPr lang="en-US"/>
          </a:p>
        </p:txBody>
      </p:sp>
    </p:spTree>
    <p:extLst>
      <p:ext uri="{BB962C8B-B14F-4D97-AF65-F5344CB8AC3E}">
        <p14:creationId xmlns:p14="http://schemas.microsoft.com/office/powerpoint/2010/main" val="323260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0D848-9BA0-4810-96A5-E9059480A5CA}" type="slidenum">
              <a:rPr lang="en-US" smtClean="0"/>
              <a:pPr/>
              <a:t>3</a:t>
            </a:fld>
            <a:endParaRPr lang="en-US"/>
          </a:p>
        </p:txBody>
      </p:sp>
    </p:spTree>
    <p:extLst>
      <p:ext uri="{BB962C8B-B14F-4D97-AF65-F5344CB8AC3E}">
        <p14:creationId xmlns:p14="http://schemas.microsoft.com/office/powerpoint/2010/main" val="802765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35</a:t>
            </a:fld>
            <a:endParaRPr lang="en-US"/>
          </a:p>
        </p:txBody>
      </p:sp>
    </p:spTree>
    <p:extLst>
      <p:ext uri="{BB962C8B-B14F-4D97-AF65-F5344CB8AC3E}">
        <p14:creationId xmlns:p14="http://schemas.microsoft.com/office/powerpoint/2010/main" val="1175334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t>In </a:t>
            </a:r>
            <a:r>
              <a:rPr lang="en-US" u="sng" dirty="0">
                <a:hlinkClick r:id="rId3" tooltip="Resource Description Framework"/>
              </a:rPr>
              <a:t>RDF</a:t>
            </a:r>
            <a:r>
              <a:rPr lang="en-US" dirty="0"/>
              <a:t> vocabularies, such as </a:t>
            </a:r>
            <a:r>
              <a:rPr lang="en-US" u="sng" dirty="0">
                <a:hlinkClick r:id="rId4" tooltip="RDF Schema"/>
              </a:rPr>
              <a:t>RDFS</a:t>
            </a:r>
            <a:r>
              <a:rPr lang="en-US" dirty="0"/>
              <a:t>, </a:t>
            </a:r>
            <a:r>
              <a:rPr lang="en-US" u="sng" dirty="0">
                <a:hlinkClick r:id="rId5" tooltip="Web Ontology Language"/>
              </a:rPr>
              <a:t>OWL</a:t>
            </a:r>
            <a:r>
              <a:rPr lang="en-US" dirty="0"/>
              <a:t>, or </a:t>
            </a:r>
            <a:r>
              <a:rPr lang="en-US" u="sng" dirty="0">
                <a:hlinkClick r:id="rId6" tooltip="SKOS"/>
              </a:rPr>
              <a:t>SKOS</a:t>
            </a:r>
            <a:r>
              <a:rPr lang="en-US" dirty="0"/>
              <a:t>, fragment identifiers are used to identify resources in the same </a:t>
            </a:r>
            <a:r>
              <a:rPr lang="en-US" u="sng" dirty="0">
                <a:hlinkClick r:id="rId7" tooltip="XML Namespaces"/>
              </a:rPr>
              <a:t>XML Namespace</a:t>
            </a:r>
            <a:r>
              <a:rPr lang="en-US" dirty="0"/>
              <a:t>, but are not necessarily corresponding to a specific part of a document. For example http://www.w3.org/2004/02/skos/core#</a:t>
            </a:r>
            <a:r>
              <a:rPr lang="en-US" b="1" dirty="0"/>
              <a:t>broader</a:t>
            </a:r>
            <a:r>
              <a:rPr lang="en-US" dirty="0"/>
              <a:t> identifies the concept "broader" in SKOS Core vocabulary, but it does not refer to a specific part of the resource identified by http://www.w3.org/2004/02/skos/core, a complete RDF file in which semantics of this specific concept is declared, along with other concepts in the same vocabulary.</a:t>
            </a:r>
          </a:p>
          <a:p>
            <a:endParaRPr lang="en-US" dirty="0"/>
          </a:p>
          <a:p>
            <a:r>
              <a:rPr lang="en-US" dirty="0"/>
              <a:t>Wikipedia. Fragment identifier. Downloaded March 27, 2014 from </a:t>
            </a:r>
            <a:r>
              <a:rPr lang="en-US" u="sng" dirty="0">
                <a:hlinkClick r:id="rId8"/>
              </a:rPr>
              <a:t>http://en.wikipedia.org/wiki/Fragment_identifier</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36</a:t>
            </a:fld>
            <a:endParaRPr lang="en-US"/>
          </a:p>
        </p:txBody>
      </p:sp>
    </p:spTree>
    <p:extLst>
      <p:ext uri="{BB962C8B-B14F-4D97-AF65-F5344CB8AC3E}">
        <p14:creationId xmlns:p14="http://schemas.microsoft.com/office/powerpoint/2010/main" val="1763303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a:t>In </a:t>
            </a:r>
            <a:r>
              <a:rPr lang="en-US" u="sng" dirty="0">
                <a:hlinkClick r:id="rId3" tooltip="Resource Description Framework"/>
              </a:rPr>
              <a:t>RDF</a:t>
            </a:r>
            <a:r>
              <a:rPr lang="en-US" dirty="0"/>
              <a:t> vocabularies, such as </a:t>
            </a:r>
            <a:r>
              <a:rPr lang="en-US" u="sng" dirty="0">
                <a:hlinkClick r:id="rId4" tooltip="RDF Schema"/>
              </a:rPr>
              <a:t>RDFS</a:t>
            </a:r>
            <a:r>
              <a:rPr lang="en-US" dirty="0"/>
              <a:t>, </a:t>
            </a:r>
            <a:r>
              <a:rPr lang="en-US" u="sng" dirty="0">
                <a:hlinkClick r:id="rId5" tooltip="Web Ontology Language"/>
              </a:rPr>
              <a:t>OWL</a:t>
            </a:r>
            <a:r>
              <a:rPr lang="en-US" dirty="0"/>
              <a:t>, or </a:t>
            </a:r>
            <a:r>
              <a:rPr lang="en-US" u="sng" dirty="0">
                <a:hlinkClick r:id="rId6" tooltip="SKOS"/>
              </a:rPr>
              <a:t>SKOS</a:t>
            </a:r>
            <a:r>
              <a:rPr lang="en-US" dirty="0"/>
              <a:t>, fragment identifiers are used to identify resources in the same </a:t>
            </a:r>
            <a:r>
              <a:rPr lang="en-US" u="sng" dirty="0">
                <a:hlinkClick r:id="rId7" tooltip="XML Namespaces"/>
              </a:rPr>
              <a:t>XML Namespace</a:t>
            </a:r>
            <a:r>
              <a:rPr lang="en-US" dirty="0"/>
              <a:t>, but are not necessarily corresponding to a specific part of a document. For example http://www.w3.org/2004/02/skos/core#</a:t>
            </a:r>
            <a:r>
              <a:rPr lang="en-US" b="1" dirty="0"/>
              <a:t>broader</a:t>
            </a:r>
            <a:r>
              <a:rPr lang="en-US" dirty="0"/>
              <a:t> identifies the concept "broader" in SKOS Core vocabulary, but it does not refer to a specific part of the resource identified by http://www.w3.org/2004/02/skos/core, a complete RDF file in which semantics of this specific concept is declared, along with other concepts in the same vocabulary.</a:t>
            </a:r>
          </a:p>
          <a:p>
            <a:endParaRPr lang="en-US" dirty="0"/>
          </a:p>
          <a:p>
            <a:r>
              <a:rPr lang="en-US" dirty="0"/>
              <a:t>Wikipedia. Fragment identifier. Downloaded March 27, 2014 from </a:t>
            </a:r>
            <a:r>
              <a:rPr lang="en-US" u="sng" dirty="0">
                <a:hlinkClick r:id="rId8"/>
              </a:rPr>
              <a:t>http://en.wikipedia.org/wiki/Fragment_identifier</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37</a:t>
            </a:fld>
            <a:endParaRPr lang="en-US"/>
          </a:p>
        </p:txBody>
      </p:sp>
    </p:spTree>
    <p:extLst>
      <p:ext uri="{BB962C8B-B14F-4D97-AF65-F5344CB8AC3E}">
        <p14:creationId xmlns:p14="http://schemas.microsoft.com/office/powerpoint/2010/main" val="3534592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31774">
              <a:defRPr/>
            </a:pPr>
            <a:r>
              <a:rPr lang="en-US" dirty="0" smtClean="0"/>
              <a:t>Any URI in one of these namespaces (e.g. http://www3.org/2000/01/rdf-schema#subClassOf or </a:t>
            </a:r>
            <a:r>
              <a:rPr lang="en-US" dirty="0" err="1" smtClean="0"/>
              <a:t>rdfs:subClassof</a:t>
            </a:r>
            <a:r>
              <a:rPr lang="en-US" dirty="0" smtClean="0"/>
              <a:t> for short) refers to a particular term that the W3C makes some statements about in the RDFS standard.  But</a:t>
            </a:r>
            <a:r>
              <a:rPr lang="en-US" baseline="0" dirty="0" smtClean="0"/>
              <a:t> the term can also be </a:t>
            </a:r>
            <a:r>
              <a:rPr lang="en-US" baseline="0" dirty="0" err="1" smtClean="0"/>
              <a:t>dereferenced</a:t>
            </a:r>
            <a:r>
              <a:rPr lang="en-US" baseline="0" dirty="0" smtClean="0"/>
              <a:t> – that is, we can look at the server www.w3.org. There is a page at the location 2000/01/</a:t>
            </a:r>
            <a:r>
              <a:rPr lang="en-US" baseline="0" dirty="0" err="1" smtClean="0"/>
              <a:t>rdf</a:t>
            </a:r>
            <a:r>
              <a:rPr lang="en-US" baseline="0" dirty="0" smtClean="0"/>
              <a:t>-schema with an entry about </a:t>
            </a:r>
            <a:r>
              <a:rPr lang="en-US" baseline="0" dirty="0" err="1" smtClean="0"/>
              <a:t>subClassOf</a:t>
            </a:r>
            <a:r>
              <a:rPr lang="en-US" baseline="0" dirty="0" smtClean="0"/>
              <a:t>, giving supplemental information about this resource.</a:t>
            </a:r>
          </a:p>
          <a:p>
            <a:pPr defTabSz="931774">
              <a:defRPr/>
            </a:pPr>
            <a:endParaRPr lang="en-US" baseline="0" dirty="0" smtClean="0"/>
          </a:p>
          <a:p>
            <a:pPr defTabSz="931774">
              <a:defRPr/>
            </a:pPr>
            <a:r>
              <a:rPr lang="en-US" baseline="0" dirty="0" smtClean="0"/>
              <a:t>From the point of view of modeling, it is not necessary that it be possible to dereference this URI, but from the point of view of Web integration, it is critical that it is.</a:t>
            </a:r>
          </a:p>
          <a:p>
            <a:pPr defTabSz="931774">
              <a:defRPr/>
            </a:pPr>
            <a:endParaRPr lang="en-US" baseline="0" dirty="0" smtClean="0"/>
          </a:p>
          <a:p>
            <a:pPr defTabSz="931774">
              <a:defRPr/>
            </a:pPr>
            <a:r>
              <a:rPr lang="en-US" dirty="0" err="1"/>
              <a:t>Allemang</a:t>
            </a:r>
            <a:r>
              <a:rPr lang="en-US" dirty="0"/>
              <a:t>, Dean &amp; </a:t>
            </a:r>
            <a:r>
              <a:rPr lang="en-US" dirty="0" err="1"/>
              <a:t>Hendler</a:t>
            </a:r>
            <a:r>
              <a:rPr lang="en-US" dirty="0"/>
              <a:t>, Jim. (2011). </a:t>
            </a:r>
            <a:r>
              <a:rPr lang="en-US" i="1" dirty="0"/>
              <a:t>Semantic Web for the Working </a:t>
            </a:r>
            <a:r>
              <a:rPr lang="en-US" i="1" dirty="0" err="1"/>
              <a:t>Ontologist</a:t>
            </a:r>
            <a:r>
              <a:rPr lang="en-US" dirty="0"/>
              <a:t>. 2</a:t>
            </a:r>
            <a:r>
              <a:rPr lang="en-US" baseline="30000" dirty="0"/>
              <a:t>nd</a:t>
            </a:r>
            <a:r>
              <a:rPr lang="en-US" dirty="0"/>
              <a:t> ed. p.38.</a:t>
            </a:r>
          </a:p>
          <a:p>
            <a:pPr defTabSz="931774">
              <a:defRPr/>
            </a:pP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38</a:t>
            </a:fld>
            <a:endParaRPr lang="en-US"/>
          </a:p>
        </p:txBody>
      </p:sp>
    </p:spTree>
    <p:extLst>
      <p:ext uri="{BB962C8B-B14F-4D97-AF65-F5344CB8AC3E}">
        <p14:creationId xmlns:p14="http://schemas.microsoft.com/office/powerpoint/2010/main" val="11754387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Although the term </a:t>
            </a:r>
            <a:r>
              <a:rPr lang="en-US" i="1" dirty="0" smtClean="0"/>
              <a:t>namespace</a:t>
            </a:r>
            <a:r>
              <a:rPr lang="en-US" i="1" baseline="0" dirty="0" smtClean="0"/>
              <a:t> </a:t>
            </a:r>
            <a:r>
              <a:rPr lang="en-US" i="1" dirty="0" smtClean="0"/>
              <a:t>URI</a:t>
            </a:r>
            <a:r>
              <a:rPr lang="en-US" dirty="0" smtClean="0"/>
              <a:t>  is widespread, the W3C Recommendation refers to it as the </a:t>
            </a:r>
            <a:r>
              <a:rPr lang="en-US" i="1" dirty="0" smtClean="0"/>
              <a:t>namespace name</a:t>
            </a:r>
            <a:r>
              <a:rPr lang="en-US" dirty="0" smtClean="0"/>
              <a:t>. </a:t>
            </a:r>
          </a:p>
          <a:p>
            <a:r>
              <a:rPr lang="en-US" dirty="0" smtClean="0"/>
              <a:t>http://en.wikipedia.org/wiki/XML_namespace</a:t>
            </a:r>
          </a:p>
          <a:p>
            <a:endParaRPr lang="en-US" dirty="0" smtClean="0"/>
          </a:p>
          <a:p>
            <a:r>
              <a:rPr lang="en-US" dirty="0" smtClean="0"/>
              <a:t>The application server name space consists of references to objects that the application server uses. A name space binding is a reference to a particular object. Because the name of an object in the name space does not change, you can change the names of the resources that your applications use, and the applications can still connect to those resources. </a:t>
            </a:r>
          </a:p>
          <a:p>
            <a:r>
              <a:rPr lang="en-US" dirty="0" smtClean="0"/>
              <a:t>https://publib.boulder.ibm.com/infocenter/iseries/v5r4/index.jsp?topic=%2Frzamy%2F50%2Fadmin%2Fappsvrnsbind.htm</a:t>
            </a:r>
          </a:p>
          <a:p>
            <a:endParaRPr lang="en-US" dirty="0" smtClean="0"/>
          </a:p>
          <a:p>
            <a:endParaRPr lang="en-US" dirty="0" smtClean="0"/>
          </a:p>
          <a:p>
            <a:endParaRPr lang="en-US" dirty="0" smtClean="0"/>
          </a:p>
          <a:p>
            <a:r>
              <a:rPr lang="en-US" dirty="0" smtClean="0"/>
              <a:t>Nearly all programming models allow the name of an element or attribute node to be retrieved as a three-part name: the local name, the namespace prefix, and the namespace URI. </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39</a:t>
            </a:fld>
            <a:endParaRPr lang="en-US"/>
          </a:p>
        </p:txBody>
      </p:sp>
    </p:spTree>
    <p:extLst>
      <p:ext uri="{BB962C8B-B14F-4D97-AF65-F5344CB8AC3E}">
        <p14:creationId xmlns:p14="http://schemas.microsoft.com/office/powerpoint/2010/main" val="2245341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31774">
              <a:defRPr/>
            </a:pPr>
            <a:endParaRPr lang="en-US" dirty="0" smtClean="0"/>
          </a:p>
          <a:p>
            <a:r>
              <a:rPr lang="en-US" dirty="0" smtClean="0"/>
              <a:t>In accordance with the DCMI Namespace Policy [</a:t>
            </a:r>
            <a:r>
              <a:rPr lang="en-US" dirty="0" smtClean="0">
                <a:hlinkClick r:id="rId3"/>
              </a:rPr>
              <a:t>NAMESPACE</a:t>
            </a:r>
            <a:r>
              <a:rPr lang="en-US" dirty="0" smtClean="0"/>
              <a:t>], DCMI identifies metadata terms with Uniform Resource Identifiers (URIs) in the four DCMI namespace URIs listed on</a:t>
            </a:r>
            <a:r>
              <a:rPr lang="en-US" baseline="0" dirty="0" smtClean="0"/>
              <a:t> this slide</a:t>
            </a:r>
            <a:r>
              <a:rPr lang="en-US" dirty="0" smtClean="0"/>
              <a:t>. These namespace URIs are redirected by the server http://purl.org to RDF schema files on the server http://dublincore.org.</a:t>
            </a:r>
          </a:p>
          <a:p>
            <a:endParaRPr lang="en-US" dirty="0" smtClean="0"/>
          </a:p>
          <a:p>
            <a:r>
              <a:rPr lang="en-US" dirty="0" smtClean="0"/>
              <a:t>As of 2006-08-28, DCMI identifies these RDF schemas to browsers as being of type "application/</a:t>
            </a:r>
            <a:r>
              <a:rPr lang="en-US" dirty="0" err="1" smtClean="0"/>
              <a:t>rdf+xml</a:t>
            </a:r>
            <a:r>
              <a:rPr lang="en-US" dirty="0" smtClean="0"/>
              <a:t>". Not all browsers associate a default action with "application/</a:t>
            </a:r>
            <a:r>
              <a:rPr lang="en-US" dirty="0" err="1" smtClean="0"/>
              <a:t>rdf+xml</a:t>
            </a:r>
            <a:r>
              <a:rPr lang="en-US" dirty="0" smtClean="0"/>
              <a:t>", so users of some browsers may be offered a choice of actions. DCMI plans to improve this situation by putting into place "conditional redirects" to redirect most users from http://purl.org to the </a:t>
            </a:r>
            <a:r>
              <a:rPr lang="en-US" dirty="0" err="1" smtClean="0"/>
              <a:t>documentational</a:t>
            </a:r>
            <a:r>
              <a:rPr lang="en-US" dirty="0" smtClean="0"/>
              <a:t> Web page "DCMI Metadata Terms" [</a:t>
            </a:r>
            <a:r>
              <a:rPr lang="en-US" dirty="0" smtClean="0">
                <a:hlinkClick r:id="rId3"/>
              </a:rPr>
              <a:t>TERMS</a:t>
            </a:r>
            <a:r>
              <a:rPr lang="en-US" dirty="0" smtClean="0"/>
              <a:t>].</a:t>
            </a:r>
          </a:p>
          <a:p>
            <a:endParaRPr lang="en-US" dirty="0" smtClean="0"/>
          </a:p>
          <a:p>
            <a:r>
              <a:rPr lang="en-US" dirty="0" smtClean="0"/>
              <a:t>As the DCMI vocabularies grow and evolve, the PURL redirects are revised to point to successive updated RDF schemas. All historical changes in DCMI vocabularies are recorded in the document "DCMI Metadata Terms: A complete historical record" [</a:t>
            </a:r>
            <a:r>
              <a:rPr lang="en-US" dirty="0" smtClean="0">
                <a:hlinkClick r:id="rId3"/>
              </a:rPr>
              <a:t>HISTORY</a:t>
            </a:r>
            <a:r>
              <a:rPr lang="en-US" dirty="0" smtClean="0"/>
              <a:t>] and an up-to-date snapshot of latest versions is maintained in the file "DCMI Metadata Terms" [</a:t>
            </a:r>
            <a:r>
              <a:rPr lang="en-US" dirty="0" smtClean="0">
                <a:hlinkClick r:id="rId3"/>
              </a:rPr>
              <a:t>TERMS</a:t>
            </a:r>
            <a:r>
              <a:rPr lang="en-US" dirty="0" smtClean="0"/>
              <a:t>].</a:t>
            </a:r>
          </a:p>
          <a:p>
            <a:endParaRPr lang="en-US" dirty="0" smtClean="0"/>
          </a:p>
          <a:p>
            <a:r>
              <a:rPr lang="en-US" dirty="0" smtClean="0"/>
              <a:t>Dublin Core Terms and Core Elements</a:t>
            </a:r>
          </a:p>
          <a:p>
            <a:r>
              <a:rPr lang="en-US" dirty="0">
                <a:hlinkClick r:id="rId4"/>
              </a:rPr>
              <a:t>http://dublincore.org/documents/2012/06/14/dcmi-terms/</a:t>
            </a:r>
            <a:endParaRPr lang="en-US" b="1"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40</a:t>
            </a:fld>
            <a:endParaRPr lang="en-US"/>
          </a:p>
        </p:txBody>
      </p:sp>
    </p:spTree>
    <p:extLst>
      <p:ext uri="{BB962C8B-B14F-4D97-AF65-F5344CB8AC3E}">
        <p14:creationId xmlns:p14="http://schemas.microsoft.com/office/powerpoint/2010/main" val="1454735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41</a:t>
            </a:fld>
            <a:endParaRPr lang="en-US"/>
          </a:p>
        </p:txBody>
      </p:sp>
    </p:spTree>
    <p:extLst>
      <p:ext uri="{BB962C8B-B14F-4D97-AF65-F5344CB8AC3E}">
        <p14:creationId xmlns:p14="http://schemas.microsoft.com/office/powerpoint/2010/main" val="1040250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42</a:t>
            </a:fld>
            <a:endParaRPr lang="en-US"/>
          </a:p>
        </p:txBody>
      </p:sp>
    </p:spTree>
    <p:extLst>
      <p:ext uri="{BB962C8B-B14F-4D97-AF65-F5344CB8AC3E}">
        <p14:creationId xmlns:p14="http://schemas.microsoft.com/office/powerpoint/2010/main" val="2268187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43</a:t>
            </a:fld>
            <a:endParaRPr lang="en-US"/>
          </a:p>
        </p:txBody>
      </p:sp>
    </p:spTree>
    <p:extLst>
      <p:ext uri="{BB962C8B-B14F-4D97-AF65-F5344CB8AC3E}">
        <p14:creationId xmlns:p14="http://schemas.microsoft.com/office/powerpoint/2010/main" val="1995163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44</a:t>
            </a:fld>
            <a:endParaRPr lang="en-US"/>
          </a:p>
        </p:txBody>
      </p:sp>
    </p:spTree>
    <p:extLst>
      <p:ext uri="{BB962C8B-B14F-4D97-AF65-F5344CB8AC3E}">
        <p14:creationId xmlns:p14="http://schemas.microsoft.com/office/powerpoint/2010/main" val="258378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4</a:t>
            </a:fld>
            <a:endParaRPr lang="en-US"/>
          </a:p>
        </p:txBody>
      </p:sp>
    </p:spTree>
    <p:extLst>
      <p:ext uri="{BB962C8B-B14F-4D97-AF65-F5344CB8AC3E}">
        <p14:creationId xmlns:p14="http://schemas.microsoft.com/office/powerpoint/2010/main" val="4193283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45</a:t>
            </a:fld>
            <a:endParaRPr lang="en-US"/>
          </a:p>
        </p:txBody>
      </p:sp>
    </p:spTree>
    <p:extLst>
      <p:ext uri="{BB962C8B-B14F-4D97-AF65-F5344CB8AC3E}">
        <p14:creationId xmlns:p14="http://schemas.microsoft.com/office/powerpoint/2010/main" val="1995042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47</a:t>
            </a:fld>
            <a:endParaRPr lang="en-US"/>
          </a:p>
        </p:txBody>
      </p:sp>
    </p:spTree>
    <p:extLst>
      <p:ext uri="{BB962C8B-B14F-4D97-AF65-F5344CB8AC3E}">
        <p14:creationId xmlns:p14="http://schemas.microsoft.com/office/powerpoint/2010/main" val="5904366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48</a:t>
            </a:fld>
            <a:endParaRPr lang="en-US"/>
          </a:p>
        </p:txBody>
      </p:sp>
    </p:spTree>
    <p:extLst>
      <p:ext uri="{BB962C8B-B14F-4D97-AF65-F5344CB8AC3E}">
        <p14:creationId xmlns:p14="http://schemas.microsoft.com/office/powerpoint/2010/main" val="1941195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31774">
              <a:defRPr/>
            </a:pPr>
            <a:r>
              <a:rPr lang="en-US" dirty="0" smtClean="0"/>
              <a:t>The act of retrieving a representation of a resource identified by an URI is known as </a:t>
            </a:r>
            <a:r>
              <a:rPr lang="en-US" i="1" dirty="0" smtClean="0"/>
              <a:t>dereferencing</a:t>
            </a:r>
            <a:r>
              <a:rPr lang="en-US" b="1" dirty="0" smtClean="0"/>
              <a:t> </a:t>
            </a:r>
            <a:r>
              <a:rPr lang="en-US" dirty="0" smtClean="0"/>
              <a:t>that URI.</a:t>
            </a:r>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49</a:t>
            </a:fld>
            <a:endParaRPr lang="en-US"/>
          </a:p>
        </p:txBody>
      </p:sp>
    </p:spTree>
    <p:extLst>
      <p:ext uri="{BB962C8B-B14F-4D97-AF65-F5344CB8AC3E}">
        <p14:creationId xmlns:p14="http://schemas.microsoft.com/office/powerpoint/2010/main" val="3080669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This is the IRI for the LC authority name file</a:t>
            </a:r>
            <a:r>
              <a:rPr lang="en-US" baseline="0" dirty="0" smtClean="0"/>
              <a:t> for Jane Addams.</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51</a:t>
            </a:fld>
            <a:endParaRPr lang="en-US"/>
          </a:p>
        </p:txBody>
      </p:sp>
    </p:spTree>
    <p:extLst>
      <p:ext uri="{BB962C8B-B14F-4D97-AF65-F5344CB8AC3E}">
        <p14:creationId xmlns:p14="http://schemas.microsoft.com/office/powerpoint/2010/main" val="20950908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When a linked data application client sends a request to a server, it</a:t>
            </a:r>
            <a:r>
              <a:rPr lang="en-US" baseline="0" dirty="0" smtClean="0"/>
              <a:t> lets the server know in what format it would like the information returned by sending an Accept: application/</a:t>
            </a:r>
            <a:r>
              <a:rPr lang="en-US" baseline="0" dirty="0" err="1" smtClean="0"/>
              <a:t>rdf+xml</a:t>
            </a:r>
            <a:r>
              <a:rPr lang="en-US" baseline="0" dirty="0" smtClean="0"/>
              <a:t>  header if it is requesting the information in RDF XML format. </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52</a:t>
            </a:fld>
            <a:endParaRPr lang="en-US"/>
          </a:p>
        </p:txBody>
      </p:sp>
    </p:spTree>
    <p:extLst>
      <p:ext uri="{BB962C8B-B14F-4D97-AF65-F5344CB8AC3E}">
        <p14:creationId xmlns:p14="http://schemas.microsoft.com/office/powerpoint/2010/main" val="17407476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53</a:t>
            </a:fld>
            <a:endParaRPr lang="en-US"/>
          </a:p>
        </p:txBody>
      </p:sp>
    </p:spTree>
    <p:extLst>
      <p:ext uri="{BB962C8B-B14F-4D97-AF65-F5344CB8AC3E}">
        <p14:creationId xmlns:p14="http://schemas.microsoft.com/office/powerpoint/2010/main" val="14316686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31774">
              <a:defRPr/>
            </a:pPr>
            <a:r>
              <a:rPr lang="en-US" dirty="0" smtClean="0"/>
              <a:t>This means that the URI as a whole cannot be directly retrieved from the server, so there might not be a Web document describing the object available.</a:t>
            </a:r>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55</a:t>
            </a:fld>
            <a:endParaRPr lang="en-US"/>
          </a:p>
        </p:txBody>
      </p:sp>
    </p:spTree>
    <p:extLst>
      <p:ext uri="{BB962C8B-B14F-4D97-AF65-F5344CB8AC3E}">
        <p14:creationId xmlns:p14="http://schemas.microsoft.com/office/powerpoint/2010/main" val="2005992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85000" lnSpcReduction="20000"/>
          </a:bodyPr>
          <a:lstStyle/>
          <a:p>
            <a:r>
              <a:rPr lang="en-US" dirty="0" smtClean="0"/>
              <a:t>303 URIs, on the other hand, are very flexible because the redirection target can be configured separately for each resource. There could be one describing document for each resource, or one large document for all of them, or any combination in between. It is also possible to change the policy later on.</a:t>
            </a:r>
          </a:p>
          <a:p>
            <a:r>
              <a:rPr lang="en-US" dirty="0" smtClean="0"/>
              <a:t>As a result of these factors, 303 URIs are often used to serve resource descriptions that are part of very large data sets, such as the description of an individual concept from </a:t>
            </a:r>
            <a:r>
              <a:rPr lang="en-US" i="1" dirty="0" err="1" smtClean="0"/>
              <a:t>DBpedia</a:t>
            </a:r>
            <a:r>
              <a:rPr lang="en-US" dirty="0" smtClean="0"/>
              <a:t>, an RDF-</a:t>
            </a:r>
            <a:r>
              <a:rPr lang="en-US" dirty="0" err="1" smtClean="0"/>
              <a:t>ized</a:t>
            </a:r>
            <a:r>
              <a:rPr lang="en-US" dirty="0" smtClean="0"/>
              <a:t> version of Wikipedia, consisting of 3.6 million concepts which are described by over 380 million triples </a:t>
            </a:r>
            <a:r>
              <a:rPr lang="en-US" dirty="0" smtClean="0">
                <a:hlinkClick r:id="rId3"/>
              </a:rPr>
              <a:t>[32]</a:t>
            </a:r>
            <a:r>
              <a:rPr lang="en-US" dirty="0" smtClean="0"/>
              <a:t> (see Section </a:t>
            </a:r>
            <a:r>
              <a:rPr lang="en-US" dirty="0" smtClean="0">
                <a:hlinkClick r:id="rId3"/>
              </a:rPr>
              <a:t>3.2.1</a:t>
            </a:r>
            <a:r>
              <a:rPr lang="en-US" dirty="0" smtClean="0"/>
              <a:t> for a fuller description of </a:t>
            </a:r>
            <a:r>
              <a:rPr lang="en-US" dirty="0" err="1" smtClean="0"/>
              <a:t>DBpedia</a:t>
            </a:r>
            <a:r>
              <a:rPr lang="en-US" dirty="0" smtClean="0"/>
              <a:t>).</a:t>
            </a:r>
          </a:p>
          <a:p>
            <a:r>
              <a:rPr lang="en-US" dirty="0" smtClean="0"/>
              <a:t>Hash URIs are often used to identify terms within RDF vocabularies, as the definitions of RDF vocabularies are usually rather small, maybe a thousand RDF triples, and as it is also often convenient for client applications to retrieve the complete vocabulary definition at once, instead of having to look up every term separately. Hash URIs are also used when RDF is embedded into HTML pages using </a:t>
            </a:r>
            <a:r>
              <a:rPr lang="en-US" dirty="0" err="1" smtClean="0"/>
              <a:t>RDFa</a:t>
            </a:r>
            <a:r>
              <a:rPr lang="en-US" dirty="0" smtClean="0"/>
              <a:t> (described in Section </a:t>
            </a:r>
            <a:r>
              <a:rPr lang="en-US" dirty="0" smtClean="0">
                <a:hlinkClick r:id="rId3"/>
              </a:rPr>
              <a:t>2.4.2.2</a:t>
            </a:r>
            <a:r>
              <a:rPr lang="en-US" dirty="0" smtClean="0"/>
              <a:t>). Within the </a:t>
            </a:r>
            <a:r>
              <a:rPr lang="en-US" dirty="0" err="1" smtClean="0"/>
              <a:t>RDFa</a:t>
            </a:r>
            <a:r>
              <a:rPr lang="en-US" dirty="0" smtClean="0"/>
              <a:t> context, hash URIs are defined using the </a:t>
            </a:r>
            <a:r>
              <a:rPr lang="en-US" dirty="0" err="1" smtClean="0"/>
              <a:t>RDFa</a:t>
            </a:r>
            <a:r>
              <a:rPr lang="en-US" dirty="0" smtClean="0"/>
              <a:t> about= attribute. Using them ensures that the URI of the HTML document is not mixed up with the URIs of the resources described within this document.</a:t>
            </a:r>
          </a:p>
          <a:p>
            <a:r>
              <a:rPr lang="en-US" dirty="0" smtClean="0"/>
              <a:t>It is also possible to combine the advantages of the 303 URI and the hash URI approach. By using URIs that follow a http://domain/resource#this pattern, for instance, http://biglynx.co.uk/vocab/sme/Team#this, you can flexibly configure what data is returned as a description of a resource and still avoid the second HTTP request, as the #this part, which distinguished between the document and the described resource, is stripped off before the URI is </a:t>
            </a:r>
            <a:r>
              <a:rPr lang="en-US" dirty="0" err="1" smtClean="0"/>
              <a:t>dereferenced</a:t>
            </a:r>
            <a:r>
              <a:rPr lang="en-US" dirty="0" smtClean="0"/>
              <a:t> </a:t>
            </a:r>
            <a:r>
              <a:rPr lang="en-US" dirty="0" smtClean="0">
                <a:hlinkClick r:id="rId3"/>
              </a:rPr>
              <a:t>[98]</a:t>
            </a:r>
            <a:r>
              <a:rPr lang="en-US" dirty="0" smtClean="0"/>
              <a:t>.</a:t>
            </a:r>
          </a:p>
          <a:p>
            <a:endParaRPr lang="en-US" dirty="0" smtClean="0"/>
          </a:p>
          <a:p>
            <a:pPr defTabSz="931774">
              <a:defRPr/>
            </a:pPr>
            <a:r>
              <a:rPr lang="en-US" dirty="0"/>
              <a:t>Heath, T. &amp; </a:t>
            </a:r>
            <a:r>
              <a:rPr lang="en-US" dirty="0" err="1"/>
              <a:t>Bizer</a:t>
            </a:r>
            <a:r>
              <a:rPr lang="en-US" dirty="0"/>
              <a:t>, C. (2011). </a:t>
            </a:r>
            <a:r>
              <a:rPr lang="en-US" i="1" dirty="0"/>
              <a:t>Linked Data: Evolving the Web into a Global Data Space</a:t>
            </a:r>
            <a:r>
              <a:rPr lang="en-US" dirty="0"/>
              <a:t> (1st edition). Synthesis Lectures on the Semantic Web: Theory and Technology, 1:1, 1-136. Morgan &amp; Claypool. Accessed June 26, 2011 from </a:t>
            </a:r>
            <a:r>
              <a:rPr lang="en-US" u="sng" dirty="0">
                <a:hlinkClick r:id="rId3"/>
              </a:rPr>
              <a:t>http://linkeddatabook.com/editions/1.0/</a:t>
            </a:r>
            <a:r>
              <a:rPr lang="en-US" dirty="0"/>
              <a:t>.</a:t>
            </a:r>
          </a:p>
          <a:p>
            <a:pPr defTabSz="931774">
              <a:defRPr/>
            </a:pPr>
            <a:endParaRPr lang="en-US" dirty="0"/>
          </a:p>
          <a:p>
            <a:pPr defTabSz="931774">
              <a:defRPr/>
            </a:pPr>
            <a:r>
              <a:rPr lang="en-US" dirty="0"/>
              <a:t>Hart &amp; </a:t>
            </a:r>
            <a:r>
              <a:rPr lang="en-US" dirty="0" err="1"/>
              <a:t>Dolbear</a:t>
            </a:r>
            <a:r>
              <a:rPr lang="en-US" dirty="0"/>
              <a:t> recommend using 303 redirects (Slash URIs) when the dataset to be queried is large, particularly when the application does not demand many repeated queries. Hash URIs are more suitable for early testing or prototyping purposes, as the server does not need to be configured to perform the 303 redirects, or when the RDF is embedded in HTML Web pages using </a:t>
            </a:r>
            <a:r>
              <a:rPr lang="en-US" dirty="0" err="1"/>
              <a:t>RDFa</a:t>
            </a:r>
            <a:r>
              <a:rPr lang="en-US" dirty="0"/>
              <a:t> (Resource Description Framework-in-attributes), helping to keep the HTML document’s URI separate from the URIs of the RDF resources.</a:t>
            </a:r>
          </a:p>
          <a:p>
            <a:pPr defTabSz="931774">
              <a:defRPr/>
            </a:pPr>
            <a:endParaRPr lang="en-US" dirty="0"/>
          </a:p>
          <a:p>
            <a:pPr defTabSz="931774">
              <a:defRPr/>
            </a:pPr>
            <a:r>
              <a:rPr lang="en-US" dirty="0"/>
              <a:t>Hart, Glen &amp; </a:t>
            </a:r>
            <a:r>
              <a:rPr lang="en-US" dirty="0" err="1"/>
              <a:t>Dolbear</a:t>
            </a:r>
            <a:r>
              <a:rPr lang="en-US" dirty="0"/>
              <a:t>, Catherine. (2013). </a:t>
            </a:r>
            <a:r>
              <a:rPr lang="en-US" i="1" dirty="0"/>
              <a:t>Linked Data: A Geographic Perspective</a:t>
            </a:r>
            <a:r>
              <a:rPr lang="en-US" dirty="0"/>
              <a:t>. Boca Raton: CRC Press, p.108-109.</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57</a:t>
            </a:fld>
            <a:endParaRPr lang="en-US"/>
          </a:p>
        </p:txBody>
      </p:sp>
    </p:spTree>
    <p:extLst>
      <p:ext uri="{BB962C8B-B14F-4D97-AF65-F5344CB8AC3E}">
        <p14:creationId xmlns:p14="http://schemas.microsoft.com/office/powerpoint/2010/main" val="13723932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58</a:t>
            </a:fld>
            <a:endParaRPr lang="en-US"/>
          </a:p>
        </p:txBody>
      </p:sp>
    </p:spTree>
    <p:extLst>
      <p:ext uri="{BB962C8B-B14F-4D97-AF65-F5344CB8AC3E}">
        <p14:creationId xmlns:p14="http://schemas.microsoft.com/office/powerpoint/2010/main" val="72883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The basic building block in RDF is a simple</a:t>
            </a:r>
            <a:r>
              <a:rPr lang="en-US" baseline="0" dirty="0" smtClean="0"/>
              <a:t> statement called a triple.</a:t>
            </a:r>
          </a:p>
          <a:p>
            <a:endParaRPr lang="en-US" baseline="0" dirty="0" smtClean="0"/>
          </a:p>
          <a:p>
            <a:pPr>
              <a:buNone/>
            </a:pPr>
            <a:r>
              <a:rPr lang="en-US" dirty="0" smtClean="0"/>
              <a:t>Its aim is to be both a “conceptual framework” (a way of looking at things) and an actual language for describing Web resources independently of any particular domain or subject area. The purpose of this is to allow applications that exchange machine-understandable information on the Web to </a:t>
            </a:r>
            <a:r>
              <a:rPr lang="en-US" b="1" dirty="0" smtClean="0"/>
              <a:t>interoperate </a:t>
            </a:r>
            <a:r>
              <a:rPr lang="en-US" dirty="0" smtClean="0"/>
              <a:t>more easily with each other. Since we are dealing with the Web, this framework needs to be </a:t>
            </a:r>
            <a:r>
              <a:rPr lang="en-US" b="1" dirty="0" smtClean="0"/>
              <a:t>scalable, </a:t>
            </a:r>
            <a:r>
              <a:rPr lang="en-US" dirty="0" smtClean="0"/>
              <a:t>so that it still works with any amount of data; </a:t>
            </a:r>
            <a:r>
              <a:rPr lang="en-US" b="1" dirty="0" smtClean="0"/>
              <a:t>flexible, </a:t>
            </a:r>
            <a:r>
              <a:rPr lang="en-US" dirty="0" smtClean="0"/>
              <a:t>expressive enough to encode any sort of information we might need to talk about; and yet </a:t>
            </a:r>
            <a:r>
              <a:rPr lang="en-US" b="1" dirty="0" smtClean="0"/>
              <a:t>simple, </a:t>
            </a:r>
            <a:r>
              <a:rPr lang="en-US" dirty="0" smtClean="0"/>
              <a:t>so that it is easy for anyone to read, write, or query it.</a:t>
            </a:r>
          </a:p>
          <a:p>
            <a:pPr>
              <a:buNone/>
            </a:pPr>
            <a:endParaRPr lang="en-US" sz="800" dirty="0"/>
          </a:p>
          <a:p>
            <a:pPr>
              <a:buNone/>
            </a:pPr>
            <a:r>
              <a:rPr lang="en-US" sz="1100" dirty="0"/>
              <a:t>Hart, Glen &amp; </a:t>
            </a:r>
            <a:r>
              <a:rPr lang="en-US" sz="1100" dirty="0" err="1"/>
              <a:t>Dolbear</a:t>
            </a:r>
            <a:r>
              <a:rPr lang="en-US" sz="1100" dirty="0"/>
              <a:t>, Catherine. (2013). </a:t>
            </a:r>
            <a:r>
              <a:rPr lang="en-US" sz="1100" i="1" dirty="0"/>
              <a:t>Linked Data: A Geographic Perspective</a:t>
            </a:r>
            <a:r>
              <a:rPr lang="en-US" sz="1100" dirty="0"/>
              <a:t>. Boca Raton: CRC Press, p.71.</a:t>
            </a:r>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6</a:t>
            </a:fld>
            <a:endParaRPr lang="en-US"/>
          </a:p>
        </p:txBody>
      </p:sp>
    </p:spTree>
    <p:extLst>
      <p:ext uri="{BB962C8B-B14F-4D97-AF65-F5344CB8AC3E}">
        <p14:creationId xmlns:p14="http://schemas.microsoft.com/office/powerpoint/2010/main" val="2812392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931774">
              <a:defRPr/>
            </a:pPr>
            <a:r>
              <a:rPr lang="en-US" dirty="0"/>
              <a:t>Dublin Core Initiative. </a:t>
            </a:r>
            <a:r>
              <a:rPr lang="en-US" i="1" dirty="0"/>
              <a:t>DCMI Metadata Terms </a:t>
            </a:r>
            <a:r>
              <a:rPr lang="en-US" dirty="0"/>
              <a:t>. Downloaded April 12, 2014 from </a:t>
            </a:r>
            <a:r>
              <a:rPr lang="en-US" dirty="0">
                <a:hlinkClick r:id="rId3"/>
              </a:rPr>
              <a:t>http://dublincore.org/documents/2012/06/14/dcmi-terms/</a:t>
            </a:r>
            <a:endParaRPr lang="en-US" dirty="0"/>
          </a:p>
          <a:p>
            <a:pPr defTabSz="931774">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59</a:t>
            </a:fld>
            <a:endParaRPr lang="en-US"/>
          </a:p>
        </p:txBody>
      </p:sp>
    </p:spTree>
    <p:extLst>
      <p:ext uri="{BB962C8B-B14F-4D97-AF65-F5344CB8AC3E}">
        <p14:creationId xmlns:p14="http://schemas.microsoft.com/office/powerpoint/2010/main" val="27032674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0D848-9BA0-4810-96A5-E9059480A5CA}" type="slidenum">
              <a:rPr lang="en-US" smtClean="0"/>
              <a:pPr/>
              <a:t>60</a:t>
            </a:fld>
            <a:endParaRPr lang="en-US"/>
          </a:p>
        </p:txBody>
      </p:sp>
    </p:spTree>
    <p:extLst>
      <p:ext uri="{BB962C8B-B14F-4D97-AF65-F5344CB8AC3E}">
        <p14:creationId xmlns:p14="http://schemas.microsoft.com/office/powerpoint/2010/main" val="1028470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0D848-9BA0-4810-96A5-E9059480A5CA}" type="slidenum">
              <a:rPr lang="en-US" smtClean="0"/>
              <a:pPr/>
              <a:t>61</a:t>
            </a:fld>
            <a:endParaRPr lang="en-US"/>
          </a:p>
        </p:txBody>
      </p:sp>
    </p:spTree>
    <p:extLst>
      <p:ext uri="{BB962C8B-B14F-4D97-AF65-F5344CB8AC3E}">
        <p14:creationId xmlns:p14="http://schemas.microsoft.com/office/powerpoint/2010/main" val="113755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0D848-9BA0-4810-96A5-E9059480A5CA}" type="slidenum">
              <a:rPr lang="en-US" smtClean="0"/>
              <a:pPr/>
              <a:t>62</a:t>
            </a:fld>
            <a:endParaRPr lang="en-US"/>
          </a:p>
        </p:txBody>
      </p:sp>
    </p:spTree>
    <p:extLst>
      <p:ext uri="{BB962C8B-B14F-4D97-AF65-F5344CB8AC3E}">
        <p14:creationId xmlns:p14="http://schemas.microsoft.com/office/powerpoint/2010/main" val="40429790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0D848-9BA0-4810-96A5-E9059480A5CA}" type="slidenum">
              <a:rPr lang="en-US" smtClean="0"/>
              <a:pPr/>
              <a:t>63</a:t>
            </a:fld>
            <a:endParaRPr lang="en-US"/>
          </a:p>
        </p:txBody>
      </p:sp>
    </p:spTree>
    <p:extLst>
      <p:ext uri="{BB962C8B-B14F-4D97-AF65-F5344CB8AC3E}">
        <p14:creationId xmlns:p14="http://schemas.microsoft.com/office/powerpoint/2010/main" val="86453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Unique identifiers are assigned to</a:t>
            </a:r>
            <a:r>
              <a:rPr lang="en-US" baseline="0" dirty="0" smtClean="0"/>
              <a:t> resources and the relationships between them which are depicted in an RDF graph.</a:t>
            </a:r>
          </a:p>
          <a:p>
            <a:endParaRPr lang="en-US" baseline="0" dirty="0" smtClean="0"/>
          </a:p>
          <a:p>
            <a:r>
              <a:rPr lang="en-US" sz="1200" kern="1200" baseline="0" dirty="0" smtClean="0">
                <a:solidFill>
                  <a:schemeClr val="tx1"/>
                </a:solidFill>
                <a:latin typeface="+mn-lt"/>
                <a:ea typeface="+mn-ea"/>
                <a:cs typeface="+mn-cs"/>
              </a:rPr>
              <a:t>Being more generic, the use of URIs (as opposed to URLs) in Linked Data provides persistency and flexibility of not having to change the names and references every time resources are relocated or there is a change in server technology. For example if an organization switches its underlying web--‐scripting technology from Active Server Pages (ASP) to Java Server Pages (JSP), all the files on a web server will bear a different extension (e.g., .</a:t>
            </a:r>
            <a:r>
              <a:rPr lang="en-US" sz="1200" kern="1200" baseline="0" dirty="0" err="1" smtClean="0">
                <a:solidFill>
                  <a:schemeClr val="tx1"/>
                </a:solidFill>
                <a:latin typeface="+mn-lt"/>
                <a:ea typeface="+mn-ea"/>
                <a:cs typeface="+mn-cs"/>
              </a:rPr>
              <a:t>jsp</a:t>
            </a:r>
            <a:r>
              <a:rPr lang="en-US" sz="1200" kern="1200" baseline="0" dirty="0" smtClean="0">
                <a:solidFill>
                  <a:schemeClr val="tx1"/>
                </a:solidFill>
                <a:latin typeface="+mn-lt"/>
                <a:ea typeface="+mn-ea"/>
                <a:cs typeface="+mn-cs"/>
              </a:rPr>
              <a:t>) causing all previous URLs with old extension (e.g., .asp) to become invalid. This technology change, however, may have no impact if URIs are used instead of URLs because the underlying implementation and location details for a resource are masked from the public. Thus the URI naming scheme within an organization must be developed independent of the underlying technology.  </a:t>
            </a:r>
          </a:p>
          <a:p>
            <a:endParaRPr lang="en-US" sz="1200" kern="1200" baseline="0" dirty="0" smtClean="0">
              <a:solidFill>
                <a:schemeClr val="tx1"/>
              </a:solidFill>
              <a:latin typeface="+mn-lt"/>
              <a:ea typeface="+mn-ea"/>
              <a:cs typeface="+mn-cs"/>
            </a:endParaRPr>
          </a:p>
          <a:p>
            <a:pPr marL="0" indent="0">
              <a:buNone/>
            </a:pPr>
            <a:r>
              <a:rPr lang="en-US" sz="1200" dirty="0" err="1" smtClean="0"/>
              <a:t>Tharani</a:t>
            </a:r>
            <a:r>
              <a:rPr lang="en-US" sz="1200" dirty="0" smtClean="0"/>
              <a:t>, </a:t>
            </a:r>
            <a:r>
              <a:rPr lang="en-US" sz="1200" dirty="0" err="1" smtClean="0"/>
              <a:t>Karim</a:t>
            </a:r>
            <a:r>
              <a:rPr lang="en-US" sz="1200" dirty="0" smtClean="0"/>
              <a:t>. (2014). </a:t>
            </a:r>
            <a:r>
              <a:rPr lang="en-US" sz="1200" i="1" dirty="0" smtClean="0"/>
              <a:t>Linked Data in Libraries: A Case Study of Harvesting and Sharing Bibliographic Metadata with BIBFRAME</a:t>
            </a:r>
            <a:r>
              <a:rPr lang="en-US" sz="1200" dirty="0" smtClean="0"/>
              <a:t>, p.8. Downloaded May 30, 2015 from: </a:t>
            </a:r>
            <a:endParaRPr lang="en-US" sz="1200" baseline="30000" dirty="0" smtClean="0"/>
          </a:p>
          <a:p>
            <a:pPr marL="0" indent="0">
              <a:buNone/>
            </a:pPr>
            <a:r>
              <a:rPr lang="en-US" sz="1200" dirty="0" smtClean="0">
                <a:hlinkClick r:id="rId3"/>
              </a:rPr>
              <a:t>https://ejournals.bc.edu/ojs/index.php/ital/article/download/5664/pdf</a:t>
            </a:r>
            <a:endParaRPr lang="en-US" sz="1200" dirty="0" smtClean="0"/>
          </a:p>
          <a:p>
            <a:pPr marL="0" indent="0">
              <a:buNone/>
            </a:pPr>
            <a:endParaRPr lang="en-US" sz="1200" dirty="0" smtClean="0"/>
          </a:p>
          <a:p>
            <a:pPr marL="0" indent="0">
              <a:buNone/>
            </a:pPr>
            <a:r>
              <a:rPr lang="en-US" sz="1200" dirty="0" smtClean="0"/>
              <a:t>Use one of the</a:t>
            </a:r>
            <a:r>
              <a:rPr lang="en-US" sz="1200" baseline="0" dirty="0" smtClean="0"/>
              <a:t> best practices on how to name URIs to promote stability, usability</a:t>
            </a:r>
            <a:r>
              <a:rPr lang="en-US" sz="1200" baseline="0" smtClean="0"/>
              <a:t>, persistence</a:t>
            </a:r>
            <a:r>
              <a:rPr lang="en-US" sz="1200" baseline="0" dirty="0" smtClean="0"/>
              <a:t>, and longevity.</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8</a:t>
            </a:fld>
            <a:endParaRPr lang="en-US"/>
          </a:p>
        </p:txBody>
      </p:sp>
    </p:spTree>
    <p:extLst>
      <p:ext uri="{BB962C8B-B14F-4D97-AF65-F5344CB8AC3E}">
        <p14:creationId xmlns:p14="http://schemas.microsoft.com/office/powerpoint/2010/main" val="3253829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Unique identifiers are assigned to</a:t>
            </a:r>
            <a:r>
              <a:rPr lang="en-US" baseline="0" dirty="0" smtClean="0"/>
              <a:t> resources and the relationships between them which are depicted in an RDF graph.</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9</a:t>
            </a:fld>
            <a:endParaRPr lang="en-US"/>
          </a:p>
        </p:txBody>
      </p:sp>
    </p:spTree>
    <p:extLst>
      <p:ext uri="{BB962C8B-B14F-4D97-AF65-F5344CB8AC3E}">
        <p14:creationId xmlns:p14="http://schemas.microsoft.com/office/powerpoint/2010/main" val="138018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10</a:t>
            </a:fld>
            <a:endParaRPr lang="en-US"/>
          </a:p>
        </p:txBody>
      </p:sp>
    </p:spTree>
    <p:extLst>
      <p:ext uri="{BB962C8B-B14F-4D97-AF65-F5344CB8AC3E}">
        <p14:creationId xmlns:p14="http://schemas.microsoft.com/office/powerpoint/2010/main" val="3748563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As of February 25, 2014, with the update</a:t>
            </a:r>
            <a:r>
              <a:rPr lang="en-US" baseline="0" dirty="0" smtClean="0"/>
              <a:t> to the RDF Primer, URIs became officially IRIs by W3C</a:t>
            </a:r>
            <a:r>
              <a:rPr lang="en-US" baseline="0" dirty="0" smtClean="0"/>
              <a:t>. However, they are often still called URIs.</a:t>
            </a:r>
            <a:endParaRPr lang="en-US" dirty="0"/>
          </a:p>
        </p:txBody>
      </p:sp>
      <p:sp>
        <p:nvSpPr>
          <p:cNvPr id="4" name="Slide Number Placeholder 3"/>
          <p:cNvSpPr>
            <a:spLocks noGrp="1"/>
          </p:cNvSpPr>
          <p:nvPr>
            <p:ph type="sldNum" sz="quarter" idx="10"/>
          </p:nvPr>
        </p:nvSpPr>
        <p:spPr/>
        <p:txBody>
          <a:bodyPr/>
          <a:lstStyle/>
          <a:p>
            <a:fld id="{6640D848-9BA0-4810-96A5-E9059480A5CA}" type="slidenum">
              <a:rPr lang="en-US" smtClean="0"/>
              <a:pPr/>
              <a:t>11</a:t>
            </a:fld>
            <a:endParaRPr lang="en-US"/>
          </a:p>
        </p:txBody>
      </p:sp>
    </p:spTree>
    <p:extLst>
      <p:ext uri="{BB962C8B-B14F-4D97-AF65-F5344CB8AC3E}">
        <p14:creationId xmlns:p14="http://schemas.microsoft.com/office/powerpoint/2010/main" val="252525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5349904"/>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E99B4EE9-9586-4470-AAE7-8BC48467392A}" type="datetimeFigureOut">
              <a:rPr lang="en-US" smtClean="0"/>
              <a:pPr/>
              <a:t>6/27/2018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947057F-4A00-41C5-A9B8-74064BF062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9B4EE9-9586-4470-AAE7-8BC48467392A}"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7057F-4A00-41C5-A9B8-74064BF062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8"/>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8"/>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9B4EE9-9586-4470-AAE7-8BC48467392A}"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7057F-4A00-41C5-A9B8-74064BF062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99B4EE9-9586-4470-AAE7-8BC48467392A}" type="datetimeFigureOut">
              <a:rPr lang="en-US" smtClean="0"/>
              <a:pPr/>
              <a:t>6/27/2018</a:t>
            </a:fld>
            <a:endParaRPr lang="en-US"/>
          </a:p>
        </p:txBody>
      </p:sp>
      <p:sp>
        <p:nvSpPr>
          <p:cNvPr id="19" name="Footer Placeholder 18"/>
          <p:cNvSpPr>
            <a:spLocks noGrp="1"/>
          </p:cNvSpPr>
          <p:nvPr>
            <p:ph type="ftr" sz="quarter" idx="11"/>
          </p:nvPr>
        </p:nvSpPr>
        <p:spPr>
          <a:xfrm>
            <a:off x="3581400" y="76202"/>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947057F-4A00-41C5-A9B8-74064BF062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3444904"/>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E99B4EE9-9586-4470-AAE7-8BC48467392A}" type="datetimeFigureOut">
              <a:rPr lang="en-US" smtClean="0"/>
              <a:pPr/>
              <a:t>6/27/2018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947057F-4A00-41C5-A9B8-74064BF06201}" type="slidenum">
              <a:rPr lang="en-US" smtClean="0"/>
              <a:pPr/>
              <a:t>‹#›</a:t>
            </a:fld>
            <a:endParaRPr lang="en-US"/>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99B4EE9-9586-4470-AAE7-8BC48467392A}" type="datetimeFigureOut">
              <a:rPr lang="en-US" smtClean="0"/>
              <a:pPr/>
              <a:t>6/27/2018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947057F-4A00-41C5-A9B8-74064BF062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6"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8"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6"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1"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E99B4EE9-9586-4470-AAE7-8BC48467392A}"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947057F-4A00-41C5-A9B8-74064BF06201}" type="slidenum">
              <a:rPr lang="en-US" smtClean="0"/>
              <a:pPr/>
              <a:t>‹#›</a:t>
            </a:fld>
            <a:endParaRPr lang="en-US"/>
          </a:p>
        </p:txBody>
      </p:sp>
      <p:sp>
        <p:nvSpPr>
          <p:cNvPr id="11" name="Straight Connector 10"/>
          <p:cNvSpPr>
            <a:spLocks noChangeShapeType="1"/>
          </p:cNvSpPr>
          <p:nvPr/>
        </p:nvSpPr>
        <p:spPr bwMode="auto">
          <a:xfrm>
            <a:off x="514349" y="6019802"/>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99B4EE9-9586-4470-AAE7-8BC48467392A}" type="datetimeFigureOut">
              <a:rPr lang="en-US" smtClean="0"/>
              <a:pPr/>
              <a:t>6/27/2018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7057F-4A00-41C5-A9B8-74064BF062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9B4EE9-9586-4470-AAE7-8BC48467392A}" type="datetimeFigureOut">
              <a:rPr lang="en-US" smtClean="0"/>
              <a:pPr/>
              <a:t>6/27/2018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7057F-4A00-41C5-A9B8-74064BF062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49" y="584911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1" y="609600"/>
            <a:ext cx="5340351"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99B4EE9-9586-4470-AAE7-8BC48467392A}" type="datetimeFigureOut">
              <a:rPr lang="en-US" smtClean="0"/>
              <a:pPr/>
              <a:t>6/27/2018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7057F-4A00-41C5-A9B8-74064BF062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99B4EE9-9586-4470-AAE7-8BC48467392A}"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947057F-4A00-41C5-A9B8-74064BF0620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1050900"/>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4"/>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99B4EE9-9586-4470-AAE7-8BC48467392A}" type="datetimeFigureOut">
              <a:rPr lang="en-US" smtClean="0"/>
              <a:pPr/>
              <a:t>6/27/2018</a:t>
            </a:fld>
            <a:endParaRPr lang="en-US"/>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2"/>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947057F-4A00-41C5-A9B8-74064BF0620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49" y="1050900"/>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49" y="1057988"/>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3.org/TR/2014/NOTE-rdf11-primer-2014022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w3.org/TR/2014/REC-rdf11-concepts-20140225/" TargetMode="External"/><Relationship Id="rId4" Type="http://schemas.openxmlformats.org/officeDocument/2006/relationships/hyperlink" Target="http://www.w3.org/TR/rdf11-prim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w3.org/2005/Incubator/lld/XGR-lld-2011102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3.org/" TargetMode="External"/><Relationship Id="rId7" Type="http://schemas.openxmlformats.org/officeDocument/2006/relationships/hyperlink" Target="http://www.w3.org/Consortium/Legal/2002/copyright-documents-2002123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keio.ac.jp/" TargetMode="External"/><Relationship Id="rId5" Type="http://schemas.openxmlformats.org/officeDocument/2006/relationships/hyperlink" Target="http://www.ercim.org/" TargetMode="External"/><Relationship Id="rId4" Type="http://schemas.openxmlformats.org/officeDocument/2006/relationships/hyperlink" Target="http://www.csail.mit.ed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w3.org/" TargetMode="External"/><Relationship Id="rId7" Type="http://schemas.openxmlformats.org/officeDocument/2006/relationships/hyperlink" Target="http://www.w3.org/Consortium/Legal/2002/copyright-documents-2002123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keio.ac.jp/" TargetMode="External"/><Relationship Id="rId5" Type="http://schemas.openxmlformats.org/officeDocument/2006/relationships/hyperlink" Target="http://www.ercim.org/" TargetMode="External"/><Relationship Id="rId4" Type="http://schemas.openxmlformats.org/officeDocument/2006/relationships/hyperlink" Target="http://www.csail.mit.ed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w3.org/Consortium/Legal/2002/copyright-documents-20021231" TargetMode="External"/><Relationship Id="rId3" Type="http://schemas.openxmlformats.org/officeDocument/2006/relationships/hyperlink" Target="http://www.example.org/index.html" TargetMode="External"/><Relationship Id="rId7" Type="http://schemas.openxmlformats.org/officeDocument/2006/relationships/hyperlink" Target="http://www.keio.ac.j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ercim.org/" TargetMode="External"/><Relationship Id="rId5" Type="http://schemas.openxmlformats.org/officeDocument/2006/relationships/hyperlink" Target="http://www.csail.mit.edu/" TargetMode="External"/><Relationship Id="rId4" Type="http://schemas.openxmlformats.org/officeDocument/2006/relationships/hyperlink" Target="http://www.w3.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id.loc.gov/authorities/names/n7910423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w3.org/2005/Incubator/lld/XGR-lld-2011102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viaf.org/viaf/1238249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ifo5-03.informatik.uni-mannheim.de/bizer/pub/LinkedDataTutorial/" TargetMode="External"/><Relationship Id="rId4" Type="http://schemas.openxmlformats.org/officeDocument/2006/relationships/hyperlink" Target="http://id.loc.gov/authorities/names/n79104234"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w3.org/" TargetMode="External"/><Relationship Id="rId7" Type="http://schemas.openxmlformats.org/officeDocument/2006/relationships/hyperlink" Target="http://www.w3.org/Consortium/Legal/2002/copyright-documents-2002123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keio.ac.jp/" TargetMode="External"/><Relationship Id="rId5" Type="http://schemas.openxmlformats.org/officeDocument/2006/relationships/hyperlink" Target="http://www.ercim.org/" TargetMode="External"/><Relationship Id="rId4" Type="http://schemas.openxmlformats.org/officeDocument/2006/relationships/hyperlink" Target="http://www.csail.mit.ed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rdfabout.com/intro/"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id.loc.gov/authorities/names/n79104234"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id.loc.gov/vocabulary/relators/au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dublincore.org/documents/dc-r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w3.org/TR/2004/REC-rdf-concepts-2004021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id.loc.gov/authorities/names/n791" TargetMode="External"/><Relationship Id="rId7"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id.loc.gov/authorities/names/n50017609" TargetMode="External"/><Relationship Id="rId5" Type="http://schemas.openxmlformats.org/officeDocument/2006/relationships/hyperlink" Target="http://xmlns.com/foaf/0.1/knows" TargetMode="External"/><Relationship Id="rId4" Type="http://schemas.openxmlformats.org/officeDocument/2006/relationships/hyperlink" Target="http://id.loc.gov/authorities/names/n7910423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hyperlink" Target="http://id.loc.gov/authorities/names/n791"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id.loc.gov/authorities/names/n79104234"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www.w3.org/TR/2014/REC-rdf11-concepts-20140225/" TargetMode="External"/><Relationship Id="rId1" Type="http://schemas.openxmlformats.org/officeDocument/2006/relationships/slideLayout" Target="../slideLayouts/slideLayout2.xml"/><Relationship Id="rId5" Type="http://schemas.openxmlformats.org/officeDocument/2006/relationships/hyperlink" Target="http://id.loc.gov/authorities/names/n79104234" TargetMode="External"/><Relationship Id="rId4" Type="http://schemas.openxmlformats.org/officeDocument/2006/relationships/hyperlink" Target="http://viaf.org/viaf/1238249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id.loc.gov/authorities/names/n7910423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id.loc.gov/authorities/names/n50017609" TargetMode="External"/><Relationship Id="rId4" Type="http://schemas.openxmlformats.org/officeDocument/2006/relationships/hyperlink" Target="http://xmlns.com/foaf/0.1/know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purl.org/dc/terms/bibliographicCitat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w3.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w3.org/TR/2014/REC-rdf11-concepts-20140225/"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w3.org/TR/2014/REC-rdf11-concepts-20140225/"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w3.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3.org/1999/02/22-rdf-syntax-n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www3.org/2002/07/owl" TargetMode="External"/><Relationship Id="rId4" Type="http://schemas.openxmlformats.org/officeDocument/2006/relationships/hyperlink" Target="http://www3.org/2000/01/rdf-schema"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w3.org/XML/1998/namespac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www.w3.org/TR/xml-names11/" TargetMode="External"/><Relationship Id="rId4" Type="http://schemas.openxmlformats.org/officeDocument/2006/relationships/hyperlink" Target="http://www.w3.org/2000/xml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dublincore.org/schemas/rdfs/" TargetMode="External"/><Relationship Id="rId3" Type="http://schemas.openxmlformats.org/officeDocument/2006/relationships/hyperlink" Target="http://dublincore.org/documents/dcmi-namespace/" TargetMode="External"/><Relationship Id="rId7" Type="http://schemas.openxmlformats.org/officeDocument/2006/relationships/hyperlink" Target="http://purl.org/dc/elements/1.1/"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purl.org/dc/dcam/" TargetMode="External"/><Relationship Id="rId5" Type="http://schemas.openxmlformats.org/officeDocument/2006/relationships/hyperlink" Target="http://purl.org/dc/dcmitype/" TargetMode="External"/><Relationship Id="rId4" Type="http://schemas.openxmlformats.org/officeDocument/2006/relationships/hyperlink" Target="http://purl.org/dc/terms/"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w3.org/TR/rdf-primer/"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purl.org/dc/terms/title" TargetMode="External"/><Relationship Id="rId7" Type="http://schemas.openxmlformats.org/officeDocument/2006/relationships/hyperlink" Target="http://purl.org/dc/elements/1.1/creator"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purl.org/dc/terms/subject" TargetMode="External"/><Relationship Id="rId5" Type="http://schemas.openxmlformats.org/officeDocument/2006/relationships/hyperlink" Target="http://purl.org/dc/terms/format" TargetMode="External"/><Relationship Id="rId4" Type="http://schemas.openxmlformats.org/officeDocument/2006/relationships/hyperlink" Target="http://purl.org/dc/term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w3.org/TR/rdf-primer/"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sail.mit.edu/" TargetMode="External"/><Relationship Id="rId2" Type="http://schemas.openxmlformats.org/officeDocument/2006/relationships/hyperlink" Target="http://www.w3.org/" TargetMode="External"/><Relationship Id="rId1" Type="http://schemas.openxmlformats.org/officeDocument/2006/relationships/slideLayout" Target="../slideLayouts/slideLayout2.xml"/><Relationship Id="rId6" Type="http://schemas.openxmlformats.org/officeDocument/2006/relationships/hyperlink" Target="http://www.w3.org/Consortium/Legal/2002/copyright-documents-20021231" TargetMode="External"/><Relationship Id="rId5" Type="http://schemas.openxmlformats.org/officeDocument/2006/relationships/hyperlink" Target="http://www.keio.ac.jp/" TargetMode="External"/><Relationship Id="rId4" Type="http://schemas.openxmlformats.org/officeDocument/2006/relationships/hyperlink" Target="http://www.ercim.org/"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rdfabout.com/intro/"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w3.org/2000/Talks/1206-xml2k-tbl/slide10-0.html" TargetMode="External"/><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id.loc.gov/authorities/names/n79104234"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linkeddatabook.com/editions/1.0/"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hyperlink" Target="http://id.mereamaps.gov.me/topo"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linkeddatabook.com/editions/1.0/"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purl.org/dc/terms/abstract"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viaf.org/viaf/1238249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w3.org/R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w3.org/2005/Incubator/lld/XGR-lld-20111025/"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www.w3.org/2000/Talks/1206-xml2k-tbl/slide10-0.html"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linkeddatabook.com/editions/1.0/" TargetMode="External"/><Relationship Id="rId4" Type="http://schemas.openxmlformats.org/officeDocument/2006/relationships/hyperlink" Target="http://dublincore.org/schemas/rdfs/"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www.w3.org/TR/rdf-primer/" TargetMode="External"/><Relationship Id="rId3" Type="http://schemas.openxmlformats.org/officeDocument/2006/relationships/hyperlink" Target="http://www.w3.org/" TargetMode="External"/><Relationship Id="rId7" Type="http://schemas.openxmlformats.org/officeDocument/2006/relationships/hyperlink" Target="http://www.w3.org/Consortium/Legal/2002/copyright-documents-20021231"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keio.ac.jp/" TargetMode="External"/><Relationship Id="rId11" Type="http://schemas.openxmlformats.org/officeDocument/2006/relationships/hyperlink" Target="http://www.rdfabout.com/intro/" TargetMode="External"/><Relationship Id="rId5" Type="http://schemas.openxmlformats.org/officeDocument/2006/relationships/hyperlink" Target="http://www.ercim.org/" TargetMode="External"/><Relationship Id="rId10" Type="http://schemas.openxmlformats.org/officeDocument/2006/relationships/hyperlink" Target="http://milicicvuk.com/blog/2011/07/16/problems-of-the-rdf-model-literals/" TargetMode="External"/><Relationship Id="rId4" Type="http://schemas.openxmlformats.org/officeDocument/2006/relationships/hyperlink" Target="http://www.csail.mit.edu/" TargetMode="External"/><Relationship Id="rId9" Type="http://schemas.openxmlformats.org/officeDocument/2006/relationships/hyperlink" Target="http://dublincore.org/documents/dc-r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ejournals.bc.edu/ojs/index.php/ital/article/download/5664/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www.w3.org/2005/Incubator/lld/XGR-lld-20111025/" TargetMode="External"/><Relationship Id="rId5" Type="http://schemas.openxmlformats.org/officeDocument/2006/relationships/hyperlink" Target="http://www.w3.org/TR/2014/REC-rdf11-concepts-20140225/" TargetMode="External"/><Relationship Id="rId4" Type="http://schemas.openxmlformats.org/officeDocument/2006/relationships/hyperlink" Target="http://www.w3.org/TR/xml-names11/"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w3.org/TR/rdf11-primer/"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www.w3.org/TR/2014/REC-rdf11-concepts-2014022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lod-cloud.net/"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3.org/2005/Incubator/lld/XGR-lld-2011102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journals.bc.edu/ojs/index.php/ital/article/download/5664/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journals.bc.edu/ojs/index.php/ital/article/download/5664/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w3.org/2005/Incubator/lld/XGR-lld-201110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772400" cy="3657600"/>
          </a:xfrm>
        </p:spPr>
        <p:txBody>
          <a:bodyPr>
            <a:normAutofit/>
          </a:bodyPr>
          <a:lstStyle/>
          <a:p>
            <a:pPr algn="ctr"/>
            <a:r>
              <a:rPr lang="en-US" dirty="0" smtClean="0">
                <a:solidFill>
                  <a:schemeClr val="bg1"/>
                </a:solidFill>
                <a:latin typeface="Glendower" pitchFamily="18" charset="0"/>
              </a:rPr>
              <a:t/>
            </a:r>
            <a:br>
              <a:rPr lang="en-US" dirty="0" smtClean="0">
                <a:solidFill>
                  <a:schemeClr val="bg1"/>
                </a:solidFill>
                <a:latin typeface="Glendower" pitchFamily="18" charset="0"/>
              </a:rPr>
            </a:br>
            <a:r>
              <a:rPr lang="en-US" dirty="0" smtClean="0">
                <a:solidFill>
                  <a:schemeClr val="tx1"/>
                </a:solidFill>
                <a:latin typeface="Glendower" pitchFamily="18" charset="0"/>
              </a:rPr>
              <a:t/>
            </a:r>
            <a:br>
              <a:rPr lang="en-US" dirty="0" smtClean="0">
                <a:solidFill>
                  <a:schemeClr val="tx1"/>
                </a:solidFill>
                <a:latin typeface="Glendower" pitchFamily="18" charset="0"/>
              </a:rPr>
            </a:br>
            <a:r>
              <a:rPr lang="en-US" dirty="0" smtClean="0">
                <a:solidFill>
                  <a:schemeClr val="tx1"/>
                </a:solidFill>
                <a:latin typeface="Glendower" pitchFamily="18" charset="0"/>
              </a:rPr>
              <a:t>The Semantic Web:</a:t>
            </a:r>
            <a:br>
              <a:rPr lang="en-US" dirty="0" smtClean="0">
                <a:solidFill>
                  <a:schemeClr val="tx1"/>
                </a:solidFill>
                <a:latin typeface="Glendower" pitchFamily="18" charset="0"/>
              </a:rPr>
            </a:br>
            <a:r>
              <a:rPr lang="en-US" dirty="0" smtClean="0">
                <a:solidFill>
                  <a:schemeClr val="tx1"/>
                </a:solidFill>
                <a:latin typeface="Glendower" pitchFamily="18" charset="0"/>
              </a:rPr>
              <a:t> </a:t>
            </a:r>
            <a:br>
              <a:rPr lang="en-US" dirty="0" smtClean="0">
                <a:solidFill>
                  <a:schemeClr val="tx1"/>
                </a:solidFill>
                <a:latin typeface="Glendower" pitchFamily="18" charset="0"/>
              </a:rPr>
            </a:br>
            <a:r>
              <a:rPr lang="en-US" dirty="0" err="1" smtClean="0">
                <a:solidFill>
                  <a:schemeClr val="tx1"/>
                </a:solidFill>
                <a:latin typeface="Glendower" pitchFamily="18" charset="0"/>
              </a:rPr>
              <a:t>rdf</a:t>
            </a:r>
            <a:r>
              <a:rPr lang="en-US" dirty="0" smtClean="0">
                <a:solidFill>
                  <a:schemeClr val="tx1"/>
                </a:solidFill>
                <a:latin typeface="Glendower" pitchFamily="18" charset="0"/>
              </a:rPr>
              <a:t> Identifiers &amp; Namespaces </a:t>
            </a:r>
            <a:endParaRPr lang="en-US" dirty="0">
              <a:solidFill>
                <a:schemeClr val="tx1"/>
              </a:solidFill>
              <a:latin typeface="Glendower" pitchFamily="18" charset="0"/>
            </a:endParaRPr>
          </a:p>
        </p:txBody>
      </p:sp>
      <p:sp>
        <p:nvSpPr>
          <p:cNvPr id="3" name="Subtitle 2"/>
          <p:cNvSpPr>
            <a:spLocks noGrp="1"/>
          </p:cNvSpPr>
          <p:nvPr>
            <p:ph type="subTitle" idx="1"/>
          </p:nvPr>
        </p:nvSpPr>
        <p:spPr/>
        <p:txBody>
          <a:bodyPr>
            <a:normAutofit fontScale="55000" lnSpcReduction="20000"/>
          </a:bodyPr>
          <a:lstStyle/>
          <a:p>
            <a:r>
              <a:rPr lang="en-US" dirty="0" smtClean="0">
                <a:solidFill>
                  <a:schemeClr val="tx1"/>
                </a:solidFill>
              </a:rPr>
              <a:t>By Rhonda Super</a:t>
            </a:r>
          </a:p>
          <a:p>
            <a:r>
              <a:rPr lang="en-US" dirty="0" smtClean="0">
                <a:solidFill>
                  <a:schemeClr val="tx1"/>
                </a:solidFill>
              </a:rPr>
              <a:t>Continuing Resources Work Group</a:t>
            </a:r>
          </a:p>
          <a:p>
            <a:r>
              <a:rPr lang="en-US" dirty="0" smtClean="0">
                <a:solidFill>
                  <a:schemeClr val="tx1"/>
                </a:solidFill>
              </a:rPr>
              <a:t>April 24, 2014</a:t>
            </a:r>
          </a:p>
          <a:p>
            <a:r>
              <a:rPr lang="en-US" dirty="0" smtClean="0">
                <a:solidFill>
                  <a:schemeClr val="tx1"/>
                </a:solidFill>
              </a:rPr>
              <a:t>Updated May 30,  2015</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rPr>
              <a:t>internationalized resource identifier</a:t>
            </a:r>
            <a:endParaRPr lang="en-US" dirty="0">
              <a:solidFill>
                <a:schemeClr val="accent2"/>
              </a:solidFill>
            </a:endParaRPr>
          </a:p>
        </p:txBody>
      </p:sp>
      <p:sp>
        <p:nvSpPr>
          <p:cNvPr id="3" name="Content Placeholder 2"/>
          <p:cNvSpPr>
            <a:spLocks noGrp="1"/>
          </p:cNvSpPr>
          <p:nvPr>
            <p:ph idx="1"/>
          </p:nvPr>
        </p:nvSpPr>
        <p:spPr>
          <a:xfrm>
            <a:off x="304800" y="1371600"/>
            <a:ext cx="8686800" cy="5181600"/>
          </a:xfrm>
        </p:spPr>
        <p:txBody>
          <a:bodyPr>
            <a:normAutofit lnSpcReduction="10000"/>
          </a:bodyPr>
          <a:lstStyle/>
          <a:p>
            <a:pPr marL="0" indent="0">
              <a:buNone/>
            </a:pPr>
            <a:r>
              <a:rPr lang="en-US" dirty="0" smtClean="0"/>
              <a:t>The notion of IRI is a generalization of URI (Uniform Resource Identifier), allowing non-ASCII characters to be used in the IRI character string. IRIs are specified in RFC 3987 [</a:t>
            </a:r>
            <a:r>
              <a:rPr lang="en-US" i="1" dirty="0" smtClean="0">
                <a:hlinkClick r:id="rId3"/>
              </a:rPr>
              <a:t>RFC3987</a:t>
            </a:r>
            <a:r>
              <a:rPr lang="en-US" dirty="0" smtClean="0"/>
              <a:t>]. </a:t>
            </a:r>
            <a:r>
              <a:rPr lang="en-US" baseline="30000" dirty="0" smtClean="0"/>
              <a:t>1</a:t>
            </a:r>
            <a:endParaRPr lang="en-US" sz="900" baseline="30000" dirty="0" smtClean="0"/>
          </a:p>
          <a:p>
            <a:pPr marL="0" indent="0">
              <a:buNone/>
            </a:pPr>
            <a:r>
              <a:rPr lang="en-US" dirty="0" smtClean="0"/>
              <a:t>Every absolute URI and URL is an IRI, but not every IRI is an URI. </a:t>
            </a:r>
            <a:r>
              <a:rPr lang="en-US" baseline="30000" dirty="0" smtClean="0"/>
              <a:t>2 </a:t>
            </a:r>
          </a:p>
          <a:p>
            <a:pPr marL="0" indent="0">
              <a:buNone/>
            </a:pPr>
            <a:endParaRPr lang="en-US" baseline="30000" dirty="0" smtClean="0"/>
          </a:p>
          <a:p>
            <a:pPr marL="0" indent="0">
              <a:buNone/>
            </a:pPr>
            <a:r>
              <a:rPr lang="en-US" sz="1800" baseline="30000" dirty="0" smtClean="0"/>
              <a:t>1 </a:t>
            </a:r>
            <a:r>
              <a:rPr lang="en-US" sz="1800" dirty="0" smtClean="0"/>
              <a:t>W3C. Schreiber, </a:t>
            </a:r>
            <a:r>
              <a:rPr lang="en-US" sz="1800" dirty="0" err="1" smtClean="0"/>
              <a:t>Guus</a:t>
            </a:r>
            <a:r>
              <a:rPr lang="en-US" sz="1800" dirty="0" smtClean="0"/>
              <a:t> &amp; </a:t>
            </a:r>
            <a:r>
              <a:rPr lang="en-US" sz="1800" dirty="0" err="1" smtClean="0"/>
              <a:t>Raimond</a:t>
            </a:r>
            <a:r>
              <a:rPr lang="en-US" sz="1800" dirty="0" smtClean="0"/>
              <a:t> (editors). RDB 1.1 Primer. Downloaded April 5, 2014 from </a:t>
            </a:r>
            <a:r>
              <a:rPr lang="en-US" sz="1800" dirty="0" smtClean="0">
                <a:hlinkClick r:id="rId4"/>
              </a:rPr>
              <a:t>http://www.w3.org/TR/rdf11-primer/</a:t>
            </a:r>
            <a:r>
              <a:rPr lang="en-US" sz="1800" dirty="0" smtClean="0"/>
              <a:t> .</a:t>
            </a:r>
          </a:p>
          <a:p>
            <a:pPr marL="0" indent="0">
              <a:buNone/>
            </a:pPr>
            <a:endParaRPr lang="en-US" sz="900" dirty="0" smtClean="0"/>
          </a:p>
          <a:p>
            <a:pPr marL="0" indent="0">
              <a:buNone/>
            </a:pPr>
            <a:r>
              <a:rPr lang="en-US" sz="1800" baseline="30000" dirty="0" smtClean="0"/>
              <a:t>2 </a:t>
            </a:r>
            <a:r>
              <a:rPr lang="en-US" sz="1800" dirty="0" smtClean="0"/>
              <a:t>W3C. </a:t>
            </a:r>
            <a:r>
              <a:rPr lang="en-US" sz="1800" dirty="0" err="1" smtClean="0"/>
              <a:t>Cyganiak</a:t>
            </a:r>
            <a:r>
              <a:rPr lang="en-US" sz="1800" dirty="0" smtClean="0"/>
              <a:t>, Richard, DERI, Wood, David, 3 Round Stones, </a:t>
            </a:r>
            <a:r>
              <a:rPr lang="en-US" sz="1800" dirty="0" err="1" smtClean="0"/>
              <a:t>Lanthaler</a:t>
            </a:r>
            <a:r>
              <a:rPr lang="en-US" sz="1800" dirty="0" smtClean="0"/>
              <a:t>, Markus, Graz University of Technology (editors). </a:t>
            </a:r>
            <a:r>
              <a:rPr lang="en-US" sz="1800" i="1" dirty="0" smtClean="0"/>
              <a:t>RDF 1.1 Concepts and Abstract Syntax: W3C Recommendation 25 February 2014</a:t>
            </a:r>
            <a:r>
              <a:rPr lang="en-US" sz="1800" dirty="0" smtClean="0"/>
              <a:t>. Downloaded March 8, 2014 from </a:t>
            </a:r>
            <a:r>
              <a:rPr lang="en-US" sz="1800" u="sng" dirty="0" smtClean="0">
                <a:hlinkClick r:id="rId5"/>
              </a:rPr>
              <a:t>http://www.w3.org/TR/2014/REC-rdf11-concepts-20140225/#dfn-recognized-datatype-iris</a:t>
            </a:r>
            <a:endParaRPr lang="en-US" sz="1800" dirty="0" smtClean="0"/>
          </a:p>
          <a:p>
            <a:pPr indent="0">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solidFill>
              </a:rPr>
              <a:t>International Resource Identifiers</a:t>
            </a:r>
            <a:endParaRPr lang="en-US" dirty="0">
              <a:solidFill>
                <a:schemeClr val="accent2"/>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Uniform Resource Identifiers (URIs) are now International Resource Identifiers (IRIs)</a:t>
            </a:r>
          </a:p>
          <a:p>
            <a:pPr marL="0" indent="0">
              <a:buNone/>
            </a:pPr>
            <a:endParaRPr lang="en-US" dirty="0" smtClean="0"/>
          </a:p>
          <a:p>
            <a:pPr marL="0" indent="0">
              <a:buNone/>
            </a:pPr>
            <a:r>
              <a:rPr lang="en-US" dirty="0" smtClean="0"/>
              <a:t>Linked Data uses IRIs as globally unique identifiers for any kind of resource, analogously to how identifiers are used for authority control in traditional librarianship. </a:t>
            </a:r>
          </a:p>
          <a:p>
            <a:pPr>
              <a:buNone/>
            </a:pPr>
            <a:endParaRPr lang="en-US" dirty="0" smtClean="0"/>
          </a:p>
          <a:p>
            <a:pPr>
              <a:buNone/>
            </a:pPr>
            <a:r>
              <a:rPr lang="en-US" sz="1900" dirty="0" smtClean="0"/>
              <a:t>W3C. </a:t>
            </a:r>
            <a:r>
              <a:rPr lang="en-US" sz="1900" i="1" dirty="0" smtClean="0"/>
              <a:t>Library Linked Data Incubator Group Final Report</a:t>
            </a:r>
            <a:r>
              <a:rPr lang="en-US" sz="1900" dirty="0" smtClean="0"/>
              <a:t>. Downloaded March 15, 2014 from </a:t>
            </a:r>
            <a:r>
              <a:rPr lang="en-US" sz="1900" dirty="0" smtClean="0">
                <a:hlinkClick r:id="rId3"/>
              </a:rPr>
              <a:t>http://www.w3.org/2005/Incubator/lld/XGR-lld-20111025/</a:t>
            </a:r>
            <a:endParaRPr lang="en-US" sz="1900" dirty="0" smtClean="0"/>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2"/>
                </a:solidFill>
              </a:rPr>
              <a:t>Rdf</a:t>
            </a:r>
            <a:r>
              <a:rPr lang="en-US" dirty="0" smtClean="0">
                <a:solidFill>
                  <a:schemeClr val="accent2"/>
                </a:solidFill>
              </a:rPr>
              <a:t> resource</a:t>
            </a:r>
            <a:endParaRPr lang="en-US" cap="none" dirty="0">
              <a:solidFill>
                <a:schemeClr val="accent2"/>
              </a:solidFill>
            </a:endParaRPr>
          </a:p>
        </p:txBody>
      </p:sp>
      <p:sp>
        <p:nvSpPr>
          <p:cNvPr id="3" name="Content Placeholder 2"/>
          <p:cNvSpPr>
            <a:spLocks noGrp="1"/>
          </p:cNvSpPr>
          <p:nvPr>
            <p:ph idx="1"/>
          </p:nvPr>
        </p:nvSpPr>
        <p:spPr>
          <a:xfrm>
            <a:off x="304800" y="1554162"/>
            <a:ext cx="8686800" cy="4846638"/>
          </a:xfrm>
        </p:spPr>
        <p:txBody>
          <a:bodyPr>
            <a:normAutofit fontScale="92500" lnSpcReduction="20000"/>
          </a:bodyPr>
          <a:lstStyle/>
          <a:p>
            <a:pPr marL="0" indent="0">
              <a:buNone/>
            </a:pPr>
            <a:r>
              <a:rPr lang="en-US" dirty="0" smtClean="0"/>
              <a:t>RDF defines a </a:t>
            </a:r>
            <a:r>
              <a:rPr lang="en-US" i="1" dirty="0" smtClean="0"/>
              <a:t>resource</a:t>
            </a:r>
            <a:r>
              <a:rPr lang="en-US" dirty="0" smtClean="0"/>
              <a:t> as anything that is identifiable by a [unique identifier called a] URI reference (</a:t>
            </a:r>
            <a:r>
              <a:rPr lang="en-US" dirty="0" err="1" smtClean="0"/>
              <a:t>URIref</a:t>
            </a:r>
            <a:r>
              <a:rPr lang="en-US" dirty="0" smtClean="0"/>
              <a:t>).</a:t>
            </a:r>
          </a:p>
          <a:p>
            <a:pPr marL="0" indent="0">
              <a:buNone/>
            </a:pPr>
            <a:endParaRPr lang="en-US" sz="1000" dirty="0" smtClean="0"/>
          </a:p>
          <a:p>
            <a:pPr marL="0" indent="0">
              <a:buNone/>
            </a:pPr>
            <a:r>
              <a:rPr lang="en-US" dirty="0" smtClean="0"/>
              <a:t>These identifiers are formed using the HTTP protocol.</a:t>
            </a:r>
          </a:p>
          <a:p>
            <a:pPr marL="0" indent="0">
              <a:buNone/>
            </a:pPr>
            <a:endParaRPr lang="en-US" sz="1100" dirty="0" smtClean="0"/>
          </a:p>
          <a:p>
            <a:pPr marL="0" indent="0">
              <a:buNone/>
            </a:pPr>
            <a:r>
              <a:rPr lang="en-US" sz="2800" b="1" dirty="0" smtClean="0"/>
              <a:t>The LC Name Authority URI for Jane Addams:</a:t>
            </a:r>
          </a:p>
          <a:p>
            <a:pPr marL="0" indent="0">
              <a:buNone/>
            </a:pPr>
            <a:r>
              <a:rPr lang="en-US" dirty="0" smtClean="0">
                <a:solidFill>
                  <a:schemeClr val="accent2"/>
                </a:solidFill>
              </a:rPr>
              <a:t>http://id.loc.gov/authorities/names/n79104234</a:t>
            </a:r>
          </a:p>
          <a:p>
            <a:pPr marL="0" indent="0">
              <a:buNone/>
            </a:pPr>
            <a:endParaRPr lang="en-US" dirty="0" smtClean="0"/>
          </a:p>
          <a:p>
            <a:pPr marL="0" indent="0">
              <a:buNone/>
            </a:pPr>
            <a:r>
              <a:rPr lang="en-US" sz="1900" dirty="0" err="1" smtClean="0"/>
              <a:t>Manola</a:t>
            </a:r>
            <a:r>
              <a:rPr lang="en-US" sz="1900" dirty="0" smtClean="0"/>
              <a:t>, Frank &amp; Miller, Eric. (2004, February 4). RDF Primer. </a:t>
            </a:r>
            <a:r>
              <a:rPr lang="en-US" sz="1900" u="sng" dirty="0" smtClean="0">
                <a:hlinkClick r:id="rId3"/>
              </a:rPr>
              <a:t>World Wide Web Consortium</a:t>
            </a:r>
            <a:r>
              <a:rPr lang="en-US" sz="1900" dirty="0" smtClean="0"/>
              <a:t>, (</a:t>
            </a:r>
            <a:r>
              <a:rPr lang="en-US" sz="1900" u="sng" dirty="0" smtClean="0">
                <a:hlinkClick r:id="rId4"/>
              </a:rPr>
              <a:t>Massachusetts Institute of Technology</a:t>
            </a:r>
            <a:r>
              <a:rPr lang="en-US" sz="1900" dirty="0" smtClean="0"/>
              <a:t>, </a:t>
            </a:r>
            <a:r>
              <a:rPr lang="en-US" sz="1900" u="sng" dirty="0" smtClean="0">
                <a:hlinkClick r:id="rId5"/>
              </a:rPr>
              <a:t>European Research Consortium for Informatics and Mathematics</a:t>
            </a:r>
            <a:r>
              <a:rPr lang="en-US" sz="1900" dirty="0" smtClean="0"/>
              <a:t>, </a:t>
            </a:r>
            <a:r>
              <a:rPr lang="en-US" sz="1900" u="sng" dirty="0" smtClean="0">
                <a:hlinkClick r:id="rId6"/>
              </a:rPr>
              <a:t>Keio University</a:t>
            </a:r>
            <a:r>
              <a:rPr lang="en-US" sz="1900" dirty="0" smtClean="0"/>
              <a:t>). Accessed September 26, 2011, from </a:t>
            </a:r>
            <a:r>
              <a:rPr lang="en-US" sz="1900" u="sng" dirty="0" smtClean="0">
                <a:hlinkClick r:id="rId7"/>
              </a:rPr>
              <a:t>http://www.w3.org/Consortium/Legal/2002/copyright-documents-20021231</a:t>
            </a:r>
            <a:endParaRPr lang="en-US" sz="19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2"/>
                </a:solidFill>
              </a:rPr>
              <a:t>UrI</a:t>
            </a:r>
            <a:r>
              <a:rPr lang="en-US" cap="none" dirty="0" err="1" smtClean="0">
                <a:solidFill>
                  <a:schemeClr val="accent2"/>
                </a:solidFill>
              </a:rPr>
              <a:t>ref</a:t>
            </a:r>
            <a:endParaRPr lang="en-US" cap="none"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dirty="0" smtClean="0"/>
              <a:t>A URI/IRI reference (or </a:t>
            </a:r>
            <a:r>
              <a:rPr lang="en-US" i="1" dirty="0" err="1" smtClean="0"/>
              <a:t>URIref</a:t>
            </a:r>
            <a:r>
              <a:rPr lang="en-US" dirty="0" smtClean="0"/>
              <a:t>) is a URI/IRI, together with an optional </a:t>
            </a:r>
            <a:r>
              <a:rPr lang="en-US" i="1" dirty="0" smtClean="0"/>
              <a:t>fragment identifier</a:t>
            </a:r>
            <a:r>
              <a:rPr lang="en-US" dirty="0" smtClean="0"/>
              <a:t> at the end. </a:t>
            </a:r>
          </a:p>
          <a:p>
            <a:pPr indent="0">
              <a:buNone/>
            </a:pPr>
            <a:endParaRPr lang="en-US" dirty="0" smtClean="0"/>
          </a:p>
          <a:p>
            <a:pPr indent="0">
              <a:buNone/>
            </a:pPr>
            <a:endParaRPr lang="en-US" dirty="0" smtClean="0"/>
          </a:p>
          <a:p>
            <a:pPr indent="0">
              <a:buNone/>
            </a:pPr>
            <a:endParaRPr lang="en-US" dirty="0" smtClean="0"/>
          </a:p>
          <a:p>
            <a:pPr marL="0" indent="0">
              <a:buNone/>
            </a:pPr>
            <a:r>
              <a:rPr lang="en-US" sz="1400" dirty="0" err="1" smtClean="0"/>
              <a:t>Manola</a:t>
            </a:r>
            <a:r>
              <a:rPr lang="en-US" sz="1400" dirty="0" smtClean="0"/>
              <a:t>, Frank &amp; Miller, Eric. (2004, February 4). RDF Primer. </a:t>
            </a:r>
            <a:r>
              <a:rPr lang="en-US" sz="1400" u="sng" dirty="0" smtClean="0">
                <a:hlinkClick r:id="rId3"/>
              </a:rPr>
              <a:t>World Wide Web Consortium</a:t>
            </a:r>
            <a:r>
              <a:rPr lang="en-US" sz="1400" dirty="0" smtClean="0"/>
              <a:t>, (</a:t>
            </a:r>
            <a:r>
              <a:rPr lang="en-US" sz="1400" u="sng" dirty="0" smtClean="0">
                <a:hlinkClick r:id="rId4"/>
              </a:rPr>
              <a:t>Massachusetts Institute of Technology</a:t>
            </a:r>
            <a:r>
              <a:rPr lang="en-US" sz="1400" dirty="0" smtClean="0"/>
              <a:t>, </a:t>
            </a:r>
            <a:r>
              <a:rPr lang="en-US" sz="1400" u="sng" dirty="0" smtClean="0">
                <a:hlinkClick r:id="rId5"/>
              </a:rPr>
              <a:t>European Research Consortium for Informatics and Mathematics</a:t>
            </a:r>
            <a:r>
              <a:rPr lang="en-US" sz="1400" dirty="0" smtClean="0"/>
              <a:t>, </a:t>
            </a:r>
            <a:r>
              <a:rPr lang="en-US" sz="1400" u="sng" dirty="0" smtClean="0">
                <a:hlinkClick r:id="rId6"/>
              </a:rPr>
              <a:t>Keio University</a:t>
            </a:r>
            <a:r>
              <a:rPr lang="en-US" sz="1400" dirty="0" smtClean="0"/>
              <a:t>). Accessed September 26, 2011, from </a:t>
            </a:r>
            <a:r>
              <a:rPr lang="en-US" sz="1400" u="sng" dirty="0" smtClean="0">
                <a:hlinkClick r:id="rId7"/>
              </a:rPr>
              <a:t>http://www.w3.org/Consortium/Legal/2002/copyright-documents-20021231</a:t>
            </a:r>
            <a:endParaRPr lang="en-US" sz="1400" dirty="0" smtClean="0"/>
          </a:p>
          <a:p>
            <a:pPr marL="0" indent="0">
              <a:buNone/>
            </a:pP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Anatomy of a Uri ref</a:t>
            </a:r>
            <a:endParaRPr lang="en-US" dirty="0">
              <a:solidFill>
                <a:schemeClr val="accent2"/>
              </a:solidFill>
            </a:endParaRPr>
          </a:p>
        </p:txBody>
      </p:sp>
      <p:sp>
        <p:nvSpPr>
          <p:cNvPr id="3" name="Content Placeholder 2"/>
          <p:cNvSpPr>
            <a:spLocks noGrp="1"/>
          </p:cNvSpPr>
          <p:nvPr>
            <p:ph idx="1"/>
          </p:nvPr>
        </p:nvSpPr>
        <p:spPr>
          <a:xfrm>
            <a:off x="304800" y="1554162"/>
            <a:ext cx="8686800" cy="5075238"/>
          </a:xfrm>
        </p:spPr>
        <p:txBody>
          <a:bodyPr>
            <a:normAutofit/>
          </a:bodyPr>
          <a:lstStyle/>
          <a:p>
            <a:pPr indent="0">
              <a:buNone/>
            </a:pPr>
            <a:endParaRPr lang="en-US" sz="2200" b="1" dirty="0" smtClean="0"/>
          </a:p>
          <a:p>
            <a:pPr marL="0" indent="0">
              <a:buNone/>
            </a:pPr>
            <a:r>
              <a:rPr lang="en-US" sz="2200" b="1" dirty="0" smtClean="0"/>
              <a:t>Library of Congress Name Authority File (NAF) URI for Jane Addams:</a:t>
            </a:r>
          </a:p>
          <a:p>
            <a:pPr marL="0" indent="0">
              <a:buNone/>
            </a:pPr>
            <a:r>
              <a:rPr lang="en-US" sz="2800" dirty="0" smtClean="0">
                <a:solidFill>
                  <a:schemeClr val="bg2">
                    <a:lumMod val="50000"/>
                  </a:schemeClr>
                </a:solidFill>
              </a:rPr>
              <a:t>http://id.loc.gov/authorities/names/n79104234</a:t>
            </a:r>
          </a:p>
          <a:p>
            <a:pPr marL="0" indent="0">
              <a:buNone/>
            </a:pPr>
            <a:endParaRPr lang="en-US" sz="1000" dirty="0" smtClean="0"/>
          </a:p>
          <a:p>
            <a:pPr marL="0" indent="0">
              <a:buNone/>
            </a:pPr>
            <a:r>
              <a:rPr lang="en-US" b="1" dirty="0" smtClean="0"/>
              <a:t>Protocol: </a:t>
            </a:r>
            <a:r>
              <a:rPr lang="en-US" b="1" dirty="0" smtClean="0">
                <a:solidFill>
                  <a:schemeClr val="accent2"/>
                </a:solidFill>
              </a:rPr>
              <a:t>http://</a:t>
            </a:r>
          </a:p>
          <a:p>
            <a:pPr marL="0" indent="0">
              <a:buNone/>
            </a:pPr>
            <a:endParaRPr lang="en-US" sz="1600" b="1" dirty="0" smtClean="0">
              <a:solidFill>
                <a:schemeClr val="accent2"/>
              </a:solidFill>
            </a:endParaRPr>
          </a:p>
          <a:p>
            <a:pPr marL="0" indent="0">
              <a:buNone/>
            </a:pPr>
            <a:r>
              <a:rPr lang="en-US" b="1" dirty="0" smtClean="0"/>
              <a:t>URI: </a:t>
            </a:r>
            <a:r>
              <a:rPr lang="en-US" b="1" dirty="0" smtClean="0">
                <a:solidFill>
                  <a:schemeClr val="accent2"/>
                </a:solidFill>
              </a:rPr>
              <a:t>id.loc.gov/authorities/names/</a:t>
            </a:r>
          </a:p>
          <a:p>
            <a:pPr marL="0" indent="0">
              <a:buNone/>
            </a:pPr>
            <a:endParaRPr lang="en-US" sz="1600" b="1" dirty="0" smtClean="0">
              <a:solidFill>
                <a:schemeClr val="accent2"/>
              </a:solidFill>
            </a:endParaRPr>
          </a:p>
          <a:p>
            <a:pPr marL="0" indent="0">
              <a:buNone/>
            </a:pPr>
            <a:r>
              <a:rPr lang="en-US" b="1" dirty="0" smtClean="0"/>
              <a:t>Fragment identifier: </a:t>
            </a:r>
            <a:r>
              <a:rPr lang="en-US" b="1" dirty="0" smtClean="0">
                <a:solidFill>
                  <a:schemeClr val="accent2"/>
                </a:solidFill>
              </a:rPr>
              <a:t>n79104234</a:t>
            </a:r>
          </a:p>
          <a:p>
            <a:pPr indent="0">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Absolute </a:t>
            </a:r>
            <a:r>
              <a:rPr lang="en-US" dirty="0" err="1" smtClean="0">
                <a:solidFill>
                  <a:schemeClr val="accent2"/>
                </a:solidFill>
              </a:rPr>
              <a:t>Uri</a:t>
            </a:r>
            <a:r>
              <a:rPr lang="en-US" cap="none" dirty="0" err="1" smtClean="0">
                <a:solidFill>
                  <a:schemeClr val="accent2"/>
                </a:solidFill>
              </a:rPr>
              <a:t>ref</a:t>
            </a:r>
            <a:endParaRPr lang="en-US" dirty="0">
              <a:solidFill>
                <a:schemeClr val="accent2"/>
              </a:solidFill>
            </a:endParaRPr>
          </a:p>
        </p:txBody>
      </p:sp>
      <p:sp>
        <p:nvSpPr>
          <p:cNvPr id="3" name="Content Placeholder 2"/>
          <p:cNvSpPr>
            <a:spLocks noGrp="1"/>
          </p:cNvSpPr>
          <p:nvPr>
            <p:ph idx="1"/>
          </p:nvPr>
        </p:nvSpPr>
        <p:spPr/>
        <p:txBody>
          <a:bodyPr/>
          <a:lstStyle/>
          <a:p>
            <a:pPr indent="0">
              <a:buNone/>
            </a:pPr>
            <a:r>
              <a:rPr lang="en-US" dirty="0" smtClean="0"/>
              <a:t>An </a:t>
            </a:r>
            <a:r>
              <a:rPr lang="en-US" i="1" dirty="0" smtClean="0"/>
              <a:t>absolute</a:t>
            </a:r>
            <a:r>
              <a:rPr lang="en-US" dirty="0" smtClean="0"/>
              <a:t> </a:t>
            </a:r>
            <a:r>
              <a:rPr lang="en-US" dirty="0" err="1" smtClean="0"/>
              <a:t>URIref</a:t>
            </a:r>
            <a:r>
              <a:rPr lang="en-US" dirty="0" smtClean="0"/>
              <a:t> refers to a resource independently of the context in which the </a:t>
            </a:r>
            <a:r>
              <a:rPr lang="en-US" dirty="0" err="1" smtClean="0"/>
              <a:t>URIref</a:t>
            </a:r>
            <a:r>
              <a:rPr lang="en-US" dirty="0" smtClean="0"/>
              <a:t> appears.</a:t>
            </a:r>
          </a:p>
          <a:p>
            <a:pPr indent="0">
              <a:buNone/>
            </a:pPr>
            <a:endParaRPr lang="en-US" dirty="0" smtClean="0"/>
          </a:p>
          <a:p>
            <a:pPr indent="0">
              <a:buNone/>
            </a:pPr>
            <a:r>
              <a:rPr lang="en-US" dirty="0" smtClean="0"/>
              <a:t>The Library of Congress Name Authority File (NAF) absolute URI for Jane Addams:</a:t>
            </a:r>
          </a:p>
          <a:p>
            <a:pPr indent="0">
              <a:buNone/>
            </a:pPr>
            <a:r>
              <a:rPr lang="en-US" sz="2800" dirty="0" smtClean="0">
                <a:solidFill>
                  <a:schemeClr val="bg2">
                    <a:lumMod val="50000"/>
                  </a:schemeClr>
                </a:solidFill>
              </a:rPr>
              <a:t>&lt;http://id.loc.gov/authorities/names/n79104234&gt;</a:t>
            </a:r>
          </a:p>
          <a:p>
            <a:pPr indent="0">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relative </a:t>
            </a:r>
            <a:r>
              <a:rPr lang="en-US" dirty="0" err="1" smtClean="0">
                <a:solidFill>
                  <a:schemeClr val="accent2"/>
                </a:solidFill>
              </a:rPr>
              <a:t>Uri</a:t>
            </a:r>
            <a:r>
              <a:rPr lang="en-US" cap="none" dirty="0" err="1" smtClean="0">
                <a:solidFill>
                  <a:schemeClr val="accent2"/>
                </a:solidFill>
              </a:rPr>
              <a:t>ref</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dirty="0" smtClean="0"/>
              <a:t>A </a:t>
            </a:r>
            <a:r>
              <a:rPr lang="en-US" i="1" dirty="0" smtClean="0"/>
              <a:t>relative</a:t>
            </a:r>
            <a:r>
              <a:rPr lang="en-US" dirty="0" smtClean="0"/>
              <a:t> </a:t>
            </a:r>
            <a:r>
              <a:rPr lang="en-US" dirty="0" err="1" smtClean="0"/>
              <a:t>URIref</a:t>
            </a:r>
            <a:r>
              <a:rPr lang="en-US" dirty="0" smtClean="0"/>
              <a:t> is a shorthand form of an absolute </a:t>
            </a:r>
            <a:r>
              <a:rPr lang="en-US" dirty="0" err="1" smtClean="0"/>
              <a:t>URIref</a:t>
            </a:r>
            <a:r>
              <a:rPr lang="en-US" dirty="0" smtClean="0"/>
              <a:t>, where some prefix of the </a:t>
            </a:r>
            <a:r>
              <a:rPr lang="en-US" dirty="0" err="1" smtClean="0"/>
              <a:t>URIref</a:t>
            </a:r>
            <a:r>
              <a:rPr lang="en-US" dirty="0" smtClean="0"/>
              <a:t> is missing, and information from the context in which the </a:t>
            </a:r>
            <a:r>
              <a:rPr lang="en-US" dirty="0" err="1" smtClean="0"/>
              <a:t>URIref</a:t>
            </a:r>
            <a:r>
              <a:rPr lang="en-US" dirty="0" smtClean="0"/>
              <a:t> appears is required to fill in the missing information.</a:t>
            </a:r>
          </a:p>
          <a:p>
            <a:pPr indent="0">
              <a:buNone/>
            </a:pP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relative </a:t>
            </a:r>
            <a:r>
              <a:rPr lang="en-US" dirty="0" err="1" smtClean="0">
                <a:solidFill>
                  <a:schemeClr val="accent2"/>
                </a:solidFill>
              </a:rPr>
              <a:t>Uri</a:t>
            </a:r>
            <a:r>
              <a:rPr lang="en-US" cap="none" dirty="0" err="1" smtClean="0">
                <a:solidFill>
                  <a:schemeClr val="accent2"/>
                </a:solidFill>
              </a:rPr>
              <a:t>ref</a:t>
            </a:r>
            <a:r>
              <a:rPr lang="en-US" cap="none" dirty="0" smtClean="0">
                <a:solidFill>
                  <a:schemeClr val="accent2"/>
                </a:solidFill>
              </a:rPr>
              <a:t> Example</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lgn="ctr">
              <a:buNone/>
            </a:pPr>
            <a:r>
              <a:rPr lang="en-US" dirty="0" smtClean="0"/>
              <a:t>For example, the relative </a:t>
            </a:r>
            <a:r>
              <a:rPr lang="en-US" dirty="0" err="1" smtClean="0"/>
              <a:t>URIref</a:t>
            </a:r>
            <a:r>
              <a:rPr lang="en-US" dirty="0" smtClean="0"/>
              <a:t> </a:t>
            </a:r>
          </a:p>
          <a:p>
            <a:pPr marL="0" indent="0" algn="ctr">
              <a:buNone/>
            </a:pPr>
            <a:r>
              <a:rPr lang="en-US" dirty="0" smtClean="0">
                <a:solidFill>
                  <a:schemeClr val="bg2">
                    <a:lumMod val="50000"/>
                  </a:schemeClr>
                </a:solidFill>
              </a:rPr>
              <a:t>“otherpage.html” </a:t>
            </a:r>
          </a:p>
          <a:p>
            <a:pPr marL="0" indent="0" algn="ctr">
              <a:buNone/>
            </a:pPr>
            <a:r>
              <a:rPr lang="en-US" dirty="0" smtClean="0"/>
              <a:t>when appearing in a resource </a:t>
            </a:r>
          </a:p>
          <a:p>
            <a:pPr marL="0" indent="0" algn="ctr">
              <a:buNone/>
            </a:pPr>
            <a:r>
              <a:rPr lang="en-US" dirty="0" smtClean="0">
                <a:solidFill>
                  <a:schemeClr val="bg2">
                    <a:lumMod val="50000"/>
                  </a:schemeClr>
                </a:solidFill>
              </a:rPr>
              <a:t>“http://www.example.org/index.html”</a:t>
            </a:r>
          </a:p>
          <a:p>
            <a:pPr marL="0" indent="0" algn="ctr">
              <a:buNone/>
            </a:pPr>
            <a:r>
              <a:rPr lang="en-US" dirty="0" smtClean="0"/>
              <a:t> would be filled out to the absolute </a:t>
            </a:r>
            <a:r>
              <a:rPr lang="en-US" dirty="0" err="1" smtClean="0"/>
              <a:t>URIref</a:t>
            </a:r>
            <a:r>
              <a:rPr lang="en-US" dirty="0" smtClean="0"/>
              <a:t> </a:t>
            </a:r>
            <a:r>
              <a:rPr lang="en-US" dirty="0" smtClean="0">
                <a:solidFill>
                  <a:schemeClr val="bg2">
                    <a:lumMod val="50000"/>
                  </a:schemeClr>
                </a:solidFill>
              </a:rPr>
              <a:t>“http://www.example.org/otherpage.html”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relative </a:t>
            </a:r>
            <a:r>
              <a:rPr lang="en-US" dirty="0" err="1" smtClean="0">
                <a:solidFill>
                  <a:schemeClr val="accent2"/>
                </a:solidFill>
              </a:rPr>
              <a:t>Uri</a:t>
            </a:r>
            <a:r>
              <a:rPr lang="en-US" cap="none" dirty="0" err="1" smtClean="0">
                <a:solidFill>
                  <a:schemeClr val="accent2"/>
                </a:solidFill>
              </a:rPr>
              <a:t>ref</a:t>
            </a:r>
            <a:endParaRPr lang="en-US" dirty="0">
              <a:solidFill>
                <a:schemeClr val="accent2"/>
              </a:solidFill>
            </a:endParaRPr>
          </a:p>
        </p:txBody>
      </p:sp>
      <p:sp>
        <p:nvSpPr>
          <p:cNvPr id="3" name="Content Placeholder 2"/>
          <p:cNvSpPr>
            <a:spLocks noGrp="1"/>
          </p:cNvSpPr>
          <p:nvPr>
            <p:ph idx="1"/>
          </p:nvPr>
        </p:nvSpPr>
        <p:spPr>
          <a:xfrm>
            <a:off x="304800" y="1447800"/>
            <a:ext cx="8686800" cy="4999038"/>
          </a:xfrm>
        </p:spPr>
        <p:txBody>
          <a:bodyPr>
            <a:normAutofit fontScale="85000" lnSpcReduction="10000"/>
          </a:bodyPr>
          <a:lstStyle/>
          <a:p>
            <a:pPr marL="0" indent="0">
              <a:buNone/>
            </a:pPr>
            <a:r>
              <a:rPr lang="en-US" b="1" dirty="0" smtClean="0"/>
              <a:t>A </a:t>
            </a:r>
            <a:r>
              <a:rPr lang="en-US" b="1" dirty="0" err="1" smtClean="0"/>
              <a:t>URIref</a:t>
            </a:r>
            <a:r>
              <a:rPr lang="en-US" b="1" dirty="0" smtClean="0"/>
              <a:t> consisting of just a fragment identifier is considered equivalent to the </a:t>
            </a:r>
            <a:r>
              <a:rPr lang="en-US" b="1" dirty="0" err="1" smtClean="0"/>
              <a:t>URIref</a:t>
            </a:r>
            <a:r>
              <a:rPr lang="en-US" b="1" dirty="0" smtClean="0"/>
              <a:t> of the document in which it appears, with the fragment identifier appended to it. </a:t>
            </a:r>
          </a:p>
          <a:p>
            <a:pPr marL="0" indent="0">
              <a:buNone/>
            </a:pPr>
            <a:endParaRPr lang="en-US" b="1" dirty="0" smtClean="0"/>
          </a:p>
          <a:p>
            <a:pPr marL="0" indent="0">
              <a:buNone/>
            </a:pPr>
            <a:r>
              <a:rPr lang="en-US" b="1" dirty="0" smtClean="0"/>
              <a:t>For example, within http://www.example.org/index.html, if #section2 appeared as a </a:t>
            </a:r>
            <a:r>
              <a:rPr lang="en-US" b="1" dirty="0" err="1" smtClean="0"/>
              <a:t>URIref</a:t>
            </a:r>
            <a:r>
              <a:rPr lang="en-US" b="1" dirty="0" smtClean="0"/>
              <a:t>, it would be considered equivalent to the absolute </a:t>
            </a:r>
            <a:r>
              <a:rPr lang="en-US" b="1" dirty="0" err="1" smtClean="0"/>
              <a:t>URIref</a:t>
            </a:r>
            <a:r>
              <a:rPr lang="en-US" b="1" dirty="0" smtClean="0"/>
              <a:t> </a:t>
            </a:r>
            <a:r>
              <a:rPr lang="en-US" b="1" dirty="0" smtClean="0">
                <a:hlinkClick r:id="rId3"/>
              </a:rPr>
              <a:t>http://www.example.org/index.html#section2</a:t>
            </a:r>
            <a:r>
              <a:rPr lang="en-US" b="1" dirty="0" smtClean="0"/>
              <a:t>.</a:t>
            </a:r>
          </a:p>
          <a:p>
            <a:pPr>
              <a:buNone/>
            </a:pPr>
            <a:endParaRPr lang="en-US" sz="1800" dirty="0" smtClean="0"/>
          </a:p>
          <a:p>
            <a:pPr marL="0" indent="0">
              <a:buNone/>
            </a:pPr>
            <a:r>
              <a:rPr lang="en-US" sz="1800" dirty="0" err="1" smtClean="0"/>
              <a:t>Manola</a:t>
            </a:r>
            <a:r>
              <a:rPr lang="en-US" sz="1800" dirty="0" smtClean="0"/>
              <a:t>, Frank &amp; Miller, Eric. (2004, February 4). RDF Primer. </a:t>
            </a:r>
            <a:r>
              <a:rPr lang="en-US" sz="1800" u="sng" dirty="0" smtClean="0">
                <a:hlinkClick r:id="rId4"/>
              </a:rPr>
              <a:t>World Wide Web Consortium</a:t>
            </a:r>
            <a:r>
              <a:rPr lang="en-US" sz="1800" dirty="0" smtClean="0"/>
              <a:t>, (</a:t>
            </a:r>
            <a:r>
              <a:rPr lang="en-US" sz="1800" u="sng" dirty="0" smtClean="0">
                <a:hlinkClick r:id="rId5"/>
              </a:rPr>
              <a:t>Massachusetts Institute of Technology</a:t>
            </a:r>
            <a:r>
              <a:rPr lang="en-US" sz="1800" dirty="0" smtClean="0"/>
              <a:t>, </a:t>
            </a:r>
            <a:r>
              <a:rPr lang="en-US" sz="1800" u="sng" dirty="0" smtClean="0">
                <a:hlinkClick r:id="rId6"/>
              </a:rPr>
              <a:t>European Research Consortium for Informatics and Mathematics</a:t>
            </a:r>
            <a:r>
              <a:rPr lang="en-US" sz="1800" dirty="0" smtClean="0"/>
              <a:t>, </a:t>
            </a:r>
            <a:r>
              <a:rPr lang="en-US" sz="1800" u="sng" dirty="0" smtClean="0">
                <a:hlinkClick r:id="rId7"/>
              </a:rPr>
              <a:t>Keio University</a:t>
            </a:r>
            <a:r>
              <a:rPr lang="en-US" sz="1800" dirty="0" smtClean="0"/>
              <a:t>). Accessed September 26, 2011, from </a:t>
            </a:r>
            <a:r>
              <a:rPr lang="en-US" sz="1800" u="sng" dirty="0" smtClean="0">
                <a:hlinkClick r:id="rId8"/>
              </a:rPr>
              <a:t>http://www.w3.org/Consortium/Legal/2002/copyright-documents-20021231</a:t>
            </a:r>
            <a:endParaRPr lang="en-US" sz="1800" dirty="0" smtClean="0"/>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relative </a:t>
            </a:r>
            <a:r>
              <a:rPr lang="en-US" dirty="0" err="1" smtClean="0">
                <a:solidFill>
                  <a:schemeClr val="accent2"/>
                </a:solidFill>
              </a:rPr>
              <a:t>Uri</a:t>
            </a:r>
            <a:r>
              <a:rPr lang="en-US" cap="none" dirty="0" err="1" smtClean="0">
                <a:solidFill>
                  <a:schemeClr val="accent2"/>
                </a:solidFill>
              </a:rPr>
              <a:t>ref</a:t>
            </a:r>
            <a:r>
              <a:rPr lang="en-US" cap="none" dirty="0" smtClean="0">
                <a:solidFill>
                  <a:schemeClr val="accent2"/>
                </a:solidFill>
              </a:rPr>
              <a:t> Example</a:t>
            </a:r>
            <a:endParaRPr lang="en-US" dirty="0">
              <a:solidFill>
                <a:schemeClr val="accent2"/>
              </a:solidFill>
            </a:endParaRPr>
          </a:p>
        </p:txBody>
      </p:sp>
      <p:sp>
        <p:nvSpPr>
          <p:cNvPr id="3" name="Content Placeholder 2"/>
          <p:cNvSpPr>
            <a:spLocks noGrp="1"/>
          </p:cNvSpPr>
          <p:nvPr>
            <p:ph idx="1"/>
          </p:nvPr>
        </p:nvSpPr>
        <p:spPr/>
        <p:txBody>
          <a:bodyPr>
            <a:normAutofit/>
          </a:bodyPr>
          <a:lstStyle/>
          <a:p>
            <a:pPr indent="0" algn="ctr">
              <a:buNone/>
            </a:pPr>
            <a:r>
              <a:rPr lang="en-US" b="1" dirty="0" smtClean="0"/>
              <a:t>The Library of Congress Name Authority File (NAF) relative URI for Jane Addams:</a:t>
            </a:r>
          </a:p>
          <a:p>
            <a:pPr indent="0" algn="ctr">
              <a:buNone/>
            </a:pPr>
            <a:r>
              <a:rPr lang="en-US" sz="2800" b="1" dirty="0" smtClean="0">
                <a:solidFill>
                  <a:schemeClr val="bg2">
                    <a:lumMod val="50000"/>
                  </a:schemeClr>
                </a:solidFill>
                <a:hlinkClick r:id="rId3"/>
              </a:rPr>
              <a:t>n79104234</a:t>
            </a:r>
            <a:endParaRPr lang="en-US" sz="2800" b="1" dirty="0" smtClean="0">
              <a:solidFill>
                <a:schemeClr val="bg2">
                  <a:lumMod val="50000"/>
                </a:schemeClr>
              </a:solidFill>
            </a:endParaRPr>
          </a:p>
          <a:p>
            <a:pPr indent="0" algn="ctr">
              <a:buNone/>
            </a:pPr>
            <a:endParaRPr lang="en-US" sz="2800" dirty="0" smtClean="0">
              <a:solidFill>
                <a:schemeClr val="bg2">
                  <a:lumMod val="50000"/>
                </a:schemeClr>
              </a:solidFill>
            </a:endParaRPr>
          </a:p>
          <a:p>
            <a:pPr marL="0" indent="0" algn="ctr">
              <a:buNone/>
            </a:pPr>
            <a:endParaRPr lang="en-US" dirty="0" smtClean="0">
              <a:solidFill>
                <a:schemeClr val="bg2">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Linked data</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dirty="0" smtClean="0"/>
              <a:t>Linked Data refers to data published in accordance with principles designed to facilitate linkages among datasets, element sets, and value vocabularies. </a:t>
            </a:r>
          </a:p>
          <a:p>
            <a:pPr indent="0">
              <a:buNone/>
            </a:pPr>
            <a:endParaRPr lang="en-US" dirty="0" smtClean="0"/>
          </a:p>
          <a:p>
            <a:pPr marL="0" indent="0">
              <a:buNone/>
            </a:pPr>
            <a:r>
              <a:rPr lang="en-US" sz="1900" dirty="0" smtClean="0"/>
              <a:t>W3C. </a:t>
            </a:r>
            <a:r>
              <a:rPr lang="en-US" sz="1900" i="1" dirty="0" smtClean="0"/>
              <a:t>Library Linked Data Incubator Group Final Report</a:t>
            </a:r>
            <a:r>
              <a:rPr lang="en-US" sz="1900" dirty="0" smtClean="0"/>
              <a:t>. Downloaded March 15, 2014 from </a:t>
            </a:r>
            <a:r>
              <a:rPr lang="en-US" sz="1900" dirty="0" smtClean="0">
                <a:hlinkClick r:id="rId3"/>
              </a:rPr>
              <a:t>http://www.w3.org/2005/Incubator/lld/XGR-lld-20111025/</a:t>
            </a:r>
            <a:endParaRPr lang="en-US" sz="1900" dirty="0" smtClean="0"/>
          </a:p>
          <a:p>
            <a:pPr indent="0">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Relative </a:t>
            </a:r>
            <a:r>
              <a:rPr lang="en-US" dirty="0" err="1" smtClean="0">
                <a:solidFill>
                  <a:schemeClr val="accent2"/>
                </a:solidFill>
              </a:rPr>
              <a:t>Uri</a:t>
            </a:r>
            <a:r>
              <a:rPr lang="en-US" cap="none" dirty="0" err="1" smtClean="0">
                <a:solidFill>
                  <a:schemeClr val="accent2"/>
                </a:solidFill>
              </a:rPr>
              <a:t>ref</a:t>
            </a:r>
            <a:r>
              <a:rPr lang="en-US" cap="none" dirty="0" smtClean="0">
                <a:solidFill>
                  <a:schemeClr val="accent2"/>
                </a:solidFill>
              </a:rPr>
              <a:t> Example</a:t>
            </a:r>
            <a:endParaRPr lang="en-US" dirty="0">
              <a:solidFill>
                <a:schemeClr val="accent2"/>
              </a:solidFill>
            </a:endParaRPr>
          </a:p>
        </p:txBody>
      </p:sp>
      <p:pic>
        <p:nvPicPr>
          <p:cNvPr id="116738" name="Picture 2"/>
          <p:cNvPicPr>
            <a:picLocks noChangeAspect="1" noChangeArrowheads="1"/>
          </p:cNvPicPr>
          <p:nvPr/>
        </p:nvPicPr>
        <p:blipFill>
          <a:blip r:embed="rId3" cstate="print"/>
          <a:srcRect/>
          <a:stretch>
            <a:fillRect/>
          </a:stretch>
        </p:blipFill>
        <p:spPr bwMode="auto">
          <a:xfrm>
            <a:off x="838200" y="1456903"/>
            <a:ext cx="7162800" cy="5401099"/>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URI Aliases</a:t>
            </a:r>
            <a:endParaRPr lang="en-US" b="1" dirty="0">
              <a:solidFill>
                <a:schemeClr val="accent2"/>
              </a:solidFill>
            </a:endParaRPr>
          </a:p>
        </p:txBody>
      </p:sp>
      <p:sp>
        <p:nvSpPr>
          <p:cNvPr id="3" name="Content Placeholder 2"/>
          <p:cNvSpPr>
            <a:spLocks noGrp="1"/>
          </p:cNvSpPr>
          <p:nvPr>
            <p:ph idx="1"/>
          </p:nvPr>
        </p:nvSpPr>
        <p:spPr>
          <a:xfrm>
            <a:off x="304800" y="1371600"/>
            <a:ext cx="8686800" cy="5105400"/>
          </a:xfrm>
        </p:spPr>
        <p:txBody>
          <a:bodyPr>
            <a:normAutofit lnSpcReduction="10000"/>
          </a:bodyPr>
          <a:lstStyle/>
          <a:p>
            <a:pPr marL="0" indent="0">
              <a:buNone/>
            </a:pPr>
            <a:r>
              <a:rPr lang="en-US" sz="2800" dirty="0" smtClean="0"/>
              <a:t>URIs that refer to the same non-information resource are called URI aliases.</a:t>
            </a:r>
          </a:p>
          <a:p>
            <a:pPr marL="0" indent="0">
              <a:buNone/>
            </a:pPr>
            <a:endParaRPr lang="en-US" sz="1100" dirty="0" smtClean="0"/>
          </a:p>
          <a:p>
            <a:pPr marL="0" indent="0" algn="ctr">
              <a:buNone/>
            </a:pPr>
            <a:r>
              <a:rPr lang="en-US" sz="2800" dirty="0" smtClean="0">
                <a:solidFill>
                  <a:schemeClr val="accent4">
                    <a:lumMod val="75000"/>
                  </a:schemeClr>
                </a:solidFill>
              </a:rPr>
              <a:t>Aliases for Jane Addams:</a:t>
            </a:r>
          </a:p>
          <a:p>
            <a:pPr>
              <a:buNone/>
            </a:pPr>
            <a:r>
              <a:rPr lang="en-US" sz="2800" dirty="0" smtClean="0"/>
              <a:t>VIAF IRI for Jane Addams:</a:t>
            </a:r>
          </a:p>
          <a:p>
            <a:pPr>
              <a:buNone/>
            </a:pPr>
            <a:r>
              <a:rPr lang="en-US" sz="2800" dirty="0" smtClean="0">
                <a:hlinkClick r:id="rId3"/>
              </a:rPr>
              <a:t>http://viaf.org/viaf/12382490</a:t>
            </a:r>
            <a:r>
              <a:rPr lang="en-US" sz="2800" dirty="0" smtClean="0"/>
              <a:t>              </a:t>
            </a:r>
          </a:p>
          <a:p>
            <a:pPr>
              <a:buNone/>
            </a:pPr>
            <a:endParaRPr lang="en-US" sz="1000" dirty="0" smtClean="0"/>
          </a:p>
          <a:p>
            <a:pPr>
              <a:buNone/>
            </a:pPr>
            <a:endParaRPr lang="en-US" sz="1000" b="1" dirty="0" smtClean="0"/>
          </a:p>
          <a:p>
            <a:pPr>
              <a:buNone/>
            </a:pPr>
            <a:r>
              <a:rPr lang="en-US" sz="2800" dirty="0" smtClean="0"/>
              <a:t>Library of Congress IRI for Jane Addams:</a:t>
            </a:r>
          </a:p>
          <a:p>
            <a:pPr>
              <a:buNone/>
            </a:pPr>
            <a:r>
              <a:rPr lang="en-US" sz="2800" dirty="0" smtClean="0">
                <a:hlinkClick r:id="rId4"/>
              </a:rPr>
              <a:t>http://id.loc.gov/authorities/names/n79104234</a:t>
            </a:r>
            <a:r>
              <a:rPr lang="en-US" sz="2800" dirty="0" smtClean="0"/>
              <a:t> </a:t>
            </a:r>
          </a:p>
          <a:p>
            <a:pPr>
              <a:buNone/>
            </a:pPr>
            <a:endParaRPr lang="en-US" sz="1100" dirty="0" smtClean="0"/>
          </a:p>
          <a:p>
            <a:pPr marL="0" indent="0">
              <a:buNone/>
            </a:pPr>
            <a:r>
              <a:rPr lang="en-US" sz="2100" dirty="0" err="1" smtClean="0"/>
              <a:t>Bizer</a:t>
            </a:r>
            <a:r>
              <a:rPr lang="en-US" sz="2100" dirty="0" smtClean="0"/>
              <a:t>, Chris, Richard </a:t>
            </a:r>
            <a:r>
              <a:rPr lang="en-US" sz="2100" dirty="0" err="1" smtClean="0"/>
              <a:t>Cyganiak</a:t>
            </a:r>
            <a:r>
              <a:rPr lang="en-US" sz="2100" dirty="0" smtClean="0"/>
              <a:t>, Richard &amp; </a:t>
            </a:r>
            <a:r>
              <a:rPr lang="en-US" sz="2100" dirty="0" err="1" smtClean="0"/>
              <a:t>Heath,Tom</a:t>
            </a:r>
            <a:r>
              <a:rPr lang="en-US" sz="2100" dirty="0" smtClean="0"/>
              <a:t>. How to Publish Linked Data on the Web. Downloaded April 27, 2014 from </a:t>
            </a:r>
            <a:r>
              <a:rPr lang="en-US" sz="2100" dirty="0" smtClean="0">
                <a:hlinkClick r:id="rId5"/>
              </a:rPr>
              <a:t>http://wifo5-03.informatik.uni-mannheim.de/bizer/pub/LinkedDataTutorial/</a:t>
            </a:r>
            <a:r>
              <a:rPr lang="en-US" sz="2100" dirty="0" smtClean="0"/>
              <a:t> .</a:t>
            </a:r>
          </a:p>
          <a:p>
            <a:pPr>
              <a:buNone/>
            </a:pPr>
            <a:endParaRPr lang="en-US" dirty="0" smtClean="0"/>
          </a:p>
          <a:p>
            <a:endParaRPr lang="en-US" b="1" dirty="0" smtClean="0"/>
          </a:p>
          <a:p>
            <a:pPr marL="0" indent="0">
              <a:buNone/>
            </a:pPr>
            <a:endParaRPr lang="en-US" dirty="0" smtClean="0"/>
          </a:p>
          <a:p>
            <a:pPr marL="0" indent="0">
              <a:buNone/>
            </a:pPr>
            <a:endParaRPr lang="en-US" dirty="0" smtClean="0">
              <a:solidFill>
                <a:schemeClr val="bg2">
                  <a:lumMod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empty </a:t>
            </a:r>
            <a:r>
              <a:rPr lang="en-US" dirty="0" err="1" smtClean="0">
                <a:solidFill>
                  <a:schemeClr val="accent2"/>
                </a:solidFill>
              </a:rPr>
              <a:t>uri</a:t>
            </a:r>
            <a:r>
              <a:rPr lang="en-US" cap="none" dirty="0" err="1" smtClean="0">
                <a:solidFill>
                  <a:schemeClr val="accent2"/>
                </a:solidFill>
              </a:rPr>
              <a:t>ref</a:t>
            </a:r>
            <a:endParaRPr lang="en-US" dirty="0">
              <a:solidFill>
                <a:schemeClr val="accent2"/>
              </a:solidFill>
            </a:endParaRPr>
          </a:p>
        </p:txBody>
      </p:sp>
      <p:sp>
        <p:nvSpPr>
          <p:cNvPr id="3" name="Content Placeholder 2"/>
          <p:cNvSpPr>
            <a:spLocks noGrp="1"/>
          </p:cNvSpPr>
          <p:nvPr>
            <p:ph idx="1"/>
          </p:nvPr>
        </p:nvSpPr>
        <p:spPr>
          <a:xfrm>
            <a:off x="304800" y="1447800"/>
            <a:ext cx="8686800" cy="4999038"/>
          </a:xfrm>
        </p:spPr>
        <p:txBody>
          <a:bodyPr>
            <a:normAutofit/>
          </a:bodyPr>
          <a:lstStyle/>
          <a:p>
            <a:pPr marL="0" indent="0">
              <a:buNone/>
            </a:pPr>
            <a:r>
              <a:rPr lang="en-US" dirty="0" smtClean="0"/>
              <a:t>A </a:t>
            </a:r>
            <a:r>
              <a:rPr lang="en-US" dirty="0" err="1" smtClean="0"/>
              <a:t>URIref</a:t>
            </a:r>
            <a:r>
              <a:rPr lang="en-US" dirty="0" smtClean="0"/>
              <a:t> without a URI part is considered a reference to the current document (the document in which it appears). So, an empty </a:t>
            </a:r>
            <a:r>
              <a:rPr lang="en-US" dirty="0" err="1" smtClean="0"/>
              <a:t>URIref</a:t>
            </a:r>
            <a:r>
              <a:rPr lang="en-US" dirty="0" smtClean="0"/>
              <a:t> within a document is considered equivalent to the </a:t>
            </a:r>
            <a:r>
              <a:rPr lang="en-US" dirty="0" err="1" smtClean="0"/>
              <a:t>URIref</a:t>
            </a:r>
            <a:r>
              <a:rPr lang="en-US" dirty="0" smtClean="0"/>
              <a:t> of the document itself. </a:t>
            </a:r>
          </a:p>
          <a:p>
            <a:pPr>
              <a:buNone/>
            </a:pPr>
            <a:endParaRPr lang="en-US" sz="1800" dirty="0" smtClean="0"/>
          </a:p>
          <a:p>
            <a:pPr>
              <a:buNone/>
            </a:pPr>
            <a:endParaRPr lang="en-US" sz="1800" dirty="0" smtClean="0"/>
          </a:p>
          <a:p>
            <a:pPr marL="0" indent="0">
              <a:buNone/>
            </a:pPr>
            <a:r>
              <a:rPr lang="en-US" sz="1800" dirty="0" err="1" smtClean="0"/>
              <a:t>Manola</a:t>
            </a:r>
            <a:r>
              <a:rPr lang="en-US" sz="1800" dirty="0" smtClean="0"/>
              <a:t>, Frank &amp; Miller, Eric. (2004, February 4). RDF Primer. </a:t>
            </a:r>
            <a:r>
              <a:rPr lang="en-US" sz="1800" u="sng" dirty="0" smtClean="0">
                <a:hlinkClick r:id="rId3"/>
              </a:rPr>
              <a:t>World Wide Web Consortium</a:t>
            </a:r>
            <a:r>
              <a:rPr lang="en-US" sz="1800" dirty="0" smtClean="0"/>
              <a:t>, (</a:t>
            </a:r>
            <a:r>
              <a:rPr lang="en-US" sz="1800" u="sng" dirty="0" smtClean="0">
                <a:hlinkClick r:id="rId4"/>
              </a:rPr>
              <a:t>Massachusetts Institute of Technology</a:t>
            </a:r>
            <a:r>
              <a:rPr lang="en-US" sz="1800" dirty="0" smtClean="0"/>
              <a:t>, </a:t>
            </a:r>
            <a:r>
              <a:rPr lang="en-US" sz="1800" u="sng" dirty="0" smtClean="0">
                <a:hlinkClick r:id="rId5"/>
              </a:rPr>
              <a:t>European Research Consortium for Informatics and Mathematics</a:t>
            </a:r>
            <a:r>
              <a:rPr lang="en-US" sz="1800" dirty="0" smtClean="0"/>
              <a:t>, </a:t>
            </a:r>
            <a:r>
              <a:rPr lang="en-US" sz="1800" u="sng" dirty="0" smtClean="0">
                <a:hlinkClick r:id="rId6"/>
              </a:rPr>
              <a:t>Keio University</a:t>
            </a:r>
            <a:r>
              <a:rPr lang="en-US" sz="1800" dirty="0" smtClean="0"/>
              <a:t>). Accessed September 26, 2011, from </a:t>
            </a:r>
            <a:r>
              <a:rPr lang="en-US" sz="1800" u="sng" dirty="0" smtClean="0">
                <a:hlinkClick r:id="rId7"/>
              </a:rPr>
              <a:t>http://www.w3.org/Consortium/Legal/2002/copyright-documents-20021231</a:t>
            </a:r>
            <a:endParaRPr lang="en-US" sz="1800" dirty="0" smtClean="0"/>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solidFill>
              </a:rPr>
              <a:t>URN</a:t>
            </a:r>
            <a:r>
              <a:rPr lang="en-US" sz="3200" cap="small" dirty="0" smtClean="0">
                <a:solidFill>
                  <a:schemeClr val="accent2"/>
                </a:solidFill>
              </a:rPr>
              <a:t>s</a:t>
            </a:r>
            <a:endParaRPr lang="en-US" sz="3200" cap="small"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dirty="0" smtClean="0"/>
              <a:t>URNs are a subtype of URI used for things like identifying books by their ISBN number, e.g. urn:isbn:0143034650.</a:t>
            </a:r>
          </a:p>
          <a:p>
            <a:pPr marL="0" indent="0">
              <a:buNone/>
            </a:pPr>
            <a:endParaRPr lang="en-US" dirty="0" smtClean="0"/>
          </a:p>
          <a:p>
            <a:pPr marL="0" indent="0">
              <a:buNone/>
            </a:pPr>
            <a:r>
              <a:rPr lang="en-US" sz="1800" dirty="0" err="1" smtClean="0"/>
              <a:t>Tauberer</a:t>
            </a:r>
            <a:r>
              <a:rPr lang="en-US" sz="1800" dirty="0" smtClean="0"/>
              <a:t>, Joshua. (2008, January). </a:t>
            </a:r>
            <a:r>
              <a:rPr lang="en-US" sz="1800" i="1" dirty="0" smtClean="0"/>
              <a:t>What is RDF and what is it good for? </a:t>
            </a:r>
            <a:r>
              <a:rPr lang="en-US" sz="1800" dirty="0" smtClean="0"/>
              <a:t>Downloaded April 5, 2014 from </a:t>
            </a:r>
            <a:r>
              <a:rPr lang="en-US" sz="1800" u="sng" dirty="0" smtClean="0">
                <a:hlinkClick r:id="rId3"/>
              </a:rPr>
              <a:t>http://www.rdfabout.com/intro/</a:t>
            </a:r>
            <a:r>
              <a:rPr lang="en-US" sz="1800" dirty="0" smtClean="0"/>
              <a:t> .</a:t>
            </a:r>
            <a:endParaRPr lang="en-US"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2"/>
                </a:solidFill>
              </a:rPr>
              <a:t>A triple Statement using LC Authorities and Vocabulary</a:t>
            </a:r>
            <a:endParaRPr lang="en-US" sz="2400" dirty="0"/>
          </a:p>
        </p:txBody>
      </p:sp>
      <p:sp>
        <p:nvSpPr>
          <p:cNvPr id="3" name="Content Placeholder 2"/>
          <p:cNvSpPr>
            <a:spLocks noGrp="1"/>
          </p:cNvSpPr>
          <p:nvPr>
            <p:ph idx="1"/>
          </p:nvPr>
        </p:nvSpPr>
        <p:spPr/>
        <p:txBody>
          <a:bodyPr>
            <a:normAutofit/>
          </a:bodyPr>
          <a:lstStyle/>
          <a:p>
            <a:pPr indent="0">
              <a:buNone/>
            </a:pPr>
            <a:r>
              <a:rPr lang="en-US" dirty="0" smtClean="0"/>
              <a:t>The basic building block of RDF is a simple statement called a triple, comprised of a subject, a predicate, and an object.</a:t>
            </a:r>
          </a:p>
          <a:p>
            <a:pPr indent="0">
              <a:buNone/>
            </a:pPr>
            <a:r>
              <a:rPr lang="en-US" sz="2800" b="1" dirty="0" smtClean="0">
                <a:solidFill>
                  <a:schemeClr val="accent4">
                    <a:lumMod val="75000"/>
                  </a:schemeClr>
                </a:solidFill>
              </a:rPr>
              <a:t>Jane Addams is the author of </a:t>
            </a:r>
            <a:r>
              <a:rPr lang="en-US" sz="2800" b="1" i="1" dirty="0" smtClean="0">
                <a:solidFill>
                  <a:schemeClr val="accent4">
                    <a:lumMod val="75000"/>
                  </a:schemeClr>
                </a:solidFill>
              </a:rPr>
              <a:t>Newer Ideals of Peace</a:t>
            </a:r>
            <a:r>
              <a:rPr lang="en-US" sz="2800" b="1" dirty="0" smtClean="0">
                <a:solidFill>
                  <a:schemeClr val="accent4">
                    <a:lumMod val="75000"/>
                  </a:schemeClr>
                </a:solidFill>
              </a:rPr>
              <a:t>.</a:t>
            </a:r>
          </a:p>
          <a:p>
            <a:pPr indent="0">
              <a:buNone/>
            </a:pPr>
            <a:endParaRPr lang="en-US" sz="1800" dirty="0" smtClean="0"/>
          </a:p>
          <a:p>
            <a:pPr fontAlgn="auto">
              <a:buNone/>
            </a:pPr>
            <a:r>
              <a:rPr lang="en-US" sz="1100" dirty="0" smtClean="0"/>
              <a:t>&lt;</a:t>
            </a:r>
            <a:r>
              <a:rPr lang="en-US" sz="1100" u="sng" dirty="0" smtClean="0">
                <a:hlinkClick r:id="rId3"/>
              </a:rPr>
              <a:t>http://id.loc.gov/authorities/names/n79104234</a:t>
            </a:r>
            <a:r>
              <a:rPr lang="en-US" sz="1100" dirty="0" smtClean="0"/>
              <a:t>&gt;  &lt; </a:t>
            </a:r>
            <a:r>
              <a:rPr lang="en-US" sz="1100" u="sng" dirty="0" smtClean="0">
                <a:hlinkClick r:id="rId4"/>
              </a:rPr>
              <a:t>http://id.loc.gov/vocabulary/relators/aut</a:t>
            </a:r>
            <a:r>
              <a:rPr lang="en-US" sz="1100" dirty="0" smtClean="0"/>
              <a:t> &gt;  “Newer Ideals of Peace”^^</a:t>
            </a:r>
            <a:r>
              <a:rPr lang="en-US" sz="1100" dirty="0" err="1" smtClean="0"/>
              <a:t>xs:string</a:t>
            </a:r>
            <a:r>
              <a:rPr lang="en-US" sz="1100" dirty="0" smtClean="0"/>
              <a:t> .</a:t>
            </a:r>
          </a:p>
          <a:p>
            <a:pPr fontAlgn="auto">
              <a:buNone/>
            </a:pPr>
            <a:endParaRPr lang="en-US" sz="1200" dirty="0" smtClean="0"/>
          </a:p>
          <a:p>
            <a:pPr fontAlgn="auto">
              <a:buNone/>
            </a:pPr>
            <a:r>
              <a:rPr lang="en-US" sz="2800" dirty="0" smtClean="0"/>
              <a:t>&lt;</a:t>
            </a:r>
            <a:r>
              <a:rPr lang="en-US" sz="2800" u="sng" dirty="0" smtClean="0">
                <a:hlinkClick r:id="rId3"/>
              </a:rPr>
              <a:t>http://id.loc.gov/authorities/names/n79104234</a:t>
            </a:r>
            <a:r>
              <a:rPr lang="en-US" sz="2800" dirty="0" smtClean="0"/>
              <a:t>&gt;</a:t>
            </a:r>
          </a:p>
          <a:p>
            <a:pPr fontAlgn="auto">
              <a:buNone/>
            </a:pPr>
            <a:r>
              <a:rPr lang="en-US" sz="2800" dirty="0" smtClean="0"/>
              <a:t>&lt; </a:t>
            </a:r>
            <a:r>
              <a:rPr lang="en-US" sz="2800" u="sng" dirty="0" smtClean="0">
                <a:hlinkClick r:id="rId4"/>
              </a:rPr>
              <a:t>http://id.loc.gov/vocabulary/relators/aut</a:t>
            </a:r>
            <a:r>
              <a:rPr lang="en-US" sz="2800" dirty="0" smtClean="0"/>
              <a:t> &gt; </a:t>
            </a:r>
          </a:p>
          <a:p>
            <a:pPr fontAlgn="auto">
              <a:buNone/>
            </a:pPr>
            <a:r>
              <a:rPr lang="en-US" sz="2800" dirty="0" smtClean="0"/>
              <a:t> “Newer Ideals of Peace”^^</a:t>
            </a:r>
            <a:r>
              <a:rPr lang="en-US" sz="2800" dirty="0" err="1" smtClean="0"/>
              <a:t>xs:string</a:t>
            </a:r>
            <a:r>
              <a:rPr lang="en-US" sz="2800" dirty="0" smtClean="0"/>
              <a:t> .</a:t>
            </a:r>
          </a:p>
          <a:p>
            <a:pPr indent="0">
              <a:buNone/>
            </a:pPr>
            <a:endParaRPr lang="en-US" dirty="0" smtClean="0"/>
          </a:p>
          <a:p>
            <a:pPr indent="0">
              <a:buNone/>
            </a:pPr>
            <a:endParaRPr lang="en-US" dirty="0" smtClean="0"/>
          </a:p>
        </p:txBody>
      </p:sp>
      <p:sp>
        <p:nvSpPr>
          <p:cNvPr id="12" name="Slide Number Placeholder 11"/>
          <p:cNvSpPr>
            <a:spLocks noGrp="1"/>
          </p:cNvSpPr>
          <p:nvPr>
            <p:ph type="sldNum" sz="quarter" idx="12"/>
          </p:nvPr>
        </p:nvSpPr>
        <p:spPr/>
        <p:txBody>
          <a:bodyPr/>
          <a:lstStyle/>
          <a:p>
            <a:fld id="{4947057F-4A00-41C5-A9B8-74064BF06201}"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999038"/>
          </a:xfrm>
        </p:spPr>
        <p:txBody>
          <a:bodyPr>
            <a:normAutofit/>
          </a:bodyPr>
          <a:lstStyle/>
          <a:p>
            <a:pPr indent="0">
              <a:buNone/>
            </a:pPr>
            <a:r>
              <a:rPr lang="en-US" sz="2800" dirty="0" smtClean="0"/>
              <a:t>An RDF graph is a set of triples. Subjects and objects on the graph are </a:t>
            </a:r>
            <a:r>
              <a:rPr lang="en-US" sz="2800" b="1" dirty="0" smtClean="0"/>
              <a:t>nodes</a:t>
            </a:r>
            <a:r>
              <a:rPr lang="en-US" sz="2800" dirty="0" smtClean="0"/>
              <a:t>. The predicate is represented as an </a:t>
            </a:r>
            <a:r>
              <a:rPr lang="en-US" sz="2800" b="1" dirty="0" smtClean="0"/>
              <a:t>arch</a:t>
            </a:r>
            <a:r>
              <a:rPr lang="en-US" sz="2800" dirty="0" smtClean="0"/>
              <a:t> which takes the form of an arrow between the subject and object. The arrow always points from the subject to the object.</a:t>
            </a:r>
          </a:p>
          <a:p>
            <a:pPr indent="0">
              <a:buNone/>
            </a:pPr>
            <a:endParaRPr lang="en-US" sz="2400" dirty="0" smtClean="0">
              <a:solidFill>
                <a:schemeClr val="accent2"/>
              </a:solidFill>
            </a:endParaRPr>
          </a:p>
          <a:p>
            <a:pPr indent="0">
              <a:buNone/>
            </a:pPr>
            <a:endParaRPr lang="en-US" sz="2400" dirty="0" smtClean="0">
              <a:solidFill>
                <a:schemeClr val="accent2"/>
              </a:solidFill>
            </a:endParaRPr>
          </a:p>
          <a:p>
            <a:pPr indent="0">
              <a:buNone/>
            </a:pPr>
            <a:r>
              <a:rPr lang="en-US" sz="1800" dirty="0" smtClean="0">
                <a:solidFill>
                  <a:schemeClr val="accent2"/>
                </a:solidFill>
              </a:rPr>
              <a:t>                                                          </a:t>
            </a:r>
            <a:r>
              <a:rPr lang="en-US" sz="1800" dirty="0" smtClean="0">
                <a:solidFill>
                  <a:srgbClr val="FF0000"/>
                </a:solidFill>
              </a:rPr>
              <a:t>Arch</a:t>
            </a:r>
          </a:p>
          <a:p>
            <a:pPr indent="0">
              <a:buNone/>
            </a:pPr>
            <a:r>
              <a:rPr lang="en-US" sz="1800" dirty="0" smtClean="0">
                <a:solidFill>
                  <a:schemeClr val="accent2"/>
                </a:solidFill>
              </a:rPr>
              <a:t>                                                                                                                                                                                                    </a:t>
            </a:r>
          </a:p>
          <a:p>
            <a:pPr indent="0">
              <a:buNone/>
            </a:pPr>
            <a:r>
              <a:rPr lang="en-US" sz="1800" dirty="0" smtClean="0"/>
              <a:t>                     </a:t>
            </a:r>
            <a:r>
              <a:rPr lang="en-US" sz="1800" dirty="0" smtClean="0">
                <a:solidFill>
                  <a:srgbClr val="FF0000"/>
                </a:solidFill>
              </a:rPr>
              <a:t>Node                                                                  Node              </a:t>
            </a:r>
          </a:p>
          <a:p>
            <a:pPr indent="0">
              <a:buNone/>
            </a:pPr>
            <a:endParaRPr lang="en-US" sz="1400" dirty="0" smtClean="0"/>
          </a:p>
          <a:p>
            <a:pPr indent="0">
              <a:buNone/>
            </a:pPr>
            <a:r>
              <a:rPr lang="en-US" sz="1400" dirty="0" err="1" smtClean="0"/>
              <a:t>Mikael</a:t>
            </a:r>
            <a:r>
              <a:rPr lang="en-US" sz="1400" dirty="0" smtClean="0"/>
              <a:t> Nilsson, </a:t>
            </a:r>
            <a:r>
              <a:rPr lang="en-US" sz="1400" dirty="0" err="1" smtClean="0"/>
              <a:t>Mikael</a:t>
            </a:r>
            <a:r>
              <a:rPr lang="en-US" sz="1400" dirty="0" smtClean="0"/>
              <a:t>, Powell, Andy, Johnston, Pete, &amp; </a:t>
            </a:r>
            <a:r>
              <a:rPr lang="en-US" sz="1400" dirty="0" err="1" smtClean="0"/>
              <a:t>Naeve</a:t>
            </a:r>
            <a:r>
              <a:rPr lang="en-US" sz="1400" dirty="0" smtClean="0"/>
              <a:t>, </a:t>
            </a:r>
            <a:r>
              <a:rPr lang="en-US" sz="1400" dirty="0" err="1" smtClean="0"/>
              <a:t>Ambjörn</a:t>
            </a:r>
            <a:r>
              <a:rPr lang="en-US" sz="1400" dirty="0" smtClean="0"/>
              <a:t>. (2008). Dublin Core Metadata Initiative. Accessed July 12, 2011 from </a:t>
            </a:r>
            <a:r>
              <a:rPr lang="en-US" sz="1400" u="sng" dirty="0" smtClean="0">
                <a:hlinkClick r:id="rId3"/>
              </a:rPr>
              <a:t>http://dublincore.org/documents/dc-rdf/#sect-2</a:t>
            </a:r>
            <a:r>
              <a:rPr lang="en-US" sz="1400" dirty="0" smtClean="0"/>
              <a:t>.</a:t>
            </a:r>
            <a:endParaRPr lang="en-US" sz="1400" dirty="0">
              <a:solidFill>
                <a:schemeClr val="accent2"/>
              </a:solidFill>
            </a:endParaRPr>
          </a:p>
        </p:txBody>
      </p:sp>
      <p:sp>
        <p:nvSpPr>
          <p:cNvPr id="4" name="Oval 3"/>
          <p:cNvSpPr/>
          <p:nvPr/>
        </p:nvSpPr>
        <p:spPr>
          <a:xfrm>
            <a:off x="5638800" y="3810000"/>
            <a:ext cx="16764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Object</a:t>
            </a:r>
            <a:endParaRPr lang="en-US" dirty="0">
              <a:solidFill>
                <a:srgbClr val="FFC000"/>
              </a:solidFill>
            </a:endParaRPr>
          </a:p>
        </p:txBody>
      </p:sp>
      <p:sp>
        <p:nvSpPr>
          <p:cNvPr id="6" name="Oval 5"/>
          <p:cNvSpPr/>
          <p:nvPr/>
        </p:nvSpPr>
        <p:spPr>
          <a:xfrm>
            <a:off x="1447800" y="3886200"/>
            <a:ext cx="1524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Subject</a:t>
            </a:r>
            <a:endParaRPr lang="en-US" dirty="0">
              <a:solidFill>
                <a:srgbClr val="FFC000"/>
              </a:solidFill>
            </a:endParaRPr>
          </a:p>
        </p:txBody>
      </p:sp>
      <p:cxnSp>
        <p:nvCxnSpPr>
          <p:cNvPr id="8" name="Straight Arrow Connector 7"/>
          <p:cNvCxnSpPr/>
          <p:nvPr/>
        </p:nvCxnSpPr>
        <p:spPr>
          <a:xfrm>
            <a:off x="2971800" y="4648200"/>
            <a:ext cx="2667000" cy="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57600" y="4267201"/>
            <a:ext cx="1295400" cy="369332"/>
          </a:xfrm>
          <a:prstGeom prst="rect">
            <a:avLst/>
          </a:prstGeom>
          <a:noFill/>
        </p:spPr>
        <p:txBody>
          <a:bodyPr wrap="square" rtlCol="0">
            <a:spAutoFit/>
          </a:bodyPr>
          <a:lstStyle/>
          <a:p>
            <a:pPr algn="ctr"/>
            <a:r>
              <a:rPr lang="en-US" dirty="0" smtClean="0">
                <a:solidFill>
                  <a:srgbClr val="C00000"/>
                </a:solidFill>
              </a:rPr>
              <a:t>Predicate</a:t>
            </a:r>
            <a:endParaRPr lang="en-US" dirty="0">
              <a:solidFill>
                <a:srgbClr val="C00000"/>
              </a:solidFill>
            </a:endParaRPr>
          </a:p>
        </p:txBody>
      </p:sp>
      <p:sp>
        <p:nvSpPr>
          <p:cNvPr id="13" name="Slide Number Placeholder 12"/>
          <p:cNvSpPr>
            <a:spLocks noGrp="1"/>
          </p:cNvSpPr>
          <p:nvPr>
            <p:ph type="sldNum" sz="quarter" idx="12"/>
          </p:nvPr>
        </p:nvSpPr>
        <p:spPr/>
        <p:txBody>
          <a:bodyPr/>
          <a:lstStyle/>
          <a:p>
            <a:fld id="{4947057F-4A00-41C5-A9B8-74064BF06201}" type="slidenum">
              <a:rPr lang="en-US" smtClean="0"/>
              <a:pPr/>
              <a:t>25</a:t>
            </a:fld>
            <a:endParaRPr lang="en-US"/>
          </a:p>
        </p:txBody>
      </p:sp>
      <p:sp>
        <p:nvSpPr>
          <p:cNvPr id="11" name="Title 10"/>
          <p:cNvSpPr>
            <a:spLocks noGrp="1"/>
          </p:cNvSpPr>
          <p:nvPr>
            <p:ph type="title"/>
          </p:nvPr>
        </p:nvSpPr>
        <p:spPr/>
        <p:txBody>
          <a:bodyPr/>
          <a:lstStyle/>
          <a:p>
            <a:r>
              <a:rPr lang="en-US" dirty="0" err="1" smtClean="0">
                <a:solidFill>
                  <a:schemeClr val="accent2"/>
                </a:solidFill>
              </a:rPr>
              <a:t>Rdf</a:t>
            </a:r>
            <a:r>
              <a:rPr lang="en-US" dirty="0" smtClean="0">
                <a:solidFill>
                  <a:schemeClr val="accent2"/>
                </a:solidFill>
              </a:rPr>
              <a:t> graph</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solidFill>
                  <a:schemeClr val="accent2"/>
                </a:solidFill>
              </a:rPr>
              <a:t>Rdf</a:t>
            </a:r>
            <a:r>
              <a:rPr lang="en-US" sz="2400" dirty="0" smtClean="0">
                <a:solidFill>
                  <a:schemeClr val="accent2"/>
                </a:solidFill>
              </a:rPr>
              <a:t> IS A graph Technology 	</a:t>
            </a:r>
            <a:endParaRPr lang="en-US" sz="2400" dirty="0"/>
          </a:p>
        </p:txBody>
      </p:sp>
      <p:sp>
        <p:nvSpPr>
          <p:cNvPr id="8" name="Slide Number Placeholder 7"/>
          <p:cNvSpPr>
            <a:spLocks noGrp="1"/>
          </p:cNvSpPr>
          <p:nvPr>
            <p:ph type="sldNum" sz="quarter" idx="12"/>
          </p:nvPr>
        </p:nvSpPr>
        <p:spPr/>
        <p:txBody>
          <a:bodyPr/>
          <a:lstStyle/>
          <a:p>
            <a:fld id="{4947057F-4A00-41C5-A9B8-74064BF06201}" type="slidenum">
              <a:rPr lang="en-US" smtClean="0"/>
              <a:pPr/>
              <a:t>26</a:t>
            </a:fld>
            <a:endParaRPr lang="en-US"/>
          </a:p>
        </p:txBody>
      </p:sp>
      <p:sp>
        <p:nvSpPr>
          <p:cNvPr id="6" name="Oval 5"/>
          <p:cNvSpPr/>
          <p:nvPr/>
        </p:nvSpPr>
        <p:spPr>
          <a:xfrm>
            <a:off x="2743200" y="15240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Jane Addams</a:t>
            </a:r>
            <a:endParaRPr lang="en-US" dirty="0">
              <a:solidFill>
                <a:srgbClr val="FFC000"/>
              </a:solidFill>
            </a:endParaRPr>
          </a:p>
        </p:txBody>
      </p:sp>
      <p:sp>
        <p:nvSpPr>
          <p:cNvPr id="7" name="Rectangle 6"/>
          <p:cNvSpPr/>
          <p:nvPr/>
        </p:nvSpPr>
        <p:spPr>
          <a:xfrm>
            <a:off x="5257800" y="4038600"/>
            <a:ext cx="1295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Newer Ideals of Peace</a:t>
            </a:r>
            <a:endParaRPr lang="en-US" dirty="0">
              <a:solidFill>
                <a:srgbClr val="FFC000"/>
              </a:solidFill>
            </a:endParaRPr>
          </a:p>
        </p:txBody>
      </p:sp>
      <p:sp>
        <p:nvSpPr>
          <p:cNvPr id="9" name="Rectangle 8"/>
          <p:cNvSpPr/>
          <p:nvPr/>
        </p:nvSpPr>
        <p:spPr>
          <a:xfrm>
            <a:off x="5257800" y="5410200"/>
            <a:ext cx="1295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Women at The Hague</a:t>
            </a:r>
            <a:endParaRPr lang="en-US" dirty="0">
              <a:solidFill>
                <a:srgbClr val="FFC000"/>
              </a:solidFill>
            </a:endParaRPr>
          </a:p>
        </p:txBody>
      </p:sp>
      <p:sp>
        <p:nvSpPr>
          <p:cNvPr id="10" name="Oval 9"/>
          <p:cNvSpPr/>
          <p:nvPr/>
        </p:nvSpPr>
        <p:spPr>
          <a:xfrm>
            <a:off x="2819400" y="3200400"/>
            <a:ext cx="1447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Emily        Greene Balch</a:t>
            </a:r>
            <a:endParaRPr lang="en-US" dirty="0">
              <a:solidFill>
                <a:srgbClr val="FFC000"/>
              </a:solidFill>
            </a:endParaRPr>
          </a:p>
        </p:txBody>
      </p:sp>
      <p:sp>
        <p:nvSpPr>
          <p:cNvPr id="11" name="Oval 10"/>
          <p:cNvSpPr/>
          <p:nvPr/>
        </p:nvSpPr>
        <p:spPr>
          <a:xfrm>
            <a:off x="2514600" y="5029200"/>
            <a:ext cx="1524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Alice Hamilton</a:t>
            </a:r>
            <a:endParaRPr lang="en-US" dirty="0">
              <a:solidFill>
                <a:srgbClr val="FFC000"/>
              </a:solidFill>
            </a:endParaRPr>
          </a:p>
        </p:txBody>
      </p:sp>
      <p:sp>
        <p:nvSpPr>
          <p:cNvPr id="12" name="Oval 11"/>
          <p:cNvSpPr/>
          <p:nvPr/>
        </p:nvSpPr>
        <p:spPr>
          <a:xfrm>
            <a:off x="457200" y="4114800"/>
            <a:ext cx="1447800" cy="13716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C000"/>
              </a:solidFill>
            </a:endParaRPr>
          </a:p>
          <a:p>
            <a:pPr algn="ctr"/>
            <a:r>
              <a:rPr lang="en-US" dirty="0" smtClean="0">
                <a:solidFill>
                  <a:srgbClr val="FFC000"/>
                </a:solidFill>
              </a:rPr>
              <a:t>WomenNobel Prize Winners</a:t>
            </a:r>
          </a:p>
          <a:p>
            <a:pPr algn="ctr"/>
            <a:endParaRPr lang="en-US" dirty="0">
              <a:solidFill>
                <a:srgbClr val="FFC000"/>
              </a:solidFill>
            </a:endParaRPr>
          </a:p>
        </p:txBody>
      </p:sp>
      <p:cxnSp>
        <p:nvCxnSpPr>
          <p:cNvPr id="14" name="Straight Arrow Connector 13"/>
          <p:cNvCxnSpPr>
            <a:stCxn id="6" idx="5"/>
            <a:endCxn id="7" idx="1"/>
          </p:cNvCxnSpPr>
          <p:nvPr/>
        </p:nvCxnSpPr>
        <p:spPr>
          <a:xfrm>
            <a:off x="3978973" y="2694734"/>
            <a:ext cx="1278827" cy="191536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5"/>
            <a:endCxn id="9" idx="1"/>
          </p:cNvCxnSpPr>
          <p:nvPr/>
        </p:nvCxnSpPr>
        <p:spPr>
          <a:xfrm>
            <a:off x="3978973" y="2694735"/>
            <a:ext cx="1278827" cy="328696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5"/>
            <a:endCxn id="9" idx="1"/>
          </p:cNvCxnSpPr>
          <p:nvPr/>
        </p:nvCxnSpPr>
        <p:spPr>
          <a:xfrm>
            <a:off x="4055173" y="4371135"/>
            <a:ext cx="1202627" cy="161056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6"/>
            <a:endCxn id="9" idx="1"/>
          </p:cNvCxnSpPr>
          <p:nvPr/>
        </p:nvCxnSpPr>
        <p:spPr>
          <a:xfrm>
            <a:off x="4038600" y="5753100"/>
            <a:ext cx="1219200" cy="228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2" idx="7"/>
            <a:endCxn id="6" idx="3"/>
          </p:cNvCxnSpPr>
          <p:nvPr/>
        </p:nvCxnSpPr>
        <p:spPr>
          <a:xfrm flipV="1">
            <a:off x="1692975" y="2694736"/>
            <a:ext cx="1262252" cy="1620932"/>
          </a:xfrm>
          <a:prstGeom prst="straightConnector1">
            <a:avLst/>
          </a:prstGeom>
          <a:ln w="19050">
            <a:solidFill>
              <a:schemeClr val="tx1">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2" idx="6"/>
            <a:endCxn id="10" idx="3"/>
          </p:cNvCxnSpPr>
          <p:nvPr/>
        </p:nvCxnSpPr>
        <p:spPr>
          <a:xfrm flipV="1">
            <a:off x="1905001" y="4371135"/>
            <a:ext cx="1126427" cy="429466"/>
          </a:xfrm>
          <a:prstGeom prst="straightConnector1">
            <a:avLst/>
          </a:prstGeom>
          <a:ln w="19050">
            <a:solidFill>
              <a:schemeClr val="tx1">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209552">
            <a:off x="4311321" y="3344156"/>
            <a:ext cx="914400" cy="369332"/>
          </a:xfrm>
          <a:prstGeom prst="rect">
            <a:avLst/>
          </a:prstGeom>
          <a:noFill/>
        </p:spPr>
        <p:txBody>
          <a:bodyPr wrap="square" rtlCol="0">
            <a:spAutoFit/>
          </a:bodyPr>
          <a:lstStyle/>
          <a:p>
            <a:r>
              <a:rPr lang="en-US" dirty="0" smtClean="0">
                <a:solidFill>
                  <a:srgbClr val="C00000"/>
                </a:solidFill>
              </a:rPr>
              <a:t>Creator</a:t>
            </a:r>
            <a:endParaRPr lang="en-US" dirty="0">
              <a:solidFill>
                <a:srgbClr val="C00000"/>
              </a:solidFill>
            </a:endParaRPr>
          </a:p>
        </p:txBody>
      </p:sp>
      <p:sp>
        <p:nvSpPr>
          <p:cNvPr id="34" name="TextBox 33"/>
          <p:cNvSpPr txBox="1"/>
          <p:nvPr/>
        </p:nvSpPr>
        <p:spPr>
          <a:xfrm rot="4106737">
            <a:off x="4454520" y="4499405"/>
            <a:ext cx="914400" cy="369332"/>
          </a:xfrm>
          <a:prstGeom prst="rect">
            <a:avLst/>
          </a:prstGeom>
          <a:noFill/>
        </p:spPr>
        <p:txBody>
          <a:bodyPr wrap="square" rtlCol="0">
            <a:spAutoFit/>
          </a:bodyPr>
          <a:lstStyle/>
          <a:p>
            <a:r>
              <a:rPr lang="en-US" dirty="0" smtClean="0">
                <a:solidFill>
                  <a:srgbClr val="C00000"/>
                </a:solidFill>
              </a:rPr>
              <a:t>Creator</a:t>
            </a:r>
            <a:endParaRPr lang="en-US" dirty="0">
              <a:solidFill>
                <a:srgbClr val="C00000"/>
              </a:solidFill>
            </a:endParaRPr>
          </a:p>
        </p:txBody>
      </p:sp>
      <p:sp>
        <p:nvSpPr>
          <p:cNvPr id="35" name="TextBox 34"/>
          <p:cNvSpPr txBox="1"/>
          <p:nvPr/>
        </p:nvSpPr>
        <p:spPr>
          <a:xfrm rot="3281196">
            <a:off x="4087011" y="4561250"/>
            <a:ext cx="914400" cy="369332"/>
          </a:xfrm>
          <a:prstGeom prst="rect">
            <a:avLst/>
          </a:prstGeom>
          <a:noFill/>
        </p:spPr>
        <p:txBody>
          <a:bodyPr wrap="square" rtlCol="0">
            <a:spAutoFit/>
          </a:bodyPr>
          <a:lstStyle/>
          <a:p>
            <a:r>
              <a:rPr lang="en-US" dirty="0" smtClean="0">
                <a:solidFill>
                  <a:srgbClr val="C00000"/>
                </a:solidFill>
              </a:rPr>
              <a:t>Creator</a:t>
            </a:r>
            <a:endParaRPr lang="en-US" dirty="0">
              <a:solidFill>
                <a:srgbClr val="C00000"/>
              </a:solidFill>
            </a:endParaRPr>
          </a:p>
        </p:txBody>
      </p:sp>
      <p:sp>
        <p:nvSpPr>
          <p:cNvPr id="36" name="TextBox 35"/>
          <p:cNvSpPr txBox="1"/>
          <p:nvPr/>
        </p:nvSpPr>
        <p:spPr>
          <a:xfrm rot="698669">
            <a:off x="4144411" y="5431018"/>
            <a:ext cx="914400" cy="369332"/>
          </a:xfrm>
          <a:prstGeom prst="rect">
            <a:avLst/>
          </a:prstGeom>
          <a:noFill/>
        </p:spPr>
        <p:txBody>
          <a:bodyPr wrap="square" rtlCol="0">
            <a:spAutoFit/>
          </a:bodyPr>
          <a:lstStyle/>
          <a:p>
            <a:r>
              <a:rPr lang="en-US" dirty="0" smtClean="0">
                <a:solidFill>
                  <a:srgbClr val="C00000"/>
                </a:solidFill>
              </a:rPr>
              <a:t>Creator</a:t>
            </a:r>
            <a:endParaRPr lang="en-US" dirty="0">
              <a:solidFill>
                <a:srgbClr val="C00000"/>
              </a:solidFill>
            </a:endParaRPr>
          </a:p>
        </p:txBody>
      </p:sp>
      <p:sp>
        <p:nvSpPr>
          <p:cNvPr id="37" name="TextBox 36"/>
          <p:cNvSpPr txBox="1"/>
          <p:nvPr/>
        </p:nvSpPr>
        <p:spPr>
          <a:xfrm rot="18393194">
            <a:off x="1365011" y="3584803"/>
            <a:ext cx="1143000" cy="369332"/>
          </a:xfrm>
          <a:prstGeom prst="rect">
            <a:avLst/>
          </a:prstGeom>
          <a:noFill/>
        </p:spPr>
        <p:txBody>
          <a:bodyPr wrap="square" rtlCol="0">
            <a:spAutoFit/>
          </a:bodyPr>
          <a:lstStyle/>
          <a:p>
            <a:r>
              <a:rPr lang="en-US" dirty="0" smtClean="0">
                <a:solidFill>
                  <a:srgbClr val="C00000"/>
                </a:solidFill>
              </a:rPr>
              <a:t>Recipient</a:t>
            </a:r>
            <a:endParaRPr lang="en-US" dirty="0">
              <a:solidFill>
                <a:srgbClr val="C00000"/>
              </a:solidFill>
            </a:endParaRPr>
          </a:p>
        </p:txBody>
      </p:sp>
      <p:sp>
        <p:nvSpPr>
          <p:cNvPr id="38" name="TextBox 37"/>
          <p:cNvSpPr txBox="1"/>
          <p:nvPr/>
        </p:nvSpPr>
        <p:spPr>
          <a:xfrm rot="20383247">
            <a:off x="1856166" y="4165768"/>
            <a:ext cx="1139356" cy="369332"/>
          </a:xfrm>
          <a:prstGeom prst="rect">
            <a:avLst/>
          </a:prstGeom>
          <a:noFill/>
        </p:spPr>
        <p:txBody>
          <a:bodyPr wrap="square" rtlCol="0">
            <a:spAutoFit/>
          </a:bodyPr>
          <a:lstStyle/>
          <a:p>
            <a:r>
              <a:rPr lang="en-US" dirty="0" smtClean="0">
                <a:solidFill>
                  <a:srgbClr val="C00000"/>
                </a:solidFill>
              </a:rPr>
              <a:t>R</a:t>
            </a:r>
            <a:r>
              <a:rPr lang="en-US" b="1" dirty="0" smtClean="0">
                <a:solidFill>
                  <a:srgbClr val="C00000"/>
                </a:solidFill>
              </a:rPr>
              <a:t>e</a:t>
            </a:r>
            <a:r>
              <a:rPr lang="en-US" dirty="0" smtClean="0">
                <a:solidFill>
                  <a:srgbClr val="C00000"/>
                </a:solidFill>
              </a:rPr>
              <a:t>cipient</a:t>
            </a:r>
            <a:endParaRPr lang="en-US" dirty="0">
              <a:solidFill>
                <a:srgbClr val="C00000"/>
              </a:solidFill>
            </a:endParaRPr>
          </a:p>
        </p:txBody>
      </p:sp>
      <p:sp>
        <p:nvSpPr>
          <p:cNvPr id="41" name="Oval 40"/>
          <p:cNvSpPr/>
          <p:nvPr/>
        </p:nvSpPr>
        <p:spPr>
          <a:xfrm>
            <a:off x="304800" y="1447800"/>
            <a:ext cx="1447800" cy="14478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C000"/>
              </a:solidFill>
            </a:endParaRPr>
          </a:p>
          <a:p>
            <a:pPr algn="ctr"/>
            <a:r>
              <a:rPr lang="en-US" dirty="0" smtClean="0">
                <a:solidFill>
                  <a:srgbClr val="FFC000"/>
                </a:solidFill>
              </a:rPr>
              <a:t>Nobel  Prize Winners</a:t>
            </a:r>
          </a:p>
          <a:p>
            <a:pPr algn="ctr"/>
            <a:endParaRPr lang="en-US" dirty="0">
              <a:solidFill>
                <a:srgbClr val="FFC000"/>
              </a:solidFill>
            </a:endParaRPr>
          </a:p>
        </p:txBody>
      </p:sp>
      <p:cxnSp>
        <p:nvCxnSpPr>
          <p:cNvPr id="49" name="Straight Arrow Connector 48"/>
          <p:cNvCxnSpPr>
            <a:stCxn id="12" idx="0"/>
            <a:endCxn id="41" idx="4"/>
          </p:cNvCxnSpPr>
          <p:nvPr/>
        </p:nvCxnSpPr>
        <p:spPr>
          <a:xfrm flipH="1" flipV="1">
            <a:off x="1028700" y="2895600"/>
            <a:ext cx="152400" cy="1219200"/>
          </a:xfrm>
          <a:prstGeom prst="straightConnector1">
            <a:avLst/>
          </a:prstGeom>
          <a:ln w="19050">
            <a:solidFill>
              <a:schemeClr val="tx1">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rot="15849146">
            <a:off x="698049" y="3461266"/>
            <a:ext cx="551507" cy="369332"/>
          </a:xfrm>
          <a:prstGeom prst="rect">
            <a:avLst/>
          </a:prstGeom>
          <a:noFill/>
        </p:spPr>
        <p:txBody>
          <a:bodyPr wrap="square" rtlCol="0">
            <a:spAutoFit/>
          </a:bodyPr>
          <a:lstStyle/>
          <a:p>
            <a:r>
              <a:rPr lang="en-US" dirty="0" smtClean="0">
                <a:solidFill>
                  <a:srgbClr val="C00000"/>
                </a:solidFill>
              </a:rPr>
              <a:t>Is a </a:t>
            </a:r>
            <a:endParaRPr lang="en-US" dirty="0">
              <a:solidFill>
                <a:srgbClr val="C00000"/>
              </a:solidFill>
            </a:endParaRPr>
          </a:p>
        </p:txBody>
      </p:sp>
      <p:cxnSp>
        <p:nvCxnSpPr>
          <p:cNvPr id="79" name="Straight Arrow Connector 78"/>
          <p:cNvCxnSpPr>
            <a:stCxn id="41" idx="6"/>
            <a:endCxn id="6" idx="2"/>
          </p:cNvCxnSpPr>
          <p:nvPr/>
        </p:nvCxnSpPr>
        <p:spPr>
          <a:xfrm>
            <a:off x="1752600" y="2171700"/>
            <a:ext cx="990600" cy="38100"/>
          </a:xfrm>
          <a:prstGeom prst="straightConnector1">
            <a:avLst/>
          </a:prstGeom>
          <a:ln w="19050">
            <a:solidFill>
              <a:schemeClr val="tx1">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41" idx="5"/>
            <a:endCxn id="10" idx="2"/>
          </p:cNvCxnSpPr>
          <p:nvPr/>
        </p:nvCxnSpPr>
        <p:spPr>
          <a:xfrm>
            <a:off x="1540573" y="2683577"/>
            <a:ext cx="1278827" cy="1202625"/>
          </a:xfrm>
          <a:prstGeom prst="straightConnector1">
            <a:avLst/>
          </a:prstGeom>
          <a:ln w="19050">
            <a:solidFill>
              <a:schemeClr val="tx1">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5257800" y="2667000"/>
            <a:ext cx="1295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Twenty Years at Hull House</a:t>
            </a:r>
            <a:endParaRPr lang="en-US" dirty="0">
              <a:solidFill>
                <a:srgbClr val="FFC000"/>
              </a:solidFill>
            </a:endParaRPr>
          </a:p>
        </p:txBody>
      </p:sp>
      <p:cxnSp>
        <p:nvCxnSpPr>
          <p:cNvPr id="98" name="Straight Arrow Connector 97"/>
          <p:cNvCxnSpPr>
            <a:stCxn id="6" idx="5"/>
            <a:endCxn id="97" idx="1"/>
          </p:cNvCxnSpPr>
          <p:nvPr/>
        </p:nvCxnSpPr>
        <p:spPr>
          <a:xfrm>
            <a:off x="3978973" y="2694735"/>
            <a:ext cx="1278827" cy="543766"/>
          </a:xfrm>
          <a:prstGeom prst="straightConnector1">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rot="1315295">
            <a:off x="4229100" y="2604948"/>
            <a:ext cx="914400" cy="369332"/>
          </a:xfrm>
          <a:prstGeom prst="rect">
            <a:avLst/>
          </a:prstGeom>
          <a:noFill/>
        </p:spPr>
        <p:txBody>
          <a:bodyPr wrap="square" rtlCol="0">
            <a:spAutoFit/>
          </a:bodyPr>
          <a:lstStyle/>
          <a:p>
            <a:r>
              <a:rPr lang="en-US" dirty="0" smtClean="0">
                <a:solidFill>
                  <a:srgbClr val="C00000"/>
                </a:solidFill>
              </a:rPr>
              <a:t>Creator</a:t>
            </a:r>
            <a:endParaRPr lang="en-US" dirty="0">
              <a:solidFill>
                <a:srgbClr val="C00000"/>
              </a:solidFill>
            </a:endParaRPr>
          </a:p>
        </p:txBody>
      </p:sp>
      <p:sp>
        <p:nvSpPr>
          <p:cNvPr id="104" name="TextBox 103"/>
          <p:cNvSpPr txBox="1"/>
          <p:nvPr/>
        </p:nvSpPr>
        <p:spPr>
          <a:xfrm rot="2689554">
            <a:off x="1486797" y="2788819"/>
            <a:ext cx="1143000" cy="369332"/>
          </a:xfrm>
          <a:prstGeom prst="rect">
            <a:avLst/>
          </a:prstGeom>
          <a:noFill/>
        </p:spPr>
        <p:txBody>
          <a:bodyPr wrap="square" rtlCol="0">
            <a:spAutoFit/>
          </a:bodyPr>
          <a:lstStyle/>
          <a:p>
            <a:r>
              <a:rPr lang="en-US" dirty="0" smtClean="0">
                <a:solidFill>
                  <a:srgbClr val="C00000"/>
                </a:solidFill>
              </a:rPr>
              <a:t>R</a:t>
            </a:r>
            <a:r>
              <a:rPr lang="en-US" b="1" dirty="0" smtClean="0">
                <a:solidFill>
                  <a:srgbClr val="C00000"/>
                </a:solidFill>
              </a:rPr>
              <a:t>e</a:t>
            </a:r>
            <a:r>
              <a:rPr lang="en-US" dirty="0" smtClean="0">
                <a:solidFill>
                  <a:srgbClr val="C00000"/>
                </a:solidFill>
              </a:rPr>
              <a:t>cipi</a:t>
            </a:r>
            <a:r>
              <a:rPr lang="en-US" i="1" dirty="0" smtClean="0">
                <a:solidFill>
                  <a:srgbClr val="C00000"/>
                </a:solidFill>
              </a:rPr>
              <a:t>e</a:t>
            </a:r>
            <a:r>
              <a:rPr lang="en-US" dirty="0" smtClean="0">
                <a:solidFill>
                  <a:srgbClr val="C00000"/>
                </a:solidFill>
              </a:rPr>
              <a:t>nt</a:t>
            </a:r>
            <a:endParaRPr lang="en-US" dirty="0">
              <a:solidFill>
                <a:srgbClr val="C00000"/>
              </a:solidFill>
            </a:endParaRPr>
          </a:p>
        </p:txBody>
      </p:sp>
      <p:sp>
        <p:nvSpPr>
          <p:cNvPr id="107" name="TextBox 106"/>
          <p:cNvSpPr txBox="1"/>
          <p:nvPr/>
        </p:nvSpPr>
        <p:spPr>
          <a:xfrm rot="165410">
            <a:off x="1684856" y="1784785"/>
            <a:ext cx="1143000" cy="369332"/>
          </a:xfrm>
          <a:prstGeom prst="rect">
            <a:avLst/>
          </a:prstGeom>
          <a:noFill/>
        </p:spPr>
        <p:txBody>
          <a:bodyPr wrap="square" rtlCol="0">
            <a:spAutoFit/>
          </a:bodyPr>
          <a:lstStyle/>
          <a:p>
            <a:r>
              <a:rPr lang="en-US" dirty="0" smtClean="0">
                <a:solidFill>
                  <a:srgbClr val="C00000"/>
                </a:solidFill>
              </a:rPr>
              <a:t>R</a:t>
            </a:r>
            <a:r>
              <a:rPr lang="en-US" b="1" dirty="0" smtClean="0">
                <a:solidFill>
                  <a:srgbClr val="C00000"/>
                </a:solidFill>
              </a:rPr>
              <a:t>e</a:t>
            </a:r>
            <a:r>
              <a:rPr lang="en-US" dirty="0" smtClean="0">
                <a:solidFill>
                  <a:srgbClr val="C00000"/>
                </a:solidFill>
              </a:rPr>
              <a:t>cipient</a:t>
            </a:r>
            <a:endParaRPr lang="en-US" dirty="0">
              <a:solidFill>
                <a:srgbClr val="C00000"/>
              </a:solidFill>
            </a:endParaRPr>
          </a:p>
        </p:txBody>
      </p:sp>
      <p:sp>
        <p:nvSpPr>
          <p:cNvPr id="32" name="Oval 31"/>
          <p:cNvSpPr/>
          <p:nvPr/>
        </p:nvSpPr>
        <p:spPr>
          <a:xfrm>
            <a:off x="7162800" y="1143000"/>
            <a:ext cx="1828800" cy="12954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Settlement Houses</a:t>
            </a:r>
            <a:endParaRPr lang="en-US" dirty="0">
              <a:solidFill>
                <a:srgbClr val="FFC000"/>
              </a:solidFill>
            </a:endParaRPr>
          </a:p>
        </p:txBody>
      </p:sp>
      <p:sp>
        <p:nvSpPr>
          <p:cNvPr id="39" name="Oval 38"/>
          <p:cNvSpPr/>
          <p:nvPr/>
        </p:nvSpPr>
        <p:spPr>
          <a:xfrm>
            <a:off x="5181600" y="1219200"/>
            <a:ext cx="1219200" cy="11430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Hull House</a:t>
            </a:r>
            <a:endParaRPr lang="en-US" dirty="0">
              <a:solidFill>
                <a:srgbClr val="FFC000"/>
              </a:solidFill>
            </a:endParaRPr>
          </a:p>
        </p:txBody>
      </p:sp>
      <p:cxnSp>
        <p:nvCxnSpPr>
          <p:cNvPr id="173" name="Straight Arrow Connector 172"/>
          <p:cNvCxnSpPr>
            <a:stCxn id="6" idx="7"/>
            <a:endCxn id="39" idx="2"/>
          </p:cNvCxnSpPr>
          <p:nvPr/>
        </p:nvCxnSpPr>
        <p:spPr>
          <a:xfrm>
            <a:off x="3978973" y="1724866"/>
            <a:ext cx="1202627" cy="65834"/>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rot="188448">
            <a:off x="4200749" y="1402198"/>
            <a:ext cx="914400" cy="369332"/>
          </a:xfrm>
          <a:prstGeom prst="rect">
            <a:avLst/>
          </a:prstGeom>
          <a:noFill/>
        </p:spPr>
        <p:txBody>
          <a:bodyPr wrap="square" rtlCol="0">
            <a:spAutoFit/>
          </a:bodyPr>
          <a:lstStyle/>
          <a:p>
            <a:r>
              <a:rPr lang="en-US" dirty="0" smtClean="0">
                <a:solidFill>
                  <a:srgbClr val="C00000"/>
                </a:solidFill>
              </a:rPr>
              <a:t>Creator</a:t>
            </a:r>
            <a:endParaRPr lang="en-US" dirty="0">
              <a:solidFill>
                <a:srgbClr val="C00000"/>
              </a:solidFill>
            </a:endParaRPr>
          </a:p>
        </p:txBody>
      </p:sp>
      <p:cxnSp>
        <p:nvCxnSpPr>
          <p:cNvPr id="179" name="Straight Arrow Connector 178"/>
          <p:cNvCxnSpPr>
            <a:stCxn id="39" idx="6"/>
            <a:endCxn id="32" idx="1"/>
          </p:cNvCxnSpPr>
          <p:nvPr/>
        </p:nvCxnSpPr>
        <p:spPr>
          <a:xfrm flipV="1">
            <a:off x="6400802" y="1332709"/>
            <a:ext cx="1029823" cy="457993"/>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rot="20591874">
            <a:off x="6518438" y="1292206"/>
            <a:ext cx="559655" cy="369332"/>
          </a:xfrm>
          <a:prstGeom prst="rect">
            <a:avLst/>
          </a:prstGeom>
          <a:noFill/>
        </p:spPr>
        <p:txBody>
          <a:bodyPr wrap="square" rtlCol="0">
            <a:spAutoFit/>
          </a:bodyPr>
          <a:lstStyle/>
          <a:p>
            <a:r>
              <a:rPr lang="en-US" dirty="0" smtClean="0">
                <a:solidFill>
                  <a:srgbClr val="C00000"/>
                </a:solidFill>
              </a:rPr>
              <a:t>Is a </a:t>
            </a:r>
            <a:endParaRPr lang="en-US" dirty="0">
              <a:solidFill>
                <a:srgbClr val="C00000"/>
              </a:solidFill>
            </a:endParaRPr>
          </a:p>
        </p:txBody>
      </p:sp>
      <p:sp>
        <p:nvSpPr>
          <p:cNvPr id="198" name="Oval 197"/>
          <p:cNvSpPr/>
          <p:nvPr/>
        </p:nvSpPr>
        <p:spPr>
          <a:xfrm>
            <a:off x="7086600" y="4953000"/>
            <a:ext cx="1676400" cy="16002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U S National Register of Historic Places</a:t>
            </a:r>
            <a:endParaRPr lang="en-US" dirty="0"/>
          </a:p>
        </p:txBody>
      </p:sp>
      <p:cxnSp>
        <p:nvCxnSpPr>
          <p:cNvPr id="207" name="Straight Arrow Connector 206"/>
          <p:cNvCxnSpPr>
            <a:stCxn id="39" idx="6"/>
            <a:endCxn id="198" idx="1"/>
          </p:cNvCxnSpPr>
          <p:nvPr/>
        </p:nvCxnSpPr>
        <p:spPr>
          <a:xfrm>
            <a:off x="6400803" y="1790701"/>
            <a:ext cx="931303" cy="3396644"/>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7391400" y="3200400"/>
            <a:ext cx="1524000" cy="144780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Buildings</a:t>
            </a:r>
            <a:endParaRPr lang="en-US" dirty="0"/>
          </a:p>
        </p:txBody>
      </p:sp>
      <p:cxnSp>
        <p:nvCxnSpPr>
          <p:cNvPr id="61" name="Straight Arrow Connector 60"/>
          <p:cNvCxnSpPr>
            <a:stCxn id="32" idx="4"/>
            <a:endCxn id="43" idx="0"/>
          </p:cNvCxnSpPr>
          <p:nvPr/>
        </p:nvCxnSpPr>
        <p:spPr>
          <a:xfrm>
            <a:off x="8077200" y="2438400"/>
            <a:ext cx="76200" cy="762000"/>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rot="5086314">
            <a:off x="8020835" y="2610011"/>
            <a:ext cx="528700" cy="369332"/>
          </a:xfrm>
          <a:prstGeom prst="rect">
            <a:avLst/>
          </a:prstGeom>
          <a:noFill/>
        </p:spPr>
        <p:txBody>
          <a:bodyPr wrap="square" rtlCol="0">
            <a:spAutoFit/>
          </a:bodyPr>
          <a:lstStyle/>
          <a:p>
            <a:r>
              <a:rPr lang="en-US" dirty="0" smtClean="0">
                <a:solidFill>
                  <a:srgbClr val="C00000"/>
                </a:solidFill>
              </a:rPr>
              <a:t>Is a </a:t>
            </a:r>
            <a:endParaRPr lang="en-US" dirty="0">
              <a:solidFill>
                <a:srgbClr val="C00000"/>
              </a:solidFill>
            </a:endParaRPr>
          </a:p>
        </p:txBody>
      </p:sp>
      <p:sp>
        <p:nvSpPr>
          <p:cNvPr id="93" name="TextBox 92"/>
          <p:cNvSpPr txBox="1"/>
          <p:nvPr/>
        </p:nvSpPr>
        <p:spPr>
          <a:xfrm rot="4432132">
            <a:off x="6793479" y="3541240"/>
            <a:ext cx="669978" cy="369332"/>
          </a:xfrm>
          <a:prstGeom prst="rect">
            <a:avLst/>
          </a:prstGeom>
          <a:noFill/>
        </p:spPr>
        <p:txBody>
          <a:bodyPr wrap="square" rtlCol="0">
            <a:spAutoFit/>
          </a:bodyPr>
          <a:lstStyle/>
          <a:p>
            <a:r>
              <a:rPr lang="en-US" dirty="0" smtClean="0">
                <a:solidFill>
                  <a:srgbClr val="C00000"/>
                </a:solidFill>
              </a:rPr>
              <a:t>Is a </a:t>
            </a:r>
            <a:endParaRPr lang="en-US" dirty="0">
              <a:solidFill>
                <a:srgbClr val="C00000"/>
              </a:solidFill>
            </a:endParaRPr>
          </a:p>
        </p:txBody>
      </p:sp>
      <p:cxnSp>
        <p:nvCxnSpPr>
          <p:cNvPr id="94" name="Straight Arrow Connector 93"/>
          <p:cNvCxnSpPr>
            <a:stCxn id="39" idx="6"/>
            <a:endCxn id="43" idx="1"/>
          </p:cNvCxnSpPr>
          <p:nvPr/>
        </p:nvCxnSpPr>
        <p:spPr>
          <a:xfrm>
            <a:off x="6400802" y="1790702"/>
            <a:ext cx="1213785" cy="1621725"/>
          </a:xfrm>
          <a:prstGeom prst="straightConnector1">
            <a:avLst/>
          </a:prstGeom>
          <a:ln w="19050">
            <a:solidFill>
              <a:schemeClr val="accent4">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228600" y="5715000"/>
            <a:ext cx="2209800" cy="923330"/>
          </a:xfrm>
          <a:prstGeom prst="rect">
            <a:avLst/>
          </a:prstGeom>
          <a:noFill/>
        </p:spPr>
        <p:txBody>
          <a:bodyPr wrap="square" rtlCol="0">
            <a:spAutoFit/>
          </a:bodyPr>
          <a:lstStyle/>
          <a:p>
            <a:r>
              <a:rPr lang="en-US" b="1" dirty="0" smtClean="0">
                <a:solidFill>
                  <a:schemeClr val="tx1">
                    <a:lumMod val="25000"/>
                  </a:schemeClr>
                </a:solidFill>
              </a:rPr>
              <a:t>Nobel Prize Domain</a:t>
            </a:r>
          </a:p>
          <a:p>
            <a:r>
              <a:rPr lang="en-US" b="1" dirty="0" smtClean="0">
                <a:solidFill>
                  <a:schemeClr val="accent4">
                    <a:lumMod val="50000"/>
                  </a:schemeClr>
                </a:solidFill>
              </a:rPr>
              <a:t>Author Domain</a:t>
            </a:r>
          </a:p>
          <a:p>
            <a:r>
              <a:rPr lang="en-US" b="1" dirty="0" smtClean="0">
                <a:solidFill>
                  <a:schemeClr val="bg2">
                    <a:lumMod val="50000"/>
                  </a:schemeClr>
                </a:solidFill>
              </a:rPr>
              <a:t>Building Domain</a:t>
            </a:r>
            <a:endParaRPr lang="en-US" b="1" dirty="0">
              <a:solidFill>
                <a:schemeClr val="bg2">
                  <a:lumMod val="50000"/>
                </a:schemeClr>
              </a:solidFill>
            </a:endParaRPr>
          </a:p>
        </p:txBody>
      </p:sp>
      <p:sp>
        <p:nvSpPr>
          <p:cNvPr id="55" name="TextBox 54"/>
          <p:cNvSpPr txBox="1"/>
          <p:nvPr/>
        </p:nvSpPr>
        <p:spPr>
          <a:xfrm rot="3191210">
            <a:off x="6808883" y="2531501"/>
            <a:ext cx="990600" cy="369332"/>
          </a:xfrm>
          <a:prstGeom prst="rect">
            <a:avLst/>
          </a:prstGeom>
          <a:noFill/>
        </p:spPr>
        <p:txBody>
          <a:bodyPr wrap="square" rtlCol="0">
            <a:spAutoFit/>
          </a:bodyPr>
          <a:lstStyle/>
          <a:p>
            <a:r>
              <a:rPr lang="en-US" dirty="0" smtClean="0">
                <a:solidFill>
                  <a:srgbClr val="C00000"/>
                </a:solidFill>
              </a:rPr>
              <a:t>Inferred</a:t>
            </a:r>
            <a:endParaRPr lang="en-US"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Predicates</a:t>
            </a:r>
            <a:endParaRPr lang="en-US" dirty="0">
              <a:solidFill>
                <a:schemeClr val="accent2"/>
              </a:solidFill>
            </a:endParaRPr>
          </a:p>
        </p:txBody>
      </p:sp>
      <p:sp>
        <p:nvSpPr>
          <p:cNvPr id="3" name="Content Placeholder 2"/>
          <p:cNvSpPr>
            <a:spLocks noGrp="1"/>
          </p:cNvSpPr>
          <p:nvPr>
            <p:ph idx="1"/>
          </p:nvPr>
        </p:nvSpPr>
        <p:spPr>
          <a:xfrm>
            <a:off x="304800" y="1554163"/>
            <a:ext cx="8686800" cy="2484438"/>
          </a:xfrm>
        </p:spPr>
        <p:txBody>
          <a:bodyPr/>
          <a:lstStyle/>
          <a:p>
            <a:pPr indent="0">
              <a:buNone/>
            </a:pPr>
            <a:r>
              <a:rPr lang="en-US" dirty="0" smtClean="0"/>
              <a:t>Predicates are </a:t>
            </a:r>
            <a:r>
              <a:rPr lang="en-US" u="sng" dirty="0" smtClean="0">
                <a:hlinkClick r:id="rId3"/>
              </a:rPr>
              <a:t>RDF URI references</a:t>
            </a:r>
            <a:r>
              <a:rPr lang="en-US" dirty="0" smtClean="0"/>
              <a:t> and can be interpreted as either a relationship between the two nodes or as defining an attribute value (object node) for some subject node.</a:t>
            </a:r>
          </a:p>
          <a:p>
            <a:pPr indent="0">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RDF Graphs</a:t>
            </a:r>
            <a:endParaRPr lang="en-US" dirty="0">
              <a:solidFill>
                <a:schemeClr val="accent2"/>
              </a:solidFill>
            </a:endParaRPr>
          </a:p>
        </p:txBody>
      </p:sp>
      <p:sp>
        <p:nvSpPr>
          <p:cNvPr id="11" name="Oval 10"/>
          <p:cNvSpPr/>
          <p:nvPr/>
        </p:nvSpPr>
        <p:spPr>
          <a:xfrm>
            <a:off x="914400" y="5410200"/>
            <a:ext cx="1600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Resource</a:t>
            </a:r>
            <a:endParaRPr lang="en-US" dirty="0">
              <a:solidFill>
                <a:srgbClr val="FFC000"/>
              </a:solidFill>
            </a:endParaRPr>
          </a:p>
        </p:txBody>
      </p:sp>
      <p:sp>
        <p:nvSpPr>
          <p:cNvPr id="13" name="Oval 12"/>
          <p:cNvSpPr/>
          <p:nvPr/>
        </p:nvSpPr>
        <p:spPr>
          <a:xfrm>
            <a:off x="838200" y="1524000"/>
            <a:ext cx="1600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Subject</a:t>
            </a:r>
            <a:endParaRPr lang="en-US" dirty="0">
              <a:solidFill>
                <a:srgbClr val="FFC000"/>
              </a:solidFill>
            </a:endParaRPr>
          </a:p>
        </p:txBody>
      </p:sp>
      <p:sp>
        <p:nvSpPr>
          <p:cNvPr id="14" name="Oval 13"/>
          <p:cNvSpPr/>
          <p:nvPr/>
        </p:nvSpPr>
        <p:spPr>
          <a:xfrm>
            <a:off x="914400" y="2895600"/>
            <a:ext cx="1600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Entity</a:t>
            </a:r>
            <a:endParaRPr lang="en-US" dirty="0">
              <a:solidFill>
                <a:srgbClr val="FFC000"/>
              </a:solidFill>
            </a:endParaRPr>
          </a:p>
        </p:txBody>
      </p:sp>
      <p:sp>
        <p:nvSpPr>
          <p:cNvPr id="15" name="Oval 14"/>
          <p:cNvSpPr/>
          <p:nvPr/>
        </p:nvSpPr>
        <p:spPr>
          <a:xfrm>
            <a:off x="914400" y="4191000"/>
            <a:ext cx="1600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Node</a:t>
            </a:r>
            <a:endParaRPr lang="en-US" dirty="0">
              <a:solidFill>
                <a:srgbClr val="FFC000"/>
              </a:solidFill>
            </a:endParaRPr>
          </a:p>
        </p:txBody>
      </p:sp>
      <p:sp>
        <p:nvSpPr>
          <p:cNvPr id="16" name="Oval 15"/>
          <p:cNvSpPr/>
          <p:nvPr/>
        </p:nvSpPr>
        <p:spPr>
          <a:xfrm>
            <a:off x="6477000" y="1524000"/>
            <a:ext cx="1600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Object</a:t>
            </a:r>
            <a:endParaRPr lang="en-US" dirty="0">
              <a:solidFill>
                <a:srgbClr val="FFC000"/>
              </a:solidFill>
            </a:endParaRPr>
          </a:p>
        </p:txBody>
      </p:sp>
      <p:sp>
        <p:nvSpPr>
          <p:cNvPr id="17" name="Oval 16"/>
          <p:cNvSpPr/>
          <p:nvPr/>
        </p:nvSpPr>
        <p:spPr>
          <a:xfrm>
            <a:off x="6553200" y="2895600"/>
            <a:ext cx="1600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Value</a:t>
            </a:r>
            <a:endParaRPr lang="en-US" dirty="0">
              <a:solidFill>
                <a:srgbClr val="FFC000"/>
              </a:solidFill>
            </a:endParaRPr>
          </a:p>
        </p:txBody>
      </p:sp>
      <p:sp>
        <p:nvSpPr>
          <p:cNvPr id="18" name="Oval 17"/>
          <p:cNvSpPr/>
          <p:nvPr/>
        </p:nvSpPr>
        <p:spPr>
          <a:xfrm>
            <a:off x="6553200" y="4191000"/>
            <a:ext cx="1600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Node</a:t>
            </a:r>
            <a:endParaRPr lang="en-US" dirty="0">
              <a:solidFill>
                <a:srgbClr val="FFC000"/>
              </a:solidFill>
            </a:endParaRPr>
          </a:p>
        </p:txBody>
      </p:sp>
      <p:sp>
        <p:nvSpPr>
          <p:cNvPr id="19" name="Oval 18"/>
          <p:cNvSpPr/>
          <p:nvPr/>
        </p:nvSpPr>
        <p:spPr>
          <a:xfrm>
            <a:off x="6553200" y="5410200"/>
            <a:ext cx="1600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Value</a:t>
            </a:r>
            <a:endParaRPr lang="en-US" dirty="0">
              <a:solidFill>
                <a:srgbClr val="FFC000"/>
              </a:solidFill>
            </a:endParaRPr>
          </a:p>
        </p:txBody>
      </p:sp>
      <p:cxnSp>
        <p:nvCxnSpPr>
          <p:cNvPr id="22" name="Straight Arrow Connector 21"/>
          <p:cNvCxnSpPr>
            <a:stCxn id="13" idx="6"/>
            <a:endCxn id="16" idx="2"/>
          </p:cNvCxnSpPr>
          <p:nvPr/>
        </p:nvCxnSpPr>
        <p:spPr>
          <a:xfrm>
            <a:off x="2438400" y="1943100"/>
            <a:ext cx="4038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6"/>
            <a:endCxn id="17" idx="2"/>
          </p:cNvCxnSpPr>
          <p:nvPr/>
        </p:nvCxnSpPr>
        <p:spPr>
          <a:xfrm>
            <a:off x="2514600" y="3314700"/>
            <a:ext cx="4038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6"/>
            <a:endCxn id="18" idx="2"/>
          </p:cNvCxnSpPr>
          <p:nvPr/>
        </p:nvCxnSpPr>
        <p:spPr>
          <a:xfrm>
            <a:off x="2514600" y="4610100"/>
            <a:ext cx="4038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1" idx="6"/>
            <a:endCxn id="19" idx="2"/>
          </p:cNvCxnSpPr>
          <p:nvPr/>
        </p:nvCxnSpPr>
        <p:spPr>
          <a:xfrm>
            <a:off x="2514600" y="5829300"/>
            <a:ext cx="4038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352800" y="4191000"/>
            <a:ext cx="2590800" cy="369332"/>
          </a:xfrm>
          <a:prstGeom prst="rect">
            <a:avLst/>
          </a:prstGeom>
          <a:noFill/>
        </p:spPr>
        <p:txBody>
          <a:bodyPr wrap="square" rtlCol="0">
            <a:spAutoFit/>
          </a:bodyPr>
          <a:lstStyle/>
          <a:p>
            <a:pPr algn="ctr"/>
            <a:r>
              <a:rPr lang="en-US" dirty="0" smtClean="0">
                <a:solidFill>
                  <a:srgbClr val="FF0000"/>
                </a:solidFill>
              </a:rPr>
              <a:t>Arc/Edge</a:t>
            </a:r>
            <a:endParaRPr lang="en-US" dirty="0">
              <a:solidFill>
                <a:srgbClr val="FF0000"/>
              </a:solidFill>
            </a:endParaRPr>
          </a:p>
        </p:txBody>
      </p:sp>
      <p:sp>
        <p:nvSpPr>
          <p:cNvPr id="42" name="TextBox 41"/>
          <p:cNvSpPr txBox="1"/>
          <p:nvPr/>
        </p:nvSpPr>
        <p:spPr>
          <a:xfrm>
            <a:off x="3276600" y="2819400"/>
            <a:ext cx="2590800" cy="369332"/>
          </a:xfrm>
          <a:prstGeom prst="rect">
            <a:avLst/>
          </a:prstGeom>
          <a:noFill/>
        </p:spPr>
        <p:txBody>
          <a:bodyPr wrap="square" rtlCol="0">
            <a:spAutoFit/>
          </a:bodyPr>
          <a:lstStyle/>
          <a:p>
            <a:pPr algn="ctr"/>
            <a:r>
              <a:rPr lang="en-US" dirty="0" smtClean="0">
                <a:solidFill>
                  <a:srgbClr val="FF0000"/>
                </a:solidFill>
              </a:rPr>
              <a:t>Attribute</a:t>
            </a:r>
            <a:endParaRPr lang="en-US" dirty="0">
              <a:solidFill>
                <a:srgbClr val="FF0000"/>
              </a:solidFill>
            </a:endParaRPr>
          </a:p>
        </p:txBody>
      </p:sp>
      <p:sp>
        <p:nvSpPr>
          <p:cNvPr id="44" name="TextBox 43"/>
          <p:cNvSpPr txBox="1"/>
          <p:nvPr/>
        </p:nvSpPr>
        <p:spPr>
          <a:xfrm>
            <a:off x="3352800" y="1600200"/>
            <a:ext cx="2590800" cy="369332"/>
          </a:xfrm>
          <a:prstGeom prst="rect">
            <a:avLst/>
          </a:prstGeom>
          <a:noFill/>
        </p:spPr>
        <p:txBody>
          <a:bodyPr wrap="square" rtlCol="0">
            <a:spAutoFit/>
          </a:bodyPr>
          <a:lstStyle/>
          <a:p>
            <a:pPr algn="ctr"/>
            <a:r>
              <a:rPr lang="en-US" dirty="0" smtClean="0">
                <a:solidFill>
                  <a:srgbClr val="FF0000"/>
                </a:solidFill>
              </a:rPr>
              <a:t>Predicate</a:t>
            </a:r>
            <a:endParaRPr lang="en-US" dirty="0">
              <a:solidFill>
                <a:srgbClr val="FF0000"/>
              </a:solidFill>
            </a:endParaRPr>
          </a:p>
        </p:txBody>
      </p:sp>
      <p:sp>
        <p:nvSpPr>
          <p:cNvPr id="46" name="TextBox 45"/>
          <p:cNvSpPr txBox="1"/>
          <p:nvPr/>
        </p:nvSpPr>
        <p:spPr>
          <a:xfrm>
            <a:off x="3352800" y="5334000"/>
            <a:ext cx="2590800" cy="369332"/>
          </a:xfrm>
          <a:prstGeom prst="rect">
            <a:avLst/>
          </a:prstGeom>
          <a:noFill/>
        </p:spPr>
        <p:txBody>
          <a:bodyPr wrap="square" rtlCol="0">
            <a:spAutoFit/>
          </a:bodyPr>
          <a:lstStyle/>
          <a:p>
            <a:pPr algn="ctr"/>
            <a:r>
              <a:rPr lang="en-US" dirty="0" smtClean="0">
                <a:solidFill>
                  <a:srgbClr val="FF0000"/>
                </a:solidFill>
              </a:rPr>
              <a:t>Property</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ppt_x"/>
                                          </p:val>
                                        </p:tav>
                                        <p:tav tm="100000">
                                          <p:val>
                                            <p:strVal val="#ppt_x"/>
                                          </p:val>
                                        </p:tav>
                                      </p:tavLst>
                                    </p:anim>
                                    <p:anim calcmode="lin" valueType="num">
                                      <p:cBhvr additive="base">
                                        <p:cTn id="8" dur="2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ppt_x"/>
                                          </p:val>
                                        </p:tav>
                                        <p:tav tm="100000">
                                          <p:val>
                                            <p:strVal val="#ppt_x"/>
                                          </p:val>
                                        </p:tav>
                                      </p:tavLst>
                                    </p:anim>
                                    <p:anim calcmode="lin" valueType="num">
                                      <p:cBhvr additive="base">
                                        <p:cTn id="12" dur="20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2000" fill="hold"/>
                                        <p:tgtEl>
                                          <p:spTgt spid="24"/>
                                        </p:tgtEl>
                                        <p:attrNameLst>
                                          <p:attrName>ppt_x</p:attrName>
                                        </p:attrNameLst>
                                      </p:cBhvr>
                                      <p:tavLst>
                                        <p:tav tm="0">
                                          <p:val>
                                            <p:strVal val="#ppt_x"/>
                                          </p:val>
                                        </p:tav>
                                        <p:tav tm="100000">
                                          <p:val>
                                            <p:strVal val="#ppt_x"/>
                                          </p:val>
                                        </p:tav>
                                      </p:tavLst>
                                    </p:anim>
                                    <p:anim calcmode="lin" valueType="num">
                                      <p:cBhvr additive="base">
                                        <p:cTn id="16" dur="20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2000" fill="hold"/>
                                        <p:tgtEl>
                                          <p:spTgt spid="42"/>
                                        </p:tgtEl>
                                        <p:attrNameLst>
                                          <p:attrName>ppt_x</p:attrName>
                                        </p:attrNameLst>
                                      </p:cBhvr>
                                      <p:tavLst>
                                        <p:tav tm="0">
                                          <p:val>
                                            <p:strVal val="#ppt_x"/>
                                          </p:val>
                                        </p:tav>
                                        <p:tav tm="100000">
                                          <p:val>
                                            <p:strVal val="#ppt_x"/>
                                          </p:val>
                                        </p:tav>
                                      </p:tavLst>
                                    </p:anim>
                                    <p:anim calcmode="lin" valueType="num">
                                      <p:cBhvr additive="base">
                                        <p:cTn id="20" dur="20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2000" fill="hold"/>
                                        <p:tgtEl>
                                          <p:spTgt spid="15"/>
                                        </p:tgtEl>
                                        <p:attrNameLst>
                                          <p:attrName>ppt_x</p:attrName>
                                        </p:attrNameLst>
                                      </p:cBhvr>
                                      <p:tavLst>
                                        <p:tav tm="0">
                                          <p:val>
                                            <p:strVal val="#ppt_x"/>
                                          </p:val>
                                        </p:tav>
                                        <p:tav tm="100000">
                                          <p:val>
                                            <p:strVal val="#ppt_x"/>
                                          </p:val>
                                        </p:tav>
                                      </p:tavLst>
                                    </p:anim>
                                    <p:anim calcmode="lin" valueType="num">
                                      <p:cBhvr additive="base">
                                        <p:cTn id="26" dur="20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2000" fill="hold"/>
                                        <p:tgtEl>
                                          <p:spTgt spid="18"/>
                                        </p:tgtEl>
                                        <p:attrNameLst>
                                          <p:attrName>ppt_x</p:attrName>
                                        </p:attrNameLst>
                                      </p:cBhvr>
                                      <p:tavLst>
                                        <p:tav tm="0">
                                          <p:val>
                                            <p:strVal val="#ppt_x"/>
                                          </p:val>
                                        </p:tav>
                                        <p:tav tm="100000">
                                          <p:val>
                                            <p:strVal val="#ppt_x"/>
                                          </p:val>
                                        </p:tav>
                                      </p:tavLst>
                                    </p:anim>
                                    <p:anim calcmode="lin" valueType="num">
                                      <p:cBhvr additive="base">
                                        <p:cTn id="30" dur="20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2000" fill="hold"/>
                                        <p:tgtEl>
                                          <p:spTgt spid="27"/>
                                        </p:tgtEl>
                                        <p:attrNameLst>
                                          <p:attrName>ppt_x</p:attrName>
                                        </p:attrNameLst>
                                      </p:cBhvr>
                                      <p:tavLst>
                                        <p:tav tm="0">
                                          <p:val>
                                            <p:strVal val="#ppt_x"/>
                                          </p:val>
                                        </p:tav>
                                        <p:tav tm="100000">
                                          <p:val>
                                            <p:strVal val="#ppt_x"/>
                                          </p:val>
                                        </p:tav>
                                      </p:tavLst>
                                    </p:anim>
                                    <p:anim calcmode="lin" valueType="num">
                                      <p:cBhvr additive="base">
                                        <p:cTn id="34" dur="20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2000" fill="hold"/>
                                        <p:tgtEl>
                                          <p:spTgt spid="39"/>
                                        </p:tgtEl>
                                        <p:attrNameLst>
                                          <p:attrName>ppt_x</p:attrName>
                                        </p:attrNameLst>
                                      </p:cBhvr>
                                      <p:tavLst>
                                        <p:tav tm="0">
                                          <p:val>
                                            <p:strVal val="#ppt_x"/>
                                          </p:val>
                                        </p:tav>
                                        <p:tav tm="100000">
                                          <p:val>
                                            <p:strVal val="#ppt_x"/>
                                          </p:val>
                                        </p:tav>
                                      </p:tavLst>
                                    </p:anim>
                                    <p:anim calcmode="lin" valueType="num">
                                      <p:cBhvr additive="base">
                                        <p:cTn id="38" dur="20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2000" fill="hold"/>
                                        <p:tgtEl>
                                          <p:spTgt spid="11"/>
                                        </p:tgtEl>
                                        <p:attrNameLst>
                                          <p:attrName>ppt_x</p:attrName>
                                        </p:attrNameLst>
                                      </p:cBhvr>
                                      <p:tavLst>
                                        <p:tav tm="0">
                                          <p:val>
                                            <p:strVal val="#ppt_x"/>
                                          </p:val>
                                        </p:tav>
                                        <p:tav tm="100000">
                                          <p:val>
                                            <p:strVal val="#ppt_x"/>
                                          </p:val>
                                        </p:tav>
                                      </p:tavLst>
                                    </p:anim>
                                    <p:anim calcmode="lin" valueType="num">
                                      <p:cBhvr additive="base">
                                        <p:cTn id="44" dur="20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2000" fill="hold"/>
                                        <p:tgtEl>
                                          <p:spTgt spid="19"/>
                                        </p:tgtEl>
                                        <p:attrNameLst>
                                          <p:attrName>ppt_x</p:attrName>
                                        </p:attrNameLst>
                                      </p:cBhvr>
                                      <p:tavLst>
                                        <p:tav tm="0">
                                          <p:val>
                                            <p:strVal val="#ppt_x"/>
                                          </p:val>
                                        </p:tav>
                                        <p:tav tm="100000">
                                          <p:val>
                                            <p:strVal val="#ppt_x"/>
                                          </p:val>
                                        </p:tav>
                                      </p:tavLst>
                                    </p:anim>
                                    <p:anim calcmode="lin" valueType="num">
                                      <p:cBhvr additive="base">
                                        <p:cTn id="48" dur="20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2000" fill="hold"/>
                                        <p:tgtEl>
                                          <p:spTgt spid="34"/>
                                        </p:tgtEl>
                                        <p:attrNameLst>
                                          <p:attrName>ppt_x</p:attrName>
                                        </p:attrNameLst>
                                      </p:cBhvr>
                                      <p:tavLst>
                                        <p:tav tm="0">
                                          <p:val>
                                            <p:strVal val="#ppt_x"/>
                                          </p:val>
                                        </p:tav>
                                        <p:tav tm="100000">
                                          <p:val>
                                            <p:strVal val="#ppt_x"/>
                                          </p:val>
                                        </p:tav>
                                      </p:tavLst>
                                    </p:anim>
                                    <p:anim calcmode="lin" valueType="num">
                                      <p:cBhvr additive="base">
                                        <p:cTn id="52" dur="200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2000" fill="hold"/>
                                        <p:tgtEl>
                                          <p:spTgt spid="46"/>
                                        </p:tgtEl>
                                        <p:attrNameLst>
                                          <p:attrName>ppt_x</p:attrName>
                                        </p:attrNameLst>
                                      </p:cBhvr>
                                      <p:tavLst>
                                        <p:tav tm="0">
                                          <p:val>
                                            <p:strVal val="#ppt_x"/>
                                          </p:val>
                                        </p:tav>
                                        <p:tav tm="100000">
                                          <p:val>
                                            <p:strVal val="#ppt_x"/>
                                          </p:val>
                                        </p:tav>
                                      </p:tavLst>
                                    </p:anim>
                                    <p:anim calcmode="lin" valueType="num">
                                      <p:cBhvr additive="base">
                                        <p:cTn id="56" dur="20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7" grpId="0" animBg="1"/>
      <p:bldP spid="18" grpId="0" animBg="1"/>
      <p:bldP spid="19" grpId="0" animBg="1"/>
      <p:bldP spid="39" grpId="0"/>
      <p:bldP spid="42"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Example of a property</a:t>
            </a:r>
            <a:endParaRPr lang="en-US" dirty="0">
              <a:solidFill>
                <a:schemeClr val="accent2"/>
              </a:solidFill>
            </a:endParaRPr>
          </a:p>
        </p:txBody>
      </p:sp>
      <p:sp>
        <p:nvSpPr>
          <p:cNvPr id="3" name="Content Placeholder 2"/>
          <p:cNvSpPr>
            <a:spLocks noGrp="1"/>
          </p:cNvSpPr>
          <p:nvPr>
            <p:ph idx="1"/>
          </p:nvPr>
        </p:nvSpPr>
        <p:spPr>
          <a:xfrm>
            <a:off x="304800" y="1371600"/>
            <a:ext cx="8686800" cy="1676400"/>
          </a:xfrm>
        </p:spPr>
        <p:txBody>
          <a:bodyPr>
            <a:normAutofit/>
          </a:bodyPr>
          <a:lstStyle/>
          <a:p>
            <a:pPr marL="0" indent="0" algn="ctr">
              <a:buNone/>
            </a:pPr>
            <a:r>
              <a:rPr lang="en-US" dirty="0" smtClean="0"/>
              <a:t>An example of a property from the Friend-of-a-Friend (FOAF) vocabulary for the triple statement:</a:t>
            </a:r>
          </a:p>
          <a:p>
            <a:pPr marL="0" indent="0" algn="ctr">
              <a:buNone/>
            </a:pPr>
            <a:r>
              <a:rPr lang="en-US" b="1" dirty="0" smtClean="0">
                <a:solidFill>
                  <a:schemeClr val="accent4">
                    <a:lumMod val="75000"/>
                  </a:schemeClr>
                </a:solidFill>
              </a:rPr>
              <a:t>Jane Addams knows Emily Greene Balch</a:t>
            </a:r>
          </a:p>
          <a:p>
            <a:pPr marL="0" indent="0">
              <a:buNone/>
            </a:pPr>
            <a:endParaRPr lang="en-US" dirty="0" smtClean="0"/>
          </a:p>
          <a:p>
            <a:pPr indent="0">
              <a:buNone/>
            </a:pPr>
            <a:endParaRPr lang="en-US" u="sng" dirty="0" smtClean="0"/>
          </a:p>
          <a:p>
            <a:pPr indent="0">
              <a:buNone/>
            </a:pPr>
            <a:endParaRPr lang="en-US" u="sng" dirty="0" smtClean="0"/>
          </a:p>
        </p:txBody>
      </p:sp>
      <p:cxnSp>
        <p:nvCxnSpPr>
          <p:cNvPr id="6" name="Straight Arrow Connector 5"/>
          <p:cNvCxnSpPr>
            <a:stCxn id="23" idx="6"/>
            <a:endCxn id="22" idx="2"/>
          </p:cNvCxnSpPr>
          <p:nvPr/>
        </p:nvCxnSpPr>
        <p:spPr>
          <a:xfrm>
            <a:off x="1828800" y="4364265"/>
            <a:ext cx="5257800" cy="2044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05200" y="3886201"/>
            <a:ext cx="1143000" cy="369332"/>
          </a:xfrm>
          <a:prstGeom prst="rect">
            <a:avLst/>
          </a:prstGeom>
          <a:noFill/>
        </p:spPr>
        <p:txBody>
          <a:bodyPr wrap="square" rtlCol="0">
            <a:spAutoFit/>
          </a:bodyPr>
          <a:lstStyle/>
          <a:p>
            <a:r>
              <a:rPr lang="en-US" dirty="0" smtClean="0">
                <a:solidFill>
                  <a:schemeClr val="tx2"/>
                </a:solidFill>
              </a:rPr>
              <a:t>Predicate</a:t>
            </a:r>
            <a:endParaRPr lang="en-US" dirty="0">
              <a:solidFill>
                <a:schemeClr val="tx2"/>
              </a:solidFill>
            </a:endParaRPr>
          </a:p>
        </p:txBody>
      </p:sp>
      <p:sp>
        <p:nvSpPr>
          <p:cNvPr id="17" name="TextBox 16"/>
          <p:cNvSpPr txBox="1"/>
          <p:nvPr/>
        </p:nvSpPr>
        <p:spPr>
          <a:xfrm>
            <a:off x="0" y="5334001"/>
            <a:ext cx="2895600" cy="923330"/>
          </a:xfrm>
          <a:prstGeom prst="rect">
            <a:avLst/>
          </a:prstGeom>
          <a:noFill/>
        </p:spPr>
        <p:txBody>
          <a:bodyPr wrap="square" rtlCol="0">
            <a:spAutoFit/>
          </a:bodyPr>
          <a:lstStyle/>
          <a:p>
            <a:r>
              <a:rPr lang="en-US" dirty="0" smtClean="0">
                <a:solidFill>
                  <a:srgbClr val="FFC000"/>
                </a:solidFill>
                <a:hlinkClick r:id="rId3"/>
              </a:rPr>
              <a:t>http://id.loc.gov/authorities/names/n791</a:t>
            </a:r>
            <a:r>
              <a:rPr lang="en-US" dirty="0" smtClean="0">
                <a:solidFill>
                  <a:srgbClr val="FFC000"/>
                </a:solidFill>
                <a:hlinkClick r:id="rId4"/>
              </a:rPr>
              <a:t>40423</a:t>
            </a:r>
            <a:r>
              <a:rPr lang="en-US" dirty="0" smtClean="0">
                <a:solidFill>
                  <a:srgbClr val="FFC000"/>
                </a:solidFill>
              </a:rPr>
              <a:t> </a:t>
            </a:r>
          </a:p>
          <a:p>
            <a:endParaRPr lang="en-US" dirty="0"/>
          </a:p>
        </p:txBody>
      </p:sp>
      <p:sp>
        <p:nvSpPr>
          <p:cNvPr id="18" name="TextBox 17"/>
          <p:cNvSpPr txBox="1"/>
          <p:nvPr/>
        </p:nvSpPr>
        <p:spPr>
          <a:xfrm>
            <a:off x="2667000" y="4495801"/>
            <a:ext cx="3581400" cy="369332"/>
          </a:xfrm>
          <a:prstGeom prst="rect">
            <a:avLst/>
          </a:prstGeom>
          <a:noFill/>
        </p:spPr>
        <p:txBody>
          <a:bodyPr wrap="square" rtlCol="0">
            <a:spAutoFit/>
          </a:bodyPr>
          <a:lstStyle/>
          <a:p>
            <a:pPr indent="0">
              <a:buNone/>
            </a:pPr>
            <a:r>
              <a:rPr lang="en-US" dirty="0" smtClean="0">
                <a:hlinkClick r:id="rId5"/>
              </a:rPr>
              <a:t>http://xmlns.com/foaf/0.1/knows</a:t>
            </a:r>
            <a:endParaRPr lang="en-US" dirty="0" smtClean="0"/>
          </a:p>
        </p:txBody>
      </p:sp>
      <p:sp>
        <p:nvSpPr>
          <p:cNvPr id="19" name="TextBox 18"/>
          <p:cNvSpPr txBox="1"/>
          <p:nvPr/>
        </p:nvSpPr>
        <p:spPr>
          <a:xfrm>
            <a:off x="762000" y="3124201"/>
            <a:ext cx="914400" cy="369332"/>
          </a:xfrm>
          <a:prstGeom prst="rect">
            <a:avLst/>
          </a:prstGeom>
          <a:noFill/>
        </p:spPr>
        <p:txBody>
          <a:bodyPr wrap="square" rtlCol="0">
            <a:spAutoFit/>
          </a:bodyPr>
          <a:lstStyle/>
          <a:p>
            <a:r>
              <a:rPr lang="en-US" dirty="0" smtClean="0">
                <a:solidFill>
                  <a:schemeClr val="accent2">
                    <a:lumMod val="75000"/>
                  </a:schemeClr>
                </a:solidFill>
              </a:rPr>
              <a:t>Subject</a:t>
            </a:r>
            <a:endParaRPr lang="en-US" dirty="0">
              <a:solidFill>
                <a:schemeClr val="accent2">
                  <a:lumMod val="75000"/>
                </a:schemeClr>
              </a:solidFill>
            </a:endParaRPr>
          </a:p>
        </p:txBody>
      </p:sp>
      <p:sp>
        <p:nvSpPr>
          <p:cNvPr id="20" name="TextBox 19"/>
          <p:cNvSpPr txBox="1"/>
          <p:nvPr/>
        </p:nvSpPr>
        <p:spPr>
          <a:xfrm>
            <a:off x="7086600" y="3124201"/>
            <a:ext cx="838200" cy="369332"/>
          </a:xfrm>
          <a:prstGeom prst="rect">
            <a:avLst/>
          </a:prstGeom>
          <a:noFill/>
        </p:spPr>
        <p:txBody>
          <a:bodyPr wrap="square" rtlCol="0">
            <a:spAutoFit/>
          </a:bodyPr>
          <a:lstStyle/>
          <a:p>
            <a:r>
              <a:rPr lang="en-US" dirty="0" smtClean="0">
                <a:solidFill>
                  <a:schemeClr val="accent2">
                    <a:lumMod val="75000"/>
                  </a:schemeClr>
                </a:solidFill>
              </a:rPr>
              <a:t>Object</a:t>
            </a:r>
            <a:endParaRPr lang="en-US" dirty="0">
              <a:solidFill>
                <a:schemeClr val="accent2">
                  <a:lumMod val="75000"/>
                </a:schemeClr>
              </a:solidFill>
            </a:endParaRPr>
          </a:p>
        </p:txBody>
      </p:sp>
      <p:sp>
        <p:nvSpPr>
          <p:cNvPr id="21" name="TextBox 20"/>
          <p:cNvSpPr txBox="1"/>
          <p:nvPr/>
        </p:nvSpPr>
        <p:spPr>
          <a:xfrm>
            <a:off x="6248400" y="5410201"/>
            <a:ext cx="2895600" cy="646331"/>
          </a:xfrm>
          <a:prstGeom prst="rect">
            <a:avLst/>
          </a:prstGeom>
          <a:noFill/>
        </p:spPr>
        <p:txBody>
          <a:bodyPr wrap="square" rtlCol="0">
            <a:spAutoFit/>
          </a:bodyPr>
          <a:lstStyle/>
          <a:p>
            <a:r>
              <a:rPr lang="en-US" dirty="0" smtClean="0">
                <a:hlinkClick r:id="rId6"/>
              </a:rPr>
              <a:t>http://id.loc.gov/authorities/names/n50017609</a:t>
            </a:r>
            <a:endParaRPr lang="en-US" dirty="0"/>
          </a:p>
        </p:txBody>
      </p:sp>
      <p:pic>
        <p:nvPicPr>
          <p:cNvPr id="22" name="Picture 21" descr="EmilyGreeneBalch.jpg"/>
          <p:cNvPicPr/>
          <p:nvPr/>
        </p:nvPicPr>
        <p:blipFill>
          <a:blip r:embed="rId7" cstate="print"/>
          <a:srcRect/>
          <a:stretch>
            <a:fillRect/>
          </a:stretch>
        </p:blipFill>
        <p:spPr bwMode="auto">
          <a:xfrm>
            <a:off x="7086602" y="3657600"/>
            <a:ext cx="1028700" cy="1454208"/>
          </a:xfrm>
          <a:prstGeom prst="ellipse">
            <a:avLst/>
          </a:prstGeom>
          <a:noFill/>
          <a:ln w="9525">
            <a:noFill/>
            <a:miter lim="800000"/>
            <a:headEnd/>
            <a:tailEnd/>
          </a:ln>
        </p:spPr>
      </p:pic>
      <p:pic>
        <p:nvPicPr>
          <p:cNvPr id="23" name="irc_mi" descr="http://persephonemagazine.com/wp-content/uploads/2010/12/jane-addams.bmp"/>
          <p:cNvPicPr/>
          <p:nvPr/>
        </p:nvPicPr>
        <p:blipFill>
          <a:blip r:embed="rId8" cstate="print"/>
          <a:srcRect/>
          <a:stretch>
            <a:fillRect/>
          </a:stretch>
        </p:blipFill>
        <p:spPr bwMode="auto">
          <a:xfrm>
            <a:off x="609600" y="3581402"/>
            <a:ext cx="1219200" cy="1565725"/>
          </a:xfrm>
          <a:prstGeom prst="ellipse">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Linking resources</a:t>
            </a:r>
            <a:endParaRPr lang="en-US" dirty="0">
              <a:solidFill>
                <a:schemeClr val="accent2"/>
              </a:solidFill>
            </a:endParaRPr>
          </a:p>
        </p:txBody>
      </p:sp>
      <p:sp>
        <p:nvSpPr>
          <p:cNvPr id="3" name="Content Placeholder 2"/>
          <p:cNvSpPr>
            <a:spLocks noGrp="1"/>
          </p:cNvSpPr>
          <p:nvPr>
            <p:ph idx="1"/>
          </p:nvPr>
        </p:nvSpPr>
        <p:spPr>
          <a:xfrm>
            <a:off x="304800" y="1447800"/>
            <a:ext cx="8686800" cy="5181600"/>
          </a:xfrm>
        </p:spPr>
        <p:txBody>
          <a:bodyPr>
            <a:normAutofit/>
          </a:bodyPr>
          <a:lstStyle/>
          <a:p>
            <a:pPr indent="0">
              <a:buNone/>
            </a:pPr>
            <a:r>
              <a:rPr lang="en-US" sz="2800" dirty="0" smtClean="0"/>
              <a:t>Web resources (information resources such as documents, images, etc.) can be linked to people, places, ideas, (non-information resources) and the relationships between them.</a:t>
            </a:r>
          </a:p>
        </p:txBody>
      </p:sp>
      <p:cxnSp>
        <p:nvCxnSpPr>
          <p:cNvPr id="6" name="Straight Arrow Connector 5"/>
          <p:cNvCxnSpPr>
            <a:stCxn id="17" idx="3"/>
            <a:endCxn id="10" idx="1"/>
          </p:cNvCxnSpPr>
          <p:nvPr/>
        </p:nvCxnSpPr>
        <p:spPr>
          <a:xfrm flipV="1">
            <a:off x="3200400" y="4762502"/>
            <a:ext cx="2971800" cy="3009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pic>
        <p:nvPicPr>
          <p:cNvPr id="10" name="rnd-1531274379" descr="Newer Ideals of Peace"/>
          <p:cNvPicPr/>
          <p:nvPr/>
        </p:nvPicPr>
        <p:blipFill>
          <a:blip r:embed="rId3" cstate="print"/>
          <a:srcRect/>
          <a:stretch>
            <a:fillRect/>
          </a:stretch>
        </p:blipFill>
        <p:spPr bwMode="auto">
          <a:xfrm>
            <a:off x="6172200" y="3429000"/>
            <a:ext cx="1752600" cy="2667000"/>
          </a:xfrm>
          <a:prstGeom prst="rect">
            <a:avLst/>
          </a:prstGeom>
          <a:noFill/>
          <a:ln w="9525">
            <a:noFill/>
            <a:miter lim="800000"/>
            <a:headEnd/>
            <a:tailEnd/>
          </a:ln>
        </p:spPr>
      </p:pic>
      <p:sp>
        <p:nvSpPr>
          <p:cNvPr id="15" name="TextBox 14"/>
          <p:cNvSpPr txBox="1"/>
          <p:nvPr/>
        </p:nvSpPr>
        <p:spPr>
          <a:xfrm>
            <a:off x="3657600" y="4343401"/>
            <a:ext cx="2209800" cy="369332"/>
          </a:xfrm>
          <a:prstGeom prst="rect">
            <a:avLst/>
          </a:prstGeom>
          <a:noFill/>
        </p:spPr>
        <p:txBody>
          <a:bodyPr wrap="square" rtlCol="0">
            <a:spAutoFit/>
          </a:bodyPr>
          <a:lstStyle/>
          <a:p>
            <a:pPr algn="ctr"/>
            <a:r>
              <a:rPr lang="en-US" dirty="0" smtClean="0">
                <a:solidFill>
                  <a:schemeClr val="accent2"/>
                </a:solidFill>
              </a:rPr>
              <a:t> is the author of</a:t>
            </a:r>
            <a:endParaRPr lang="en-US" dirty="0"/>
          </a:p>
        </p:txBody>
      </p:sp>
      <p:pic>
        <p:nvPicPr>
          <p:cNvPr id="17" name="Picture 16" descr="http://www.janeaddamsproject.org/Jane%20Addams%20Draft_files/image18861.gif"/>
          <p:cNvPicPr/>
          <p:nvPr/>
        </p:nvPicPr>
        <p:blipFill>
          <a:blip r:embed="rId4" cstate="print"/>
          <a:srcRect/>
          <a:stretch>
            <a:fillRect/>
          </a:stretch>
        </p:blipFill>
        <p:spPr bwMode="auto">
          <a:xfrm>
            <a:off x="1219200" y="3429002"/>
            <a:ext cx="1981200" cy="2727181"/>
          </a:xfrm>
          <a:prstGeom prst="rect">
            <a:avLst/>
          </a:prstGeom>
          <a:noFill/>
          <a:ln w="9525">
            <a:noFill/>
            <a:miter lim="800000"/>
            <a:headEnd/>
            <a:tailEnd/>
          </a:ln>
        </p:spPr>
      </p:pic>
      <p:sp>
        <p:nvSpPr>
          <p:cNvPr id="8" name="TextBox 7"/>
          <p:cNvSpPr txBox="1"/>
          <p:nvPr/>
        </p:nvSpPr>
        <p:spPr>
          <a:xfrm>
            <a:off x="1447800" y="6324601"/>
            <a:ext cx="1524000" cy="369332"/>
          </a:xfrm>
          <a:prstGeom prst="rect">
            <a:avLst/>
          </a:prstGeom>
          <a:noFill/>
        </p:spPr>
        <p:txBody>
          <a:bodyPr wrap="square" rtlCol="0">
            <a:spAutoFit/>
          </a:bodyPr>
          <a:lstStyle/>
          <a:p>
            <a:r>
              <a:rPr lang="en-US" dirty="0" smtClean="0">
                <a:solidFill>
                  <a:schemeClr val="accent2"/>
                </a:solidFill>
              </a:rPr>
              <a:t>Jane Addams</a:t>
            </a:r>
            <a:endParaRPr lang="en-US" dirty="0"/>
          </a:p>
        </p:txBody>
      </p:sp>
      <p:sp>
        <p:nvSpPr>
          <p:cNvPr id="14" name="Slide Number Placeholder 13"/>
          <p:cNvSpPr>
            <a:spLocks noGrp="1"/>
          </p:cNvSpPr>
          <p:nvPr>
            <p:ph type="sldNum" sz="quarter" idx="12"/>
          </p:nvPr>
        </p:nvSpPr>
        <p:spPr/>
        <p:txBody>
          <a:bodyPr/>
          <a:lstStyle/>
          <a:p>
            <a:fld id="{4947057F-4A00-41C5-A9B8-74064BF06201}"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accent2"/>
                </a:solidFill>
              </a:rPr>
              <a:t>Example of a </a:t>
            </a:r>
            <a:r>
              <a:rPr lang="en-US" sz="2400" dirty="0" err="1" smtClean="0">
                <a:solidFill>
                  <a:schemeClr val="accent2"/>
                </a:solidFill>
              </a:rPr>
              <a:t>rdf:l</a:t>
            </a:r>
            <a:r>
              <a:rPr lang="en-US" sz="2000" dirty="0" err="1" smtClean="0">
                <a:solidFill>
                  <a:schemeClr val="accent2"/>
                </a:solidFill>
              </a:rPr>
              <a:t>ang</a:t>
            </a:r>
            <a:r>
              <a:rPr lang="en-US" sz="2400" dirty="0" err="1" smtClean="0">
                <a:solidFill>
                  <a:schemeClr val="accent2"/>
                </a:solidFill>
              </a:rPr>
              <a:t>S</a:t>
            </a:r>
            <a:r>
              <a:rPr lang="en-US" sz="2000" dirty="0" err="1" smtClean="0">
                <a:solidFill>
                  <a:schemeClr val="accent2"/>
                </a:solidFill>
              </a:rPr>
              <a:t>tring</a:t>
            </a:r>
            <a:r>
              <a:rPr lang="en-US" sz="2400" dirty="0" smtClean="0">
                <a:solidFill>
                  <a:schemeClr val="accent2"/>
                </a:solidFill>
              </a:rPr>
              <a:t> literal</a:t>
            </a:r>
            <a:endParaRPr lang="en-US" sz="2400" dirty="0"/>
          </a:p>
        </p:txBody>
      </p:sp>
      <p:sp>
        <p:nvSpPr>
          <p:cNvPr id="3" name="Content Placeholder 2"/>
          <p:cNvSpPr>
            <a:spLocks noGrp="1"/>
          </p:cNvSpPr>
          <p:nvPr>
            <p:ph idx="1"/>
          </p:nvPr>
        </p:nvSpPr>
        <p:spPr>
          <a:xfrm>
            <a:off x="304800" y="1554162"/>
            <a:ext cx="8686800" cy="3094038"/>
          </a:xfrm>
        </p:spPr>
        <p:txBody>
          <a:bodyPr>
            <a:normAutofit fontScale="85000" lnSpcReduction="10000"/>
          </a:bodyPr>
          <a:lstStyle/>
          <a:p>
            <a:pPr marL="0" indent="0">
              <a:buNone/>
            </a:pPr>
            <a:r>
              <a:rPr lang="en-US" dirty="0" smtClean="0"/>
              <a:t>When a URI/IRI is not used to identify the object of a triple statement, it is called a </a:t>
            </a:r>
            <a:r>
              <a:rPr lang="en-US" i="1" dirty="0" smtClean="0"/>
              <a:t>literal</a:t>
            </a:r>
            <a:r>
              <a:rPr lang="en-US" dirty="0" smtClean="0"/>
              <a:t>. Only objects can be literals.</a:t>
            </a:r>
          </a:p>
          <a:p>
            <a:pPr indent="0">
              <a:buNone/>
            </a:pPr>
            <a:r>
              <a:rPr lang="en-US" dirty="0" smtClean="0"/>
              <a:t> </a:t>
            </a:r>
          </a:p>
          <a:p>
            <a:pPr indent="0">
              <a:buNone/>
            </a:pPr>
            <a:endParaRPr lang="en-US" dirty="0" smtClean="0"/>
          </a:p>
          <a:p>
            <a:pPr indent="0">
              <a:buNone/>
            </a:pPr>
            <a:r>
              <a:rPr lang="en-US" sz="1800" dirty="0" smtClean="0">
                <a:solidFill>
                  <a:schemeClr val="accent2"/>
                </a:solidFill>
              </a:rPr>
              <a:t>            </a:t>
            </a:r>
            <a:r>
              <a:rPr lang="en-US" sz="2100" dirty="0" smtClean="0">
                <a:solidFill>
                  <a:schemeClr val="accent2"/>
                </a:solidFill>
              </a:rPr>
              <a:t>                                  Property (</a:t>
            </a:r>
            <a:r>
              <a:rPr lang="en-US" sz="2000" dirty="0" err="1" smtClean="0">
                <a:solidFill>
                  <a:schemeClr val="accent2"/>
                </a:solidFill>
              </a:rPr>
              <a:t>hasBirthDate</a:t>
            </a:r>
            <a:r>
              <a:rPr lang="en-US" sz="2000" dirty="0" smtClean="0">
                <a:solidFill>
                  <a:schemeClr val="accent2"/>
                </a:solidFill>
              </a:rPr>
              <a:t> </a:t>
            </a:r>
            <a:r>
              <a:rPr lang="en-US" sz="2100" dirty="0" smtClean="0">
                <a:solidFill>
                  <a:schemeClr val="accent2"/>
                </a:solidFill>
              </a:rPr>
              <a:t>)</a:t>
            </a:r>
          </a:p>
          <a:p>
            <a:pPr indent="0">
              <a:buNone/>
            </a:pPr>
            <a:r>
              <a:rPr lang="en-US" sz="1800" dirty="0" smtClean="0"/>
              <a:t>                                                     </a:t>
            </a:r>
            <a:endParaRPr lang="en-US" sz="2100" dirty="0" smtClean="0"/>
          </a:p>
          <a:p>
            <a:pPr indent="0">
              <a:buNone/>
            </a:pPr>
            <a:r>
              <a:rPr lang="en-US" dirty="0" smtClean="0">
                <a:solidFill>
                  <a:schemeClr val="accent2"/>
                </a:solidFill>
              </a:rPr>
              <a:t>			</a:t>
            </a:r>
            <a:endParaRPr lang="en-US" sz="1800" dirty="0">
              <a:solidFill>
                <a:schemeClr val="accent2"/>
              </a:solidFill>
            </a:endParaRPr>
          </a:p>
        </p:txBody>
      </p:sp>
      <p:sp>
        <p:nvSpPr>
          <p:cNvPr id="6" name="Oval 5"/>
          <p:cNvSpPr/>
          <p:nvPr/>
        </p:nvSpPr>
        <p:spPr>
          <a:xfrm>
            <a:off x="381000" y="2667000"/>
            <a:ext cx="22860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hlinkClick r:id="rId3"/>
              </a:rPr>
              <a:t>http://id.loc.gov/authorities/names/n791</a:t>
            </a:r>
            <a:r>
              <a:rPr lang="en-US" dirty="0" smtClean="0">
                <a:solidFill>
                  <a:srgbClr val="FFC000"/>
                </a:solidFill>
                <a:hlinkClick r:id="rId4"/>
              </a:rPr>
              <a:t>40423</a:t>
            </a:r>
            <a:r>
              <a:rPr lang="en-US" dirty="0" smtClean="0">
                <a:solidFill>
                  <a:srgbClr val="FFC000"/>
                </a:solidFill>
              </a:rPr>
              <a:t> </a:t>
            </a:r>
            <a:endParaRPr lang="en-US" dirty="0">
              <a:solidFill>
                <a:srgbClr val="FFC000"/>
              </a:solidFill>
            </a:endParaRPr>
          </a:p>
        </p:txBody>
      </p:sp>
      <p:cxnSp>
        <p:nvCxnSpPr>
          <p:cNvPr id="8" name="Straight Arrow Connector 7"/>
          <p:cNvCxnSpPr>
            <a:stCxn id="6" idx="6"/>
            <a:endCxn id="12" idx="1"/>
          </p:cNvCxnSpPr>
          <p:nvPr/>
        </p:nvCxnSpPr>
        <p:spPr>
          <a:xfrm>
            <a:off x="2667000" y="3733800"/>
            <a:ext cx="36576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4953000"/>
            <a:ext cx="2590800" cy="1477328"/>
          </a:xfrm>
          <a:prstGeom prst="rect">
            <a:avLst/>
          </a:prstGeom>
          <a:noFill/>
        </p:spPr>
        <p:txBody>
          <a:bodyPr wrap="square" rtlCol="0">
            <a:spAutoFit/>
          </a:bodyPr>
          <a:lstStyle/>
          <a:p>
            <a:pPr algn="ctr"/>
            <a:r>
              <a:rPr lang="en-US" dirty="0" smtClean="0">
                <a:solidFill>
                  <a:schemeClr val="tx2"/>
                </a:solidFill>
              </a:rPr>
              <a:t>LC Authorities Uniform Resource Identifier (URI) for Jane Addams as a subject in a triple statement</a:t>
            </a:r>
            <a:endParaRPr lang="en-US" dirty="0">
              <a:solidFill>
                <a:schemeClr val="tx2"/>
              </a:solidFill>
            </a:endParaRPr>
          </a:p>
        </p:txBody>
      </p:sp>
      <p:sp>
        <p:nvSpPr>
          <p:cNvPr id="12" name="Rectangle 11"/>
          <p:cNvSpPr/>
          <p:nvPr/>
        </p:nvSpPr>
        <p:spPr>
          <a:xfrm>
            <a:off x="6324600" y="2743200"/>
            <a:ext cx="2286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September 6, 1860@en</a:t>
            </a:r>
            <a:endParaRPr lang="en-US" dirty="0">
              <a:solidFill>
                <a:srgbClr val="FFC000"/>
              </a:solidFill>
            </a:endParaRPr>
          </a:p>
        </p:txBody>
      </p:sp>
      <p:sp>
        <p:nvSpPr>
          <p:cNvPr id="23" name="TextBox 22"/>
          <p:cNvSpPr txBox="1"/>
          <p:nvPr/>
        </p:nvSpPr>
        <p:spPr>
          <a:xfrm>
            <a:off x="6019800" y="4876800"/>
            <a:ext cx="2667000" cy="923330"/>
          </a:xfrm>
          <a:prstGeom prst="rect">
            <a:avLst/>
          </a:prstGeom>
          <a:noFill/>
        </p:spPr>
        <p:txBody>
          <a:bodyPr wrap="square" rtlCol="0">
            <a:spAutoFit/>
          </a:bodyPr>
          <a:lstStyle/>
          <a:p>
            <a:pPr algn="ctr"/>
            <a:r>
              <a:rPr lang="en-US" dirty="0" smtClean="0">
                <a:solidFill>
                  <a:schemeClr val="tx2"/>
                </a:solidFill>
              </a:rPr>
              <a:t>Typed Literal used as the object of a triple statement</a:t>
            </a:r>
            <a:endParaRPr lang="en-US" dirty="0">
              <a:solidFill>
                <a:schemeClr val="tx2"/>
              </a:solidFill>
            </a:endParaRPr>
          </a:p>
        </p:txBody>
      </p:sp>
      <p:sp>
        <p:nvSpPr>
          <p:cNvPr id="35" name="TextBox 34"/>
          <p:cNvSpPr txBox="1"/>
          <p:nvPr/>
        </p:nvSpPr>
        <p:spPr>
          <a:xfrm>
            <a:off x="2743200" y="3886200"/>
            <a:ext cx="3276600" cy="369332"/>
          </a:xfrm>
          <a:prstGeom prst="rect">
            <a:avLst/>
          </a:prstGeom>
          <a:noFill/>
        </p:spPr>
        <p:txBody>
          <a:bodyPr wrap="square" rtlCol="0">
            <a:spAutoFit/>
          </a:bodyPr>
          <a:lstStyle/>
          <a:p>
            <a:pPr algn="ctr"/>
            <a:r>
              <a:rPr lang="en-US" dirty="0" err="1" smtClean="0">
                <a:solidFill>
                  <a:schemeClr val="accent2"/>
                </a:solidFill>
              </a:rPr>
              <a:t>rdf:langString</a:t>
            </a:r>
            <a:endParaRPr lang="en-US" dirty="0">
              <a:solidFill>
                <a:schemeClr val="accent2"/>
              </a:solidFill>
            </a:endParaRPr>
          </a:p>
        </p:txBody>
      </p:sp>
      <p:sp>
        <p:nvSpPr>
          <p:cNvPr id="42" name="Slide Number Placeholder 41"/>
          <p:cNvSpPr>
            <a:spLocks noGrp="1"/>
          </p:cNvSpPr>
          <p:nvPr>
            <p:ph type="sldNum" sz="quarter" idx="12"/>
          </p:nvPr>
        </p:nvSpPr>
        <p:spPr/>
        <p:txBody>
          <a:bodyPr/>
          <a:lstStyle/>
          <a:p>
            <a:fld id="{4947057F-4A00-41C5-A9B8-74064BF06201}"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solidFill>
              </a:rPr>
              <a:t>referent</a:t>
            </a:r>
            <a:endParaRPr lang="en-US" sz="3200" dirty="0"/>
          </a:p>
        </p:txBody>
      </p:sp>
      <p:sp>
        <p:nvSpPr>
          <p:cNvPr id="3" name="Content Placeholder 2"/>
          <p:cNvSpPr>
            <a:spLocks noGrp="1"/>
          </p:cNvSpPr>
          <p:nvPr>
            <p:ph idx="1"/>
          </p:nvPr>
        </p:nvSpPr>
        <p:spPr>
          <a:xfrm>
            <a:off x="457200" y="1371600"/>
            <a:ext cx="8686800" cy="762000"/>
          </a:xfrm>
        </p:spPr>
        <p:txBody>
          <a:bodyPr>
            <a:normAutofit fontScale="92500"/>
          </a:bodyPr>
          <a:lstStyle/>
          <a:p>
            <a:pPr marL="0" indent="0">
              <a:buNone/>
            </a:pPr>
            <a:r>
              <a:rPr lang="en-US" sz="3000" dirty="0" smtClean="0"/>
              <a:t>The resource denoted by a URI/IRI is called its </a:t>
            </a:r>
            <a:r>
              <a:rPr lang="en-US" sz="3000" dirty="0" smtClean="0">
                <a:hlinkClick r:id="rId2"/>
              </a:rPr>
              <a:t>referent</a:t>
            </a:r>
            <a:r>
              <a:rPr lang="en-US" sz="3000" dirty="0" smtClean="0"/>
              <a:t>.</a:t>
            </a:r>
          </a:p>
        </p:txBody>
      </p:sp>
      <p:sp>
        <p:nvSpPr>
          <p:cNvPr id="8" name="Slide Number Placeholder 7"/>
          <p:cNvSpPr>
            <a:spLocks noGrp="1"/>
          </p:cNvSpPr>
          <p:nvPr>
            <p:ph type="sldNum" sz="quarter" idx="12"/>
          </p:nvPr>
        </p:nvSpPr>
        <p:spPr/>
        <p:txBody>
          <a:bodyPr/>
          <a:lstStyle/>
          <a:p>
            <a:fld id="{4947057F-4A00-41C5-A9B8-74064BF06201}" type="slidenum">
              <a:rPr lang="en-US" smtClean="0"/>
              <a:pPr/>
              <a:t>31</a:t>
            </a:fld>
            <a:endParaRPr lang="en-US"/>
          </a:p>
        </p:txBody>
      </p:sp>
      <p:pic>
        <p:nvPicPr>
          <p:cNvPr id="6" name="Picture 5" descr="http://www.janeaddamsproject.org/Jane%20Addams%20Draft_files/image18861.gif"/>
          <p:cNvPicPr/>
          <p:nvPr/>
        </p:nvPicPr>
        <p:blipFill>
          <a:blip r:embed="rId3" cstate="print"/>
          <a:srcRect/>
          <a:stretch>
            <a:fillRect/>
          </a:stretch>
        </p:blipFill>
        <p:spPr bwMode="auto">
          <a:xfrm>
            <a:off x="1066800" y="3352802"/>
            <a:ext cx="1981200" cy="2727181"/>
          </a:xfrm>
          <a:prstGeom prst="rect">
            <a:avLst/>
          </a:prstGeom>
          <a:noFill/>
          <a:ln w="9525">
            <a:noFill/>
            <a:miter lim="800000"/>
            <a:headEnd/>
            <a:tailEnd/>
          </a:ln>
        </p:spPr>
      </p:pic>
      <p:sp>
        <p:nvSpPr>
          <p:cNvPr id="7" name="TextBox 6"/>
          <p:cNvSpPr txBox="1"/>
          <p:nvPr/>
        </p:nvSpPr>
        <p:spPr>
          <a:xfrm>
            <a:off x="4114800" y="3352800"/>
            <a:ext cx="4724400" cy="2862322"/>
          </a:xfrm>
          <a:prstGeom prst="rect">
            <a:avLst/>
          </a:prstGeom>
          <a:noFill/>
        </p:spPr>
        <p:txBody>
          <a:bodyPr wrap="square" rtlCol="0">
            <a:spAutoFit/>
          </a:bodyPr>
          <a:lstStyle/>
          <a:p>
            <a:r>
              <a:rPr lang="en-US" dirty="0" smtClean="0">
                <a:solidFill>
                  <a:schemeClr val="tx2"/>
                </a:solidFill>
              </a:rPr>
              <a:t>VIAF IRI for Jane Addams:</a:t>
            </a:r>
          </a:p>
          <a:p>
            <a:r>
              <a:rPr lang="en-US" dirty="0" smtClean="0">
                <a:solidFill>
                  <a:schemeClr val="tx2"/>
                </a:solidFill>
                <a:hlinkClick r:id="rId4"/>
              </a:rPr>
              <a:t>http://viaf.org/viaf/12382490</a:t>
            </a:r>
            <a:r>
              <a:rPr lang="en-US" dirty="0" smtClean="0">
                <a:solidFill>
                  <a:schemeClr val="tx2"/>
                </a:solidFill>
              </a:rPr>
              <a:t>              </a:t>
            </a:r>
          </a:p>
          <a:p>
            <a:endParaRPr lang="en-US" dirty="0" smtClean="0">
              <a:solidFill>
                <a:schemeClr val="tx2"/>
              </a:solidFill>
            </a:endParaRPr>
          </a:p>
          <a:p>
            <a:endParaRPr lang="en-US" dirty="0" smtClean="0">
              <a:solidFill>
                <a:schemeClr val="tx2"/>
              </a:solidFill>
            </a:endParaRPr>
          </a:p>
          <a:p>
            <a:endParaRPr lang="en-US" b="1" dirty="0" smtClean="0">
              <a:solidFill>
                <a:schemeClr val="tx2"/>
              </a:solidFill>
            </a:endParaRPr>
          </a:p>
          <a:p>
            <a:r>
              <a:rPr lang="en-US" dirty="0" smtClean="0">
                <a:solidFill>
                  <a:schemeClr val="tx2"/>
                </a:solidFill>
              </a:rPr>
              <a:t>Library of Congress IRI for Jane Addams:</a:t>
            </a:r>
          </a:p>
          <a:p>
            <a:r>
              <a:rPr lang="en-US" dirty="0" smtClean="0">
                <a:hlinkClick r:id="rId5"/>
              </a:rPr>
              <a:t>http://id.loc.gov/authorities/names/n79104234</a:t>
            </a:r>
            <a:r>
              <a:rPr lang="en-US" dirty="0" smtClean="0">
                <a:solidFill>
                  <a:schemeClr val="tx2"/>
                </a:solidFill>
              </a:rPr>
              <a:t> </a:t>
            </a:r>
          </a:p>
          <a:p>
            <a:endParaRPr lang="en-US" b="1" dirty="0" smtClean="0">
              <a:solidFill>
                <a:schemeClr val="tx2"/>
              </a:solidFill>
            </a:endParaRPr>
          </a:p>
          <a:p>
            <a:endParaRPr lang="en-US" b="1" dirty="0">
              <a:solidFill>
                <a:schemeClr val="tx2"/>
              </a:solidFill>
            </a:endParaRPr>
          </a:p>
        </p:txBody>
      </p:sp>
      <p:sp>
        <p:nvSpPr>
          <p:cNvPr id="9" name="TextBox 8"/>
          <p:cNvSpPr txBox="1"/>
          <p:nvPr/>
        </p:nvSpPr>
        <p:spPr>
          <a:xfrm>
            <a:off x="3352800" y="4343402"/>
            <a:ext cx="533400" cy="830997"/>
          </a:xfrm>
          <a:prstGeom prst="rect">
            <a:avLst/>
          </a:prstGeom>
          <a:noFill/>
        </p:spPr>
        <p:txBody>
          <a:bodyPr wrap="square" rtlCol="0">
            <a:spAutoFit/>
          </a:bodyPr>
          <a:lstStyle/>
          <a:p>
            <a:r>
              <a:rPr lang="en-US" sz="4800" b="1" dirty="0" smtClean="0">
                <a:solidFill>
                  <a:schemeClr val="tx2"/>
                </a:solidFill>
              </a:rPr>
              <a:t>=</a:t>
            </a:r>
            <a:endParaRPr lang="en-US" sz="4800" b="1" dirty="0">
              <a:solidFill>
                <a:schemeClr val="tx2"/>
              </a:solidFill>
            </a:endParaRPr>
          </a:p>
        </p:txBody>
      </p:sp>
      <p:sp>
        <p:nvSpPr>
          <p:cNvPr id="10" name="TextBox 9"/>
          <p:cNvSpPr txBox="1"/>
          <p:nvPr/>
        </p:nvSpPr>
        <p:spPr>
          <a:xfrm>
            <a:off x="1371600" y="6172201"/>
            <a:ext cx="1524000" cy="369332"/>
          </a:xfrm>
          <a:prstGeom prst="rect">
            <a:avLst/>
          </a:prstGeom>
          <a:noFill/>
        </p:spPr>
        <p:txBody>
          <a:bodyPr wrap="square" rtlCol="0">
            <a:spAutoFit/>
          </a:bodyPr>
          <a:lstStyle/>
          <a:p>
            <a:r>
              <a:rPr lang="en-US" dirty="0" smtClean="0">
                <a:solidFill>
                  <a:schemeClr val="accent2"/>
                </a:solidFill>
              </a:rPr>
              <a:t>Jane Addams</a:t>
            </a:r>
            <a:endParaRPr lang="en-US" dirty="0"/>
          </a:p>
        </p:txBody>
      </p:sp>
      <p:sp>
        <p:nvSpPr>
          <p:cNvPr id="12" name="TextBox 11"/>
          <p:cNvSpPr txBox="1"/>
          <p:nvPr/>
        </p:nvSpPr>
        <p:spPr>
          <a:xfrm>
            <a:off x="914400" y="2057401"/>
            <a:ext cx="2362200" cy="369332"/>
          </a:xfrm>
          <a:prstGeom prst="rect">
            <a:avLst/>
          </a:prstGeom>
          <a:noFill/>
        </p:spPr>
        <p:txBody>
          <a:bodyPr wrap="square" rtlCol="0">
            <a:spAutoFit/>
          </a:bodyPr>
          <a:lstStyle/>
          <a:p>
            <a:r>
              <a:rPr lang="en-US" b="1" dirty="0" smtClean="0">
                <a:solidFill>
                  <a:schemeClr val="accent4">
                    <a:lumMod val="75000"/>
                  </a:schemeClr>
                </a:solidFill>
              </a:rPr>
              <a:t>Resource/Referent</a:t>
            </a:r>
            <a:endParaRPr lang="en-US" b="1" dirty="0">
              <a:solidFill>
                <a:schemeClr val="accent4">
                  <a:lumMod val="75000"/>
                </a:schemeClr>
              </a:solidFill>
            </a:endParaRPr>
          </a:p>
        </p:txBody>
      </p:sp>
      <p:sp>
        <p:nvSpPr>
          <p:cNvPr id="14" name="Down Arrow 13"/>
          <p:cNvSpPr/>
          <p:nvPr/>
        </p:nvSpPr>
        <p:spPr>
          <a:xfrm>
            <a:off x="1752600" y="2590800"/>
            <a:ext cx="484632"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486400" y="2057401"/>
            <a:ext cx="609600" cy="369332"/>
          </a:xfrm>
          <a:prstGeom prst="rect">
            <a:avLst/>
          </a:prstGeom>
          <a:noFill/>
        </p:spPr>
        <p:txBody>
          <a:bodyPr wrap="square" rtlCol="0">
            <a:spAutoFit/>
          </a:bodyPr>
          <a:lstStyle/>
          <a:p>
            <a:r>
              <a:rPr lang="en-US" b="1" dirty="0" smtClean="0">
                <a:solidFill>
                  <a:schemeClr val="bg2">
                    <a:lumMod val="50000"/>
                  </a:schemeClr>
                </a:solidFill>
              </a:rPr>
              <a:t>IRIs</a:t>
            </a:r>
            <a:endParaRPr lang="en-US" b="1" dirty="0">
              <a:solidFill>
                <a:schemeClr val="bg2">
                  <a:lumMod val="50000"/>
                </a:schemeClr>
              </a:solidFill>
            </a:endParaRPr>
          </a:p>
        </p:txBody>
      </p:sp>
      <p:sp>
        <p:nvSpPr>
          <p:cNvPr id="16" name="Down Arrow 15"/>
          <p:cNvSpPr/>
          <p:nvPr/>
        </p:nvSpPr>
        <p:spPr>
          <a:xfrm>
            <a:off x="5486400" y="2514600"/>
            <a:ext cx="484632"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C3300"/>
                </a:solidFill>
              </a:rPr>
              <a:t>Full triples notation (RDF/XML)</a:t>
            </a:r>
            <a:endParaRPr lang="en-US" dirty="0">
              <a:solidFill>
                <a:srgbClr val="CC3300"/>
              </a:solidFill>
            </a:endParaRPr>
          </a:p>
        </p:txBody>
      </p:sp>
      <p:sp>
        <p:nvSpPr>
          <p:cNvPr id="3" name="Content Placeholder 2"/>
          <p:cNvSpPr>
            <a:spLocks noGrp="1"/>
          </p:cNvSpPr>
          <p:nvPr>
            <p:ph idx="1"/>
          </p:nvPr>
        </p:nvSpPr>
        <p:spPr>
          <a:xfrm>
            <a:off x="152400" y="1524000"/>
            <a:ext cx="8839200" cy="4800600"/>
          </a:xfrm>
        </p:spPr>
        <p:txBody>
          <a:bodyPr>
            <a:normAutofit fontScale="55000" lnSpcReduction="20000"/>
          </a:bodyPr>
          <a:lstStyle/>
          <a:p>
            <a:pPr marL="0" indent="0">
              <a:buNone/>
            </a:pPr>
            <a:r>
              <a:rPr lang="en-US" sz="5800" b="1" dirty="0" smtClean="0"/>
              <a:t>A full triples notation requires that </a:t>
            </a:r>
            <a:r>
              <a:rPr lang="en-US" sz="5800" b="1" dirty="0" err="1" smtClean="0"/>
              <a:t>URIrefs</a:t>
            </a:r>
            <a:r>
              <a:rPr lang="en-US" sz="5800" b="1" dirty="0" smtClean="0"/>
              <a:t>  are written out completely, in angle brackets.</a:t>
            </a:r>
          </a:p>
          <a:p>
            <a:pPr marL="0" indent="0">
              <a:buNone/>
            </a:pPr>
            <a:endParaRPr lang="en-US" sz="1800" b="1" dirty="0" smtClean="0"/>
          </a:p>
          <a:p>
            <a:pPr indent="0" algn="ctr">
              <a:buNone/>
            </a:pPr>
            <a:r>
              <a:rPr lang="en-US" sz="5800" b="1" dirty="0" smtClean="0">
                <a:solidFill>
                  <a:schemeClr val="accent4">
                    <a:lumMod val="75000"/>
                  </a:schemeClr>
                </a:solidFill>
              </a:rPr>
              <a:t>Jane Addams knows Emily Greene Balch.</a:t>
            </a:r>
          </a:p>
          <a:p>
            <a:pPr indent="0">
              <a:buNone/>
            </a:pPr>
            <a:endParaRPr lang="en-US" b="1" dirty="0" smtClean="0">
              <a:solidFill>
                <a:schemeClr val="accent4">
                  <a:lumMod val="75000"/>
                </a:schemeClr>
              </a:solidFill>
            </a:endParaRPr>
          </a:p>
          <a:p>
            <a:pPr algn="ctr">
              <a:buNone/>
            </a:pPr>
            <a:r>
              <a:rPr lang="en-US" sz="1700" b="1" dirty="0" smtClean="0">
                <a:solidFill>
                  <a:schemeClr val="accent4">
                    <a:lumMod val="75000"/>
                  </a:schemeClr>
                </a:solidFill>
              </a:rPr>
              <a:t>&lt;</a:t>
            </a:r>
            <a:r>
              <a:rPr lang="en-US" sz="1700" b="1" u="sng" dirty="0" smtClean="0">
                <a:solidFill>
                  <a:schemeClr val="accent4">
                    <a:lumMod val="75000"/>
                  </a:schemeClr>
                </a:solidFill>
                <a:hlinkClick r:id="rId3"/>
              </a:rPr>
              <a:t>http://id.loc.gov/authorities/names/n79104234</a:t>
            </a:r>
            <a:r>
              <a:rPr lang="en-US" sz="1700" b="1" dirty="0" smtClean="0">
                <a:solidFill>
                  <a:schemeClr val="accent4">
                    <a:lumMod val="75000"/>
                  </a:schemeClr>
                </a:solidFill>
              </a:rPr>
              <a:t>&gt;  &lt; </a:t>
            </a:r>
            <a:r>
              <a:rPr lang="en-US" sz="1700" b="1" dirty="0" smtClean="0">
                <a:solidFill>
                  <a:schemeClr val="accent4">
                    <a:lumMod val="75000"/>
                  </a:schemeClr>
                </a:solidFill>
                <a:hlinkClick r:id="rId4"/>
              </a:rPr>
              <a:t>http://xmlns.com/foaf/0.1/knows</a:t>
            </a:r>
            <a:r>
              <a:rPr lang="en-US" sz="1700" b="1" dirty="0" smtClean="0">
                <a:solidFill>
                  <a:schemeClr val="accent4">
                    <a:lumMod val="75000"/>
                  </a:schemeClr>
                </a:solidFill>
              </a:rPr>
              <a:t>&gt;  &lt;“</a:t>
            </a:r>
            <a:r>
              <a:rPr lang="en-US" sz="1700" b="1" dirty="0" smtClean="0">
                <a:solidFill>
                  <a:schemeClr val="accent4">
                    <a:lumMod val="75000"/>
                  </a:schemeClr>
                </a:solidFill>
                <a:hlinkClick r:id="rId5"/>
              </a:rPr>
              <a:t>http</a:t>
            </a:r>
            <a:r>
              <a:rPr lang="en-US" sz="1700" b="1" dirty="0" smtClean="0">
                <a:hlinkClick r:id="rId5"/>
              </a:rPr>
              <a:t>://id.loc.gov/authorities/names/n50017609 </a:t>
            </a:r>
            <a:r>
              <a:rPr lang="en-US" sz="1700" b="1" dirty="0" smtClean="0"/>
              <a:t>&gt; .</a:t>
            </a:r>
          </a:p>
          <a:p>
            <a:pPr fontAlgn="auto">
              <a:buNone/>
            </a:pPr>
            <a:endParaRPr lang="en-US" b="1" dirty="0" smtClean="0"/>
          </a:p>
          <a:p>
            <a:pPr fontAlgn="auto">
              <a:buNone/>
            </a:pPr>
            <a:r>
              <a:rPr lang="en-US" sz="5100" b="1" dirty="0" smtClean="0"/>
              <a:t>&lt;</a:t>
            </a:r>
            <a:r>
              <a:rPr lang="en-US" sz="5100" b="1" u="sng" dirty="0" smtClean="0">
                <a:hlinkClick r:id="rId3"/>
              </a:rPr>
              <a:t>http://id.loc.gov/authorities/names/n79104234</a:t>
            </a:r>
            <a:r>
              <a:rPr lang="en-US" sz="5100" b="1" dirty="0" smtClean="0"/>
              <a:t>&gt;</a:t>
            </a:r>
          </a:p>
          <a:p>
            <a:pPr>
              <a:buNone/>
            </a:pPr>
            <a:endParaRPr lang="en-US" sz="5100" b="1" dirty="0" smtClean="0"/>
          </a:p>
          <a:p>
            <a:pPr>
              <a:buNone/>
            </a:pPr>
            <a:r>
              <a:rPr lang="en-US" sz="5100" b="1" dirty="0" smtClean="0"/>
              <a:t>&lt; </a:t>
            </a:r>
            <a:r>
              <a:rPr lang="en-US" sz="5100" b="1" dirty="0" smtClean="0">
                <a:hlinkClick r:id="rId4"/>
              </a:rPr>
              <a:t>http://xmlns.com/foaf/0.1/knows</a:t>
            </a:r>
            <a:r>
              <a:rPr lang="en-US" sz="5100" b="1" dirty="0" smtClean="0"/>
              <a:t>&gt; </a:t>
            </a:r>
          </a:p>
          <a:p>
            <a:pPr>
              <a:buNone/>
            </a:pPr>
            <a:endParaRPr lang="en-US" sz="5100" b="1" dirty="0" smtClean="0"/>
          </a:p>
          <a:p>
            <a:pPr>
              <a:buNone/>
            </a:pPr>
            <a:r>
              <a:rPr lang="en-US" sz="5100" b="1" dirty="0" smtClean="0"/>
              <a:t>&lt;</a:t>
            </a:r>
            <a:r>
              <a:rPr lang="en-US" sz="5100" b="1" dirty="0" smtClean="0">
                <a:hlinkClick r:id="rId5"/>
              </a:rPr>
              <a:t>http://id.loc.gov/authorities/names/n50017609</a:t>
            </a:r>
            <a:r>
              <a:rPr lang="en-US" sz="5100" b="1" dirty="0" smtClean="0"/>
              <a:t>&gt; .</a:t>
            </a:r>
          </a:p>
          <a:p>
            <a:pPr indent="0">
              <a:buNone/>
            </a:pPr>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serialization</a:t>
            </a:r>
            <a:endParaRPr lang="en-US" dirty="0">
              <a:solidFill>
                <a:schemeClr val="accent2"/>
              </a:solidFill>
            </a:endParaRPr>
          </a:p>
        </p:txBody>
      </p:sp>
      <p:sp>
        <p:nvSpPr>
          <p:cNvPr id="3" name="Content Placeholder 2"/>
          <p:cNvSpPr>
            <a:spLocks noGrp="1"/>
          </p:cNvSpPr>
          <p:nvPr>
            <p:ph idx="1"/>
          </p:nvPr>
        </p:nvSpPr>
        <p:spPr/>
        <p:txBody>
          <a:bodyPr>
            <a:normAutofit fontScale="92500"/>
          </a:bodyPr>
          <a:lstStyle/>
          <a:p>
            <a:pPr marL="0" indent="0">
              <a:buNone/>
              <a:tabLst>
                <a:tab pos="0" algn="l"/>
              </a:tabLst>
            </a:pPr>
            <a:r>
              <a:rPr lang="en-US" b="1" dirty="0" smtClean="0"/>
              <a:t>Serialization is the process of putting an RDF graph into a data format to publish it on the Web. There are several different RDF formats. W3C has standardized two syntaxes (RDF/XML and </a:t>
            </a:r>
            <a:r>
              <a:rPr lang="en-US" b="1" dirty="0" err="1" smtClean="0"/>
              <a:t>RDFa</a:t>
            </a:r>
            <a:r>
              <a:rPr lang="en-US" b="1" dirty="0" smtClean="0"/>
              <a:t> [Resource Description Framework-in-attributes]), and there are other nonstandard serialization formats that offer advantages in certain circumstances. </a:t>
            </a:r>
          </a:p>
          <a:p>
            <a:pPr indent="-225425">
              <a:buNone/>
            </a:pPr>
            <a:endParaRPr lang="en-US" dirty="0" smtClean="0"/>
          </a:p>
          <a:p>
            <a:pPr marL="0" indent="0">
              <a:buNone/>
            </a:pPr>
            <a:r>
              <a:rPr lang="en-US" sz="1900" dirty="0" smtClean="0"/>
              <a:t>Hart, Glen &amp; </a:t>
            </a:r>
            <a:r>
              <a:rPr lang="en-US" sz="1900" dirty="0" err="1" smtClean="0"/>
              <a:t>Dolbear</a:t>
            </a:r>
            <a:r>
              <a:rPr lang="en-US" sz="1900" dirty="0" smtClean="0"/>
              <a:t>, Catherine. (2013). </a:t>
            </a:r>
            <a:r>
              <a:rPr lang="en-US" sz="1900" i="1" dirty="0" smtClean="0"/>
              <a:t>Linked Data: A Geographic Perspective</a:t>
            </a:r>
            <a:r>
              <a:rPr lang="en-US" sz="1900" dirty="0" smtClean="0"/>
              <a:t>. Boca Raton: CRC Press, p.71.</a:t>
            </a:r>
          </a:p>
          <a:p>
            <a:pPr marL="233363" indent="0">
              <a:buNone/>
              <a:tabLst>
                <a:tab pos="0" algn="l"/>
              </a:tabLst>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Namespace</a:t>
            </a:r>
            <a:endParaRPr lang="en-US" dirty="0">
              <a:solidFill>
                <a:schemeClr val="accent2"/>
              </a:solidFill>
            </a:endParaRPr>
          </a:p>
        </p:txBody>
      </p:sp>
      <p:sp>
        <p:nvSpPr>
          <p:cNvPr id="3" name="Content Placeholder 2"/>
          <p:cNvSpPr>
            <a:spLocks noGrp="1"/>
          </p:cNvSpPr>
          <p:nvPr>
            <p:ph idx="1"/>
          </p:nvPr>
        </p:nvSpPr>
        <p:spPr>
          <a:xfrm>
            <a:off x="304800" y="1554162"/>
            <a:ext cx="8686800" cy="4846638"/>
          </a:xfrm>
        </p:spPr>
        <p:txBody>
          <a:bodyPr>
            <a:normAutofit lnSpcReduction="10000"/>
          </a:bodyPr>
          <a:lstStyle/>
          <a:p>
            <a:pPr marL="0" indent="0">
              <a:spcBef>
                <a:spcPts val="0"/>
              </a:spcBef>
              <a:buNone/>
            </a:pPr>
            <a:r>
              <a:rPr lang="en-US" b="1" dirty="0" smtClean="0"/>
              <a:t>A namespace is a way of providing a unique qualifier (a name) which unites all the elements and attributes of a single data set under one naming scheme.</a:t>
            </a:r>
          </a:p>
          <a:p>
            <a:pPr marL="0" indent="0">
              <a:spcBef>
                <a:spcPts val="0"/>
              </a:spcBef>
              <a:buNone/>
            </a:pPr>
            <a:endParaRPr lang="en-US" b="1" dirty="0" smtClean="0"/>
          </a:p>
          <a:p>
            <a:pPr marL="0" indent="0">
              <a:spcBef>
                <a:spcPts val="0"/>
              </a:spcBef>
              <a:buNone/>
            </a:pPr>
            <a:r>
              <a:rPr lang="en-US" b="1" dirty="0" smtClean="0"/>
              <a:t>A namespace is created for an XML markup language by creating a URI. </a:t>
            </a:r>
          </a:p>
          <a:p>
            <a:pPr marL="0" indent="0">
              <a:spcBef>
                <a:spcPts val="0"/>
              </a:spcBef>
              <a:buNone/>
            </a:pPr>
            <a:endParaRPr lang="en-US" b="1" dirty="0" smtClean="0"/>
          </a:p>
          <a:p>
            <a:pPr marL="0" indent="0">
              <a:spcBef>
                <a:spcPts val="0"/>
              </a:spcBef>
              <a:buNone/>
            </a:pPr>
            <a:r>
              <a:rPr lang="en-US" b="1" dirty="0" smtClean="0"/>
              <a:t>The namespace URI follows the form of the HTTP protocol. Namespaces ARE case sensitive!</a:t>
            </a:r>
          </a:p>
          <a:p>
            <a:pPr marL="0" indent="0">
              <a:spcBef>
                <a:spcPts val="0"/>
              </a:spcBef>
              <a:buNone/>
            </a:pP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2"/>
                </a:solidFill>
              </a:rPr>
              <a:t>Camelcase</a:t>
            </a:r>
            <a:r>
              <a:rPr lang="en-US" dirty="0" smtClean="0">
                <a:solidFill>
                  <a:schemeClr val="accent2"/>
                </a:solidFill>
              </a:rPr>
              <a:t> Convention of URI</a:t>
            </a:r>
            <a:r>
              <a:rPr lang="en-US" cap="small" dirty="0" smtClean="0">
                <a:solidFill>
                  <a:schemeClr val="accent2"/>
                </a:solidFill>
              </a:rPr>
              <a:t>s</a:t>
            </a:r>
            <a:endParaRPr lang="en-US" cap="small"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b="1" dirty="0" smtClean="0"/>
              <a:t>The XML specification requires that URIs do not contain embedded spaces. </a:t>
            </a:r>
          </a:p>
          <a:p>
            <a:pPr marL="0" indent="0">
              <a:buNone/>
            </a:pPr>
            <a:endParaRPr lang="en-US" sz="1100" b="1" dirty="0" smtClean="0"/>
          </a:p>
          <a:p>
            <a:pPr marL="0" indent="0">
              <a:buNone/>
            </a:pPr>
            <a:r>
              <a:rPr lang="en-US" b="1" dirty="0" smtClean="0"/>
              <a:t>The </a:t>
            </a:r>
            <a:r>
              <a:rPr lang="en-US" b="1" dirty="0" err="1" smtClean="0"/>
              <a:t>InterCap</a:t>
            </a:r>
            <a:r>
              <a:rPr lang="en-US" b="1" dirty="0" smtClean="0"/>
              <a:t> or </a:t>
            </a:r>
            <a:r>
              <a:rPr lang="en-US" b="1" dirty="0" err="1" smtClean="0"/>
              <a:t>CamelCase</a:t>
            </a:r>
            <a:r>
              <a:rPr lang="en-US" b="1" dirty="0" smtClean="0"/>
              <a:t> convention is used.</a:t>
            </a:r>
          </a:p>
          <a:p>
            <a:pPr marL="0" indent="0">
              <a:buNone/>
            </a:pPr>
            <a:endParaRPr lang="en-US" sz="1100" b="1" dirty="0" smtClean="0"/>
          </a:p>
          <a:p>
            <a:pPr marL="0" indent="0">
              <a:buNone/>
            </a:pPr>
            <a:r>
              <a:rPr lang="en-US" b="1" dirty="0" smtClean="0"/>
              <a:t>An identifier “sub class of” is written:“</a:t>
            </a:r>
            <a:r>
              <a:rPr lang="en-US" b="1" dirty="0" err="1" smtClean="0"/>
              <a:t>subClassOf</a:t>
            </a:r>
            <a:r>
              <a:rPr lang="en-US" b="1" dirty="0" smtClean="0"/>
              <a:t>”</a:t>
            </a:r>
          </a:p>
          <a:p>
            <a:pPr marL="0" indent="0">
              <a:buNone/>
            </a:pPr>
            <a:endParaRPr lang="en-US" sz="1000" b="1" dirty="0" smtClean="0"/>
          </a:p>
          <a:p>
            <a:pPr marL="0" indent="0">
              <a:buNone/>
            </a:pPr>
            <a:r>
              <a:rPr lang="en-US" b="1" dirty="0" smtClean="0"/>
              <a:t>URI for the DC term “</a:t>
            </a:r>
            <a:r>
              <a:rPr lang="en-US" b="1" dirty="0" err="1" smtClean="0"/>
              <a:t>Bibliogrpahic</a:t>
            </a:r>
            <a:r>
              <a:rPr lang="en-US" b="1" dirty="0" smtClean="0"/>
              <a:t> Citation”</a:t>
            </a:r>
          </a:p>
          <a:p>
            <a:pPr marL="0" indent="0">
              <a:buNone/>
            </a:pPr>
            <a:r>
              <a:rPr lang="en-US" b="1" dirty="0" smtClean="0">
                <a:hlinkClick r:id="rId3"/>
              </a:rPr>
              <a:t>http://purl.org/dc/terms/bibliographicCitation</a:t>
            </a: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namespaces</a:t>
            </a:r>
            <a:endParaRPr lang="en-US" dirty="0">
              <a:solidFill>
                <a:schemeClr val="accent2"/>
              </a:solidFill>
            </a:endParaRPr>
          </a:p>
        </p:txBody>
      </p:sp>
      <p:sp>
        <p:nvSpPr>
          <p:cNvPr id="3" name="Content Placeholder 2"/>
          <p:cNvSpPr>
            <a:spLocks noGrp="1"/>
          </p:cNvSpPr>
          <p:nvPr>
            <p:ph idx="1"/>
          </p:nvPr>
        </p:nvSpPr>
        <p:spPr>
          <a:xfrm>
            <a:off x="304800" y="1295400"/>
            <a:ext cx="8686800" cy="5257800"/>
          </a:xfrm>
        </p:spPr>
        <p:txBody>
          <a:bodyPr>
            <a:normAutofit fontScale="25000" lnSpcReduction="20000"/>
          </a:bodyPr>
          <a:lstStyle/>
          <a:p>
            <a:pPr marL="0" indent="0">
              <a:buNone/>
            </a:pPr>
            <a:r>
              <a:rPr lang="en-US" sz="9600" dirty="0" smtClean="0"/>
              <a:t>Namespaces are used to uniquely identify mark up elements.</a:t>
            </a:r>
          </a:p>
          <a:p>
            <a:pPr marL="0" indent="0">
              <a:buNone/>
            </a:pPr>
            <a:endParaRPr lang="en-US" sz="4000" dirty="0" smtClean="0"/>
          </a:p>
          <a:p>
            <a:pPr marL="0" indent="0">
              <a:buNone/>
            </a:pPr>
            <a:r>
              <a:rPr lang="en-US" sz="9600" dirty="0" smtClean="0"/>
              <a:t>A </a:t>
            </a:r>
            <a:r>
              <a:rPr lang="en-US" sz="9600" i="1" dirty="0" smtClean="0"/>
              <a:t>namespace</a:t>
            </a:r>
            <a:r>
              <a:rPr lang="en-US" sz="9600" dirty="0" smtClean="0"/>
              <a:t> is just a way of identifying a part of the Web (space) which acts as a qualifier for a specific set of names. By qualifying tag names with the IRIs of their namespaces, anyone can create their own tags and properly distinguish them from tags with identical spellings created by others. </a:t>
            </a:r>
          </a:p>
          <a:p>
            <a:pPr marL="0" indent="0">
              <a:buNone/>
            </a:pPr>
            <a:endParaRPr lang="en-US" sz="4000" dirty="0" smtClean="0"/>
          </a:p>
          <a:p>
            <a:pPr marL="0" indent="0">
              <a:buNone/>
            </a:pPr>
            <a:r>
              <a:rPr lang="en-US" sz="9600" dirty="0" smtClean="0"/>
              <a:t>A convention that is sometimes followed is to create a Web page to describe the markup language (and the intended meaning of the tags) and use the IRL of that Web page as the IRI for its namespace. However, this is just a convention, and neither XML nor RDF assumes that a namespace URI identifies a retrievable Web resource.</a:t>
            </a:r>
          </a:p>
          <a:p>
            <a:pPr marL="0" indent="0">
              <a:buNone/>
            </a:pPr>
            <a:endParaRPr lang="en-US" sz="4000" dirty="0" smtClean="0"/>
          </a:p>
          <a:p>
            <a:pPr marL="0" indent="0">
              <a:buNone/>
            </a:pPr>
            <a:endParaRPr lang="en-US" sz="1100" dirty="0" smtClean="0"/>
          </a:p>
          <a:p>
            <a:pPr marL="0" indent="0">
              <a:buNone/>
            </a:pPr>
            <a:r>
              <a:rPr lang="en-US" sz="1100" dirty="0" smtClean="0"/>
              <a:t> </a:t>
            </a:r>
          </a:p>
          <a:p>
            <a:pPr marL="0" indent="0">
              <a:buNone/>
            </a:pPr>
            <a:r>
              <a:rPr lang="en-US" sz="7200" u="sng" dirty="0" smtClean="0">
                <a:hlinkClick r:id="rId3"/>
              </a:rPr>
              <a:t>W3C</a:t>
            </a:r>
            <a:r>
              <a:rPr lang="en-US" sz="7200" baseline="30000" dirty="0" smtClean="0"/>
              <a:t>®. </a:t>
            </a:r>
            <a:r>
              <a:rPr lang="en-US" sz="7200" dirty="0" smtClean="0"/>
              <a:t>(2014, February 25).RDF 1.1 Concepts and Abstract Syntax. Downloaded April 5, 2014 from </a:t>
            </a:r>
            <a:r>
              <a:rPr lang="en-US" sz="7200" u="sng" dirty="0" smtClean="0">
                <a:hlinkClick r:id="rId4"/>
              </a:rPr>
              <a:t>http://www.w3.org/TR/2014/REC-rdf11-concepts-20140225/#dfn-recognized-datatype-iris</a:t>
            </a:r>
            <a:r>
              <a:rPr lang="en-US" sz="7200" dirty="0" smtClean="0"/>
              <a:t> </a:t>
            </a:r>
          </a:p>
          <a:p>
            <a:pPr>
              <a:buNone/>
            </a:pPr>
            <a:r>
              <a:rPr lang="en-US" sz="6400" dirty="0" smtClean="0"/>
              <a:t> </a:t>
            </a:r>
          </a:p>
          <a:p>
            <a:pPr marL="0" indent="0">
              <a:buNone/>
            </a:pPr>
            <a:endParaRPr lang="en-US" b="1" dirty="0" smtClean="0"/>
          </a:p>
          <a:p>
            <a:pPr indent="0">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namespaces</a:t>
            </a:r>
            <a:endParaRPr lang="en-US" dirty="0">
              <a:solidFill>
                <a:schemeClr val="accent2"/>
              </a:solidFill>
            </a:endParaRPr>
          </a:p>
        </p:txBody>
      </p:sp>
      <p:sp>
        <p:nvSpPr>
          <p:cNvPr id="3" name="Content Placeholder 2"/>
          <p:cNvSpPr>
            <a:spLocks noGrp="1"/>
          </p:cNvSpPr>
          <p:nvPr>
            <p:ph idx="1"/>
          </p:nvPr>
        </p:nvSpPr>
        <p:spPr>
          <a:xfrm>
            <a:off x="317500" y="1447800"/>
            <a:ext cx="8686800" cy="5143500"/>
          </a:xfrm>
        </p:spPr>
        <p:txBody>
          <a:bodyPr>
            <a:normAutofit fontScale="40000" lnSpcReduction="20000"/>
          </a:bodyPr>
          <a:lstStyle/>
          <a:p>
            <a:pPr marL="0" indent="0">
              <a:buNone/>
            </a:pPr>
            <a:r>
              <a:rPr lang="en-US" sz="6600" dirty="0" smtClean="0"/>
              <a:t>Namespace IRIs and namespace prefixes are </a:t>
            </a:r>
            <a:r>
              <a:rPr lang="en-US" sz="6600" i="1" dirty="0" smtClean="0"/>
              <a:t>not</a:t>
            </a:r>
            <a:r>
              <a:rPr lang="en-US" sz="6600" dirty="0" smtClean="0"/>
              <a:t> a formal part of the RDF data model. They are merely a syntactic convenience for abbreviating IRIs.</a:t>
            </a:r>
          </a:p>
          <a:p>
            <a:pPr>
              <a:buNone/>
            </a:pPr>
            <a:r>
              <a:rPr lang="en-US" sz="6600" dirty="0" smtClean="0"/>
              <a:t> </a:t>
            </a:r>
          </a:p>
          <a:p>
            <a:pPr marL="0" indent="0">
              <a:buNone/>
            </a:pPr>
            <a:r>
              <a:rPr lang="en-US" sz="6600" dirty="0" smtClean="0"/>
              <a:t>The term “</a:t>
            </a:r>
            <a:r>
              <a:rPr lang="en-US" sz="6600" i="1" dirty="0" smtClean="0"/>
              <a:t>namespace</a:t>
            </a:r>
            <a:r>
              <a:rPr lang="en-US" sz="6600" dirty="0" smtClean="0"/>
              <a:t>” on its own does not have a well-defined meaning in the context of RDF, but is sometimes informally used to mean “</a:t>
            </a:r>
            <a:r>
              <a:rPr lang="en-US" sz="6600" u="sng" dirty="0" smtClean="0">
                <a:hlinkClick r:id="rId3"/>
              </a:rPr>
              <a:t>namespace IRI</a:t>
            </a:r>
            <a:r>
              <a:rPr lang="en-US" sz="6600" dirty="0" smtClean="0"/>
              <a:t>” or “</a:t>
            </a:r>
            <a:r>
              <a:rPr lang="en-US" sz="6600" u="sng" dirty="0" smtClean="0">
                <a:hlinkClick r:id="rId3"/>
              </a:rPr>
              <a:t>RDF vocabulary</a:t>
            </a:r>
            <a:r>
              <a:rPr lang="en-US" sz="6600" dirty="0" smtClean="0"/>
              <a:t>”.</a:t>
            </a:r>
          </a:p>
          <a:p>
            <a:pPr marL="0" indent="0">
              <a:buNone/>
            </a:pPr>
            <a:endParaRPr lang="en-US" sz="6600" dirty="0" smtClean="0"/>
          </a:p>
          <a:p>
            <a:pPr marL="0" indent="0">
              <a:buNone/>
            </a:pPr>
            <a:endParaRPr lang="en-US" sz="6600" dirty="0" smtClean="0"/>
          </a:p>
          <a:p>
            <a:pPr marL="0" indent="0">
              <a:buNone/>
            </a:pPr>
            <a:endParaRPr lang="en-US" sz="2000" dirty="0" smtClean="0"/>
          </a:p>
          <a:p>
            <a:pPr marL="0" indent="0">
              <a:buNone/>
            </a:pPr>
            <a:r>
              <a:rPr lang="en-US" sz="2000" dirty="0" smtClean="0"/>
              <a:t> </a:t>
            </a:r>
          </a:p>
          <a:p>
            <a:pPr marL="0" indent="0">
              <a:buNone/>
            </a:pPr>
            <a:r>
              <a:rPr lang="en-US" sz="4400" u="sng" dirty="0" smtClean="0">
                <a:hlinkClick r:id="rId4"/>
              </a:rPr>
              <a:t>W3C</a:t>
            </a:r>
            <a:r>
              <a:rPr lang="en-US" sz="4400" baseline="30000" dirty="0" smtClean="0"/>
              <a:t>®. </a:t>
            </a:r>
            <a:r>
              <a:rPr lang="en-US" sz="4400" dirty="0" smtClean="0"/>
              <a:t>(2014, February 25).RDF 1.1 Concepts and Abstract Syntax. Downloaded April 5, 2014 from </a:t>
            </a:r>
            <a:r>
              <a:rPr lang="en-US" sz="4400" u="sng" dirty="0" smtClean="0">
                <a:hlinkClick r:id="rId3"/>
              </a:rPr>
              <a:t>http://www.w3.org/TR/2014/REC-rdf11-concepts-20140225/#dfn-recognized-datatype-iris</a:t>
            </a:r>
            <a:r>
              <a:rPr lang="en-US" sz="4400" dirty="0" smtClean="0"/>
              <a:t> </a:t>
            </a:r>
          </a:p>
          <a:p>
            <a:pPr>
              <a:buNone/>
            </a:pPr>
            <a:r>
              <a:rPr lang="en-US" sz="6600" dirty="0" smtClean="0"/>
              <a: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solidFill>
              </a:rPr>
              <a:t>W3C Namespaces</a:t>
            </a:r>
            <a:endParaRPr lang="en-US" sz="3200" dirty="0">
              <a:solidFill>
                <a:schemeClr val="accent2"/>
              </a:solidFill>
            </a:endParaRPr>
          </a:p>
        </p:txBody>
      </p:sp>
      <p:sp>
        <p:nvSpPr>
          <p:cNvPr id="3" name="Content Placeholder 2"/>
          <p:cNvSpPr>
            <a:spLocks noGrp="1"/>
          </p:cNvSpPr>
          <p:nvPr>
            <p:ph idx="1"/>
          </p:nvPr>
        </p:nvSpPr>
        <p:spPr>
          <a:xfrm>
            <a:off x="304800" y="1447800"/>
            <a:ext cx="8686800" cy="5105400"/>
          </a:xfrm>
        </p:spPr>
        <p:txBody>
          <a:bodyPr>
            <a:normAutofit fontScale="92500" lnSpcReduction="20000"/>
          </a:bodyPr>
          <a:lstStyle/>
          <a:p>
            <a:pPr marL="0" indent="0">
              <a:buNone/>
            </a:pPr>
            <a:r>
              <a:rPr lang="en-US" sz="2800" dirty="0" smtClean="0"/>
              <a:t>W3C namespace definitions for major layers of the Semantic Web following W3C standard of using </a:t>
            </a:r>
            <a:r>
              <a:rPr lang="en-US" sz="2800" dirty="0" err="1" smtClean="0"/>
              <a:t>qnames</a:t>
            </a:r>
            <a:r>
              <a:rPr lang="en-US" sz="2800" dirty="0" smtClean="0"/>
              <a:t>:</a:t>
            </a:r>
          </a:p>
          <a:p>
            <a:pPr marL="0" indent="0">
              <a:buNone/>
            </a:pPr>
            <a:r>
              <a:rPr lang="en-US" sz="2800" dirty="0" smtClean="0"/>
              <a:t>Namespace for identifiers in RDF: </a:t>
            </a:r>
            <a:r>
              <a:rPr lang="en-US" sz="2800" b="1" dirty="0" err="1" smtClean="0">
                <a:solidFill>
                  <a:schemeClr val="accent2"/>
                </a:solidFill>
              </a:rPr>
              <a:t>rdf</a:t>
            </a:r>
            <a:r>
              <a:rPr lang="en-US" sz="2800" b="1" dirty="0" smtClean="0">
                <a:solidFill>
                  <a:schemeClr val="accent2"/>
                </a:solidFill>
              </a:rPr>
              <a:t>:</a:t>
            </a:r>
          </a:p>
          <a:p>
            <a:pPr marL="0" indent="0">
              <a:buNone/>
            </a:pPr>
            <a:r>
              <a:rPr lang="en-US" dirty="0" smtClean="0">
                <a:solidFill>
                  <a:schemeClr val="accent2"/>
                </a:solidFill>
              </a:rPr>
              <a:t>   </a:t>
            </a:r>
            <a:r>
              <a:rPr lang="en-US" sz="2800" dirty="0" smtClean="0">
                <a:solidFill>
                  <a:schemeClr val="accent2"/>
                </a:solidFill>
              </a:rPr>
              <a:t>URI: </a:t>
            </a:r>
            <a:r>
              <a:rPr lang="en-US" sz="2800" dirty="0" smtClean="0">
                <a:solidFill>
                  <a:schemeClr val="accent2"/>
                </a:solidFill>
                <a:hlinkClick r:id="rId3"/>
              </a:rPr>
              <a:t>http://www3.org/1999/02/22-rdf-syntax-ns#</a:t>
            </a:r>
            <a:r>
              <a:rPr lang="en-US" sz="2800" dirty="0" smtClean="0">
                <a:solidFill>
                  <a:schemeClr val="accent2"/>
                </a:solidFill>
              </a:rPr>
              <a:t> </a:t>
            </a:r>
          </a:p>
          <a:p>
            <a:pPr marL="0" indent="0">
              <a:buNone/>
            </a:pPr>
            <a:endParaRPr lang="en-US" sz="1000" dirty="0" smtClean="0">
              <a:solidFill>
                <a:schemeClr val="accent2"/>
              </a:solidFill>
            </a:endParaRPr>
          </a:p>
          <a:p>
            <a:pPr marL="0" indent="0">
              <a:buNone/>
            </a:pPr>
            <a:r>
              <a:rPr lang="en-US" sz="2800" dirty="0" smtClean="0"/>
              <a:t>Namespace for identifiers used for the RDF schema language: </a:t>
            </a:r>
            <a:r>
              <a:rPr lang="en-US" sz="2800" b="1" dirty="0" err="1" smtClean="0">
                <a:solidFill>
                  <a:schemeClr val="accent2"/>
                </a:solidFill>
              </a:rPr>
              <a:t>rdfs</a:t>
            </a:r>
            <a:r>
              <a:rPr lang="en-US" sz="2800" b="1" dirty="0" smtClean="0">
                <a:solidFill>
                  <a:schemeClr val="accent2"/>
                </a:solidFill>
              </a:rPr>
              <a:t>:</a:t>
            </a:r>
          </a:p>
          <a:p>
            <a:pPr marL="0" indent="0">
              <a:buNone/>
            </a:pPr>
            <a:r>
              <a:rPr lang="en-US" sz="2800" dirty="0" smtClean="0">
                <a:solidFill>
                  <a:schemeClr val="accent2"/>
                </a:solidFill>
              </a:rPr>
              <a:t>   URI: </a:t>
            </a:r>
            <a:r>
              <a:rPr lang="en-US" sz="2800" dirty="0" smtClean="0">
                <a:solidFill>
                  <a:schemeClr val="accent2"/>
                </a:solidFill>
                <a:hlinkClick r:id="rId4"/>
              </a:rPr>
              <a:t>http://www3.org/2000/01/rdf-schema#</a:t>
            </a:r>
            <a:endParaRPr lang="en-US" sz="2800" dirty="0" smtClean="0">
              <a:solidFill>
                <a:schemeClr val="accent2"/>
              </a:solidFill>
            </a:endParaRPr>
          </a:p>
          <a:p>
            <a:pPr marL="0" indent="0">
              <a:buNone/>
            </a:pPr>
            <a:endParaRPr lang="en-US" sz="1000" dirty="0" smtClean="0">
              <a:solidFill>
                <a:schemeClr val="accent2"/>
              </a:solidFill>
            </a:endParaRPr>
          </a:p>
          <a:p>
            <a:pPr marL="0" indent="0">
              <a:buNone/>
            </a:pPr>
            <a:r>
              <a:rPr lang="en-US" sz="2800" dirty="0" smtClean="0"/>
              <a:t>Namespace for identifiers used for the OWL ontology language: </a:t>
            </a:r>
            <a:r>
              <a:rPr lang="en-US" sz="2800" b="1" dirty="0" smtClean="0">
                <a:solidFill>
                  <a:schemeClr val="accent2"/>
                </a:solidFill>
              </a:rPr>
              <a:t>owl: </a:t>
            </a:r>
            <a:endParaRPr lang="en-US" sz="2800" dirty="0" smtClean="0"/>
          </a:p>
          <a:p>
            <a:pPr marL="0" indent="0">
              <a:buNone/>
            </a:pPr>
            <a:r>
              <a:rPr lang="en-US" sz="2800" dirty="0" smtClean="0">
                <a:solidFill>
                  <a:schemeClr val="accent2"/>
                </a:solidFill>
              </a:rPr>
              <a:t>   URI: </a:t>
            </a:r>
            <a:r>
              <a:rPr lang="en-US" sz="2800" dirty="0" smtClean="0">
                <a:solidFill>
                  <a:schemeClr val="accent2"/>
                </a:solidFill>
                <a:hlinkClick r:id="rId5"/>
              </a:rPr>
              <a:t>http://www3.org/2002/07/owl#</a:t>
            </a:r>
            <a:r>
              <a:rPr lang="en-US" sz="2800" dirty="0" smtClean="0">
                <a:solidFill>
                  <a:schemeClr val="accent2"/>
                </a:solidFill>
              </a:rPr>
              <a:t> </a:t>
            </a:r>
          </a:p>
          <a:p>
            <a:pPr marL="0" indent="0">
              <a:buNone/>
            </a:pPr>
            <a:endParaRPr lang="en-US" sz="2800" dirty="0" smtClean="0">
              <a:solidFill>
                <a:schemeClr val="accent2"/>
              </a:solidFill>
            </a:endParaRPr>
          </a:p>
          <a:p>
            <a:pPr marL="0" indent="0">
              <a:buNone/>
            </a:pPr>
            <a:r>
              <a:rPr lang="en-US" sz="1900" dirty="0" err="1" smtClean="0"/>
              <a:t>Allemang</a:t>
            </a:r>
            <a:r>
              <a:rPr lang="en-US" sz="1900" dirty="0" smtClean="0"/>
              <a:t>, Dean &amp; </a:t>
            </a:r>
            <a:r>
              <a:rPr lang="en-US" sz="1900" dirty="0" err="1" smtClean="0"/>
              <a:t>Hendler</a:t>
            </a:r>
            <a:r>
              <a:rPr lang="en-US" sz="1900" dirty="0" smtClean="0"/>
              <a:t>, Jim. (2011). </a:t>
            </a:r>
            <a:r>
              <a:rPr lang="en-US" sz="1900" i="1" dirty="0" smtClean="0"/>
              <a:t>Semantic Web for the Working </a:t>
            </a:r>
            <a:r>
              <a:rPr lang="en-US" sz="1900" i="1" dirty="0" err="1" smtClean="0"/>
              <a:t>Ontologist</a:t>
            </a:r>
            <a:r>
              <a:rPr lang="en-US" sz="1900" dirty="0" smtClean="0"/>
              <a:t>. 2</a:t>
            </a:r>
            <a:r>
              <a:rPr lang="en-US" sz="1900" baseline="30000" dirty="0" smtClean="0"/>
              <a:t>nd</a:t>
            </a:r>
            <a:r>
              <a:rPr lang="en-US" sz="1900" dirty="0" smtClean="0"/>
              <a:t> ed. p.38.</a:t>
            </a:r>
          </a:p>
          <a:p>
            <a:pPr marL="0" indent="0">
              <a:buNone/>
            </a:pPr>
            <a:endParaRPr lang="en-US" sz="2800" dirty="0" smtClean="0">
              <a:solidFill>
                <a:schemeClr val="accent2"/>
              </a:solidFill>
            </a:endParaRPr>
          </a:p>
          <a:p>
            <a:pPr marL="0" indent="0">
              <a:buNone/>
            </a:pPr>
            <a:endParaRPr lang="en-US" sz="2800" dirty="0" smtClean="0">
              <a:solidFill>
                <a:schemeClr val="accent2"/>
              </a:solidFill>
            </a:endParaRPr>
          </a:p>
          <a:p>
            <a:pPr marL="0" indent="0">
              <a:buNone/>
            </a:pPr>
            <a:endParaRPr lang="en-US" dirty="0" smtClean="0">
              <a:solidFill>
                <a:schemeClr val="accent2"/>
              </a:solidFill>
            </a:endParaRPr>
          </a:p>
          <a:p>
            <a:pPr marL="0" indent="0">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solidFill>
                  <a:schemeClr val="accent2"/>
                </a:solidFill>
              </a:rPr>
              <a:t>w3C standard namespaces for web technologies</a:t>
            </a:r>
            <a:endParaRPr lang="en-US" sz="2600" dirty="0">
              <a:solidFill>
                <a:schemeClr val="accent2"/>
              </a:solidFill>
            </a:endParaRPr>
          </a:p>
        </p:txBody>
      </p:sp>
      <p:sp>
        <p:nvSpPr>
          <p:cNvPr id="3" name="Content Placeholder 2"/>
          <p:cNvSpPr>
            <a:spLocks noGrp="1"/>
          </p:cNvSpPr>
          <p:nvPr>
            <p:ph idx="1"/>
          </p:nvPr>
        </p:nvSpPr>
        <p:spPr>
          <a:xfrm>
            <a:off x="304800" y="1554162"/>
            <a:ext cx="8686800" cy="5303838"/>
          </a:xfrm>
        </p:spPr>
        <p:txBody>
          <a:bodyPr>
            <a:normAutofit fontScale="92500" lnSpcReduction="10000"/>
          </a:bodyPr>
          <a:lstStyle/>
          <a:p>
            <a:pPr marL="0" indent="0" algn="ctr">
              <a:buNone/>
            </a:pPr>
            <a:r>
              <a:rPr lang="en-US" dirty="0" smtClean="0"/>
              <a:t>The prefix </a:t>
            </a:r>
            <a:r>
              <a:rPr lang="en-US" b="1" dirty="0" smtClean="0"/>
              <a:t>xml</a:t>
            </a:r>
            <a:r>
              <a:rPr lang="en-US" dirty="0" smtClean="0"/>
              <a:t> is by definition bound to the namespace name: </a:t>
            </a:r>
            <a:r>
              <a:rPr lang="en-US" dirty="0" smtClean="0">
                <a:hlinkClick r:id="rId3"/>
              </a:rPr>
              <a:t>http://www.w3.org/XML/1998/namespace</a:t>
            </a:r>
            <a:r>
              <a:rPr lang="en-US" dirty="0" smtClean="0"/>
              <a:t>.</a:t>
            </a:r>
          </a:p>
          <a:p>
            <a:pPr marL="0" indent="0" algn="ctr">
              <a:buNone/>
            </a:pPr>
            <a:endParaRPr lang="en-US" b="1" dirty="0" smtClean="0"/>
          </a:p>
          <a:p>
            <a:pPr marL="0" indent="0" algn="ctr">
              <a:buNone/>
            </a:pPr>
            <a:r>
              <a:rPr lang="en-US" b="1" dirty="0" smtClean="0"/>
              <a:t>Namespace for XLM schema definitions: </a:t>
            </a:r>
            <a:r>
              <a:rPr lang="en-US" b="1" dirty="0" err="1" smtClean="0">
                <a:solidFill>
                  <a:schemeClr val="accent2"/>
                </a:solidFill>
              </a:rPr>
              <a:t>xsd</a:t>
            </a:r>
            <a:r>
              <a:rPr lang="en-US" b="1" dirty="0" smtClean="0">
                <a:solidFill>
                  <a:schemeClr val="accent2"/>
                </a:solidFill>
              </a:rPr>
              <a:t>:</a:t>
            </a:r>
            <a:r>
              <a:rPr lang="en-US" b="1" dirty="0" smtClean="0"/>
              <a:t> </a:t>
            </a:r>
          </a:p>
          <a:p>
            <a:pPr marL="0" indent="0" algn="ctr">
              <a:buNone/>
            </a:pPr>
            <a:endParaRPr lang="en-US" sz="1000" b="1" dirty="0" smtClean="0"/>
          </a:p>
          <a:p>
            <a:pPr marL="0" indent="0" algn="ctr">
              <a:buNone/>
            </a:pPr>
            <a:r>
              <a:rPr lang="en-US" dirty="0" smtClean="0"/>
              <a:t>The prefix </a:t>
            </a:r>
            <a:r>
              <a:rPr lang="en-US" b="1" dirty="0" err="1" smtClean="0"/>
              <a:t>xmlns</a:t>
            </a:r>
            <a:r>
              <a:rPr lang="en-US" dirty="0" smtClean="0"/>
              <a:t> is used only to declare namespace bindings and is by definition bound to the namespace name </a:t>
            </a:r>
            <a:r>
              <a:rPr lang="en-US" dirty="0" smtClean="0">
                <a:hlinkClick r:id="rId4"/>
              </a:rPr>
              <a:t>http://www.w3.org/2000/xmlns/</a:t>
            </a:r>
            <a:r>
              <a:rPr lang="en-US" dirty="0" smtClean="0"/>
              <a:t>.</a:t>
            </a:r>
          </a:p>
          <a:p>
            <a:pPr marL="0" indent="0">
              <a:buNone/>
            </a:pPr>
            <a:endParaRPr lang="en-US" dirty="0" smtClean="0"/>
          </a:p>
          <a:p>
            <a:pPr marL="0" indent="0">
              <a:buNone/>
            </a:pPr>
            <a:r>
              <a:rPr lang="en-US" sz="1900" dirty="0" smtClean="0"/>
              <a:t>W3C.Bray, Tim, Hollander, Dave, Layman, Andrew, Tobin, Richard. (2005, August 16).Namespaces in XML 1.1 (Second Edition). Downloaded April 13, 2014 from </a:t>
            </a:r>
            <a:r>
              <a:rPr lang="en-US" sz="1900" dirty="0" smtClean="0">
                <a:hlinkClick r:id="rId5"/>
              </a:rPr>
              <a:t>http://www.w3.org/TR/xml-names11/</a:t>
            </a:r>
            <a:r>
              <a:rPr lang="en-US" sz="1900" dirty="0" smtClean="0"/>
              <a:t> .</a:t>
            </a:r>
          </a:p>
          <a:p>
            <a:pPr marL="0" indent="0">
              <a:buNone/>
            </a:pPr>
            <a:endParaRPr lang="en-US" dirty="0" smtClean="0"/>
          </a:p>
          <a:p>
            <a:pPr marL="0" indent="0">
              <a:buNone/>
            </a:pPr>
            <a:endParaRPr lang="en-US" dirty="0" smtClean="0">
              <a:solidFill>
                <a:schemeClr val="accent2"/>
              </a:solidFill>
            </a:endParaRPr>
          </a:p>
          <a:p>
            <a:pPr marL="0" indent="0">
              <a:buNone/>
            </a:pPr>
            <a:endParaRPr lang="en-US" dirty="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solidFill>
              </a:rPr>
              <a:t>Four principles of Linked data</a:t>
            </a:r>
            <a:endParaRPr lang="en-US" dirty="0">
              <a:solidFill>
                <a:schemeClr val="accent2"/>
              </a:solidFill>
            </a:endParaRPr>
          </a:p>
        </p:txBody>
      </p:sp>
      <p:sp>
        <p:nvSpPr>
          <p:cNvPr id="3" name="Content Placeholder 2"/>
          <p:cNvSpPr>
            <a:spLocks noGrp="1"/>
          </p:cNvSpPr>
          <p:nvPr>
            <p:ph idx="1"/>
          </p:nvPr>
        </p:nvSpPr>
        <p:spPr>
          <a:xfrm>
            <a:off x="304800" y="1554162"/>
            <a:ext cx="8686800" cy="4999038"/>
          </a:xfrm>
        </p:spPr>
        <p:txBody>
          <a:bodyPr>
            <a:normAutofit lnSpcReduction="10000"/>
          </a:bodyPr>
          <a:lstStyle/>
          <a:p>
            <a:pPr marL="0" indent="0">
              <a:buNone/>
            </a:pPr>
            <a:r>
              <a:rPr lang="en-US" sz="2400" dirty="0" smtClean="0"/>
              <a:t>The four principles of Linked Data as set forth by Tim Berners-Lee are as follows:</a:t>
            </a:r>
          </a:p>
          <a:p>
            <a:pPr marL="457200" indent="-457200">
              <a:buSzPct val="100000"/>
              <a:buFont typeface="+mj-lt"/>
              <a:buAutoNum type="arabicPeriod"/>
            </a:pPr>
            <a:r>
              <a:rPr lang="en-US" sz="2400" dirty="0" smtClean="0"/>
              <a:t>Use Uniform Resource Identifiers (URIs) as names for things.</a:t>
            </a:r>
          </a:p>
          <a:p>
            <a:pPr marL="457200" indent="-457200">
              <a:buSzPct val="100000"/>
              <a:buFont typeface="+mj-lt"/>
              <a:buAutoNum type="arabicPeriod"/>
            </a:pPr>
            <a:r>
              <a:rPr lang="en-US" sz="2400" dirty="0" smtClean="0"/>
              <a:t>Use Hypertext Transfer Protocol (HTTP) URIs so that people can look up those names.</a:t>
            </a:r>
          </a:p>
          <a:p>
            <a:pPr marL="457200" indent="-457200">
              <a:buSzPct val="100000"/>
              <a:buFont typeface="+mj-lt"/>
              <a:buAutoNum type="arabicPeriod"/>
            </a:pPr>
            <a:r>
              <a:rPr lang="en-US" sz="2400" dirty="0" smtClean="0"/>
              <a:t>When someone looks up a URI, provide useful information, using the standards (RDF, SPARQL).</a:t>
            </a:r>
          </a:p>
          <a:p>
            <a:pPr marL="457200" indent="-457200">
              <a:buSzPct val="100000"/>
              <a:buFont typeface="+mj-lt"/>
              <a:buAutoNum type="arabicPeriod"/>
            </a:pPr>
            <a:r>
              <a:rPr lang="en-US" sz="2400" dirty="0" smtClean="0"/>
              <a:t>Include links to other URIs so that they can discover more things.</a:t>
            </a:r>
          </a:p>
          <a:p>
            <a:pPr>
              <a:buNone/>
            </a:pPr>
            <a:endParaRPr lang="en-US" sz="2000" dirty="0" smtClean="0"/>
          </a:p>
          <a:p>
            <a:pPr>
              <a:buNone/>
            </a:pPr>
            <a:endParaRPr lang="en-US" sz="2000" dirty="0" smtClean="0"/>
          </a:p>
          <a:p>
            <a:pPr marL="0" indent="0">
              <a:buNone/>
            </a:pPr>
            <a:r>
              <a:rPr lang="en-US" sz="1800" dirty="0" smtClean="0"/>
              <a:t>Hart, Glen &amp; </a:t>
            </a:r>
            <a:r>
              <a:rPr lang="en-US" sz="1800" dirty="0" err="1" smtClean="0"/>
              <a:t>Dolbear</a:t>
            </a:r>
            <a:r>
              <a:rPr lang="en-US" sz="1800" dirty="0" smtClean="0"/>
              <a:t>, Catherine. (2013). </a:t>
            </a:r>
            <a:r>
              <a:rPr lang="en-US" sz="1800" i="1" dirty="0" smtClean="0"/>
              <a:t>Linked Data: A Geographic Perspective</a:t>
            </a:r>
            <a:r>
              <a:rPr lang="en-US" sz="1800" dirty="0" smtClean="0"/>
              <a:t>. Boca Raton: CRC Press, p.107.</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Dublin core namespaces</a:t>
            </a:r>
            <a:endParaRPr lang="en-US" dirty="0">
              <a:solidFill>
                <a:schemeClr val="accent2"/>
              </a:solidFill>
            </a:endParaRPr>
          </a:p>
        </p:txBody>
      </p:sp>
      <p:sp>
        <p:nvSpPr>
          <p:cNvPr id="3" name="Content Placeholder 2"/>
          <p:cNvSpPr>
            <a:spLocks noGrp="1"/>
          </p:cNvSpPr>
          <p:nvPr>
            <p:ph idx="1"/>
          </p:nvPr>
        </p:nvSpPr>
        <p:spPr>
          <a:xfrm>
            <a:off x="304800" y="1447800"/>
            <a:ext cx="8686800" cy="5105400"/>
          </a:xfrm>
        </p:spPr>
        <p:txBody>
          <a:bodyPr>
            <a:normAutofit fontScale="47500" lnSpcReduction="20000"/>
          </a:bodyPr>
          <a:lstStyle/>
          <a:p>
            <a:pPr marL="0" indent="0">
              <a:buNone/>
            </a:pPr>
            <a:r>
              <a:rPr lang="en-US" sz="4500" dirty="0" smtClean="0"/>
              <a:t>The </a:t>
            </a:r>
            <a:r>
              <a:rPr lang="en-US" sz="4500" i="1" dirty="0" smtClean="0"/>
              <a:t>DCMI namespace URI</a:t>
            </a:r>
            <a:r>
              <a:rPr lang="en-US" sz="4500" dirty="0" smtClean="0"/>
              <a:t> for the collection of all DCMI properties, classes and encoding schemes (other than the properties in the Dublin Core Metadata Element Set, Version 1.1 [</a:t>
            </a:r>
            <a:r>
              <a:rPr lang="en-US" sz="4500" dirty="0" smtClean="0">
                <a:hlinkClick r:id="rId3"/>
              </a:rPr>
              <a:t>DCMES</a:t>
            </a:r>
            <a:r>
              <a:rPr lang="en-US" sz="4500" dirty="0" smtClean="0"/>
              <a:t>], the classes in the DCMI Type Vocabulary [</a:t>
            </a:r>
            <a:r>
              <a:rPr lang="en-US" sz="4500" dirty="0" smtClean="0">
                <a:hlinkClick r:id="rId3"/>
              </a:rPr>
              <a:t>DCMI-TYPE</a:t>
            </a:r>
            <a:r>
              <a:rPr lang="en-US" sz="4500" dirty="0" smtClean="0"/>
              <a:t>] and the </a:t>
            </a:r>
            <a:r>
              <a:rPr lang="en-US" sz="4500" i="1" dirty="0" smtClean="0"/>
              <a:t>terms</a:t>
            </a:r>
            <a:r>
              <a:rPr lang="en-US" sz="4500" dirty="0" smtClean="0"/>
              <a:t> used in the DCMI Abstract Model) is: </a:t>
            </a:r>
            <a:r>
              <a:rPr lang="en-US" sz="4500" dirty="0" smtClean="0">
                <a:hlinkClick r:id="rId4"/>
              </a:rPr>
              <a:t>http://purl.org/dc/terms/</a:t>
            </a:r>
            <a:endParaRPr lang="en-US" sz="4500" dirty="0" smtClean="0"/>
          </a:p>
          <a:p>
            <a:pPr marL="0" indent="0">
              <a:buNone/>
            </a:pPr>
            <a:endParaRPr lang="en-US" sz="3800" dirty="0" smtClean="0"/>
          </a:p>
          <a:p>
            <a:pPr marL="0" indent="0">
              <a:buNone/>
            </a:pPr>
            <a:r>
              <a:rPr lang="en-US" sz="4500" dirty="0" smtClean="0"/>
              <a:t>The </a:t>
            </a:r>
            <a:r>
              <a:rPr lang="en-US" sz="4500" i="1" dirty="0" smtClean="0"/>
              <a:t>DCMI namespace URI</a:t>
            </a:r>
            <a:r>
              <a:rPr lang="en-US" sz="4500" dirty="0" smtClean="0"/>
              <a:t> for the collection of </a:t>
            </a:r>
            <a:r>
              <a:rPr lang="en-US" sz="4500" i="1" dirty="0" smtClean="0"/>
              <a:t>classes</a:t>
            </a:r>
            <a:r>
              <a:rPr lang="en-US" sz="4500" dirty="0" smtClean="0"/>
              <a:t> in the DCMI Type Vocabulary [</a:t>
            </a:r>
            <a:r>
              <a:rPr lang="en-US" sz="4500" dirty="0" smtClean="0">
                <a:hlinkClick r:id="rId3"/>
              </a:rPr>
              <a:t>DCMI-TYPE</a:t>
            </a:r>
            <a:r>
              <a:rPr lang="en-US" sz="4500" dirty="0" smtClean="0"/>
              <a:t>] is: </a:t>
            </a:r>
            <a:r>
              <a:rPr lang="en-US" sz="4500" dirty="0" smtClean="0">
                <a:hlinkClick r:id="rId5"/>
              </a:rPr>
              <a:t>http://purl.org/dc/dcmitype/</a:t>
            </a:r>
            <a:endParaRPr lang="en-US" sz="4500" dirty="0" smtClean="0"/>
          </a:p>
          <a:p>
            <a:pPr marL="0" indent="0">
              <a:buNone/>
            </a:pPr>
            <a:endParaRPr lang="en-US" sz="3800" dirty="0" smtClean="0"/>
          </a:p>
          <a:p>
            <a:pPr marL="0" indent="0">
              <a:buNone/>
            </a:pPr>
            <a:r>
              <a:rPr lang="en-US" sz="4500" dirty="0" smtClean="0"/>
              <a:t>The </a:t>
            </a:r>
            <a:r>
              <a:rPr lang="en-US" sz="4500" i="1" dirty="0" smtClean="0"/>
              <a:t>DCMI namespace URI</a:t>
            </a:r>
            <a:r>
              <a:rPr lang="en-US" sz="4500" dirty="0" smtClean="0"/>
              <a:t> for the collection of </a:t>
            </a:r>
            <a:r>
              <a:rPr lang="en-US" sz="4500" i="1" dirty="0" smtClean="0"/>
              <a:t>DCMI terms</a:t>
            </a:r>
            <a:r>
              <a:rPr lang="en-US" sz="4500" dirty="0" smtClean="0"/>
              <a:t> used in the DCMI Abstract Model is: </a:t>
            </a:r>
            <a:r>
              <a:rPr lang="en-US" sz="4500" dirty="0" smtClean="0">
                <a:hlinkClick r:id="rId6"/>
              </a:rPr>
              <a:t>http://purl.org/dc/dcam/</a:t>
            </a:r>
            <a:endParaRPr lang="en-US" sz="4500" dirty="0" smtClean="0"/>
          </a:p>
          <a:p>
            <a:pPr marL="0" indent="0">
              <a:buNone/>
            </a:pPr>
            <a:endParaRPr lang="en-US" sz="3800" dirty="0" smtClean="0"/>
          </a:p>
          <a:p>
            <a:pPr marL="0" indent="0">
              <a:buNone/>
            </a:pPr>
            <a:r>
              <a:rPr lang="en-US" sz="4500" dirty="0" smtClean="0"/>
              <a:t>The </a:t>
            </a:r>
            <a:r>
              <a:rPr lang="en-US" sz="4500" i="1" dirty="0" smtClean="0"/>
              <a:t>DCMI namespace URI</a:t>
            </a:r>
            <a:r>
              <a:rPr lang="en-US" sz="4500" dirty="0" smtClean="0"/>
              <a:t> for the collection of legacy properties that make up the Dublin Core Metadata Element Set, Version 1.1 [</a:t>
            </a:r>
            <a:r>
              <a:rPr lang="en-US" sz="4500" dirty="0" smtClean="0">
                <a:hlinkClick r:id="rId3"/>
              </a:rPr>
              <a:t>DCMES</a:t>
            </a:r>
            <a:r>
              <a:rPr lang="en-US" sz="4500" dirty="0" smtClean="0"/>
              <a:t>] is: </a:t>
            </a:r>
            <a:r>
              <a:rPr lang="en-US" sz="4500" dirty="0" smtClean="0">
                <a:hlinkClick r:id="rId7"/>
              </a:rPr>
              <a:t>http://purl.org/dc/elements/1.1/</a:t>
            </a:r>
            <a:endParaRPr lang="en-US" sz="4500" dirty="0" smtClean="0"/>
          </a:p>
          <a:p>
            <a:pPr marL="0" indent="0">
              <a:buNone/>
            </a:pPr>
            <a:endParaRPr lang="en-US" dirty="0" smtClean="0"/>
          </a:p>
          <a:p>
            <a:pPr marL="0" indent="0">
              <a:buNone/>
            </a:pPr>
            <a:endParaRPr lang="en-US" sz="2500" dirty="0" smtClean="0"/>
          </a:p>
          <a:p>
            <a:pPr marL="0" indent="0">
              <a:buNone/>
            </a:pPr>
            <a:r>
              <a:rPr lang="en-US" sz="3300" dirty="0" smtClean="0"/>
              <a:t>Dublin Core Initiative. DCMI term declarations represented in RDF schema language. Downloaded April 12, 2014 from </a:t>
            </a:r>
            <a:r>
              <a:rPr lang="en-US" sz="3300" dirty="0" smtClean="0">
                <a:hlinkClick r:id="rId8"/>
              </a:rPr>
              <a:t>http://dublincore.org/schemas/rdfs/</a:t>
            </a:r>
            <a:endParaRPr lang="en-US" sz="3300" dirty="0" smtClean="0"/>
          </a:p>
          <a:p>
            <a:pPr marL="0" indent="0">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Qualified Names(</a:t>
            </a:r>
            <a:r>
              <a:rPr lang="en-US" dirty="0" err="1" smtClean="0">
                <a:solidFill>
                  <a:schemeClr val="accent2"/>
                </a:solidFill>
              </a:rPr>
              <a:t>QName</a:t>
            </a:r>
            <a:r>
              <a:rPr lang="en-US" dirty="0" smtClean="0">
                <a:solidFill>
                  <a:schemeClr val="accent2"/>
                </a:solidFill>
              </a:rPr>
              <a:t>)</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b="1" dirty="0" smtClean="0"/>
              <a:t>Some triples can be represented using an abbreviated form of a namespace called an XML qualified name (or </a:t>
            </a:r>
            <a:r>
              <a:rPr lang="en-US" b="1" dirty="0" err="1" smtClean="0"/>
              <a:t>Qname</a:t>
            </a:r>
            <a:r>
              <a:rPr lang="en-US" b="1" dirty="0" smtClean="0"/>
              <a:t>).</a:t>
            </a:r>
          </a:p>
          <a:p>
            <a:pPr indent="0">
              <a:buNone/>
            </a:pPr>
            <a:endParaRPr lang="en-US" dirty="0" smtClean="0"/>
          </a:p>
          <a:p>
            <a:pPr indent="0">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Parts of a </a:t>
            </a:r>
            <a:r>
              <a:rPr lang="en-US" dirty="0" err="1" smtClean="0">
                <a:solidFill>
                  <a:srgbClr val="C00000"/>
                </a:solidFill>
              </a:rPr>
              <a:t>QName</a:t>
            </a:r>
            <a:endParaRPr lang="en-US" dirty="0">
              <a:solidFill>
                <a:srgbClr val="C00000"/>
              </a:solidFill>
            </a:endParaRPr>
          </a:p>
        </p:txBody>
      </p:sp>
      <p:sp>
        <p:nvSpPr>
          <p:cNvPr id="3" name="Content Placeholder 2"/>
          <p:cNvSpPr>
            <a:spLocks noGrp="1"/>
          </p:cNvSpPr>
          <p:nvPr>
            <p:ph idx="1"/>
          </p:nvPr>
        </p:nvSpPr>
        <p:spPr>
          <a:xfrm>
            <a:off x="304800" y="1371600"/>
            <a:ext cx="8686800" cy="5105400"/>
          </a:xfrm>
        </p:spPr>
        <p:txBody>
          <a:bodyPr>
            <a:normAutofit fontScale="92500" lnSpcReduction="10000"/>
          </a:bodyPr>
          <a:lstStyle/>
          <a:p>
            <a:pPr indent="0">
              <a:buNone/>
            </a:pPr>
            <a:r>
              <a:rPr lang="en-US" sz="3000" dirty="0" smtClean="0"/>
              <a:t>A </a:t>
            </a:r>
            <a:r>
              <a:rPr lang="en-US" sz="3000" dirty="0" err="1" smtClean="0"/>
              <a:t>QName</a:t>
            </a:r>
            <a:r>
              <a:rPr lang="en-US" sz="3000" dirty="0" smtClean="0"/>
              <a:t> contains a </a:t>
            </a:r>
            <a:r>
              <a:rPr lang="en-US" sz="3000" i="1" dirty="0" smtClean="0"/>
              <a:t>prefix</a:t>
            </a:r>
            <a:r>
              <a:rPr lang="en-US" sz="3000" dirty="0" smtClean="0"/>
              <a:t> that has been assigned to a namespace URI, followed by a colon, and then a </a:t>
            </a:r>
            <a:r>
              <a:rPr lang="en-US" sz="3000" i="1" dirty="0" smtClean="0"/>
              <a:t>local name</a:t>
            </a:r>
            <a:r>
              <a:rPr lang="en-US" sz="3000" dirty="0" smtClean="0"/>
              <a:t>.</a:t>
            </a:r>
          </a:p>
          <a:p>
            <a:pPr indent="0">
              <a:buNone/>
            </a:pPr>
            <a:endParaRPr lang="en-US" sz="1000" dirty="0" smtClean="0"/>
          </a:p>
          <a:p>
            <a:pPr indent="0">
              <a:buNone/>
            </a:pPr>
            <a:r>
              <a:rPr lang="en-US" sz="3000" dirty="0" err="1" smtClean="0">
                <a:solidFill>
                  <a:schemeClr val="accent2"/>
                </a:solidFill>
              </a:rPr>
              <a:t>QName</a:t>
            </a:r>
            <a:r>
              <a:rPr lang="en-US" sz="3000" dirty="0" smtClean="0">
                <a:solidFill>
                  <a:schemeClr val="accent2"/>
                </a:solidFill>
              </a:rPr>
              <a:t>:</a:t>
            </a:r>
            <a:r>
              <a:rPr lang="en-US" sz="3000" dirty="0" smtClean="0"/>
              <a:t> </a:t>
            </a:r>
            <a:r>
              <a:rPr lang="en-US" sz="3000" dirty="0" err="1" smtClean="0"/>
              <a:t>dc:creator</a:t>
            </a:r>
            <a:endParaRPr lang="en-US" sz="3000" dirty="0" smtClean="0"/>
          </a:p>
          <a:p>
            <a:pPr indent="0">
              <a:buNone/>
            </a:pPr>
            <a:endParaRPr lang="en-US" sz="1200" dirty="0" smtClean="0"/>
          </a:p>
          <a:p>
            <a:pPr indent="0">
              <a:buNone/>
            </a:pPr>
            <a:r>
              <a:rPr lang="en-US" sz="3000" dirty="0" smtClean="0">
                <a:solidFill>
                  <a:schemeClr val="accent2"/>
                </a:solidFill>
              </a:rPr>
              <a:t>Prefix:</a:t>
            </a:r>
            <a:r>
              <a:rPr lang="en-US" sz="3000" dirty="0" smtClean="0"/>
              <a:t> dc</a:t>
            </a:r>
          </a:p>
          <a:p>
            <a:pPr indent="0">
              <a:buNone/>
            </a:pPr>
            <a:r>
              <a:rPr lang="en-US" sz="3000" dirty="0" smtClean="0">
                <a:solidFill>
                  <a:schemeClr val="accent2"/>
                </a:solidFill>
              </a:rPr>
              <a:t>Local </a:t>
            </a:r>
            <a:r>
              <a:rPr lang="en-US" sz="3000" dirty="0" err="1" smtClean="0">
                <a:solidFill>
                  <a:schemeClr val="accent2"/>
                </a:solidFill>
              </a:rPr>
              <a:t>name</a:t>
            </a:r>
            <a:r>
              <a:rPr lang="en-US" sz="3000" dirty="0" err="1" smtClean="0"/>
              <a:t>:creator</a:t>
            </a:r>
            <a:endParaRPr lang="en-US" sz="3000" dirty="0" smtClean="0"/>
          </a:p>
          <a:p>
            <a:pPr indent="0">
              <a:buNone/>
            </a:pPr>
            <a:endParaRPr lang="en-US" sz="1200" dirty="0" smtClean="0"/>
          </a:p>
          <a:p>
            <a:pPr indent="0">
              <a:buNone/>
            </a:pPr>
            <a:r>
              <a:rPr lang="en-US" sz="3000" dirty="0" smtClean="0">
                <a:solidFill>
                  <a:schemeClr val="accent2"/>
                </a:solidFill>
              </a:rPr>
              <a:t>Namespace URI: </a:t>
            </a:r>
            <a:r>
              <a:rPr lang="en-US" sz="3000" dirty="0" smtClean="0"/>
              <a:t>http://purl.org/dc/elements/1.1/creator </a:t>
            </a:r>
            <a:br>
              <a:rPr lang="en-US" sz="3000" dirty="0" smtClean="0"/>
            </a:br>
            <a:endParaRPr lang="en-US" sz="3000" dirty="0" smtClean="0"/>
          </a:p>
          <a:p>
            <a:pPr indent="0">
              <a:buNone/>
            </a:pPr>
            <a:r>
              <a:rPr lang="en-US" sz="1800" dirty="0" smtClean="0"/>
              <a:t>Frank </a:t>
            </a:r>
            <a:r>
              <a:rPr lang="en-US" sz="1800" dirty="0" err="1" smtClean="0"/>
              <a:t>Manola</a:t>
            </a:r>
            <a:r>
              <a:rPr lang="en-US" sz="1800" dirty="0" smtClean="0"/>
              <a:t>, &amp; Miller, Eric. (2004, Feb. 10). RDF Primer. Accessed October 29, 2011 from </a:t>
            </a:r>
            <a:r>
              <a:rPr lang="en-US" sz="1800" u="sng" dirty="0" smtClean="0">
                <a:hlinkClick r:id="rId3"/>
              </a:rPr>
              <a:t>http://www.w3.org/TR/rdf-primer/</a:t>
            </a:r>
            <a:endParaRPr lang="en-US" sz="1800" dirty="0" smtClean="0"/>
          </a:p>
          <a:p>
            <a:pPr indent="0">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solidFill>
              </a:rPr>
              <a:t>Dublin Core </a:t>
            </a:r>
            <a:r>
              <a:rPr lang="en-US" dirty="0" err="1" smtClean="0">
                <a:solidFill>
                  <a:schemeClr val="accent2"/>
                </a:solidFill>
              </a:rPr>
              <a:t>Qname</a:t>
            </a:r>
            <a:r>
              <a:rPr lang="en-US" dirty="0" smtClean="0">
                <a:solidFill>
                  <a:schemeClr val="accent2"/>
                </a:solidFill>
              </a:rPr>
              <a:t> Examples</a:t>
            </a:r>
            <a:endParaRPr lang="en-US" dirty="0">
              <a:solidFill>
                <a:schemeClr val="accent2"/>
              </a:solidFill>
            </a:endParaRPr>
          </a:p>
        </p:txBody>
      </p:sp>
      <p:sp>
        <p:nvSpPr>
          <p:cNvPr id="3" name="Content Placeholder 2"/>
          <p:cNvSpPr>
            <a:spLocks noGrp="1"/>
          </p:cNvSpPr>
          <p:nvPr>
            <p:ph idx="1"/>
          </p:nvPr>
        </p:nvSpPr>
        <p:spPr>
          <a:xfrm>
            <a:off x="304800" y="1554162"/>
            <a:ext cx="8686800" cy="4922838"/>
          </a:xfrm>
        </p:spPr>
        <p:txBody>
          <a:bodyPr>
            <a:normAutofit fontScale="92500" lnSpcReduction="10000"/>
          </a:bodyPr>
          <a:lstStyle/>
          <a:p>
            <a:pPr indent="0">
              <a:buNone/>
            </a:pPr>
            <a:r>
              <a:rPr lang="en-US" b="1" dirty="0" err="1" smtClean="0"/>
              <a:t>dc:title</a:t>
            </a:r>
            <a:endParaRPr lang="en-US" b="1" dirty="0" smtClean="0">
              <a:hlinkClick r:id="rId3"/>
            </a:endParaRPr>
          </a:p>
          <a:p>
            <a:pPr indent="0">
              <a:buNone/>
            </a:pPr>
            <a:r>
              <a:rPr lang="en-US" b="1" dirty="0" smtClean="0">
                <a:hlinkClick r:id="rId3"/>
              </a:rPr>
              <a:t>http://purl.org/dc/terms/title</a:t>
            </a:r>
            <a:r>
              <a:rPr lang="en-US" b="1" dirty="0" smtClean="0"/>
              <a:t> </a:t>
            </a:r>
          </a:p>
          <a:p>
            <a:pPr indent="0">
              <a:buNone/>
            </a:pPr>
            <a:endParaRPr lang="en-US" sz="900" b="1" dirty="0" smtClean="0"/>
          </a:p>
          <a:p>
            <a:pPr indent="0">
              <a:buNone/>
            </a:pPr>
            <a:r>
              <a:rPr lang="en-US" b="1" dirty="0" err="1" smtClean="0"/>
              <a:t>dcterms:format</a:t>
            </a:r>
            <a:endParaRPr lang="en-US" b="1" dirty="0" smtClean="0">
              <a:hlinkClick r:id="rId4" tooltip="http://purl.org/dc/terms/"/>
            </a:endParaRPr>
          </a:p>
          <a:p>
            <a:pPr indent="0">
              <a:buNone/>
            </a:pPr>
            <a:r>
              <a:rPr lang="en-US" b="1" dirty="0" smtClean="0">
                <a:hlinkClick r:id="rId5" tooltip="http://purl.org/dc/terms/"/>
              </a:rPr>
              <a:t>http://purl.org/dc/terms/format</a:t>
            </a:r>
            <a:endParaRPr lang="en-US" b="1" dirty="0" smtClean="0"/>
          </a:p>
          <a:p>
            <a:pPr indent="0">
              <a:buNone/>
            </a:pPr>
            <a:endParaRPr lang="en-US" sz="1100" b="1" dirty="0" smtClean="0"/>
          </a:p>
          <a:p>
            <a:pPr indent="0">
              <a:buNone/>
            </a:pPr>
            <a:r>
              <a:rPr lang="en-US" b="1" dirty="0" err="1" smtClean="0"/>
              <a:t>dcterms:subject</a:t>
            </a:r>
            <a:endParaRPr lang="en-US" b="1" dirty="0" smtClean="0"/>
          </a:p>
          <a:p>
            <a:pPr indent="0">
              <a:buNone/>
            </a:pPr>
            <a:endParaRPr lang="en-US" sz="900" b="1" dirty="0" smtClean="0"/>
          </a:p>
          <a:p>
            <a:pPr indent="0">
              <a:buNone/>
            </a:pPr>
            <a:r>
              <a:rPr lang="en-US" b="1" dirty="0" smtClean="0">
                <a:hlinkClick r:id="rId6"/>
              </a:rPr>
              <a:t>http://purl.org/dc/terms/subject</a:t>
            </a:r>
            <a:endParaRPr lang="en-US" b="1" dirty="0" smtClean="0"/>
          </a:p>
          <a:p>
            <a:pPr indent="0">
              <a:buNone/>
            </a:pPr>
            <a:endParaRPr lang="en-US" sz="1000" b="1" dirty="0" smtClean="0"/>
          </a:p>
          <a:p>
            <a:pPr indent="0">
              <a:buNone/>
            </a:pPr>
            <a:r>
              <a:rPr lang="en-US" b="1" dirty="0" err="1" smtClean="0"/>
              <a:t>dc:creator</a:t>
            </a:r>
            <a:endParaRPr lang="en-US" b="1" dirty="0" smtClean="0">
              <a:hlinkClick r:id="rId7"/>
            </a:endParaRPr>
          </a:p>
          <a:p>
            <a:pPr indent="0">
              <a:buNone/>
            </a:pPr>
            <a:r>
              <a:rPr lang="en-US" b="1" dirty="0" smtClean="0">
                <a:hlinkClick r:id="rId7"/>
              </a:rPr>
              <a:t>http://purl.org/dc/elements/1.1/creator</a:t>
            </a:r>
            <a:endParaRPr lang="en-US" b="1" dirty="0" smtClean="0"/>
          </a:p>
          <a:p>
            <a:pPr indent="0">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2"/>
                </a:solidFill>
              </a:rPr>
              <a:t>Forming an absolute </a:t>
            </a:r>
            <a:r>
              <a:rPr lang="en-US" sz="2800" dirty="0" err="1" smtClean="0">
                <a:solidFill>
                  <a:schemeClr val="accent2"/>
                </a:solidFill>
              </a:rPr>
              <a:t>Iri</a:t>
            </a:r>
            <a:r>
              <a:rPr lang="en-US" sz="2800" dirty="0" smtClean="0">
                <a:solidFill>
                  <a:schemeClr val="accent2"/>
                </a:solidFill>
              </a:rPr>
              <a:t> ref from a </a:t>
            </a:r>
            <a:r>
              <a:rPr lang="en-US" sz="2800" dirty="0" err="1" smtClean="0">
                <a:solidFill>
                  <a:schemeClr val="accent2"/>
                </a:solidFill>
              </a:rPr>
              <a:t>QName</a:t>
            </a:r>
            <a:endParaRPr lang="en-US" sz="2800"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b="1" dirty="0" smtClean="0"/>
              <a:t>The full (absolute) </a:t>
            </a:r>
            <a:r>
              <a:rPr lang="en-US" b="1" dirty="0" err="1" smtClean="0"/>
              <a:t>IRIref</a:t>
            </a:r>
            <a:r>
              <a:rPr lang="en-US" b="1" dirty="0" smtClean="0"/>
              <a:t> is formed from the </a:t>
            </a:r>
            <a:r>
              <a:rPr lang="en-US" b="1" dirty="0" err="1" smtClean="0"/>
              <a:t>QName</a:t>
            </a:r>
            <a:r>
              <a:rPr lang="en-US" b="1" dirty="0" smtClean="0"/>
              <a:t> by appending the local name to the namespace IRI assigned to the prefix.</a:t>
            </a:r>
          </a:p>
          <a:p>
            <a:pPr marL="0" indent="0">
              <a:buNone/>
            </a:pPr>
            <a:endParaRPr lang="en-US" b="1" dirty="0" smtClean="0"/>
          </a:p>
          <a:p>
            <a:pPr marL="0" indent="0">
              <a:buNone/>
            </a:pPr>
            <a:endParaRPr lang="en-US" b="1" dirty="0" smtClean="0"/>
          </a:p>
          <a:p>
            <a:pPr marL="0" indent="0">
              <a:buNone/>
            </a:pPr>
            <a:endParaRPr lang="en-US" b="1" dirty="0" smtClean="0"/>
          </a:p>
          <a:p>
            <a:pPr marL="0" indent="0">
              <a:buNone/>
            </a:pPr>
            <a:endParaRPr lang="en-US" b="1" dirty="0" smtClean="0"/>
          </a:p>
          <a:p>
            <a:pPr marL="0" indent="0">
              <a:buNone/>
            </a:pPr>
            <a:r>
              <a:rPr lang="en-US" sz="1800" dirty="0" smtClean="0"/>
              <a:t>Frank </a:t>
            </a:r>
            <a:r>
              <a:rPr lang="en-US" sz="1800" dirty="0" err="1" smtClean="0"/>
              <a:t>Manola</a:t>
            </a:r>
            <a:r>
              <a:rPr lang="en-US" sz="1800" dirty="0" smtClean="0"/>
              <a:t>, &amp; Miller, Eric. (2004, Feb. 10). RDF Primer. Accessed October 29, 2011 from </a:t>
            </a:r>
            <a:r>
              <a:rPr lang="en-US" sz="1800" u="sng" dirty="0" smtClean="0">
                <a:hlinkClick r:id="rId3"/>
              </a:rPr>
              <a:t>http://www.w3.org/TR/rdf-primer/</a:t>
            </a:r>
            <a:endParaRPr lang="en-US" sz="1800" dirty="0" smtClean="0"/>
          </a:p>
          <a:p>
            <a:pPr marL="0" indent="0">
              <a:buNone/>
            </a:pPr>
            <a:endParaRPr lang="en-US" b="1" dirty="0" smtClean="0"/>
          </a:p>
          <a:p>
            <a:pPr indent="0">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Parts of a </a:t>
            </a:r>
            <a:r>
              <a:rPr lang="en-US" dirty="0" err="1" smtClean="0">
                <a:solidFill>
                  <a:srgbClr val="C00000"/>
                </a:solidFill>
              </a:rPr>
              <a:t>QName</a:t>
            </a:r>
            <a:endParaRPr lang="en-US" dirty="0">
              <a:solidFill>
                <a:srgbClr val="C00000"/>
              </a:solidFill>
            </a:endParaRPr>
          </a:p>
        </p:txBody>
      </p:sp>
      <p:sp>
        <p:nvSpPr>
          <p:cNvPr id="3" name="Content Placeholder 2"/>
          <p:cNvSpPr>
            <a:spLocks noGrp="1"/>
          </p:cNvSpPr>
          <p:nvPr>
            <p:ph idx="1"/>
          </p:nvPr>
        </p:nvSpPr>
        <p:spPr>
          <a:xfrm>
            <a:off x="304800" y="1371600"/>
            <a:ext cx="8686800" cy="5105400"/>
          </a:xfrm>
        </p:spPr>
        <p:txBody>
          <a:bodyPr>
            <a:normAutofit/>
          </a:bodyPr>
          <a:lstStyle/>
          <a:p>
            <a:pPr indent="0">
              <a:buNone/>
            </a:pPr>
            <a:endParaRPr lang="en-US" sz="1000" dirty="0" smtClean="0"/>
          </a:p>
          <a:p>
            <a:pPr indent="0">
              <a:buNone/>
            </a:pPr>
            <a:r>
              <a:rPr lang="en-US" sz="3000" dirty="0" err="1" smtClean="0">
                <a:solidFill>
                  <a:schemeClr val="accent2"/>
                </a:solidFill>
              </a:rPr>
              <a:t>QName</a:t>
            </a:r>
            <a:r>
              <a:rPr lang="en-US" sz="3000" dirty="0" smtClean="0">
                <a:solidFill>
                  <a:schemeClr val="accent2"/>
                </a:solidFill>
              </a:rPr>
              <a:t>:</a:t>
            </a:r>
            <a:r>
              <a:rPr lang="en-US" sz="3000" dirty="0" smtClean="0"/>
              <a:t> </a:t>
            </a:r>
            <a:r>
              <a:rPr lang="en-US" sz="3000" dirty="0" err="1" smtClean="0"/>
              <a:t>rdf:type</a:t>
            </a:r>
            <a:endParaRPr lang="en-US" sz="3000" dirty="0" smtClean="0"/>
          </a:p>
          <a:p>
            <a:pPr indent="0">
              <a:buNone/>
            </a:pPr>
            <a:r>
              <a:rPr lang="en-US" sz="3000" dirty="0" smtClean="0">
                <a:solidFill>
                  <a:schemeClr val="accent2"/>
                </a:solidFill>
              </a:rPr>
              <a:t>Namespace URI:</a:t>
            </a:r>
            <a:r>
              <a:rPr lang="en-US" sz="3000" dirty="0" smtClean="0"/>
              <a:t> </a:t>
            </a:r>
          </a:p>
          <a:p>
            <a:pPr indent="0">
              <a:buNone/>
            </a:pPr>
            <a:r>
              <a:rPr lang="en-US" sz="3000" dirty="0" smtClean="0"/>
              <a:t>http://www.w3.org/1999/02/22-rdf-syntax-ns#type </a:t>
            </a:r>
            <a:br>
              <a:rPr lang="en-US" sz="3000" dirty="0" smtClean="0"/>
            </a:br>
            <a:r>
              <a:rPr lang="en-US" dirty="0" smtClean="0"/>
              <a:t/>
            </a:r>
            <a:br>
              <a:rPr lang="en-US" dirty="0" smtClean="0"/>
            </a:br>
            <a:r>
              <a:rPr lang="en-US" sz="3000" dirty="0" err="1" smtClean="0">
                <a:solidFill>
                  <a:schemeClr val="accent2"/>
                </a:solidFill>
              </a:rPr>
              <a:t>QName</a:t>
            </a:r>
            <a:r>
              <a:rPr lang="en-US" sz="3000" dirty="0" smtClean="0">
                <a:solidFill>
                  <a:schemeClr val="accent2"/>
                </a:solidFill>
              </a:rPr>
              <a:t>:</a:t>
            </a:r>
            <a:r>
              <a:rPr lang="en-US" sz="3000" dirty="0" smtClean="0"/>
              <a:t> </a:t>
            </a:r>
            <a:r>
              <a:rPr lang="en-US" sz="3000" dirty="0" err="1" smtClean="0"/>
              <a:t>dc:creator</a:t>
            </a:r>
            <a:endParaRPr lang="en-US" sz="3000" dirty="0" smtClean="0"/>
          </a:p>
          <a:p>
            <a:pPr indent="0">
              <a:buNone/>
            </a:pPr>
            <a:r>
              <a:rPr lang="en-US" sz="3000" dirty="0" smtClean="0">
                <a:solidFill>
                  <a:schemeClr val="accent2"/>
                </a:solidFill>
              </a:rPr>
              <a:t>Namespace URI: </a:t>
            </a:r>
            <a:r>
              <a:rPr lang="en-US" sz="3000" dirty="0" smtClean="0"/>
              <a:t>http://purl.org/dc/elements/1.1/creator</a:t>
            </a:r>
            <a:br>
              <a:rPr lang="en-US" sz="3000" dirty="0" smtClean="0"/>
            </a:br>
            <a:endParaRPr lang="en-US" sz="3000" dirty="0" smtClean="0"/>
          </a:p>
          <a:p>
            <a:pPr indent="0">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066800"/>
          </a:xfrm>
        </p:spPr>
        <p:txBody>
          <a:bodyPr>
            <a:normAutofit/>
          </a:bodyPr>
          <a:lstStyle/>
          <a:p>
            <a:r>
              <a:rPr lang="en-US" sz="2400" dirty="0" smtClean="0">
                <a:solidFill>
                  <a:schemeClr val="accent2"/>
                </a:solidFill>
              </a:rPr>
              <a:t>Internal and external </a:t>
            </a:r>
            <a:r>
              <a:rPr lang="en-US" sz="2400" dirty="0" err="1" smtClean="0">
                <a:solidFill>
                  <a:schemeClr val="accent2"/>
                </a:solidFill>
              </a:rPr>
              <a:t>rdf</a:t>
            </a:r>
            <a:r>
              <a:rPr lang="en-US" sz="2400" dirty="0" smtClean="0">
                <a:solidFill>
                  <a:schemeClr val="accent2"/>
                </a:solidFill>
              </a:rPr>
              <a:t> links</a:t>
            </a:r>
            <a:endParaRPr lang="en-US" sz="2400" dirty="0">
              <a:solidFill>
                <a:schemeClr val="accent2"/>
              </a:solidFill>
            </a:endParaRPr>
          </a:p>
        </p:txBody>
      </p:sp>
      <p:sp>
        <p:nvSpPr>
          <p:cNvPr id="3" name="Content Placeholder 2"/>
          <p:cNvSpPr>
            <a:spLocks noGrp="1"/>
          </p:cNvSpPr>
          <p:nvPr>
            <p:ph idx="1"/>
          </p:nvPr>
        </p:nvSpPr>
        <p:spPr>
          <a:xfrm>
            <a:off x="304800" y="1295400"/>
            <a:ext cx="8686800" cy="4953000"/>
          </a:xfrm>
        </p:spPr>
        <p:txBody>
          <a:bodyPr>
            <a:normAutofit fontScale="92500" lnSpcReduction="10000"/>
          </a:bodyPr>
          <a:lstStyle/>
          <a:p>
            <a:pPr marL="0" indent="0">
              <a:buNone/>
            </a:pPr>
            <a:r>
              <a:rPr lang="en-US" b="1" i="1" dirty="0" smtClean="0"/>
              <a:t>Internal RDF links</a:t>
            </a:r>
            <a:r>
              <a:rPr lang="en-US" b="1" dirty="0" smtClean="0"/>
              <a:t> connect resources within a single Linked Data source. The subject and object URIs are in the same namespace. </a:t>
            </a:r>
          </a:p>
          <a:p>
            <a:pPr marL="0" indent="0">
              <a:buNone/>
            </a:pPr>
            <a:endParaRPr lang="en-US" sz="1000" b="1" i="1" dirty="0" smtClean="0"/>
          </a:p>
          <a:p>
            <a:pPr marL="0" indent="0">
              <a:buNone/>
            </a:pPr>
            <a:r>
              <a:rPr lang="en-US" b="1" i="1" dirty="0" smtClean="0"/>
              <a:t>External RDF links</a:t>
            </a:r>
            <a:r>
              <a:rPr lang="en-US" b="1" dirty="0" smtClean="0"/>
              <a:t> connect resources that are served by different Linked Data sources. The subject and object URIs of external RDF links are in different namespaces.</a:t>
            </a:r>
          </a:p>
          <a:p>
            <a:pPr marL="0" indent="0">
              <a:buNone/>
            </a:pPr>
            <a:endParaRPr lang="en-US" dirty="0" smtClean="0"/>
          </a:p>
          <a:p>
            <a:pPr marL="0" indent="0">
              <a:buNone/>
            </a:pPr>
            <a:r>
              <a:rPr lang="en-US" sz="1800" dirty="0" err="1" smtClean="0"/>
              <a:t>Klyne</a:t>
            </a:r>
            <a:r>
              <a:rPr lang="en-US" sz="1800" dirty="0" smtClean="0"/>
              <a:t>, Glenn &amp; Carroll, Jeremy J.(editors). Resource Description Framework (RDF): Concepts and Abstract Syntax. Copyright © 2004 </a:t>
            </a:r>
            <a:r>
              <a:rPr lang="en-US" sz="1800" u="sng" dirty="0" smtClean="0">
                <a:hlinkClick r:id="rId2"/>
              </a:rPr>
              <a:t>World Wide Web Consortium</a:t>
            </a:r>
            <a:r>
              <a:rPr lang="en-US" sz="1800" dirty="0" smtClean="0"/>
              <a:t>, (</a:t>
            </a:r>
            <a:r>
              <a:rPr lang="en-US" sz="1800" u="sng" dirty="0" smtClean="0">
                <a:hlinkClick r:id="rId3"/>
              </a:rPr>
              <a:t>Massachusetts Institute of Technology</a:t>
            </a:r>
            <a:r>
              <a:rPr lang="en-US" sz="1800" dirty="0" smtClean="0"/>
              <a:t>, </a:t>
            </a:r>
            <a:r>
              <a:rPr lang="en-US" sz="1800" u="sng" dirty="0" smtClean="0">
                <a:hlinkClick r:id="rId4"/>
              </a:rPr>
              <a:t>European Research Consortium for Informatics and Mathematics</a:t>
            </a:r>
            <a:r>
              <a:rPr lang="en-US" sz="1800" dirty="0" smtClean="0"/>
              <a:t>, </a:t>
            </a:r>
            <a:r>
              <a:rPr lang="en-US" sz="1800" u="sng" dirty="0" smtClean="0">
                <a:hlinkClick r:id="rId5"/>
              </a:rPr>
              <a:t>Keio University</a:t>
            </a:r>
            <a:r>
              <a:rPr lang="en-US" sz="1800" dirty="0" smtClean="0"/>
              <a:t>). Accessed September 25, 2011 from </a:t>
            </a:r>
            <a:r>
              <a:rPr lang="en-US" sz="1800" u="sng" dirty="0" smtClean="0">
                <a:hlinkClick r:id="rId6"/>
              </a:rPr>
              <a:t>http://www.w3.org/Consortium/Legal/2002/copyright-documents-20021231</a:t>
            </a:r>
            <a:endParaRPr lang="en-US" sz="1800" dirty="0" smtClean="0"/>
          </a:p>
          <a:p>
            <a:pPr>
              <a:buNone/>
            </a:pPr>
            <a:endParaRPr 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C3300"/>
                </a:solidFill>
              </a:rPr>
              <a:t>Rdf</a:t>
            </a:r>
            <a:r>
              <a:rPr lang="en-US" dirty="0" smtClean="0">
                <a:solidFill>
                  <a:srgbClr val="CC3300"/>
                </a:solidFill>
              </a:rPr>
              <a:t> vocabularies</a:t>
            </a:r>
            <a:endParaRPr lang="en-US" dirty="0">
              <a:solidFill>
                <a:srgbClr val="CC3300"/>
              </a:solidFill>
            </a:endParaRPr>
          </a:p>
        </p:txBody>
      </p:sp>
      <p:sp>
        <p:nvSpPr>
          <p:cNvPr id="3" name="Content Placeholder 2"/>
          <p:cNvSpPr>
            <a:spLocks noGrp="1"/>
          </p:cNvSpPr>
          <p:nvPr>
            <p:ph idx="1"/>
          </p:nvPr>
        </p:nvSpPr>
        <p:spPr/>
        <p:txBody>
          <a:bodyPr>
            <a:normAutofit/>
          </a:bodyPr>
          <a:lstStyle/>
          <a:p>
            <a:pPr marL="0" indent="0">
              <a:buNone/>
            </a:pPr>
            <a:r>
              <a:rPr lang="en-US" sz="4000" dirty="0" smtClean="0"/>
              <a:t>An </a:t>
            </a:r>
            <a:r>
              <a:rPr lang="en-US" sz="4000" i="1" dirty="0" smtClean="0"/>
              <a:t>RDF vocabulary</a:t>
            </a:r>
            <a:r>
              <a:rPr lang="en-US" sz="4000" dirty="0" smtClean="0"/>
              <a:t> is a collection of IRIs intended for use in RDF graphs.</a:t>
            </a:r>
          </a:p>
          <a:p>
            <a:pPr marL="0" indent="0">
              <a:buNone/>
            </a:pPr>
            <a:endParaRPr lang="en-US" sz="4000" dirty="0" smtClean="0"/>
          </a:p>
          <a:p>
            <a:pPr marL="0" indent="0">
              <a:buNone/>
            </a:pPr>
            <a:r>
              <a:rPr lang="en-US" sz="4000" dirty="0" smtClean="0"/>
              <a:t>W3C standards provide definitions of terms intended for use globally in implementing RDF.</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CC3300"/>
                </a:solidFill>
              </a:rPr>
              <a:t>Rdf</a:t>
            </a:r>
            <a:r>
              <a:rPr lang="en-US" dirty="0" smtClean="0">
                <a:solidFill>
                  <a:srgbClr val="CC3300"/>
                </a:solidFill>
              </a:rPr>
              <a:t> vocabularies</a:t>
            </a:r>
            <a:endParaRPr lang="en-US" dirty="0">
              <a:solidFill>
                <a:srgbClr val="CC3300"/>
              </a:solidFill>
            </a:endParaRPr>
          </a:p>
        </p:txBody>
      </p:sp>
      <p:sp>
        <p:nvSpPr>
          <p:cNvPr id="3" name="Content Placeholder 2"/>
          <p:cNvSpPr>
            <a:spLocks noGrp="1"/>
          </p:cNvSpPr>
          <p:nvPr>
            <p:ph idx="1"/>
          </p:nvPr>
        </p:nvSpPr>
        <p:spPr>
          <a:xfrm>
            <a:off x="228600" y="1554164"/>
            <a:ext cx="8763000" cy="4525963"/>
          </a:xfrm>
        </p:spPr>
        <p:txBody>
          <a:bodyPr>
            <a:normAutofit/>
          </a:bodyPr>
          <a:lstStyle/>
          <a:p>
            <a:pPr marL="0" indent="0">
              <a:buNone/>
            </a:pPr>
            <a:r>
              <a:rPr lang="en-US" b="1" dirty="0" smtClean="0"/>
              <a:t>Examples of RDF terms reserved for use in RDF graphs are type, Class, </a:t>
            </a:r>
            <a:r>
              <a:rPr lang="en-US" b="1" dirty="0" err="1" smtClean="0"/>
              <a:t>subClassOf</a:t>
            </a:r>
            <a:r>
              <a:rPr lang="en-US" b="1" dirty="0" smtClean="0"/>
              <a:t>, </a:t>
            </a:r>
            <a:r>
              <a:rPr lang="en-US" b="1" dirty="0" err="1" smtClean="0"/>
              <a:t>inverseOf</a:t>
            </a:r>
            <a:r>
              <a:rPr lang="en-US" b="1" dirty="0" smtClean="0"/>
              <a:t>, etc.</a:t>
            </a:r>
          </a:p>
          <a:p>
            <a:pPr marL="0" indent="0">
              <a:buNone/>
            </a:pPr>
            <a:endParaRPr lang="en-US" sz="1000" b="1" dirty="0" smtClean="0"/>
          </a:p>
          <a:p>
            <a:pPr marL="0" indent="0">
              <a:buNone/>
            </a:pPr>
            <a:endParaRPr lang="en-US" sz="1000" b="1" dirty="0" smtClean="0"/>
          </a:p>
          <a:p>
            <a:pPr marL="0" indent="0">
              <a:buNone/>
            </a:pPr>
            <a:endParaRPr lang="en-US" sz="1000" b="1" dirty="0" smtClean="0"/>
          </a:p>
          <a:p>
            <a:pPr marL="0" indent="0" algn="ctr">
              <a:buNone/>
            </a:pPr>
            <a:r>
              <a:rPr lang="en-US" sz="2800" b="1" dirty="0" smtClean="0">
                <a:solidFill>
                  <a:schemeClr val="accent4">
                    <a:lumMod val="75000"/>
                  </a:schemeClr>
                </a:solidFill>
              </a:rPr>
              <a:t>http://www.w3.org/1999/02/22-rdf-syntax-ns#type </a:t>
            </a:r>
          </a:p>
          <a:p>
            <a:pPr marL="0" indent="0" algn="ctr">
              <a:buNone/>
            </a:pPr>
            <a:r>
              <a:rPr lang="en-US" sz="2800" b="1" dirty="0" smtClean="0"/>
              <a:t>is the RDF syntax URI for the concept of "is a”</a:t>
            </a:r>
          </a:p>
          <a:p>
            <a:pPr marL="0" indent="0">
              <a:buNone/>
            </a:pPr>
            <a:endParaRPr lang="en-US" dirty="0" smtClean="0"/>
          </a:p>
          <a:p>
            <a:pPr marL="0" indent="0">
              <a:buNone/>
            </a:pPr>
            <a:endParaRPr lang="en-US" dirty="0" smtClean="0"/>
          </a:p>
          <a:p>
            <a:pPr marL="0" indent="0">
              <a:buNone/>
            </a:pPr>
            <a:r>
              <a:rPr lang="en-US" sz="1900" dirty="0" err="1" smtClean="0"/>
              <a:t>Tauberer</a:t>
            </a:r>
            <a:r>
              <a:rPr lang="en-US" sz="1900" dirty="0" smtClean="0"/>
              <a:t>, Joshua. (2008, January). </a:t>
            </a:r>
            <a:r>
              <a:rPr lang="en-US" sz="1900" i="1" dirty="0" smtClean="0"/>
              <a:t>What is RDF and what is it good for? </a:t>
            </a:r>
            <a:r>
              <a:rPr lang="en-US" sz="1900" dirty="0" smtClean="0"/>
              <a:t>Downloaded April 5, 2014 from </a:t>
            </a:r>
            <a:r>
              <a:rPr lang="en-US" sz="1900" u="sng" dirty="0" smtClean="0">
                <a:hlinkClick r:id="rId3"/>
              </a:rPr>
              <a:t>http://www.rdfabout.com/intro/</a:t>
            </a:r>
            <a:r>
              <a:rPr lang="en-US" sz="1900" dirty="0" smtClean="0"/>
              <a:t> .</a:t>
            </a:r>
          </a:p>
          <a:p>
            <a:pPr marL="0" indent="0">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URI Dereferencing</a:t>
            </a:r>
            <a:endParaRPr lang="en-US" dirty="0">
              <a:solidFill>
                <a:schemeClr val="accent2"/>
              </a:solidFill>
            </a:endParaRPr>
          </a:p>
        </p:txBody>
      </p:sp>
      <p:sp>
        <p:nvSpPr>
          <p:cNvPr id="3" name="Content Placeholder 2"/>
          <p:cNvSpPr>
            <a:spLocks noGrp="1"/>
          </p:cNvSpPr>
          <p:nvPr>
            <p:ph idx="1"/>
          </p:nvPr>
        </p:nvSpPr>
        <p:spPr/>
        <p:txBody>
          <a:bodyPr/>
          <a:lstStyle/>
          <a:p>
            <a:pPr marL="0" indent="0">
              <a:buNone/>
            </a:pPr>
            <a:r>
              <a:rPr lang="en-US" b="1" i="1" dirty="0" smtClean="0"/>
              <a:t>Dereferencing</a:t>
            </a:r>
            <a:r>
              <a:rPr lang="en-US" b="1" dirty="0" smtClean="0"/>
              <a:t> is the process of looking up a URI/IRI on the Web in order to get information about the referenced resource. </a:t>
            </a:r>
          </a:p>
          <a:p>
            <a:pPr indent="0">
              <a:buNone/>
            </a:pPr>
            <a:endParaRPr lang="en-US" dirty="0" smtClean="0"/>
          </a:p>
          <a:p>
            <a:pPr indent="0">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solidFill>
              </a:rPr>
              <a:t>RESOURCE Description Framework</a:t>
            </a:r>
            <a:endParaRPr lang="en-US" dirty="0">
              <a:solidFill>
                <a:schemeClr val="accent2"/>
              </a:solidFill>
            </a:endParaRPr>
          </a:p>
        </p:txBody>
      </p:sp>
      <p:sp>
        <p:nvSpPr>
          <p:cNvPr id="3" name="Content Placeholder 2"/>
          <p:cNvSpPr>
            <a:spLocks noGrp="1"/>
          </p:cNvSpPr>
          <p:nvPr>
            <p:ph idx="1"/>
          </p:nvPr>
        </p:nvSpPr>
        <p:spPr>
          <a:xfrm>
            <a:off x="304800" y="1295400"/>
            <a:ext cx="8686800" cy="1447800"/>
          </a:xfrm>
        </p:spPr>
        <p:txBody>
          <a:bodyPr>
            <a:normAutofit fontScale="92500" lnSpcReduction="10000"/>
          </a:bodyPr>
          <a:lstStyle/>
          <a:p>
            <a:pPr indent="0">
              <a:buNone/>
            </a:pPr>
            <a:r>
              <a:rPr lang="en-US" dirty="0" smtClean="0"/>
              <a:t>Resource Description Framework (RDF) is a model consisting of layers of technology used to implement linked data on the Semantic Web.</a:t>
            </a:r>
          </a:p>
          <a:p>
            <a:pPr indent="0">
              <a:buNone/>
            </a:pPr>
            <a:endParaRPr lang="en-US" dirty="0" smtClean="0"/>
          </a:p>
          <a:p>
            <a:pPr indent="0">
              <a:buNone/>
            </a:pPr>
            <a:endParaRPr lang="en-US" dirty="0"/>
          </a:p>
        </p:txBody>
      </p:sp>
      <p:pic>
        <p:nvPicPr>
          <p:cNvPr id="4" name="Picture 3" descr="XML, RDF, Ontology vocabulary, "/>
          <p:cNvPicPr/>
          <p:nvPr/>
        </p:nvPicPr>
        <p:blipFill>
          <a:blip r:embed="rId2" cstate="print"/>
          <a:srcRect/>
          <a:stretch>
            <a:fillRect/>
          </a:stretch>
        </p:blipFill>
        <p:spPr bwMode="auto">
          <a:xfrm>
            <a:off x="3581401" y="2633133"/>
            <a:ext cx="4867275" cy="3124200"/>
          </a:xfrm>
          <a:prstGeom prst="rect">
            <a:avLst/>
          </a:prstGeom>
          <a:noFill/>
          <a:ln w="9525">
            <a:noFill/>
            <a:miter lim="800000"/>
            <a:headEnd/>
            <a:tailEnd/>
          </a:ln>
        </p:spPr>
      </p:pic>
      <p:sp>
        <p:nvSpPr>
          <p:cNvPr id="5" name="TextBox 4"/>
          <p:cNvSpPr txBox="1"/>
          <p:nvPr/>
        </p:nvSpPr>
        <p:spPr>
          <a:xfrm>
            <a:off x="762000" y="5943600"/>
            <a:ext cx="8382000" cy="523220"/>
          </a:xfrm>
          <a:prstGeom prst="rect">
            <a:avLst/>
          </a:prstGeom>
          <a:noFill/>
        </p:spPr>
        <p:txBody>
          <a:bodyPr wrap="square" rtlCol="0">
            <a:spAutoFit/>
          </a:bodyPr>
          <a:lstStyle/>
          <a:p>
            <a:r>
              <a:rPr lang="en-US" sz="1400" dirty="0" smtClean="0">
                <a:solidFill>
                  <a:schemeClr val="tx2"/>
                </a:solidFill>
              </a:rPr>
              <a:t>Berners-Lee, Tim. Architecture. World Wide Web Consortium.</a:t>
            </a:r>
          </a:p>
          <a:p>
            <a:r>
              <a:rPr lang="en-US" sz="1400" dirty="0" smtClean="0">
                <a:solidFill>
                  <a:schemeClr val="tx2"/>
                </a:solidFill>
              </a:rPr>
              <a:t>Downloaded January 30, 2014 from:</a:t>
            </a:r>
            <a:r>
              <a:rPr lang="en-US" sz="1400" dirty="0" smtClean="0"/>
              <a:t> </a:t>
            </a:r>
            <a:r>
              <a:rPr lang="en-US" sz="1400" u="sng" dirty="0" smtClean="0">
                <a:hlinkClick r:id="rId3"/>
              </a:rPr>
              <a:t>http://www.w3.org/2000/Talks/1206-xml2k-tbl/slide10-0.html</a:t>
            </a:r>
            <a:endParaRPr lang="en-US" sz="1400" dirty="0"/>
          </a:p>
        </p:txBody>
      </p:sp>
      <p:sp>
        <p:nvSpPr>
          <p:cNvPr id="10" name="Slide Number Placeholder 9"/>
          <p:cNvSpPr>
            <a:spLocks noGrp="1"/>
          </p:cNvSpPr>
          <p:nvPr>
            <p:ph type="sldNum" sz="quarter" idx="12"/>
          </p:nvPr>
        </p:nvSpPr>
        <p:spPr/>
        <p:txBody>
          <a:bodyPr/>
          <a:lstStyle/>
          <a:p>
            <a:fld id="{4947057F-4A00-41C5-A9B8-74064BF06201}"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solidFill>
              </a:rPr>
              <a:t>Dereferencing URL</a:t>
            </a:r>
            <a:r>
              <a:rPr lang="en-US" cap="small" dirty="0" smtClean="0">
                <a:solidFill>
                  <a:schemeClr val="accent2"/>
                </a:solidFill>
              </a:rPr>
              <a:t>s</a:t>
            </a:r>
            <a:endParaRPr lang="en-US" cap="small" dirty="0"/>
          </a:p>
        </p:txBody>
      </p:sp>
      <p:sp>
        <p:nvSpPr>
          <p:cNvPr id="3" name="Content Placeholder 2"/>
          <p:cNvSpPr>
            <a:spLocks noGrp="1"/>
          </p:cNvSpPr>
          <p:nvPr>
            <p:ph idx="1"/>
          </p:nvPr>
        </p:nvSpPr>
        <p:spPr/>
        <p:txBody>
          <a:bodyPr/>
          <a:lstStyle/>
          <a:p>
            <a:pPr marL="0" indent="0">
              <a:buNone/>
            </a:pPr>
            <a:r>
              <a:rPr lang="en-US" b="1" dirty="0" smtClean="0"/>
              <a:t>According to web architecture standards, the HTTP 200 OK response to requests is to be used for URLs denoting information resources only.</a:t>
            </a:r>
          </a:p>
          <a:p>
            <a:pPr marL="0" indent="0">
              <a:buNone/>
            </a:pPr>
            <a:endParaRPr lang="en-US" b="1" dirty="0" smtClean="0">
              <a:solidFill>
                <a:schemeClr val="accent2">
                  <a:lumMod val="75000"/>
                </a:schemeClr>
              </a:solidFill>
            </a:endParaRPr>
          </a:p>
          <a:p>
            <a:pPr marL="0" indent="0">
              <a:buNone/>
            </a:pPr>
            <a:r>
              <a:rPr lang="en-US" b="1" dirty="0" smtClean="0">
                <a:solidFill>
                  <a:schemeClr val="accent2">
                    <a:lumMod val="75000"/>
                  </a:schemeClr>
                </a:solidFill>
              </a:rPr>
              <a:t>RDF uses URIs for non-information resources.</a:t>
            </a:r>
          </a:p>
          <a:p>
            <a:pPr>
              <a:buNone/>
            </a:pPr>
            <a:endParaRPr lang="en-US" dirty="0">
              <a:solidFill>
                <a:schemeClr val="accent2">
                  <a:lumMod val="75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solidFill>
              </a:rPr>
              <a:t>Two ways to dereference a </a:t>
            </a:r>
            <a:r>
              <a:rPr lang="en-US" dirty="0" err="1" smtClean="0">
                <a:solidFill>
                  <a:schemeClr val="accent2"/>
                </a:solidFill>
              </a:rPr>
              <a:t>uri</a:t>
            </a:r>
            <a:r>
              <a:rPr lang="en-US" dirty="0" smtClean="0">
                <a:solidFill>
                  <a:schemeClr val="accent2"/>
                </a:solidFill>
              </a:rPr>
              <a:t>/</a:t>
            </a:r>
            <a:r>
              <a:rPr lang="en-US" dirty="0" err="1" smtClean="0">
                <a:solidFill>
                  <a:schemeClr val="accent2"/>
                </a:solidFill>
              </a:rPr>
              <a:t>iri</a:t>
            </a:r>
            <a:endParaRPr lang="en-US" dirty="0">
              <a:solidFill>
                <a:schemeClr val="accent2"/>
              </a:solidFill>
            </a:endParaRPr>
          </a:p>
        </p:txBody>
      </p:sp>
      <p:sp>
        <p:nvSpPr>
          <p:cNvPr id="3" name="Content Placeholder 2"/>
          <p:cNvSpPr>
            <a:spLocks noGrp="1"/>
          </p:cNvSpPr>
          <p:nvPr>
            <p:ph idx="1"/>
          </p:nvPr>
        </p:nvSpPr>
        <p:spPr/>
        <p:txBody>
          <a:bodyPr/>
          <a:lstStyle/>
          <a:p>
            <a:pPr marL="0" indent="0">
              <a:buNone/>
            </a:pPr>
            <a:r>
              <a:rPr lang="en-US" b="1" dirty="0" smtClean="0"/>
              <a:t>The solution is that there are two ways of </a:t>
            </a:r>
            <a:r>
              <a:rPr lang="en-US" b="1" dirty="0" err="1" smtClean="0"/>
              <a:t>derefencing</a:t>
            </a:r>
            <a:r>
              <a:rPr lang="en-US" b="1" dirty="0" smtClean="0"/>
              <a:t>, and they have to do with the way the URI/IRI is formed.</a:t>
            </a:r>
          </a:p>
          <a:p>
            <a:pPr marL="0" indent="0">
              <a:buNone/>
            </a:pPr>
            <a:endParaRPr lang="en-US" b="1" dirty="0" smtClean="0"/>
          </a:p>
          <a:p>
            <a:pPr marL="0" indent="0">
              <a:buNone/>
            </a:pPr>
            <a:r>
              <a:rPr lang="en-US" b="1" dirty="0" smtClean="0"/>
              <a:t>One is to use a “Slash URI/IRI, or what is known as a “303 URI”. It takes the form:</a:t>
            </a:r>
            <a:r>
              <a:rPr lang="en-US" b="1" dirty="0" smtClean="0">
                <a:hlinkClick r:id="rId3"/>
              </a:rPr>
              <a:t> http://id.loc.gov/authorities/names/n79104234</a:t>
            </a:r>
            <a:endParaRPr lang="en-US"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rPr>
              <a:t>Steps in dereferencing a SLASH/303 URI</a:t>
            </a:r>
            <a:endParaRPr lang="en-US" dirty="0">
              <a:solidFill>
                <a:schemeClr val="accent2"/>
              </a:solidFill>
            </a:endParaRPr>
          </a:p>
        </p:txBody>
      </p:sp>
      <p:sp>
        <p:nvSpPr>
          <p:cNvPr id="3" name="Content Placeholder 2"/>
          <p:cNvSpPr>
            <a:spLocks noGrp="1"/>
          </p:cNvSpPr>
          <p:nvPr>
            <p:ph idx="1"/>
          </p:nvPr>
        </p:nvSpPr>
        <p:spPr>
          <a:xfrm>
            <a:off x="228600" y="1371600"/>
            <a:ext cx="8686800" cy="5257800"/>
          </a:xfrm>
        </p:spPr>
        <p:txBody>
          <a:bodyPr>
            <a:normAutofit fontScale="55000" lnSpcReduction="20000"/>
          </a:bodyPr>
          <a:lstStyle/>
          <a:p>
            <a:pPr indent="-6350">
              <a:buNone/>
            </a:pPr>
            <a:r>
              <a:rPr lang="en-US" sz="4400" dirty="0" smtClean="0"/>
              <a:t>Dereferencing a HTTP Slash URI that identifies a real-world object or abstract concept involves four steps:</a:t>
            </a:r>
          </a:p>
          <a:p>
            <a:pPr>
              <a:buNone/>
            </a:pPr>
            <a:r>
              <a:rPr lang="en-US" sz="4400" dirty="0" smtClean="0"/>
              <a:t> </a:t>
            </a:r>
          </a:p>
          <a:p>
            <a:pPr marL="742950" lvl="0" indent="-742950">
              <a:buFont typeface="+mj-lt"/>
              <a:buAutoNum type="arabicPeriod"/>
            </a:pPr>
            <a:r>
              <a:rPr lang="en-US" sz="4400" dirty="0" smtClean="0"/>
              <a:t>The client performs a HTTP GET request on a URI identifying a real-world object or abstract concept. </a:t>
            </a:r>
          </a:p>
          <a:p>
            <a:pPr lvl="2" indent="6350">
              <a:buNone/>
            </a:pPr>
            <a:r>
              <a:rPr lang="en-US" sz="3600" dirty="0" smtClean="0"/>
              <a:t>If the client is a Linked Data application and would prefer an RDF/XML representation of the resource, it sends an Accept: application/</a:t>
            </a:r>
            <a:r>
              <a:rPr lang="en-US" sz="3600" dirty="0" err="1" smtClean="0"/>
              <a:t>rdf+xml</a:t>
            </a:r>
            <a:r>
              <a:rPr lang="en-US" sz="3600" dirty="0" smtClean="0"/>
              <a:t> header along with the request. HTML browsers would send an Accept: text/html header instead.</a:t>
            </a:r>
          </a:p>
          <a:p>
            <a:pPr marL="742950" lvl="0" indent="-742950">
              <a:buFont typeface="+mj-lt"/>
              <a:buAutoNum type="arabicPeriod"/>
            </a:pPr>
            <a:endParaRPr lang="en-US" sz="4400" dirty="0" smtClean="0"/>
          </a:p>
          <a:p>
            <a:pPr marL="742950" lvl="0" indent="-742950">
              <a:buFont typeface="+mj-lt"/>
              <a:buAutoNum type="arabicPeriod"/>
            </a:pPr>
            <a:r>
              <a:rPr lang="en-US" sz="4400" dirty="0" smtClean="0"/>
              <a:t>The server recognizes that the URI identifies a real-world object or abstract concept. As the server cannot return a representation of this resource, it answers using the HTTP 303 See Other response code and sends the client the URI of a Web document that describes the real-world object or abstract concept in the requested format.</a:t>
            </a:r>
          </a:p>
          <a:p>
            <a:pPr indent="0">
              <a:buNone/>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2"/>
                </a:solidFill>
              </a:rPr>
              <a:t>Steps in dereferencing a slash/303 URI</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514350" lvl="0" indent="-514350">
              <a:buFont typeface="+mj-lt"/>
              <a:buAutoNum type="arabicPeriod" startAt="3"/>
            </a:pPr>
            <a:r>
              <a:rPr lang="en-US" sz="2400" dirty="0" smtClean="0"/>
              <a:t>The client now performs an HTTP GET request on this URI returned by the server.</a:t>
            </a:r>
          </a:p>
          <a:p>
            <a:pPr marL="514350" lvl="0" indent="-514350">
              <a:buFont typeface="+mj-lt"/>
              <a:buAutoNum type="arabicPeriod" startAt="3"/>
            </a:pPr>
            <a:r>
              <a:rPr lang="en-US" sz="2400" dirty="0" smtClean="0"/>
              <a:t>The server answers with a HTTP response code 200 OK and sends the client the requested document, describing the original resource in the requested format.</a:t>
            </a:r>
          </a:p>
          <a:p>
            <a:pPr>
              <a:buNone/>
            </a:pPr>
            <a:r>
              <a:rPr lang="en-US" dirty="0" smtClean="0"/>
              <a:t> </a:t>
            </a:r>
          </a:p>
          <a:p>
            <a:pPr marL="0" indent="0">
              <a:buNone/>
            </a:pPr>
            <a:r>
              <a:rPr lang="en-US" sz="1800" dirty="0" smtClean="0"/>
              <a:t>Heath, T. &amp; </a:t>
            </a:r>
            <a:r>
              <a:rPr lang="en-US" sz="1800" dirty="0" err="1" smtClean="0"/>
              <a:t>Bizer</a:t>
            </a:r>
            <a:r>
              <a:rPr lang="en-US" sz="1800" dirty="0" smtClean="0"/>
              <a:t>, C. (2011). </a:t>
            </a:r>
            <a:r>
              <a:rPr lang="en-US" sz="1800" i="1" dirty="0" smtClean="0"/>
              <a:t>Linked Data: Evolving the Web into a Global Data Space</a:t>
            </a:r>
            <a:r>
              <a:rPr lang="en-US" sz="1800" dirty="0" smtClean="0"/>
              <a:t> (1st edition). Synthesis Lectures on the Semantic Web: Theory and Technology, 1:1, 1-136. Morgan &amp; Claypool. Accessed June 26, 2011 from </a:t>
            </a:r>
            <a:r>
              <a:rPr lang="en-US" sz="1800" u="sng" dirty="0" smtClean="0">
                <a:hlinkClick r:id="rId3"/>
              </a:rPr>
              <a:t>http://linkeddatabook.com/editions/1.0/</a:t>
            </a:r>
            <a:r>
              <a:rPr lang="en-US" sz="1800" dirty="0" smtClean="0"/>
              <a:t>. </a:t>
            </a:r>
          </a:p>
          <a:p>
            <a:pPr indent="0">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solidFill>
              </a:rPr>
              <a:t>303 redirect</a:t>
            </a:r>
            <a:endParaRPr lang="en-US" sz="3200" dirty="0">
              <a:solidFill>
                <a:schemeClr val="accent2"/>
              </a:solidFill>
            </a:endParaRPr>
          </a:p>
        </p:txBody>
      </p:sp>
      <p:pic>
        <p:nvPicPr>
          <p:cNvPr id="4" name="irc_mi" descr="http://www.public-domain-photos.com/free-cliparts-4/computer/hardware/computer-aj_aj_ashton_01.png"/>
          <p:cNvPicPr/>
          <p:nvPr/>
        </p:nvPicPr>
        <p:blipFill>
          <a:blip r:embed="rId2" cstate="print"/>
          <a:srcRect/>
          <a:stretch>
            <a:fillRect/>
          </a:stretch>
        </p:blipFill>
        <p:spPr bwMode="auto">
          <a:xfrm>
            <a:off x="304802" y="1219200"/>
            <a:ext cx="1200151" cy="1428750"/>
          </a:xfrm>
          <a:prstGeom prst="rect">
            <a:avLst/>
          </a:prstGeom>
          <a:noFill/>
          <a:ln w="9525">
            <a:noFill/>
            <a:miter lim="800000"/>
            <a:headEnd/>
            <a:tailEnd/>
          </a:ln>
        </p:spPr>
      </p:pic>
      <p:pic>
        <p:nvPicPr>
          <p:cNvPr id="5" name="irc_mi" descr="http://www.public-domain-photos.com/free-cliparts-4/computer/hardware/computer-aj_aj_ashton_01.png"/>
          <p:cNvPicPr/>
          <p:nvPr/>
        </p:nvPicPr>
        <p:blipFill>
          <a:blip r:embed="rId2" cstate="print"/>
          <a:srcRect/>
          <a:stretch>
            <a:fillRect/>
          </a:stretch>
        </p:blipFill>
        <p:spPr bwMode="auto">
          <a:xfrm>
            <a:off x="228602" y="2743200"/>
            <a:ext cx="1276351" cy="1657350"/>
          </a:xfrm>
          <a:prstGeom prst="rect">
            <a:avLst/>
          </a:prstGeom>
          <a:noFill/>
          <a:ln w="9525">
            <a:noFill/>
            <a:miter lim="800000"/>
            <a:headEnd/>
            <a:tailEnd/>
          </a:ln>
        </p:spPr>
      </p:pic>
      <p:pic>
        <p:nvPicPr>
          <p:cNvPr id="6" name="irc_mi" descr="http://www.public-domain-photos.com/free-cliparts-4/computer/hardware/computer-aj_aj_ashton_01.png"/>
          <p:cNvPicPr/>
          <p:nvPr/>
        </p:nvPicPr>
        <p:blipFill>
          <a:blip r:embed="rId2" cstate="print"/>
          <a:srcRect/>
          <a:stretch>
            <a:fillRect/>
          </a:stretch>
        </p:blipFill>
        <p:spPr bwMode="auto">
          <a:xfrm>
            <a:off x="381002" y="4495800"/>
            <a:ext cx="1200151" cy="1581150"/>
          </a:xfrm>
          <a:prstGeom prst="rect">
            <a:avLst/>
          </a:prstGeom>
          <a:noFill/>
          <a:ln w="9525">
            <a:noFill/>
            <a:miter lim="800000"/>
            <a:headEnd/>
            <a:tailEnd/>
          </a:ln>
        </p:spPr>
      </p:pic>
      <p:pic>
        <p:nvPicPr>
          <p:cNvPr id="7" name="irc_mi" descr="http://www.clker.com/cliparts/0/5/0/5/119543691225081364ajith_stacked_servers.svg.med.png"/>
          <p:cNvPicPr>
            <a:picLocks noGrp="1"/>
          </p:cNvPicPr>
          <p:nvPr>
            <p:ph idx="1"/>
          </p:nvPr>
        </p:nvPicPr>
        <p:blipFill>
          <a:blip r:embed="rId3" cstate="print"/>
          <a:srcRect/>
          <a:stretch>
            <a:fillRect/>
          </a:stretch>
        </p:blipFill>
        <p:spPr bwMode="auto">
          <a:xfrm>
            <a:off x="8077200" y="1600200"/>
            <a:ext cx="762000" cy="914400"/>
          </a:xfrm>
          <a:prstGeom prst="rect">
            <a:avLst/>
          </a:prstGeom>
          <a:noFill/>
          <a:ln w="9525">
            <a:noFill/>
            <a:miter lim="800000"/>
            <a:headEnd/>
            <a:tailEnd/>
          </a:ln>
        </p:spPr>
      </p:pic>
      <p:pic>
        <p:nvPicPr>
          <p:cNvPr id="8" name="irc_mi" descr="http://www.clker.com/cliparts/0/5/0/5/119543691225081364ajith_stacked_servers.svg.med.png"/>
          <p:cNvPicPr/>
          <p:nvPr/>
        </p:nvPicPr>
        <p:blipFill>
          <a:blip r:embed="rId4" cstate="print"/>
          <a:srcRect/>
          <a:stretch>
            <a:fillRect/>
          </a:stretch>
        </p:blipFill>
        <p:spPr bwMode="auto">
          <a:xfrm>
            <a:off x="7924800" y="4724402"/>
            <a:ext cx="838200" cy="885825"/>
          </a:xfrm>
          <a:prstGeom prst="rect">
            <a:avLst/>
          </a:prstGeom>
          <a:noFill/>
          <a:ln w="9525">
            <a:noFill/>
            <a:miter lim="800000"/>
            <a:headEnd/>
            <a:tailEnd/>
          </a:ln>
        </p:spPr>
      </p:pic>
      <p:sp>
        <p:nvSpPr>
          <p:cNvPr id="9" name="Curved Down Arrow 8"/>
          <p:cNvSpPr/>
          <p:nvPr/>
        </p:nvSpPr>
        <p:spPr>
          <a:xfrm rot="21382218">
            <a:off x="1295630" y="1302569"/>
            <a:ext cx="6783911"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666519">
            <a:off x="1379325" y="3914998"/>
            <a:ext cx="6697979"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rot="10172743">
            <a:off x="1163166" y="2643281"/>
            <a:ext cx="6771361"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rot="10800000">
            <a:off x="1153169" y="5518217"/>
            <a:ext cx="6771361"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rot="21312692">
            <a:off x="2971800" y="1447801"/>
            <a:ext cx="3733800" cy="369332"/>
          </a:xfrm>
          <a:prstGeom prst="rect">
            <a:avLst/>
          </a:prstGeom>
          <a:noFill/>
        </p:spPr>
        <p:txBody>
          <a:bodyPr wrap="square" rtlCol="0">
            <a:spAutoFit/>
          </a:bodyPr>
          <a:lstStyle/>
          <a:p>
            <a:r>
              <a:rPr lang="en-US" dirty="0" smtClean="0">
                <a:solidFill>
                  <a:schemeClr val="tx2"/>
                </a:solidFill>
              </a:rPr>
              <a:t>Client sends request to server</a:t>
            </a:r>
            <a:endParaRPr lang="en-US" dirty="0">
              <a:solidFill>
                <a:schemeClr val="tx2"/>
              </a:solidFill>
            </a:endParaRPr>
          </a:p>
        </p:txBody>
      </p:sp>
      <p:sp>
        <p:nvSpPr>
          <p:cNvPr id="14" name="TextBox 13"/>
          <p:cNvSpPr txBox="1"/>
          <p:nvPr/>
        </p:nvSpPr>
        <p:spPr>
          <a:xfrm rot="21070642">
            <a:off x="2519483" y="2449187"/>
            <a:ext cx="3962400" cy="646331"/>
          </a:xfrm>
          <a:prstGeom prst="rect">
            <a:avLst/>
          </a:prstGeom>
          <a:noFill/>
        </p:spPr>
        <p:txBody>
          <a:bodyPr wrap="square" rtlCol="0">
            <a:spAutoFit/>
          </a:bodyPr>
          <a:lstStyle/>
          <a:p>
            <a:pPr algn="ctr"/>
            <a:r>
              <a:rPr lang="en-US" dirty="0" smtClean="0">
                <a:solidFill>
                  <a:schemeClr val="tx2"/>
                </a:solidFill>
              </a:rPr>
              <a:t>Server sends 303 redirect + URI of the resource requested (Referent)</a:t>
            </a:r>
            <a:endParaRPr lang="en-US" dirty="0">
              <a:solidFill>
                <a:schemeClr val="tx2"/>
              </a:solidFill>
            </a:endParaRPr>
          </a:p>
        </p:txBody>
      </p:sp>
      <p:sp>
        <p:nvSpPr>
          <p:cNvPr id="15" name="TextBox 14"/>
          <p:cNvSpPr txBox="1"/>
          <p:nvPr/>
        </p:nvSpPr>
        <p:spPr>
          <a:xfrm rot="998581">
            <a:off x="2667000" y="4267202"/>
            <a:ext cx="4572000" cy="646331"/>
          </a:xfrm>
          <a:prstGeom prst="rect">
            <a:avLst/>
          </a:prstGeom>
          <a:noFill/>
        </p:spPr>
        <p:txBody>
          <a:bodyPr wrap="square" rtlCol="0">
            <a:spAutoFit/>
          </a:bodyPr>
          <a:lstStyle/>
          <a:p>
            <a:pPr algn="ctr"/>
            <a:r>
              <a:rPr lang="en-US" dirty="0" smtClean="0">
                <a:solidFill>
                  <a:schemeClr val="tx2"/>
                </a:solidFill>
              </a:rPr>
              <a:t>Client sends request for the resource located at the URI returned by the server</a:t>
            </a:r>
            <a:endParaRPr lang="en-US" dirty="0">
              <a:solidFill>
                <a:schemeClr val="tx2"/>
              </a:solidFill>
            </a:endParaRPr>
          </a:p>
        </p:txBody>
      </p:sp>
      <p:sp>
        <p:nvSpPr>
          <p:cNvPr id="16" name="TextBox 15"/>
          <p:cNvSpPr txBox="1"/>
          <p:nvPr/>
        </p:nvSpPr>
        <p:spPr>
          <a:xfrm rot="319120">
            <a:off x="2438400" y="5562602"/>
            <a:ext cx="4800600" cy="646331"/>
          </a:xfrm>
          <a:prstGeom prst="rect">
            <a:avLst/>
          </a:prstGeom>
          <a:noFill/>
        </p:spPr>
        <p:txBody>
          <a:bodyPr wrap="square" rtlCol="0">
            <a:spAutoFit/>
          </a:bodyPr>
          <a:lstStyle/>
          <a:p>
            <a:r>
              <a:rPr lang="en-US" dirty="0" smtClean="0">
                <a:solidFill>
                  <a:schemeClr val="tx2"/>
                </a:solidFill>
              </a:rPr>
              <a:t>Server sends the resource describing the Referent to the client.</a:t>
            </a:r>
            <a:endParaRPr lang="en-US" dirty="0">
              <a:solidFill>
                <a:schemeClr val="tx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HASH URI/IRI</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b="1" dirty="0" smtClean="0"/>
              <a:t>The second method of dereferencing a URI/IRI, is a “Hash URI/IRI” which takes the form:</a:t>
            </a:r>
          </a:p>
          <a:p>
            <a:pPr marL="0" indent="0">
              <a:buNone/>
            </a:pPr>
            <a:r>
              <a:rPr lang="en-US" b="1" u="sng" dirty="0" smtClean="0">
                <a:hlinkClick r:id="rId3"/>
              </a:rPr>
              <a:t>http://id.mereamaps.gov.me/topo#00012</a:t>
            </a:r>
            <a:r>
              <a:rPr lang="en-US" b="1" u="sng" dirty="0" smtClean="0"/>
              <a:t> </a:t>
            </a:r>
            <a:endParaRPr lang="en-US" b="1" dirty="0" smtClean="0"/>
          </a:p>
          <a:p>
            <a:pPr marL="0" indent="0">
              <a:buNone/>
            </a:pPr>
            <a:r>
              <a:rPr lang="en-US" b="1" dirty="0" smtClean="0"/>
              <a:t>In this method, the HTTP protocol strips away the fragment identifier (the part after the “#”), The client sends a HTTP GET request to the server based on the part of the URI before the “#”.</a:t>
            </a:r>
          </a:p>
          <a:p>
            <a:pPr marL="0" indent="0">
              <a:buNone/>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HASH URI/IRI</a:t>
            </a:r>
            <a:endParaRPr lang="en-US" dirty="0">
              <a:solidFill>
                <a:schemeClr val="accent2"/>
              </a:solidFill>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t>The server then returns the whole RDF/XML file for all the data available from the URI/IRI.</a:t>
            </a:r>
          </a:p>
          <a:p>
            <a:pPr marL="0" indent="0">
              <a:buNone/>
            </a:pPr>
            <a:endParaRPr lang="en-US" b="1" dirty="0" smtClean="0"/>
          </a:p>
          <a:p>
            <a:pPr marL="0" indent="0">
              <a:buNone/>
            </a:pPr>
            <a:r>
              <a:rPr lang="en-US" b="1" dirty="0" smtClean="0"/>
              <a:t>The client then runs its own code to search for </a:t>
            </a:r>
          </a:p>
          <a:p>
            <a:pPr marL="0" indent="0">
              <a:buNone/>
            </a:pPr>
            <a:r>
              <a:rPr lang="en-US" b="1" dirty="0" smtClean="0"/>
              <a:t>URIs/IRIs which include the wanted fragment identifier.</a:t>
            </a:r>
          </a:p>
          <a:p>
            <a:pPr marL="0" indent="0">
              <a:buNone/>
            </a:pPr>
            <a:endParaRPr lang="en-US" b="1" dirty="0" smtClean="0"/>
          </a:p>
          <a:p>
            <a:pPr marL="0" indent="0">
              <a:buNone/>
            </a:pPr>
            <a:r>
              <a:rPr lang="en-US" sz="1900" dirty="0" smtClean="0"/>
              <a:t>Hart, Glen &amp; </a:t>
            </a:r>
            <a:r>
              <a:rPr lang="en-US" sz="1900" dirty="0" err="1" smtClean="0"/>
              <a:t>Dolbear</a:t>
            </a:r>
            <a:r>
              <a:rPr lang="en-US" sz="1900" dirty="0" smtClean="0"/>
              <a:t>, Catherine. (2013). </a:t>
            </a:r>
            <a:r>
              <a:rPr lang="en-US" sz="1900" i="1" dirty="0" smtClean="0"/>
              <a:t>Linked Data: A Geographic Perspective</a:t>
            </a:r>
            <a:r>
              <a:rPr lang="en-US" sz="1900" dirty="0" smtClean="0"/>
              <a:t>. Boca Raton: CRC Press, p.108-109.</a:t>
            </a:r>
          </a:p>
          <a:p>
            <a:pPr marL="0" indent="0">
              <a:buNone/>
            </a:pPr>
            <a:endParaRPr lang="en-US"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SLASH </a:t>
            </a:r>
            <a:r>
              <a:rPr lang="en-US" dirty="0" err="1" smtClean="0">
                <a:solidFill>
                  <a:schemeClr val="accent2"/>
                </a:solidFill>
              </a:rPr>
              <a:t>vs</a:t>
            </a:r>
            <a:r>
              <a:rPr lang="en-US" dirty="0" smtClean="0">
                <a:solidFill>
                  <a:schemeClr val="accent2"/>
                </a:solidFill>
              </a:rPr>
              <a:t> HASH</a:t>
            </a:r>
            <a:endParaRPr lang="en-US" dirty="0">
              <a:solidFill>
                <a:schemeClr val="accent2"/>
              </a:solidFill>
            </a:endParaRPr>
          </a:p>
        </p:txBody>
      </p:sp>
      <p:sp>
        <p:nvSpPr>
          <p:cNvPr id="3" name="Content Placeholder 2"/>
          <p:cNvSpPr>
            <a:spLocks noGrp="1"/>
          </p:cNvSpPr>
          <p:nvPr>
            <p:ph idx="1"/>
          </p:nvPr>
        </p:nvSpPr>
        <p:spPr>
          <a:xfrm>
            <a:off x="304800" y="1554162"/>
            <a:ext cx="8686800" cy="4999038"/>
          </a:xfrm>
        </p:spPr>
        <p:txBody>
          <a:bodyPr>
            <a:normAutofit fontScale="92500" lnSpcReduction="20000"/>
          </a:bodyPr>
          <a:lstStyle/>
          <a:p>
            <a:pPr marL="0" indent="0">
              <a:buNone/>
            </a:pPr>
            <a:r>
              <a:rPr lang="en-US" b="1" dirty="0" smtClean="0"/>
              <a:t>The disadvantage of the Slash/303 method is that the client had to make two requests and the server had to respond twice.</a:t>
            </a:r>
          </a:p>
          <a:p>
            <a:pPr marL="0" indent="0">
              <a:buNone/>
            </a:pPr>
            <a:endParaRPr lang="en-US" b="1" dirty="0" smtClean="0"/>
          </a:p>
          <a:p>
            <a:pPr marL="0" indent="0">
              <a:buNone/>
            </a:pPr>
            <a:r>
              <a:rPr lang="en-US" b="1" dirty="0" smtClean="0"/>
              <a:t>The disadvantage of the Hash method is all RDF triples that share the same URI up to the # will be returned, which could be a big overhead if the dataset is large.</a:t>
            </a:r>
          </a:p>
          <a:p>
            <a:pPr marL="0" indent="0">
              <a:buNone/>
            </a:pPr>
            <a:endParaRPr lang="en-US" sz="1100" dirty="0" smtClean="0"/>
          </a:p>
          <a:p>
            <a:pPr marL="0" indent="0">
              <a:buNone/>
            </a:pPr>
            <a:r>
              <a:rPr lang="en-US" sz="2100" dirty="0" smtClean="0"/>
              <a:t>Hart, Glen &amp; </a:t>
            </a:r>
            <a:r>
              <a:rPr lang="en-US" sz="2100" dirty="0" err="1" smtClean="0"/>
              <a:t>Dolbear</a:t>
            </a:r>
            <a:r>
              <a:rPr lang="en-US" sz="2100" dirty="0" smtClean="0"/>
              <a:t>, Catherine. (2013). </a:t>
            </a:r>
            <a:r>
              <a:rPr lang="en-US" sz="2100" i="1" dirty="0" smtClean="0"/>
              <a:t>Linked Data: A Geographic Perspective</a:t>
            </a:r>
            <a:r>
              <a:rPr lang="en-US" sz="2100" dirty="0" smtClean="0"/>
              <a:t>. Boca Raton: CRC Press, p.108-109.</a:t>
            </a:r>
          </a:p>
          <a:p>
            <a:pPr marL="0" indent="0">
              <a:buNone/>
            </a:pPr>
            <a:endParaRPr lang="en-US" sz="1100" dirty="0" smtClean="0"/>
          </a:p>
          <a:p>
            <a:pPr marL="0" indent="0">
              <a:buNone/>
            </a:pPr>
            <a:r>
              <a:rPr lang="en-US" sz="1800" dirty="0" smtClean="0"/>
              <a:t>Heath, T. &amp; </a:t>
            </a:r>
            <a:r>
              <a:rPr lang="en-US" sz="1800" dirty="0" err="1" smtClean="0"/>
              <a:t>Bizer</a:t>
            </a:r>
            <a:r>
              <a:rPr lang="en-US" sz="1800" dirty="0" smtClean="0"/>
              <a:t>, C. (2011). </a:t>
            </a:r>
            <a:r>
              <a:rPr lang="en-US" sz="1800" i="1" dirty="0" smtClean="0"/>
              <a:t>Linked Data: Evolving the Web into a Global Data Space</a:t>
            </a:r>
            <a:r>
              <a:rPr lang="en-US" sz="1800" dirty="0" smtClean="0"/>
              <a:t> (1st edition). Synthesis Lectures on the Semantic Web: Theory and Technology, 1:1, 1-136. Morgan &amp; Claypool. Accessed June 26, 2011 from </a:t>
            </a:r>
            <a:r>
              <a:rPr lang="en-US" sz="1800" u="sng" dirty="0" smtClean="0">
                <a:hlinkClick r:id="rId3"/>
              </a:rPr>
              <a:t>http://linkeddatabook.com/editions/1.0/</a:t>
            </a:r>
            <a:r>
              <a:rPr lang="en-US" sz="1800" dirty="0" smtClean="0"/>
              <a:t>.</a:t>
            </a:r>
            <a:endParaRPr lang="en-US" sz="1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Associated description </a:t>
            </a:r>
            <a:endParaRPr lang="en-US" dirty="0">
              <a:solidFill>
                <a:schemeClr val="accent2"/>
              </a:solidFill>
            </a:endParaRPr>
          </a:p>
        </p:txBody>
      </p:sp>
      <p:sp>
        <p:nvSpPr>
          <p:cNvPr id="3" name="Content Placeholder 2"/>
          <p:cNvSpPr>
            <a:spLocks noGrp="1"/>
          </p:cNvSpPr>
          <p:nvPr>
            <p:ph idx="1"/>
          </p:nvPr>
        </p:nvSpPr>
        <p:spPr/>
        <p:txBody>
          <a:bodyPr/>
          <a:lstStyle/>
          <a:p>
            <a:pPr marL="0" indent="0">
              <a:buNone/>
            </a:pPr>
            <a:r>
              <a:rPr lang="en-US" b="1" i="1" dirty="0" smtClean="0"/>
              <a:t>Associated description</a:t>
            </a:r>
            <a:r>
              <a:rPr lang="en-US" b="1" dirty="0" smtClean="0"/>
              <a:t> refers to the description of a non-information resource that a client obtains by dereferencing a specific URI identifying this non-information resource.</a:t>
            </a:r>
          </a:p>
          <a:p>
            <a:pPr>
              <a:buNone/>
            </a:pP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lumMod val="75000"/>
                    <a:lumOff val="25000"/>
                  </a:schemeClr>
                </a:solidFill>
              </a:rPr>
              <a:t>Dublin core associated description</a:t>
            </a:r>
            <a:endParaRPr lang="en-US" dirty="0">
              <a:solidFill>
                <a:schemeClr val="bg1">
                  <a:lumMod val="75000"/>
                  <a:lumOff val="25000"/>
                </a:schemeClr>
              </a:solidFill>
            </a:endParaRPr>
          </a:p>
        </p:txBody>
      </p:sp>
      <p:sp>
        <p:nvSpPr>
          <p:cNvPr id="3" name="Content Placeholder 2"/>
          <p:cNvSpPr>
            <a:spLocks noGrp="1"/>
          </p:cNvSpPr>
          <p:nvPr>
            <p:ph idx="1"/>
          </p:nvPr>
        </p:nvSpPr>
        <p:spPr>
          <a:xfrm>
            <a:off x="304800" y="1554162"/>
            <a:ext cx="8686800" cy="4999038"/>
          </a:xfrm>
        </p:spPr>
        <p:txBody>
          <a:bodyPr>
            <a:normAutofit/>
          </a:bodyPr>
          <a:lstStyle/>
          <a:p>
            <a:pPr marL="0" indent="0">
              <a:buNone/>
            </a:pPr>
            <a:r>
              <a:rPr lang="en-US" b="1" dirty="0" smtClean="0"/>
              <a:t>DCMI Metadata Terms </a:t>
            </a:r>
          </a:p>
          <a:p>
            <a:pPr marL="0" indent="0">
              <a:buNone/>
            </a:pPr>
            <a:r>
              <a:rPr lang="en-US" b="1" dirty="0" smtClean="0">
                <a:hlinkClick r:id="rId3"/>
              </a:rPr>
              <a:t>http://purl.org/dc/terms/abstract</a:t>
            </a:r>
            <a:endParaRPr lang="en-US" b="1" dirty="0" smtClean="0"/>
          </a:p>
          <a:p>
            <a:pPr marL="0" indent="0">
              <a:buNone/>
            </a:pPr>
            <a:endParaRPr lang="en-US" b="1" dirty="0" smtClean="0"/>
          </a:p>
          <a:p>
            <a:pPr marL="0" indent="0">
              <a:buNone/>
            </a:pPr>
            <a:endParaRPr lang="en-US" b="1" dirty="0" smtClean="0"/>
          </a:p>
          <a:p>
            <a:pPr>
              <a:buNone/>
            </a:pPr>
            <a:r>
              <a:rPr lang="en-US" b="1" dirty="0" smtClean="0"/>
              <a:t>VIAF IRI for Jane Addams:</a:t>
            </a:r>
          </a:p>
          <a:p>
            <a:pPr>
              <a:buNone/>
            </a:pPr>
            <a:r>
              <a:rPr lang="en-US" b="1" dirty="0" smtClean="0">
                <a:hlinkClick r:id="rId4"/>
              </a:rPr>
              <a:t>http://viaf.org/viaf/12382490</a:t>
            </a:r>
            <a:r>
              <a:rPr lang="en-US" b="1" dirty="0" smtClean="0"/>
              <a:t>              </a:t>
            </a:r>
          </a:p>
          <a:p>
            <a:pPr marL="0" indent="0">
              <a:buNone/>
            </a:pP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solidFill>
              </a:rPr>
              <a:t>RDF</a:t>
            </a:r>
            <a:endParaRPr lang="en-US"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dirty="0" smtClean="0">
                <a:hlinkClick r:id="rId3" tooltip="http://www.w3.org/RDF/"/>
              </a:rPr>
              <a:t>Resource Description Framework (RDF)</a:t>
            </a:r>
            <a:r>
              <a:rPr lang="en-US" dirty="0" smtClean="0"/>
              <a:t>, is a standard used to express linked data which specifies relationships between things -relationships that can be used for navigating between, or integrating, information from multiple sources.</a:t>
            </a:r>
          </a:p>
          <a:p>
            <a:pPr indent="0">
              <a:buNone/>
            </a:pPr>
            <a:endParaRPr lang="en-US" dirty="0" smtClean="0"/>
          </a:p>
          <a:p>
            <a:pPr>
              <a:buNone/>
            </a:pPr>
            <a:r>
              <a:rPr lang="en-US" sz="1900" dirty="0" smtClean="0"/>
              <a:t>W3C. </a:t>
            </a:r>
            <a:r>
              <a:rPr lang="en-US" sz="1900" i="1" dirty="0" smtClean="0"/>
              <a:t>Library Linked Data Incubator Group Final Report</a:t>
            </a:r>
            <a:r>
              <a:rPr lang="en-US" sz="1900" dirty="0" smtClean="0"/>
              <a:t>. Downloaded March 15, 2014 from </a:t>
            </a:r>
            <a:r>
              <a:rPr lang="en-US" sz="1900" dirty="0" smtClean="0">
                <a:hlinkClick r:id="rId4"/>
              </a:rPr>
              <a:t>http://www.w3.org/2005/Incubator/lld/XGR-lld-20111025/</a:t>
            </a:r>
            <a:endParaRPr lang="en-US" sz="1900" dirty="0" smtClean="0"/>
          </a:p>
          <a:p>
            <a:pPr indent="0">
              <a:buNone/>
            </a:pPr>
            <a:endParaRPr lang="en-US" dirty="0" smtClean="0"/>
          </a:p>
          <a:p>
            <a:pPr indent="0">
              <a:buNone/>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solidFill>
              </a:rPr>
              <a:t>references</a:t>
            </a:r>
            <a:endParaRPr lang="en-US" sz="3200" dirty="0">
              <a:solidFill>
                <a:schemeClr val="accent2"/>
              </a:solidFill>
            </a:endParaRPr>
          </a:p>
        </p:txBody>
      </p:sp>
      <p:sp>
        <p:nvSpPr>
          <p:cNvPr id="3" name="Content Placeholder 2"/>
          <p:cNvSpPr>
            <a:spLocks noGrp="1"/>
          </p:cNvSpPr>
          <p:nvPr>
            <p:ph idx="1"/>
          </p:nvPr>
        </p:nvSpPr>
        <p:spPr>
          <a:xfrm>
            <a:off x="152400" y="1371600"/>
            <a:ext cx="8763000" cy="5303838"/>
          </a:xfrm>
        </p:spPr>
        <p:txBody>
          <a:bodyPr>
            <a:normAutofit/>
          </a:bodyPr>
          <a:lstStyle/>
          <a:p>
            <a:pPr marL="228600" indent="-228600">
              <a:buNone/>
            </a:pPr>
            <a:r>
              <a:rPr lang="en-US" sz="1900" dirty="0" err="1" smtClean="0"/>
              <a:t>Allemang</a:t>
            </a:r>
            <a:r>
              <a:rPr lang="en-US" sz="1900" dirty="0" smtClean="0"/>
              <a:t>, Dean &amp; </a:t>
            </a:r>
            <a:r>
              <a:rPr lang="en-US" sz="1900" dirty="0" err="1" smtClean="0"/>
              <a:t>Hendler</a:t>
            </a:r>
            <a:r>
              <a:rPr lang="en-US" sz="1900" dirty="0" smtClean="0"/>
              <a:t>, Jim. (2011). </a:t>
            </a:r>
            <a:r>
              <a:rPr lang="en-US" sz="1900" i="1" dirty="0" smtClean="0"/>
              <a:t>Semantic Web for the Working </a:t>
            </a:r>
            <a:r>
              <a:rPr lang="en-US" sz="1900" i="1" dirty="0" err="1" smtClean="0"/>
              <a:t>Ontologist</a:t>
            </a:r>
            <a:r>
              <a:rPr lang="en-US" sz="1900" dirty="0" smtClean="0"/>
              <a:t>. 2</a:t>
            </a:r>
            <a:r>
              <a:rPr lang="en-US" sz="1900" baseline="30000" dirty="0" smtClean="0"/>
              <a:t>nd</a:t>
            </a:r>
            <a:r>
              <a:rPr lang="en-US" sz="1900" dirty="0" smtClean="0"/>
              <a:t> ed. Amsterdam: Elsevier.</a:t>
            </a:r>
          </a:p>
          <a:p>
            <a:pPr marL="228600" indent="-228600">
              <a:buNone/>
            </a:pPr>
            <a:endParaRPr lang="en-US" sz="1200" dirty="0" smtClean="0"/>
          </a:p>
          <a:p>
            <a:pPr marL="228600" indent="-228600">
              <a:buNone/>
            </a:pPr>
            <a:r>
              <a:rPr lang="en-US" sz="1900" dirty="0" smtClean="0"/>
              <a:t>Berners-Lee, Tim. Architecture. World Wide Web Consortium. Downloaded January 30, 2014 from: </a:t>
            </a:r>
            <a:r>
              <a:rPr lang="en-US" sz="1900" u="sng" dirty="0" smtClean="0">
                <a:hlinkClick r:id="rId3"/>
              </a:rPr>
              <a:t>http://www.w3.org/2000/Talks/1206-xml2k-tbl/slide10-0.html</a:t>
            </a:r>
            <a:endParaRPr lang="en-US" sz="1900" dirty="0" smtClean="0"/>
          </a:p>
          <a:p>
            <a:pPr marL="228600" indent="-228600">
              <a:buNone/>
            </a:pPr>
            <a:endParaRPr lang="en-US" sz="1000" dirty="0" smtClean="0"/>
          </a:p>
          <a:p>
            <a:pPr marL="228600" indent="-228600">
              <a:buNone/>
            </a:pPr>
            <a:r>
              <a:rPr lang="en-US" sz="1900" dirty="0" smtClean="0"/>
              <a:t>Dublin Core Initiative. DCMI term declarations represented in RDF schema language. Downloaded April 12, 2014 from </a:t>
            </a:r>
            <a:r>
              <a:rPr lang="en-US" sz="1900" dirty="0" smtClean="0">
                <a:hlinkClick r:id="rId4"/>
              </a:rPr>
              <a:t>http://dublincore.org/schemas/rdfs/</a:t>
            </a:r>
            <a:endParaRPr lang="en-US" sz="1900" dirty="0" smtClean="0"/>
          </a:p>
          <a:p>
            <a:pPr marL="228600" indent="-228600">
              <a:buNone/>
            </a:pPr>
            <a:endParaRPr lang="en-US" sz="1000" dirty="0" smtClean="0"/>
          </a:p>
          <a:p>
            <a:pPr marL="228600" indent="-228600">
              <a:buNone/>
            </a:pPr>
            <a:r>
              <a:rPr lang="en-US" sz="1900" dirty="0" smtClean="0"/>
              <a:t>Hart, Glen &amp; </a:t>
            </a:r>
            <a:r>
              <a:rPr lang="en-US" sz="1900" dirty="0" err="1" smtClean="0"/>
              <a:t>Dolbear</a:t>
            </a:r>
            <a:r>
              <a:rPr lang="en-US" sz="1900" dirty="0" smtClean="0"/>
              <a:t>, Catherine. (2013). </a:t>
            </a:r>
            <a:r>
              <a:rPr lang="en-US" sz="1900" i="1" dirty="0" smtClean="0"/>
              <a:t>Linked Data: A Geographic Perspective</a:t>
            </a:r>
            <a:r>
              <a:rPr lang="en-US" sz="1900" dirty="0" smtClean="0"/>
              <a:t>. Boca Raton: CRC Press.</a:t>
            </a:r>
          </a:p>
          <a:p>
            <a:pPr marL="228600" indent="-228600">
              <a:buNone/>
            </a:pPr>
            <a:endParaRPr lang="en-US" sz="1000" dirty="0" smtClean="0"/>
          </a:p>
          <a:p>
            <a:pPr marL="228600" indent="-228600">
              <a:buNone/>
            </a:pPr>
            <a:r>
              <a:rPr lang="en-US" sz="1900" dirty="0" smtClean="0"/>
              <a:t>Heath, T. &amp; </a:t>
            </a:r>
            <a:r>
              <a:rPr lang="en-US" sz="1900" dirty="0" err="1" smtClean="0"/>
              <a:t>Bizer</a:t>
            </a:r>
            <a:r>
              <a:rPr lang="en-US" sz="1900" dirty="0" smtClean="0"/>
              <a:t>, C. (2011). </a:t>
            </a:r>
            <a:r>
              <a:rPr lang="en-US" sz="1900" i="1" dirty="0" smtClean="0"/>
              <a:t>Linked Data: Evolving the Web into a Global Data Space</a:t>
            </a:r>
            <a:r>
              <a:rPr lang="en-US" sz="1900" dirty="0" smtClean="0"/>
              <a:t> (1st edition). Synthesis Lectures on the Semantic Web: Theory and Technology, 1:1, 1-136. Morgan &amp; Claypool. Accessed June 26, 2011 from </a:t>
            </a:r>
            <a:r>
              <a:rPr lang="en-US" sz="1900" u="sng" dirty="0" smtClean="0">
                <a:hlinkClick r:id="rId5"/>
              </a:rPr>
              <a:t>http://linkeddatabook.com/editions/1.0/</a:t>
            </a:r>
            <a:r>
              <a:rPr lang="en-US" sz="1900" dirty="0" smtClean="0"/>
              <a:t>. </a:t>
            </a:r>
          </a:p>
          <a:p>
            <a:pPr marL="228600" indent="-228600">
              <a:buNone/>
            </a:pPr>
            <a:endParaRPr lang="en-US" sz="1900" dirty="0" smtClean="0"/>
          </a:p>
          <a:p>
            <a:pPr marL="228600" indent="-228600">
              <a:buNone/>
            </a:pPr>
            <a:endParaRPr lang="en-US" sz="1900" dirty="0" smtClean="0"/>
          </a:p>
          <a:p>
            <a:pPr marL="228600" indent="-228600">
              <a:buNone/>
            </a:pPr>
            <a:endParaRPr lang="en-US" sz="1800" dirty="0" smtClean="0"/>
          </a:p>
          <a:p>
            <a:pPr marL="228600" indent="-228600">
              <a:buNone/>
            </a:pPr>
            <a:endParaRPr lang="en-US" sz="1800" u="sng" dirty="0" smtClean="0"/>
          </a:p>
          <a:p>
            <a:pPr marL="228600" indent="-228600">
              <a:buNone/>
            </a:pPr>
            <a:endParaRPr lang="en-US" sz="1800" u="sng" dirty="0" smtClean="0"/>
          </a:p>
          <a:p>
            <a:pPr marL="228600" indent="-228600">
              <a:buNone/>
            </a:pPr>
            <a:endParaRPr lang="en-US" sz="1800" dirty="0" smtClean="0"/>
          </a:p>
          <a:p>
            <a:pPr marL="228600" indent="-228600">
              <a:buNone/>
            </a:pPr>
            <a:endParaRPr lang="en-US" sz="1800" dirty="0" smtClean="0"/>
          </a:p>
          <a:p>
            <a:pPr marL="0" indent="0">
              <a:buNone/>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solidFill>
              </a:rPr>
              <a:t>references</a:t>
            </a:r>
            <a:endParaRPr lang="en-US" sz="3200" dirty="0">
              <a:solidFill>
                <a:schemeClr val="accent2"/>
              </a:solidFill>
            </a:endParaRPr>
          </a:p>
        </p:txBody>
      </p:sp>
      <p:sp>
        <p:nvSpPr>
          <p:cNvPr id="3" name="Content Placeholder 2"/>
          <p:cNvSpPr>
            <a:spLocks noGrp="1"/>
          </p:cNvSpPr>
          <p:nvPr>
            <p:ph idx="1"/>
          </p:nvPr>
        </p:nvSpPr>
        <p:spPr>
          <a:xfrm>
            <a:off x="304800" y="1371600"/>
            <a:ext cx="8686800" cy="5105400"/>
          </a:xfrm>
        </p:spPr>
        <p:txBody>
          <a:bodyPr>
            <a:normAutofit fontScale="92500" lnSpcReduction="10000"/>
          </a:bodyPr>
          <a:lstStyle/>
          <a:p>
            <a:pPr marL="228600" indent="-228600">
              <a:buNone/>
            </a:pPr>
            <a:r>
              <a:rPr lang="en-US" sz="1800" dirty="0" err="1" smtClean="0"/>
              <a:t>Klyne</a:t>
            </a:r>
            <a:r>
              <a:rPr lang="en-US" sz="1800" dirty="0" smtClean="0"/>
              <a:t>, Glenn &amp; Carroll, Jeremy J.(editors). Resource Description Framework (RDF): Concepts and Abstract Syntax. Copyright © 2004 </a:t>
            </a:r>
            <a:r>
              <a:rPr lang="en-US" sz="1800" u="sng" dirty="0" smtClean="0">
                <a:hlinkClick r:id="rId3"/>
              </a:rPr>
              <a:t>World Wide Web Consortium</a:t>
            </a:r>
            <a:r>
              <a:rPr lang="en-US" sz="1800" dirty="0" smtClean="0"/>
              <a:t>, (</a:t>
            </a:r>
            <a:r>
              <a:rPr lang="en-US" sz="1800" u="sng" dirty="0" smtClean="0">
                <a:hlinkClick r:id="rId4"/>
              </a:rPr>
              <a:t>Massachusetts Institute of Technology</a:t>
            </a:r>
            <a:r>
              <a:rPr lang="en-US" sz="1800" dirty="0" smtClean="0"/>
              <a:t>, </a:t>
            </a:r>
            <a:r>
              <a:rPr lang="en-US" sz="1800" u="sng" dirty="0" smtClean="0">
                <a:hlinkClick r:id="rId5"/>
              </a:rPr>
              <a:t>European Research Consortium for Informatics and Mathematics</a:t>
            </a:r>
            <a:r>
              <a:rPr lang="en-US" sz="1800" dirty="0" smtClean="0"/>
              <a:t>, </a:t>
            </a:r>
            <a:r>
              <a:rPr lang="en-US" sz="1800" u="sng" dirty="0" smtClean="0">
                <a:hlinkClick r:id="rId6"/>
              </a:rPr>
              <a:t>Keio University</a:t>
            </a:r>
            <a:r>
              <a:rPr lang="en-US" sz="1800" dirty="0" smtClean="0"/>
              <a:t>). Accessed September 9, 2011 from </a:t>
            </a:r>
            <a:r>
              <a:rPr lang="en-US" sz="1800" u="sng" dirty="0" smtClean="0">
                <a:hlinkClick r:id="rId7"/>
              </a:rPr>
              <a:t>http://www.w3.org/Consortium/Legal/2002/copyright-documents-20021231</a:t>
            </a:r>
            <a:endParaRPr lang="en-US" sz="1800" dirty="0" smtClean="0"/>
          </a:p>
          <a:p>
            <a:pPr marL="228600" indent="-228600">
              <a:buNone/>
            </a:pPr>
            <a:endParaRPr lang="en-US" sz="1800" dirty="0" smtClean="0"/>
          </a:p>
          <a:p>
            <a:pPr marL="228600" indent="-228600">
              <a:buNone/>
            </a:pPr>
            <a:r>
              <a:rPr lang="en-US" sz="1800" dirty="0" err="1" smtClean="0"/>
              <a:t>Manola</a:t>
            </a:r>
            <a:r>
              <a:rPr lang="en-US" sz="1800" dirty="0" smtClean="0"/>
              <a:t>, F. &amp; Miller, E. (2004). </a:t>
            </a:r>
            <a:r>
              <a:rPr lang="en-US" sz="1800" i="1" dirty="0" smtClean="0"/>
              <a:t>RDF</a:t>
            </a:r>
            <a:r>
              <a:rPr lang="en-US" sz="1800" dirty="0" smtClean="0"/>
              <a:t> </a:t>
            </a:r>
            <a:r>
              <a:rPr lang="en-US" sz="1800" i="1" dirty="0" smtClean="0"/>
              <a:t>Primer. </a:t>
            </a:r>
            <a:r>
              <a:rPr lang="en-US" sz="1800" dirty="0" smtClean="0"/>
              <a:t>W3C. Accessed June 26, 2011 from </a:t>
            </a:r>
            <a:r>
              <a:rPr lang="en-US" sz="1800" u="sng" dirty="0" smtClean="0">
                <a:hlinkClick r:id="rId8"/>
              </a:rPr>
              <a:t>http://www.w3.org/TR/rdf-primer/#basicconcepts</a:t>
            </a:r>
            <a:endParaRPr lang="en-US" sz="1800" dirty="0" smtClean="0"/>
          </a:p>
          <a:p>
            <a:pPr marL="228600" indent="-228600">
              <a:buNone/>
            </a:pPr>
            <a:endParaRPr lang="en-US" sz="1800" dirty="0" smtClean="0"/>
          </a:p>
          <a:p>
            <a:pPr marL="228600" indent="-228600">
              <a:buNone/>
            </a:pPr>
            <a:r>
              <a:rPr lang="en-US" sz="1800" dirty="0" err="1" smtClean="0"/>
              <a:t>Mikael</a:t>
            </a:r>
            <a:r>
              <a:rPr lang="en-US" sz="1800" dirty="0" smtClean="0"/>
              <a:t> Nilsson, </a:t>
            </a:r>
            <a:r>
              <a:rPr lang="en-US" sz="1800" dirty="0" err="1" smtClean="0"/>
              <a:t>Mikael</a:t>
            </a:r>
            <a:r>
              <a:rPr lang="en-US" sz="1800" dirty="0" smtClean="0"/>
              <a:t>, Powell, Andy, Johnston, Pete, &amp; </a:t>
            </a:r>
            <a:r>
              <a:rPr lang="en-US" sz="1800" dirty="0" err="1" smtClean="0"/>
              <a:t>Naeve</a:t>
            </a:r>
            <a:r>
              <a:rPr lang="en-US" sz="1800" dirty="0" smtClean="0"/>
              <a:t>, </a:t>
            </a:r>
            <a:r>
              <a:rPr lang="en-US" sz="1800" dirty="0" err="1" smtClean="0"/>
              <a:t>Ambjörn</a:t>
            </a:r>
            <a:r>
              <a:rPr lang="en-US" sz="1800" dirty="0" smtClean="0"/>
              <a:t>. (2008). Dublin Core Metadata Initiative. Accessed July 12, 2011 from </a:t>
            </a:r>
            <a:r>
              <a:rPr lang="en-US" sz="1800" u="sng" dirty="0" smtClean="0">
                <a:hlinkClick r:id="rId9"/>
              </a:rPr>
              <a:t>http://dublincore.org/documents/dc-rdf/#sect-2</a:t>
            </a:r>
            <a:r>
              <a:rPr lang="en-US" sz="1800" dirty="0" smtClean="0"/>
              <a:t>.</a:t>
            </a:r>
            <a:endParaRPr lang="en-US" sz="1800" dirty="0" smtClean="0">
              <a:solidFill>
                <a:schemeClr val="accent2"/>
              </a:solidFill>
            </a:endParaRPr>
          </a:p>
          <a:p>
            <a:pPr marL="228600" indent="-228600">
              <a:buNone/>
            </a:pPr>
            <a:endParaRPr lang="en-US" sz="1800" u="sng" dirty="0" smtClean="0"/>
          </a:p>
          <a:p>
            <a:pPr marL="228600" indent="-228600">
              <a:buNone/>
            </a:pPr>
            <a:r>
              <a:rPr lang="en-US" sz="1800" dirty="0" err="1" smtClean="0"/>
              <a:t>Miličić</a:t>
            </a:r>
            <a:r>
              <a:rPr lang="en-US" sz="1800" dirty="0" smtClean="0"/>
              <a:t>, </a:t>
            </a:r>
            <a:r>
              <a:rPr lang="en-US" sz="1800" dirty="0" err="1" smtClean="0"/>
              <a:t>Vuk</a:t>
            </a:r>
            <a:r>
              <a:rPr lang="en-US" sz="1800" dirty="0" smtClean="0"/>
              <a:t>. (2011, July 16). Problems of the RDF model: Literals Accessed September 22, 2011 from: </a:t>
            </a:r>
            <a:r>
              <a:rPr lang="en-US" sz="1800" u="sng" dirty="0" smtClean="0">
                <a:hlinkClick r:id="rId10"/>
              </a:rPr>
              <a:t>http://milicicvuk.com/blog/2011/07/16/problems-of-the-rdf-model-literals/</a:t>
            </a:r>
            <a:endParaRPr lang="en-US" sz="1800" dirty="0" smtClean="0"/>
          </a:p>
          <a:p>
            <a:pPr>
              <a:buNone/>
            </a:pPr>
            <a:endParaRPr lang="en-US" sz="1800" dirty="0" smtClean="0"/>
          </a:p>
          <a:p>
            <a:pPr>
              <a:buNone/>
            </a:pPr>
            <a:r>
              <a:rPr lang="en-US" sz="1800" dirty="0" err="1" smtClean="0"/>
              <a:t>Tauberer</a:t>
            </a:r>
            <a:r>
              <a:rPr lang="en-US" sz="1800" dirty="0" smtClean="0"/>
              <a:t>, Joshua. (2008, January). </a:t>
            </a:r>
            <a:r>
              <a:rPr lang="en-US" sz="1800" i="1" dirty="0" smtClean="0"/>
              <a:t>What is RDF and what is it good for? </a:t>
            </a:r>
            <a:r>
              <a:rPr lang="en-US" sz="1800" dirty="0" smtClean="0"/>
              <a:t>Downloaded April 5, 2014 from </a:t>
            </a:r>
            <a:r>
              <a:rPr lang="en-US" sz="1800" u="sng" dirty="0" smtClean="0">
                <a:hlinkClick r:id="rId11"/>
              </a:rPr>
              <a:t>http://www.rdfabout.com/intro/</a:t>
            </a:r>
            <a:r>
              <a:rPr lang="en-US" sz="1800" dirty="0" smtClean="0"/>
              <a:t> .</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1700" dirty="0" smtClean="0"/>
          </a:p>
          <a:p>
            <a:pPr>
              <a:buNone/>
            </a:pPr>
            <a:endParaRPr lang="en-US" sz="1700"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solidFill>
              </a:rPr>
              <a:t>references</a:t>
            </a:r>
            <a:endParaRPr lang="en-US" sz="3200" dirty="0">
              <a:solidFill>
                <a:schemeClr val="accent2"/>
              </a:solidFill>
            </a:endParaRPr>
          </a:p>
        </p:txBody>
      </p:sp>
      <p:sp>
        <p:nvSpPr>
          <p:cNvPr id="3" name="Content Placeholder 2"/>
          <p:cNvSpPr>
            <a:spLocks noGrp="1"/>
          </p:cNvSpPr>
          <p:nvPr>
            <p:ph idx="1"/>
          </p:nvPr>
        </p:nvSpPr>
        <p:spPr>
          <a:xfrm>
            <a:off x="304800" y="1295400"/>
            <a:ext cx="8686800" cy="4724400"/>
          </a:xfrm>
        </p:spPr>
        <p:txBody>
          <a:bodyPr vert="horz" anchor="t">
            <a:noAutofit/>
          </a:bodyPr>
          <a:lstStyle/>
          <a:p>
            <a:pPr marL="0" indent="0">
              <a:buNone/>
            </a:pPr>
            <a:r>
              <a:rPr lang="en-US" sz="1800" dirty="0" err="1"/>
              <a:t>Tharani</a:t>
            </a:r>
            <a:r>
              <a:rPr lang="en-US" sz="1800" dirty="0"/>
              <a:t>, </a:t>
            </a:r>
            <a:r>
              <a:rPr lang="en-US" sz="1800" dirty="0" err="1"/>
              <a:t>Karim</a:t>
            </a:r>
            <a:r>
              <a:rPr lang="en-US" sz="1800" dirty="0"/>
              <a:t>. (2014). </a:t>
            </a:r>
            <a:r>
              <a:rPr lang="en-US" sz="1800" i="1" dirty="0"/>
              <a:t>Linked Data in Libraries: A Case Study of Harvesting and Sharing Bibliographic Metadata with BIBFRAME</a:t>
            </a:r>
            <a:r>
              <a:rPr lang="en-US" sz="1800" dirty="0"/>
              <a:t>. Downloaded May 30, 2015 from: </a:t>
            </a:r>
            <a:endParaRPr lang="en-US" sz="1800" baseline="30000" dirty="0"/>
          </a:p>
          <a:p>
            <a:pPr marL="0" indent="0">
              <a:buNone/>
            </a:pPr>
            <a:r>
              <a:rPr lang="en-US" sz="1800" dirty="0">
                <a:hlinkClick r:id="rId3"/>
              </a:rPr>
              <a:t>https://ejournals.bc.edu/ojs/index.php/ital/article/download/5664/pdf</a:t>
            </a:r>
            <a:endParaRPr lang="en-US" sz="1800" dirty="0"/>
          </a:p>
          <a:p>
            <a:pPr marL="228600" indent="-228600">
              <a:buNone/>
            </a:pPr>
            <a:endParaRPr lang="en-US" sz="1000" dirty="0"/>
          </a:p>
          <a:p>
            <a:pPr marL="228600" indent="-228600">
              <a:buNone/>
            </a:pPr>
            <a:r>
              <a:rPr lang="en-US" sz="1800" dirty="0"/>
              <a:t>W3C.Bray, Tim, Hollander, Dave, Layman, Andrew, Tobin, Richard. (2005, August 16).Namespaces in XML 1.1 (Second Edition). Downloaded April 13, 2014 from </a:t>
            </a:r>
            <a:r>
              <a:rPr lang="en-US" sz="1800" dirty="0">
                <a:hlinkClick r:id="rId4"/>
              </a:rPr>
              <a:t>http://www.w3.org/TR/xml-names11/</a:t>
            </a:r>
            <a:r>
              <a:rPr lang="en-US" sz="1800" dirty="0"/>
              <a:t> .</a:t>
            </a:r>
          </a:p>
          <a:p>
            <a:pPr marL="228600" indent="-228600">
              <a:buNone/>
            </a:pPr>
            <a:endParaRPr lang="en-US" sz="1000" dirty="0"/>
          </a:p>
          <a:p>
            <a:pPr marL="228600" indent="-228600">
              <a:buNone/>
            </a:pPr>
            <a:r>
              <a:rPr lang="en-US" sz="1800" dirty="0"/>
              <a:t>W3C. </a:t>
            </a:r>
            <a:r>
              <a:rPr lang="en-US" sz="1800" dirty="0" err="1"/>
              <a:t>Cyganiak</a:t>
            </a:r>
            <a:r>
              <a:rPr lang="en-US" sz="1800" dirty="0"/>
              <a:t>, Richard, DERI, Wood, David, 3 Round Stones, </a:t>
            </a:r>
            <a:r>
              <a:rPr lang="en-US" sz="1800" dirty="0" err="1"/>
              <a:t>Lanthaler</a:t>
            </a:r>
            <a:r>
              <a:rPr lang="en-US" sz="1800" dirty="0"/>
              <a:t>, Markus, Graz University of Technology (editors). </a:t>
            </a:r>
            <a:r>
              <a:rPr lang="en-US" sz="1800" i="1" dirty="0"/>
              <a:t>RDF 1.1 Concepts and Abstract Syntax: W3C Recommendation 25 February 2014</a:t>
            </a:r>
            <a:r>
              <a:rPr lang="en-US" sz="1800" dirty="0"/>
              <a:t>. Downloaded March 8, 2014 from </a:t>
            </a:r>
            <a:r>
              <a:rPr lang="en-US" sz="1800" u="sng" dirty="0">
                <a:hlinkClick r:id="rId5"/>
              </a:rPr>
              <a:t>http://www.w3.org/TR/2014/REC-rdf11-concepts-20140225/#dfn-recognized-datatype-iris</a:t>
            </a:r>
            <a:endParaRPr lang="en-US" sz="1800" dirty="0"/>
          </a:p>
          <a:p>
            <a:pPr marL="228600" indent="-228600">
              <a:buNone/>
            </a:pPr>
            <a:endParaRPr lang="en-US" sz="1000" dirty="0"/>
          </a:p>
          <a:p>
            <a:pPr marL="228600" indent="-228600">
              <a:buNone/>
            </a:pPr>
            <a:r>
              <a:rPr lang="en-US" sz="1800" dirty="0"/>
              <a:t>W3C. </a:t>
            </a:r>
            <a:r>
              <a:rPr lang="en-US" sz="1800" i="1" dirty="0"/>
              <a:t>Library Linked Data Incubator Group Final Report</a:t>
            </a:r>
            <a:r>
              <a:rPr lang="en-US" sz="1800" dirty="0"/>
              <a:t>. Downloaded March 15, 2014 from </a:t>
            </a:r>
            <a:r>
              <a:rPr lang="en-US" sz="1800" dirty="0">
                <a:hlinkClick r:id="rId6"/>
              </a:rPr>
              <a:t>http://www.w3.org/2005/Incubator/lld/XGR-lld-20111025/</a:t>
            </a:r>
            <a:endParaRPr lang="en-US" sz="1800" dirty="0"/>
          </a:p>
          <a:p>
            <a:pPr>
              <a:buNone/>
            </a:pPr>
            <a:endParaRPr lang="en-US" sz="1000" dirty="0"/>
          </a:p>
          <a:p>
            <a:pPr marL="0" indent="0">
              <a:buNone/>
            </a:pPr>
            <a:endParaRPr lang="en-US" sz="1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2"/>
                </a:solidFill>
              </a:rPr>
              <a:t>references</a:t>
            </a:r>
            <a:endParaRPr lang="en-US" sz="3200" dirty="0">
              <a:solidFill>
                <a:schemeClr val="accent2"/>
              </a:solidFill>
            </a:endParaRPr>
          </a:p>
        </p:txBody>
      </p:sp>
      <p:sp>
        <p:nvSpPr>
          <p:cNvPr id="3" name="Content Placeholder 2"/>
          <p:cNvSpPr>
            <a:spLocks noGrp="1"/>
          </p:cNvSpPr>
          <p:nvPr>
            <p:ph idx="1"/>
          </p:nvPr>
        </p:nvSpPr>
        <p:spPr/>
        <p:txBody>
          <a:bodyPr>
            <a:normAutofit/>
          </a:bodyPr>
          <a:lstStyle/>
          <a:p>
            <a:pPr marL="228600" indent="-228600">
              <a:buNone/>
            </a:pPr>
            <a:r>
              <a:rPr lang="en-US" sz="1800" dirty="0" smtClean="0"/>
              <a:t>W3C. Schreiber, </a:t>
            </a:r>
            <a:r>
              <a:rPr lang="en-US" sz="1800" dirty="0" err="1" smtClean="0"/>
              <a:t>Guus</a:t>
            </a:r>
            <a:r>
              <a:rPr lang="en-US" sz="1800" dirty="0" smtClean="0"/>
              <a:t> &amp; </a:t>
            </a:r>
            <a:r>
              <a:rPr lang="en-US" sz="1800" dirty="0" err="1" smtClean="0"/>
              <a:t>Raimond</a:t>
            </a:r>
            <a:r>
              <a:rPr lang="en-US" sz="1800" dirty="0" smtClean="0"/>
              <a:t> (editors). RDB 1.1 Primer. Downloaded April 5, 2014 from </a:t>
            </a:r>
            <a:r>
              <a:rPr lang="en-US" sz="1800" dirty="0" smtClean="0">
                <a:hlinkClick r:id="rId3"/>
              </a:rPr>
              <a:t>http://www.w3.org/TR/rdf11-primer/</a:t>
            </a:r>
            <a:r>
              <a:rPr lang="en-US" sz="1800" dirty="0" smtClean="0"/>
              <a:t> .</a:t>
            </a:r>
          </a:p>
          <a:p>
            <a:pPr marL="228600" indent="-228600">
              <a:buNone/>
            </a:pPr>
            <a:endParaRPr lang="en-US" sz="1000" dirty="0" smtClean="0"/>
          </a:p>
          <a:p>
            <a:pPr marL="228600" indent="-228600">
              <a:buNone/>
            </a:pPr>
            <a:r>
              <a:rPr lang="en-US" sz="1800" dirty="0" smtClean="0"/>
              <a:t>W3C. </a:t>
            </a:r>
            <a:r>
              <a:rPr lang="en-US" sz="1800" dirty="0" err="1" smtClean="0"/>
              <a:t>Cyganiak</a:t>
            </a:r>
            <a:r>
              <a:rPr lang="en-US" sz="1800" dirty="0" smtClean="0"/>
              <a:t>, Richard, DERI, Wood, David, 3 Round Stones, </a:t>
            </a:r>
            <a:r>
              <a:rPr lang="en-US" sz="1800" dirty="0" err="1" smtClean="0"/>
              <a:t>Lanthaler</a:t>
            </a:r>
            <a:r>
              <a:rPr lang="en-US" sz="1800" dirty="0" smtClean="0"/>
              <a:t>, Markus, Graz University of Technology (editors). </a:t>
            </a:r>
            <a:r>
              <a:rPr lang="en-US" sz="1800" i="1" dirty="0" smtClean="0"/>
              <a:t>RDF 1.1 Concepts and Abstract Syntax: W3C Recommendation 25 February 2014</a:t>
            </a:r>
            <a:r>
              <a:rPr lang="en-US" sz="1800" dirty="0" smtClean="0"/>
              <a:t>. Downloaded March 8, 2014 from </a:t>
            </a:r>
            <a:r>
              <a:rPr lang="en-US" sz="1800" u="sng" dirty="0" smtClean="0">
                <a:hlinkClick r:id="rId4"/>
              </a:rPr>
              <a:t>http://www.w3.org/TR/2014/REC-rdf11-concepts-20140225/#dfn-recognized-datatype-iris</a:t>
            </a:r>
            <a:endParaRPr lang="en-US" sz="1800" dirty="0" smtClean="0"/>
          </a:p>
          <a:p>
            <a:pPr marL="0"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rPr>
              <a:t>Linking open data Cloud diagram</a:t>
            </a:r>
            <a:endParaRPr lang="en-US" b="1" dirty="0">
              <a:solidFill>
                <a:schemeClr val="accent2"/>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143001" y="1371601"/>
            <a:ext cx="6555728" cy="4267200"/>
          </a:xfrm>
          <a:prstGeom prst="rect">
            <a:avLst/>
          </a:prstGeom>
          <a:noFill/>
          <a:ln w="9525">
            <a:noFill/>
            <a:miter lim="800000"/>
            <a:headEnd/>
            <a:tailEnd/>
          </a:ln>
        </p:spPr>
      </p:pic>
      <p:sp>
        <p:nvSpPr>
          <p:cNvPr id="5" name="TextBox 4"/>
          <p:cNvSpPr txBox="1"/>
          <p:nvPr/>
        </p:nvSpPr>
        <p:spPr>
          <a:xfrm>
            <a:off x="381000" y="5943602"/>
            <a:ext cx="8382000" cy="338554"/>
          </a:xfrm>
          <a:prstGeom prst="rect">
            <a:avLst/>
          </a:prstGeom>
          <a:noFill/>
        </p:spPr>
        <p:txBody>
          <a:bodyPr wrap="square" rtlCol="0">
            <a:spAutoFit/>
          </a:bodyPr>
          <a:lstStyle/>
          <a:p>
            <a:r>
              <a:rPr lang="en-US" sz="1600" dirty="0" smtClean="0">
                <a:solidFill>
                  <a:schemeClr val="tx2"/>
                </a:solidFill>
              </a:rPr>
              <a:t>Linking Open Data cloud diagram, by Richard </a:t>
            </a:r>
            <a:r>
              <a:rPr lang="en-US" sz="1600" dirty="0" err="1" smtClean="0">
                <a:solidFill>
                  <a:schemeClr val="tx2"/>
                </a:solidFill>
              </a:rPr>
              <a:t>Cyganiak</a:t>
            </a:r>
            <a:r>
              <a:rPr lang="en-US" sz="1600" dirty="0" smtClean="0">
                <a:solidFill>
                  <a:schemeClr val="tx2"/>
                </a:solidFill>
              </a:rPr>
              <a:t> and </a:t>
            </a:r>
            <a:r>
              <a:rPr lang="en-US" sz="1600" dirty="0" err="1" smtClean="0">
                <a:solidFill>
                  <a:schemeClr val="tx2"/>
                </a:solidFill>
              </a:rPr>
              <a:t>Anja</a:t>
            </a:r>
            <a:r>
              <a:rPr lang="en-US" sz="1600" dirty="0" smtClean="0">
                <a:solidFill>
                  <a:schemeClr val="tx2"/>
                </a:solidFill>
              </a:rPr>
              <a:t> </a:t>
            </a:r>
            <a:r>
              <a:rPr lang="en-US" sz="1600" dirty="0" err="1" smtClean="0">
                <a:solidFill>
                  <a:schemeClr val="tx2"/>
                </a:solidFill>
              </a:rPr>
              <a:t>Jentzsch</a:t>
            </a:r>
            <a:r>
              <a:rPr lang="en-US" sz="1600" dirty="0" smtClean="0">
                <a:solidFill>
                  <a:schemeClr val="tx2"/>
                </a:solidFill>
              </a:rPr>
              <a:t>. </a:t>
            </a:r>
            <a:r>
              <a:rPr lang="en-US" sz="1600" b="1" dirty="0" smtClean="0">
                <a:solidFill>
                  <a:schemeClr val="tx2"/>
                </a:solidFill>
                <a:hlinkClick r:id="rId3"/>
              </a:rPr>
              <a:t>http://lod-cloud.net/</a:t>
            </a:r>
            <a:endParaRPr lang="en-US" sz="1600" b="1"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URL</a:t>
            </a:r>
            <a:r>
              <a:rPr lang="en-US" cap="small" dirty="0" smtClean="0">
                <a:solidFill>
                  <a:schemeClr val="accent2"/>
                </a:solidFill>
              </a:rPr>
              <a:t>s</a:t>
            </a:r>
            <a:r>
              <a:rPr lang="en-US" dirty="0" smtClean="0">
                <a:solidFill>
                  <a:schemeClr val="accent2"/>
                </a:solidFill>
              </a:rPr>
              <a:t>, URI</a:t>
            </a:r>
            <a:r>
              <a:rPr lang="en-US" cap="small" dirty="0" smtClean="0">
                <a:solidFill>
                  <a:schemeClr val="accent2"/>
                </a:solidFill>
              </a:rPr>
              <a:t>s &amp; IRIs</a:t>
            </a:r>
            <a:endParaRPr lang="en-US" dirty="0">
              <a:solidFill>
                <a:schemeClr val="accent2"/>
              </a:solidFill>
            </a:endParaRPr>
          </a:p>
        </p:txBody>
      </p:sp>
      <p:sp>
        <p:nvSpPr>
          <p:cNvPr id="3" name="Content Placeholder 2"/>
          <p:cNvSpPr>
            <a:spLocks noGrp="1"/>
          </p:cNvSpPr>
          <p:nvPr>
            <p:ph idx="1"/>
          </p:nvPr>
        </p:nvSpPr>
        <p:spPr>
          <a:xfrm>
            <a:off x="304800" y="1371600"/>
            <a:ext cx="8686800" cy="5257800"/>
          </a:xfrm>
        </p:spPr>
        <p:txBody>
          <a:bodyPr>
            <a:normAutofit fontScale="40000" lnSpcReduction="20000"/>
          </a:bodyPr>
          <a:lstStyle/>
          <a:p>
            <a:pPr marL="0" indent="0">
              <a:buNone/>
            </a:pPr>
            <a:r>
              <a:rPr lang="en-US" sz="5900" dirty="0" smtClean="0"/>
              <a:t>Uniform Resource Locators (URLs) always access information resources – things that live on the web: documents, images, etc.</a:t>
            </a:r>
            <a:r>
              <a:rPr lang="en-US" sz="6000" baseline="30000" dirty="0" smtClean="0"/>
              <a:t>1</a:t>
            </a:r>
            <a:endParaRPr lang="en-US" sz="5900" dirty="0" smtClean="0"/>
          </a:p>
          <a:p>
            <a:pPr marL="0" indent="0">
              <a:buNone/>
            </a:pPr>
            <a:endParaRPr lang="en-US" sz="5900" dirty="0" smtClean="0"/>
          </a:p>
          <a:p>
            <a:pPr marL="0" indent="0">
              <a:buNone/>
            </a:pPr>
            <a:r>
              <a:rPr lang="en-US" sz="5900" dirty="0" smtClean="0"/>
              <a:t>A URL is a type of URI, which points to the actual location (or the web address) of a resource, including the file name and extension (such as .html or .</a:t>
            </a:r>
            <a:r>
              <a:rPr lang="en-US" sz="5900" dirty="0" err="1" smtClean="0"/>
              <a:t>php</a:t>
            </a:r>
            <a:r>
              <a:rPr lang="en-US" sz="5900" dirty="0" smtClean="0"/>
              <a:t>) of a web resource.</a:t>
            </a:r>
            <a:r>
              <a:rPr lang="en-US" sz="6000" baseline="30000" dirty="0" smtClean="0"/>
              <a:t>2</a:t>
            </a:r>
            <a:endParaRPr lang="en-US" sz="5900" dirty="0" smtClean="0"/>
          </a:p>
          <a:p>
            <a:pPr marL="0" indent="0">
              <a:buNone/>
            </a:pPr>
            <a:endParaRPr lang="en-US" sz="4500" baseline="30000" dirty="0" smtClean="0"/>
          </a:p>
          <a:p>
            <a:pPr marL="0" indent="0">
              <a:buNone/>
            </a:pPr>
            <a:endParaRPr lang="en-US" sz="4500" baseline="30000" dirty="0" smtClean="0"/>
          </a:p>
          <a:p>
            <a:pPr marL="0" indent="0">
              <a:buNone/>
            </a:pPr>
            <a:endParaRPr lang="en-US" sz="4500" baseline="30000" dirty="0" smtClean="0"/>
          </a:p>
          <a:p>
            <a:pPr marL="0" indent="0">
              <a:buNone/>
            </a:pPr>
            <a:r>
              <a:rPr lang="en-US" sz="4500" baseline="30000" dirty="0" smtClean="0"/>
              <a:t>1</a:t>
            </a:r>
            <a:r>
              <a:rPr lang="en-US" sz="4500" dirty="0" smtClean="0"/>
              <a:t>W3C. </a:t>
            </a:r>
            <a:r>
              <a:rPr lang="en-US" sz="4500" i="1" dirty="0" smtClean="0"/>
              <a:t>Library Linked Data Incubator Group Final Report</a:t>
            </a:r>
            <a:r>
              <a:rPr lang="en-US" sz="4500" dirty="0" smtClean="0"/>
              <a:t>. Downloaded March 15, 2014 from </a:t>
            </a:r>
            <a:r>
              <a:rPr lang="en-US" sz="4500" dirty="0" smtClean="0">
                <a:hlinkClick r:id="rId3"/>
              </a:rPr>
              <a:t>http://www.w3.org/2005/Incubator/lld/XGR-lld-20111025/</a:t>
            </a:r>
            <a:endParaRPr lang="en-US" sz="4500" dirty="0" smtClean="0"/>
          </a:p>
          <a:p>
            <a:pPr marL="0" indent="0">
              <a:buNone/>
            </a:pPr>
            <a:endParaRPr lang="en-US" sz="4500" dirty="0" smtClean="0"/>
          </a:p>
          <a:p>
            <a:pPr marL="0" indent="0">
              <a:buNone/>
            </a:pPr>
            <a:r>
              <a:rPr lang="en-US" sz="4800" baseline="30000" dirty="0" smtClean="0"/>
              <a:t>2</a:t>
            </a:r>
            <a:r>
              <a:rPr lang="en-US" sz="4800" dirty="0" smtClean="0"/>
              <a:t>Tharani, </a:t>
            </a:r>
            <a:r>
              <a:rPr lang="en-US" sz="4800" dirty="0" err="1" smtClean="0"/>
              <a:t>Karim</a:t>
            </a:r>
            <a:r>
              <a:rPr lang="en-US" sz="4800" dirty="0" smtClean="0"/>
              <a:t>. (2014). </a:t>
            </a:r>
            <a:r>
              <a:rPr lang="en-US" sz="4800" i="1" dirty="0" smtClean="0"/>
              <a:t>Linked Data in Libraries: A Case Study of Harvesting and Sharing Bibliographic Metadata with BIBFRAME</a:t>
            </a:r>
            <a:r>
              <a:rPr lang="en-US" sz="4800" dirty="0" smtClean="0"/>
              <a:t>, p.8. Downloaded May 30, 2015 from: </a:t>
            </a:r>
            <a:endParaRPr lang="en-US" sz="4800" baseline="30000" dirty="0" smtClean="0"/>
          </a:p>
          <a:p>
            <a:pPr marL="0" indent="0">
              <a:buNone/>
            </a:pPr>
            <a:r>
              <a:rPr lang="en-US" sz="4800" dirty="0" smtClean="0">
                <a:hlinkClick r:id="rId4"/>
              </a:rPr>
              <a:t>https://ejournals.bc.edu/ojs/index.php/ital/article/download/5664/pdf</a:t>
            </a:r>
            <a:endParaRPr lang="en-US" sz="4800" dirty="0" smtClean="0"/>
          </a:p>
          <a:p>
            <a:pPr marL="0" indent="0">
              <a:buNone/>
            </a:pPr>
            <a:endParaRPr lang="en-US" sz="4500" dirty="0" smtClean="0"/>
          </a:p>
          <a:p>
            <a:pPr indent="-6350">
              <a:buNone/>
            </a:pP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URL</a:t>
            </a:r>
            <a:r>
              <a:rPr lang="en-US" cap="small" dirty="0" smtClean="0">
                <a:solidFill>
                  <a:schemeClr val="accent2"/>
                </a:solidFill>
              </a:rPr>
              <a:t>s</a:t>
            </a:r>
            <a:r>
              <a:rPr lang="en-US" dirty="0" smtClean="0">
                <a:solidFill>
                  <a:schemeClr val="accent2"/>
                </a:solidFill>
              </a:rPr>
              <a:t>, URI</a:t>
            </a:r>
            <a:r>
              <a:rPr lang="en-US" cap="small" dirty="0" smtClean="0">
                <a:solidFill>
                  <a:schemeClr val="accent2"/>
                </a:solidFill>
              </a:rPr>
              <a:t>s &amp; IRIs</a:t>
            </a:r>
            <a:endParaRPr lang="en-US" dirty="0">
              <a:solidFill>
                <a:schemeClr val="accent2"/>
              </a:solidFill>
            </a:endParaRPr>
          </a:p>
        </p:txBody>
      </p:sp>
      <p:sp>
        <p:nvSpPr>
          <p:cNvPr id="3" name="Content Placeholder 2"/>
          <p:cNvSpPr>
            <a:spLocks noGrp="1"/>
          </p:cNvSpPr>
          <p:nvPr>
            <p:ph idx="1"/>
          </p:nvPr>
        </p:nvSpPr>
        <p:spPr>
          <a:xfrm>
            <a:off x="304800" y="1371600"/>
            <a:ext cx="8686800" cy="5257800"/>
          </a:xfrm>
        </p:spPr>
        <p:txBody>
          <a:bodyPr>
            <a:normAutofit fontScale="32500" lnSpcReduction="20000"/>
          </a:bodyPr>
          <a:lstStyle/>
          <a:p>
            <a:pPr marL="0" indent="0">
              <a:buNone/>
            </a:pPr>
            <a:r>
              <a:rPr lang="en-US" sz="6200" dirty="0" smtClean="0"/>
              <a:t>A URI serves as a persistent name or handle for a resource and is ideally independent of the underlying location and technology of the resource.</a:t>
            </a:r>
            <a:r>
              <a:rPr lang="en-US" sz="6200" baseline="30000" dirty="0" smtClean="0"/>
              <a:t> 1</a:t>
            </a:r>
            <a:endParaRPr lang="en-US" sz="6200" dirty="0" smtClean="0"/>
          </a:p>
          <a:p>
            <a:pPr marL="0" indent="0">
              <a:buNone/>
            </a:pPr>
            <a:endParaRPr lang="en-US" sz="3100" dirty="0" smtClean="0"/>
          </a:p>
          <a:p>
            <a:pPr marL="0" indent="0">
              <a:buNone/>
            </a:pPr>
            <a:r>
              <a:rPr lang="en-US" sz="6200" dirty="0" smtClean="0"/>
              <a:t>Uniform Resource Identifiers (URIs) are used to identify non-information resources, information resources, AND THE RELATIONSHIPS between them. </a:t>
            </a:r>
          </a:p>
          <a:p>
            <a:pPr marL="0" indent="0">
              <a:buNone/>
            </a:pPr>
            <a:endParaRPr lang="en-US" sz="3100" dirty="0" smtClean="0"/>
          </a:p>
          <a:p>
            <a:pPr marL="0" indent="0">
              <a:buNone/>
            </a:pPr>
            <a:r>
              <a:rPr lang="en-US" sz="6200" dirty="0" smtClean="0"/>
              <a:t>An URI can be created to refer to anything that needs to be referred to in an RDF statement. </a:t>
            </a:r>
          </a:p>
          <a:p>
            <a:pPr marL="0" indent="0">
              <a:buNone/>
            </a:pPr>
            <a:endParaRPr lang="en-US" sz="3100" dirty="0" smtClean="0"/>
          </a:p>
          <a:p>
            <a:pPr marL="0" indent="0">
              <a:buNone/>
            </a:pPr>
            <a:r>
              <a:rPr lang="en-US" sz="6200" dirty="0" smtClean="0"/>
              <a:t>Internationalized Resource Identifiers (IRIs) are URIs that use the extended set of natural-language scripts supported by Unicode.</a:t>
            </a:r>
            <a:r>
              <a:rPr lang="en-US" sz="6200" baseline="30000" dirty="0" smtClean="0"/>
              <a:t>2</a:t>
            </a:r>
          </a:p>
          <a:p>
            <a:pPr marL="0" indent="0">
              <a:buNone/>
            </a:pPr>
            <a:endParaRPr lang="en-US" dirty="0" smtClean="0"/>
          </a:p>
          <a:p>
            <a:pPr marL="0" indent="0">
              <a:buNone/>
            </a:pPr>
            <a:r>
              <a:rPr lang="en-US" sz="6000" baseline="30000" dirty="0" smtClean="0"/>
              <a:t>1</a:t>
            </a:r>
            <a:r>
              <a:rPr lang="en-US" sz="5500" dirty="0" smtClean="0"/>
              <a:t>Tharani, </a:t>
            </a:r>
            <a:r>
              <a:rPr lang="en-US" sz="5500" dirty="0" err="1" smtClean="0"/>
              <a:t>Karim</a:t>
            </a:r>
            <a:r>
              <a:rPr lang="en-US" sz="5500" dirty="0" smtClean="0"/>
              <a:t>. (2014). </a:t>
            </a:r>
            <a:r>
              <a:rPr lang="en-US" sz="5500" i="1" dirty="0" smtClean="0"/>
              <a:t>Linked Data in Libraries: A Case Study of Harvesting and Sharing Bibliographic Metadata with BIBFRAME</a:t>
            </a:r>
            <a:r>
              <a:rPr lang="en-US" sz="5500" dirty="0" smtClean="0"/>
              <a:t>, p.8. Downloaded May 30, 2015 from: </a:t>
            </a:r>
            <a:endParaRPr lang="en-US" sz="5500" baseline="30000" dirty="0" smtClean="0"/>
          </a:p>
          <a:p>
            <a:pPr marL="0" indent="0">
              <a:buNone/>
            </a:pPr>
            <a:r>
              <a:rPr lang="en-US" sz="5500" dirty="0" smtClean="0">
                <a:hlinkClick r:id="rId3"/>
              </a:rPr>
              <a:t>https://ejournals.bc.edu/ojs/index.php/ital/article/download/5664/pdf</a:t>
            </a:r>
            <a:endParaRPr lang="en-US" sz="5500" dirty="0" smtClean="0"/>
          </a:p>
          <a:p>
            <a:pPr marL="0" indent="0">
              <a:buNone/>
            </a:pPr>
            <a:endParaRPr lang="en-US" sz="3100" baseline="30000" dirty="0" smtClean="0"/>
          </a:p>
          <a:p>
            <a:pPr marL="0" indent="0">
              <a:buNone/>
            </a:pPr>
            <a:r>
              <a:rPr lang="en-US" sz="5500" baseline="30000" dirty="0" smtClean="0"/>
              <a:t>2</a:t>
            </a:r>
            <a:r>
              <a:rPr lang="en-US" sz="5500" dirty="0" smtClean="0"/>
              <a:t>W3C. </a:t>
            </a:r>
            <a:r>
              <a:rPr lang="en-US" sz="5500" i="1" dirty="0" smtClean="0"/>
              <a:t>Library Linked Data Incubator Group Final Report</a:t>
            </a:r>
            <a:r>
              <a:rPr lang="en-US" sz="5500" dirty="0" smtClean="0"/>
              <a:t>. Downloaded March 15, 2014 from </a:t>
            </a:r>
            <a:r>
              <a:rPr lang="en-US" sz="5500" dirty="0" smtClean="0">
                <a:hlinkClick r:id="rId4"/>
              </a:rPr>
              <a:t>http://www.w3.org/2005/Incubator/lld/XGR-lld-20111025/</a:t>
            </a:r>
            <a:endParaRPr lang="en-US" sz="5500" dirty="0" smtClean="0"/>
          </a:p>
          <a:p>
            <a:pPr indent="-6350">
              <a:buNone/>
            </a:pPr>
            <a:endParaRPr lang="en-US" sz="5500" dirty="0" smtClean="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Rhonda">
      <a:dk1>
        <a:srgbClr val="FFFFCD"/>
      </a:dk1>
      <a:lt1>
        <a:srgbClr val="320000"/>
      </a:lt1>
      <a:dk2>
        <a:srgbClr val="8A3C12"/>
      </a:dk2>
      <a:lt2>
        <a:srgbClr val="FFCD66"/>
      </a:lt2>
      <a:accent1>
        <a:srgbClr val="663200"/>
      </a:accent1>
      <a:accent2>
        <a:srgbClr val="CC3200"/>
      </a:accent2>
      <a:accent3>
        <a:srgbClr val="663300"/>
      </a:accent3>
      <a:accent4>
        <a:srgbClr val="FF9900"/>
      </a:accent4>
      <a:accent5>
        <a:srgbClr val="000000"/>
      </a:accent5>
      <a:accent6>
        <a:srgbClr val="735005"/>
      </a:accent6>
      <a:hlink>
        <a:srgbClr val="CC3200"/>
      </a:hlink>
      <a:folHlink>
        <a:srgbClr val="FF965A"/>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6869</TotalTime>
  <Words>5849</Words>
  <Application>Microsoft Office PowerPoint</Application>
  <PresentationFormat>On-screen Show (4:3)</PresentationFormat>
  <Paragraphs>629</Paragraphs>
  <Slides>63</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Calibri</vt:lpstr>
      <vt:lpstr>Franklin Gothic Book</vt:lpstr>
      <vt:lpstr>Franklin Gothic Medium</vt:lpstr>
      <vt:lpstr>Glendower</vt:lpstr>
      <vt:lpstr>Wingdings 2</vt:lpstr>
      <vt:lpstr>Trek</vt:lpstr>
      <vt:lpstr>  The Semantic Web:   rdf Identifiers &amp; Namespaces </vt:lpstr>
      <vt:lpstr>Linked data</vt:lpstr>
      <vt:lpstr>Linking resources</vt:lpstr>
      <vt:lpstr>Four principles of Linked data</vt:lpstr>
      <vt:lpstr>RESOURCE Description Framework</vt:lpstr>
      <vt:lpstr>RDF</vt:lpstr>
      <vt:lpstr>Linking open data Cloud diagram</vt:lpstr>
      <vt:lpstr>URLs, URIs &amp; IRIs</vt:lpstr>
      <vt:lpstr>URLs, URIs &amp; IRIs</vt:lpstr>
      <vt:lpstr>internationalized resource identifier</vt:lpstr>
      <vt:lpstr>International Resource Identifiers</vt:lpstr>
      <vt:lpstr>Rdf resource</vt:lpstr>
      <vt:lpstr>UrIref</vt:lpstr>
      <vt:lpstr>Anatomy of a Uri ref</vt:lpstr>
      <vt:lpstr>Absolute Uriref</vt:lpstr>
      <vt:lpstr>relative Uriref</vt:lpstr>
      <vt:lpstr>relative Uriref Example</vt:lpstr>
      <vt:lpstr>relative Uriref</vt:lpstr>
      <vt:lpstr>relative Uriref Example</vt:lpstr>
      <vt:lpstr>Relative Uriref Example</vt:lpstr>
      <vt:lpstr>URI Aliases</vt:lpstr>
      <vt:lpstr>empty uriref</vt:lpstr>
      <vt:lpstr>URNs</vt:lpstr>
      <vt:lpstr>A triple Statement using LC Authorities and Vocabulary</vt:lpstr>
      <vt:lpstr>Rdf graph</vt:lpstr>
      <vt:lpstr>Rdf IS A graph Technology  </vt:lpstr>
      <vt:lpstr>Predicates</vt:lpstr>
      <vt:lpstr>RDF Graphs</vt:lpstr>
      <vt:lpstr>Example of a property</vt:lpstr>
      <vt:lpstr>Example of a rdf:langString literal</vt:lpstr>
      <vt:lpstr>referent</vt:lpstr>
      <vt:lpstr>Full triples notation (RDF/XML)</vt:lpstr>
      <vt:lpstr>serialization</vt:lpstr>
      <vt:lpstr>Namespace</vt:lpstr>
      <vt:lpstr>Camelcase Convention of URIs</vt:lpstr>
      <vt:lpstr>namespaces</vt:lpstr>
      <vt:lpstr>namespaces</vt:lpstr>
      <vt:lpstr>W3C Namespaces</vt:lpstr>
      <vt:lpstr>w3C standard namespaces for web technologies</vt:lpstr>
      <vt:lpstr>Dublin core namespaces</vt:lpstr>
      <vt:lpstr>Qualified Names(QName)</vt:lpstr>
      <vt:lpstr>Parts of a QName</vt:lpstr>
      <vt:lpstr>Dublin Core Qname Examples</vt:lpstr>
      <vt:lpstr>Forming an absolute Iri ref from a QName</vt:lpstr>
      <vt:lpstr>Parts of a QName</vt:lpstr>
      <vt:lpstr>Internal and external rdf links</vt:lpstr>
      <vt:lpstr>Rdf vocabularies</vt:lpstr>
      <vt:lpstr>Rdf vocabularies</vt:lpstr>
      <vt:lpstr>URI Dereferencing</vt:lpstr>
      <vt:lpstr>Dereferencing URLs</vt:lpstr>
      <vt:lpstr>Two ways to dereference a uri/iri</vt:lpstr>
      <vt:lpstr>Steps in dereferencing a SLASH/303 URI</vt:lpstr>
      <vt:lpstr>Steps in dereferencing a slash/303 URI</vt:lpstr>
      <vt:lpstr>303 redirect</vt:lpstr>
      <vt:lpstr>HASH URI/IRI</vt:lpstr>
      <vt:lpstr>HASH URI/IRI</vt:lpstr>
      <vt:lpstr>SLASH vs HASH</vt:lpstr>
      <vt:lpstr>Associated description </vt:lpstr>
      <vt:lpstr>Dublin core associated description</vt:lpstr>
      <vt:lpstr>references</vt:lpstr>
      <vt:lpstr>references</vt:lpstr>
      <vt:lpstr>references</vt:lpstr>
      <vt:lpstr>references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Semantic Web:   An introduction</dc:title>
  <dc:creator>Rhonda Super</dc:creator>
  <cp:lastModifiedBy>Rhonda Super</cp:lastModifiedBy>
  <cp:revision>671</cp:revision>
  <cp:lastPrinted>2014-04-24T15:41:47Z</cp:lastPrinted>
  <dcterms:created xsi:type="dcterms:W3CDTF">2011-04-17T19:05:06Z</dcterms:created>
  <dcterms:modified xsi:type="dcterms:W3CDTF">2018-06-27T16:57:42Z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1344865148</vt:i4>
  </property>
  <property fmtid="{D5CDD505-2E9C-101B-9397-08002B2CF9AE}" pid="3" name="_NewReviewCycle">
    <vt:lpwstr/>
  </property>
  <property fmtid="{D5CDD505-2E9C-101B-9397-08002B2CF9AE}" pid="4" name="_EmailSubject">
    <vt:lpwstr>ALCTS e-Forum - slides</vt:lpwstr>
  </property>
  <property fmtid="{D5CDD505-2E9C-101B-9397-08002B2CF9AE}" pid="5" name="_AuthorEmail">
    <vt:lpwstr>rasuper1@library.ucla.edu</vt:lpwstr>
  </property>
  <property fmtid="{D5CDD505-2E9C-101B-9397-08002B2CF9AE}" pid="6" name="_AuthorEmailDisplayName">
    <vt:lpwstr>Super, Rhonda</vt:lpwstr>
  </property>
</Properties>
</file>