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7" r:id="rId2"/>
    <p:sldId id="260" r:id="rId3"/>
    <p:sldId id="259" r:id="rId4"/>
    <p:sldId id="258" r:id="rId5"/>
    <p:sldId id="297" r:id="rId6"/>
    <p:sldId id="261" r:id="rId7"/>
    <p:sldId id="262" r:id="rId8"/>
    <p:sldId id="308" r:id="rId9"/>
    <p:sldId id="309" r:id="rId10"/>
    <p:sldId id="263" r:id="rId11"/>
    <p:sldId id="264" r:id="rId12"/>
    <p:sldId id="312" r:id="rId13"/>
    <p:sldId id="301" r:id="rId14"/>
    <p:sldId id="303" r:id="rId15"/>
    <p:sldId id="305" r:id="rId16"/>
    <p:sldId id="306" r:id="rId17"/>
    <p:sldId id="274" r:id="rId18"/>
    <p:sldId id="310" r:id="rId19"/>
    <p:sldId id="277" r:id="rId20"/>
    <p:sldId id="299" r:id="rId21"/>
    <p:sldId id="291" r:id="rId22"/>
    <p:sldId id="311" r:id="rId23"/>
    <p:sldId id="300" r:id="rId24"/>
    <p:sldId id="280" r:id="rId25"/>
    <p:sldId id="282" r:id="rId26"/>
    <p:sldId id="278" r:id="rId27"/>
    <p:sldId id="295"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16" autoAdjust="0"/>
    <p:restoredTop sz="76988"/>
  </p:normalViewPr>
  <p:slideViewPr>
    <p:cSldViewPr snapToGrid="0">
      <p:cViewPr varScale="1">
        <p:scale>
          <a:sx n="161" d="100"/>
          <a:sy n="161" d="100"/>
        </p:scale>
        <p:origin x="12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99C25-1850-1043-91C3-6853E4E83473}"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27645C2D-D1A7-C744-84FE-7A6C5026918F}">
      <dgm:prSet phldrT="[Text]"/>
      <dgm:spPr/>
      <dgm:t>
        <a:bodyPr/>
        <a:lstStyle/>
        <a:p>
          <a:r>
            <a:rPr lang="en-US" dirty="0"/>
            <a:t>Employees understand the vision and want to make it a reality, but are boxed in</a:t>
          </a:r>
        </a:p>
      </dgm:t>
    </dgm:pt>
    <dgm:pt modelId="{EE8C680A-1F82-B449-A966-DB0AC7A6D96F}" type="parTrans" cxnId="{2644EC59-05CE-2448-8AAC-5FFC08E600F7}">
      <dgm:prSet/>
      <dgm:spPr/>
      <dgm:t>
        <a:bodyPr/>
        <a:lstStyle/>
        <a:p>
          <a:endParaRPr lang="en-US"/>
        </a:p>
      </dgm:t>
    </dgm:pt>
    <dgm:pt modelId="{8570C96D-7626-C142-B747-A993CD103D38}" type="sibTrans" cxnId="{2644EC59-05CE-2448-8AAC-5FFC08E600F7}">
      <dgm:prSet/>
      <dgm:spPr/>
      <dgm:t>
        <a:bodyPr/>
        <a:lstStyle/>
        <a:p>
          <a:endParaRPr lang="en-US"/>
        </a:p>
      </dgm:t>
    </dgm:pt>
    <dgm:pt modelId="{CEDDF00B-8DAC-5343-954A-3D31D454B1B1}">
      <dgm:prSet phldrT="[Text]"/>
      <dgm:spPr/>
      <dgm:t>
        <a:bodyPr/>
        <a:lstStyle/>
        <a:p>
          <a:r>
            <a:rPr lang="en-US" dirty="0"/>
            <a:t>Formal structures make it difficult to act</a:t>
          </a:r>
        </a:p>
      </dgm:t>
    </dgm:pt>
    <dgm:pt modelId="{82719D72-C2DF-9D41-AA7F-370D1426BF73}" type="parTrans" cxnId="{B286CFAF-2E1F-BE42-AE1A-A61F91D4B42A}">
      <dgm:prSet/>
      <dgm:spPr/>
      <dgm:t>
        <a:bodyPr/>
        <a:lstStyle/>
        <a:p>
          <a:endParaRPr lang="en-US"/>
        </a:p>
      </dgm:t>
    </dgm:pt>
    <dgm:pt modelId="{E48B0A5A-5396-044B-826A-BD2634960E1B}" type="sibTrans" cxnId="{B286CFAF-2E1F-BE42-AE1A-A61F91D4B42A}">
      <dgm:prSet/>
      <dgm:spPr/>
      <dgm:t>
        <a:bodyPr/>
        <a:lstStyle/>
        <a:p>
          <a:endParaRPr lang="en-US"/>
        </a:p>
      </dgm:t>
    </dgm:pt>
    <dgm:pt modelId="{17122677-6C85-8949-9F1C-AFF3267696DC}">
      <dgm:prSet phldrT="[Text]"/>
      <dgm:spPr/>
      <dgm:t>
        <a:bodyPr/>
        <a:lstStyle/>
        <a:p>
          <a:r>
            <a:rPr lang="en-US" dirty="0"/>
            <a:t>A lack of needed skills undermines action</a:t>
          </a:r>
        </a:p>
      </dgm:t>
    </dgm:pt>
    <dgm:pt modelId="{DE48A388-0577-974F-9F3D-01948390AE78}" type="parTrans" cxnId="{CED39D92-566D-3446-A037-2611088D4EA1}">
      <dgm:prSet/>
      <dgm:spPr/>
      <dgm:t>
        <a:bodyPr/>
        <a:lstStyle/>
        <a:p>
          <a:endParaRPr lang="en-US"/>
        </a:p>
      </dgm:t>
    </dgm:pt>
    <dgm:pt modelId="{CCA65E5F-CE93-9E43-A6D1-ECA5F1DABC31}" type="sibTrans" cxnId="{CED39D92-566D-3446-A037-2611088D4EA1}">
      <dgm:prSet/>
      <dgm:spPr/>
      <dgm:t>
        <a:bodyPr/>
        <a:lstStyle/>
        <a:p>
          <a:endParaRPr lang="en-US"/>
        </a:p>
      </dgm:t>
    </dgm:pt>
    <dgm:pt modelId="{51BF188A-76B9-8B46-9A35-981E3279CC3C}">
      <dgm:prSet phldrT="[Text]"/>
      <dgm:spPr/>
      <dgm:t>
        <a:bodyPr/>
        <a:lstStyle/>
        <a:p>
          <a:r>
            <a:rPr lang="en-US" dirty="0"/>
            <a:t>Bosses discourage actions aimed at implementing the new vision</a:t>
          </a:r>
        </a:p>
      </dgm:t>
    </dgm:pt>
    <dgm:pt modelId="{0E0F0B72-364E-FF4F-B7A5-6053208EC57C}" type="parTrans" cxnId="{0D4D2593-102F-6C4D-A0A9-3D15D27168B6}">
      <dgm:prSet/>
      <dgm:spPr/>
      <dgm:t>
        <a:bodyPr/>
        <a:lstStyle/>
        <a:p>
          <a:endParaRPr lang="en-US"/>
        </a:p>
      </dgm:t>
    </dgm:pt>
    <dgm:pt modelId="{EA48D1D8-D734-FF4A-95DA-E9B154B9EE12}" type="sibTrans" cxnId="{0D4D2593-102F-6C4D-A0A9-3D15D27168B6}">
      <dgm:prSet/>
      <dgm:spPr/>
      <dgm:t>
        <a:bodyPr/>
        <a:lstStyle/>
        <a:p>
          <a:endParaRPr lang="en-US"/>
        </a:p>
      </dgm:t>
    </dgm:pt>
    <dgm:pt modelId="{23A995B0-EB9E-164D-94E0-F884A33665F4}">
      <dgm:prSet phldrT="[Text]"/>
      <dgm:spPr/>
      <dgm:t>
        <a:bodyPr/>
        <a:lstStyle/>
        <a:p>
          <a:r>
            <a:rPr lang="en-US" dirty="0"/>
            <a:t>Personnel and information systems make it difficult to act</a:t>
          </a:r>
        </a:p>
      </dgm:t>
    </dgm:pt>
    <dgm:pt modelId="{3E6C27AF-EA88-AA4F-93C4-75D87CF93A65}" type="parTrans" cxnId="{6D77A90F-EB2F-0348-BD86-F6FA0C28BDED}">
      <dgm:prSet/>
      <dgm:spPr/>
      <dgm:t>
        <a:bodyPr/>
        <a:lstStyle/>
        <a:p>
          <a:endParaRPr lang="en-US"/>
        </a:p>
      </dgm:t>
    </dgm:pt>
    <dgm:pt modelId="{E3C7E27D-4CF5-C948-BB16-C1654DDACFF7}" type="sibTrans" cxnId="{6D77A90F-EB2F-0348-BD86-F6FA0C28BDED}">
      <dgm:prSet/>
      <dgm:spPr/>
      <dgm:t>
        <a:bodyPr/>
        <a:lstStyle/>
        <a:p>
          <a:endParaRPr lang="en-US"/>
        </a:p>
      </dgm:t>
    </dgm:pt>
    <dgm:pt modelId="{11265B0B-DF47-064E-B409-E10C7EC06C51}" type="pres">
      <dgm:prSet presAssocID="{CBA99C25-1850-1043-91C3-6853E4E83473}" presName="diagram" presStyleCnt="0">
        <dgm:presLayoutVars>
          <dgm:chMax val="1"/>
          <dgm:dir/>
          <dgm:animLvl val="ctr"/>
          <dgm:resizeHandles val="exact"/>
        </dgm:presLayoutVars>
      </dgm:prSet>
      <dgm:spPr/>
    </dgm:pt>
    <dgm:pt modelId="{54E5B8EE-717D-2A4E-8C57-93881867D2B9}" type="pres">
      <dgm:prSet presAssocID="{CBA99C25-1850-1043-91C3-6853E4E83473}" presName="matrix" presStyleCnt="0"/>
      <dgm:spPr/>
    </dgm:pt>
    <dgm:pt modelId="{513BDC72-3E89-D24C-98FC-47935912AFBF}" type="pres">
      <dgm:prSet presAssocID="{CBA99C25-1850-1043-91C3-6853E4E83473}" presName="tile1" presStyleLbl="node1" presStyleIdx="0" presStyleCnt="4" custLinFactNeighborX="-600" custLinFactNeighborY="-16886"/>
      <dgm:spPr/>
    </dgm:pt>
    <dgm:pt modelId="{12C174E9-4432-3B4F-8D9A-F2E833FAB102}" type="pres">
      <dgm:prSet presAssocID="{CBA99C25-1850-1043-91C3-6853E4E83473}" presName="tile1text" presStyleLbl="node1" presStyleIdx="0" presStyleCnt="4">
        <dgm:presLayoutVars>
          <dgm:chMax val="0"/>
          <dgm:chPref val="0"/>
          <dgm:bulletEnabled val="1"/>
        </dgm:presLayoutVars>
      </dgm:prSet>
      <dgm:spPr/>
    </dgm:pt>
    <dgm:pt modelId="{E2BBFB55-1966-8641-8B4C-55FF6CD28AE1}" type="pres">
      <dgm:prSet presAssocID="{CBA99C25-1850-1043-91C3-6853E4E83473}" presName="tile2" presStyleLbl="node1" presStyleIdx="1" presStyleCnt="4"/>
      <dgm:spPr/>
    </dgm:pt>
    <dgm:pt modelId="{17B35F93-C332-D546-A2D4-9A6314EC9B01}" type="pres">
      <dgm:prSet presAssocID="{CBA99C25-1850-1043-91C3-6853E4E83473}" presName="tile2text" presStyleLbl="node1" presStyleIdx="1" presStyleCnt="4">
        <dgm:presLayoutVars>
          <dgm:chMax val="0"/>
          <dgm:chPref val="0"/>
          <dgm:bulletEnabled val="1"/>
        </dgm:presLayoutVars>
      </dgm:prSet>
      <dgm:spPr/>
    </dgm:pt>
    <dgm:pt modelId="{53882F03-5499-484B-AE75-AA3C5E8C006C}" type="pres">
      <dgm:prSet presAssocID="{CBA99C25-1850-1043-91C3-6853E4E83473}" presName="tile3" presStyleLbl="node1" presStyleIdx="2" presStyleCnt="4"/>
      <dgm:spPr/>
    </dgm:pt>
    <dgm:pt modelId="{3224518E-0D89-0443-B783-DFA7AD69EE6C}" type="pres">
      <dgm:prSet presAssocID="{CBA99C25-1850-1043-91C3-6853E4E83473}" presName="tile3text" presStyleLbl="node1" presStyleIdx="2" presStyleCnt="4">
        <dgm:presLayoutVars>
          <dgm:chMax val="0"/>
          <dgm:chPref val="0"/>
          <dgm:bulletEnabled val="1"/>
        </dgm:presLayoutVars>
      </dgm:prSet>
      <dgm:spPr/>
    </dgm:pt>
    <dgm:pt modelId="{7381EF2B-E64E-9943-B8B5-EE6CF2DFBC3D}" type="pres">
      <dgm:prSet presAssocID="{CBA99C25-1850-1043-91C3-6853E4E83473}" presName="tile4" presStyleLbl="node1" presStyleIdx="3" presStyleCnt="4"/>
      <dgm:spPr/>
    </dgm:pt>
    <dgm:pt modelId="{45BCF782-EF92-C245-8AF0-03C11B965798}" type="pres">
      <dgm:prSet presAssocID="{CBA99C25-1850-1043-91C3-6853E4E83473}" presName="tile4text" presStyleLbl="node1" presStyleIdx="3" presStyleCnt="4">
        <dgm:presLayoutVars>
          <dgm:chMax val="0"/>
          <dgm:chPref val="0"/>
          <dgm:bulletEnabled val="1"/>
        </dgm:presLayoutVars>
      </dgm:prSet>
      <dgm:spPr/>
    </dgm:pt>
    <dgm:pt modelId="{9E2C82CA-48C4-794F-9D3B-D483B305934A}" type="pres">
      <dgm:prSet presAssocID="{CBA99C25-1850-1043-91C3-6853E4E83473}" presName="centerTile" presStyleLbl="fgShp" presStyleIdx="0" presStyleCnt="1">
        <dgm:presLayoutVars>
          <dgm:chMax val="0"/>
          <dgm:chPref val="0"/>
        </dgm:presLayoutVars>
      </dgm:prSet>
      <dgm:spPr/>
    </dgm:pt>
  </dgm:ptLst>
  <dgm:cxnLst>
    <dgm:cxn modelId="{6D77A90F-EB2F-0348-BD86-F6FA0C28BDED}" srcId="{27645C2D-D1A7-C744-84FE-7A6C5026918F}" destId="{23A995B0-EB9E-164D-94E0-F884A33665F4}" srcOrd="3" destOrd="0" parTransId="{3E6C27AF-EA88-AA4F-93C4-75D87CF93A65}" sibTransId="{E3C7E27D-4CF5-C948-BB16-C1654DDACFF7}"/>
    <dgm:cxn modelId="{32B0E61B-C49B-FA4E-8E0B-B3E8558C24C5}" type="presOf" srcId="{CEDDF00B-8DAC-5343-954A-3D31D454B1B1}" destId="{12C174E9-4432-3B4F-8D9A-F2E833FAB102}" srcOrd="1" destOrd="0" presId="urn:microsoft.com/office/officeart/2005/8/layout/matrix1"/>
    <dgm:cxn modelId="{AD0ABF21-1140-3D49-ACC2-CFD229C69709}" type="presOf" srcId="{23A995B0-EB9E-164D-94E0-F884A33665F4}" destId="{45BCF782-EF92-C245-8AF0-03C11B965798}" srcOrd="1" destOrd="0" presId="urn:microsoft.com/office/officeart/2005/8/layout/matrix1"/>
    <dgm:cxn modelId="{A9C80B23-8647-C942-AB26-0B6F96F837FA}" type="presOf" srcId="{51BF188A-76B9-8B46-9A35-981E3279CC3C}" destId="{53882F03-5499-484B-AE75-AA3C5E8C006C}" srcOrd="0" destOrd="0" presId="urn:microsoft.com/office/officeart/2005/8/layout/matrix1"/>
    <dgm:cxn modelId="{01CE0630-2478-4041-B004-0B73B99B61AA}" type="presOf" srcId="{51BF188A-76B9-8B46-9A35-981E3279CC3C}" destId="{3224518E-0D89-0443-B783-DFA7AD69EE6C}" srcOrd="1" destOrd="0" presId="urn:microsoft.com/office/officeart/2005/8/layout/matrix1"/>
    <dgm:cxn modelId="{2644EC59-05CE-2448-8AAC-5FFC08E600F7}" srcId="{CBA99C25-1850-1043-91C3-6853E4E83473}" destId="{27645C2D-D1A7-C744-84FE-7A6C5026918F}" srcOrd="0" destOrd="0" parTransId="{EE8C680A-1F82-B449-A966-DB0AC7A6D96F}" sibTransId="{8570C96D-7626-C142-B747-A993CD103D38}"/>
    <dgm:cxn modelId="{F06F905D-61A0-D843-A99D-2CEBC8AA25B8}" type="presOf" srcId="{CBA99C25-1850-1043-91C3-6853E4E83473}" destId="{11265B0B-DF47-064E-B409-E10C7EC06C51}" srcOrd="0" destOrd="0" presId="urn:microsoft.com/office/officeart/2005/8/layout/matrix1"/>
    <dgm:cxn modelId="{DBB18777-6906-5B45-AF34-8BA84B39BBEF}" type="presOf" srcId="{17122677-6C85-8949-9F1C-AFF3267696DC}" destId="{17B35F93-C332-D546-A2D4-9A6314EC9B01}" srcOrd="1" destOrd="0" presId="urn:microsoft.com/office/officeart/2005/8/layout/matrix1"/>
    <dgm:cxn modelId="{CED39D92-566D-3446-A037-2611088D4EA1}" srcId="{27645C2D-D1A7-C744-84FE-7A6C5026918F}" destId="{17122677-6C85-8949-9F1C-AFF3267696DC}" srcOrd="1" destOrd="0" parTransId="{DE48A388-0577-974F-9F3D-01948390AE78}" sibTransId="{CCA65E5F-CE93-9E43-A6D1-ECA5F1DABC31}"/>
    <dgm:cxn modelId="{0D4D2593-102F-6C4D-A0A9-3D15D27168B6}" srcId="{27645C2D-D1A7-C744-84FE-7A6C5026918F}" destId="{51BF188A-76B9-8B46-9A35-981E3279CC3C}" srcOrd="2" destOrd="0" parTransId="{0E0F0B72-364E-FF4F-B7A5-6053208EC57C}" sibTransId="{EA48D1D8-D734-FF4A-95DA-E9B154B9EE12}"/>
    <dgm:cxn modelId="{B286CFAF-2E1F-BE42-AE1A-A61F91D4B42A}" srcId="{27645C2D-D1A7-C744-84FE-7A6C5026918F}" destId="{CEDDF00B-8DAC-5343-954A-3D31D454B1B1}" srcOrd="0" destOrd="0" parTransId="{82719D72-C2DF-9D41-AA7F-370D1426BF73}" sibTransId="{E48B0A5A-5396-044B-826A-BD2634960E1B}"/>
    <dgm:cxn modelId="{7E4E99C3-2BC3-1F40-9BD9-7C2F74F0FBA1}" type="presOf" srcId="{27645C2D-D1A7-C744-84FE-7A6C5026918F}" destId="{9E2C82CA-48C4-794F-9D3B-D483B305934A}" srcOrd="0" destOrd="0" presId="urn:microsoft.com/office/officeart/2005/8/layout/matrix1"/>
    <dgm:cxn modelId="{EBD040DF-CC32-DF47-A051-C792882F16B4}" type="presOf" srcId="{CEDDF00B-8DAC-5343-954A-3D31D454B1B1}" destId="{513BDC72-3E89-D24C-98FC-47935912AFBF}" srcOrd="0" destOrd="0" presId="urn:microsoft.com/office/officeart/2005/8/layout/matrix1"/>
    <dgm:cxn modelId="{93AAB0E0-66DB-E840-B714-D26DC1A81601}" type="presOf" srcId="{23A995B0-EB9E-164D-94E0-F884A33665F4}" destId="{7381EF2B-E64E-9943-B8B5-EE6CF2DFBC3D}" srcOrd="0" destOrd="0" presId="urn:microsoft.com/office/officeart/2005/8/layout/matrix1"/>
    <dgm:cxn modelId="{943412ED-8380-E646-878D-C409DE5BD547}" type="presOf" srcId="{17122677-6C85-8949-9F1C-AFF3267696DC}" destId="{E2BBFB55-1966-8641-8B4C-55FF6CD28AE1}" srcOrd="0" destOrd="0" presId="urn:microsoft.com/office/officeart/2005/8/layout/matrix1"/>
    <dgm:cxn modelId="{A2C7A9C1-3386-F64A-8D8F-2609D7A930A2}" type="presParOf" srcId="{11265B0B-DF47-064E-B409-E10C7EC06C51}" destId="{54E5B8EE-717D-2A4E-8C57-93881867D2B9}" srcOrd="0" destOrd="0" presId="urn:microsoft.com/office/officeart/2005/8/layout/matrix1"/>
    <dgm:cxn modelId="{EAB0A846-F4F0-974E-9216-F0D1D1AFB532}" type="presParOf" srcId="{54E5B8EE-717D-2A4E-8C57-93881867D2B9}" destId="{513BDC72-3E89-D24C-98FC-47935912AFBF}" srcOrd="0" destOrd="0" presId="urn:microsoft.com/office/officeart/2005/8/layout/matrix1"/>
    <dgm:cxn modelId="{73D95529-41CD-CB4E-A758-D5106E6F50B4}" type="presParOf" srcId="{54E5B8EE-717D-2A4E-8C57-93881867D2B9}" destId="{12C174E9-4432-3B4F-8D9A-F2E833FAB102}" srcOrd="1" destOrd="0" presId="urn:microsoft.com/office/officeart/2005/8/layout/matrix1"/>
    <dgm:cxn modelId="{BE104B66-A2F8-5B4B-8B19-006203981998}" type="presParOf" srcId="{54E5B8EE-717D-2A4E-8C57-93881867D2B9}" destId="{E2BBFB55-1966-8641-8B4C-55FF6CD28AE1}" srcOrd="2" destOrd="0" presId="urn:microsoft.com/office/officeart/2005/8/layout/matrix1"/>
    <dgm:cxn modelId="{38B858D0-214B-9146-95EB-5C3846CDDF5B}" type="presParOf" srcId="{54E5B8EE-717D-2A4E-8C57-93881867D2B9}" destId="{17B35F93-C332-D546-A2D4-9A6314EC9B01}" srcOrd="3" destOrd="0" presId="urn:microsoft.com/office/officeart/2005/8/layout/matrix1"/>
    <dgm:cxn modelId="{8E81D7B3-31A9-8E49-AB64-787BA91AC37C}" type="presParOf" srcId="{54E5B8EE-717D-2A4E-8C57-93881867D2B9}" destId="{53882F03-5499-484B-AE75-AA3C5E8C006C}" srcOrd="4" destOrd="0" presId="urn:microsoft.com/office/officeart/2005/8/layout/matrix1"/>
    <dgm:cxn modelId="{79116DF3-B4A6-7B47-927D-4B49B5E82CFD}" type="presParOf" srcId="{54E5B8EE-717D-2A4E-8C57-93881867D2B9}" destId="{3224518E-0D89-0443-B783-DFA7AD69EE6C}" srcOrd="5" destOrd="0" presId="urn:microsoft.com/office/officeart/2005/8/layout/matrix1"/>
    <dgm:cxn modelId="{908250FA-1A76-2642-9CF5-35159B4FEDFD}" type="presParOf" srcId="{54E5B8EE-717D-2A4E-8C57-93881867D2B9}" destId="{7381EF2B-E64E-9943-B8B5-EE6CF2DFBC3D}" srcOrd="6" destOrd="0" presId="urn:microsoft.com/office/officeart/2005/8/layout/matrix1"/>
    <dgm:cxn modelId="{64128BA7-9401-6747-B1B3-BB512D2DBE1B}" type="presParOf" srcId="{54E5B8EE-717D-2A4E-8C57-93881867D2B9}" destId="{45BCF782-EF92-C245-8AF0-03C11B965798}" srcOrd="7" destOrd="0" presId="urn:microsoft.com/office/officeart/2005/8/layout/matrix1"/>
    <dgm:cxn modelId="{A6CF1E49-4CE3-2547-A8C2-EAFCCDA9F428}" type="presParOf" srcId="{11265B0B-DF47-064E-B409-E10C7EC06C51}" destId="{9E2C82CA-48C4-794F-9D3B-D483B305934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BDC72-3E89-D24C-98FC-47935912AFBF}">
      <dsp:nvSpPr>
        <dsp:cNvPr id="0" name=""/>
        <dsp:cNvSpPr/>
      </dsp:nvSpPr>
      <dsp:spPr>
        <a:xfrm rot="16200000">
          <a:off x="1508918" y="-1508918"/>
          <a:ext cx="2011362" cy="50291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Formal structures make it difficult to act</a:t>
          </a:r>
        </a:p>
      </dsp:txBody>
      <dsp:txXfrm rot="5400000">
        <a:off x="0" y="0"/>
        <a:ext cx="5029199" cy="1508521"/>
      </dsp:txXfrm>
    </dsp:sp>
    <dsp:sp modelId="{E2BBFB55-1966-8641-8B4C-55FF6CD28AE1}">
      <dsp:nvSpPr>
        <dsp:cNvPr id="0" name=""/>
        <dsp:cNvSpPr/>
      </dsp:nvSpPr>
      <dsp:spPr>
        <a:xfrm>
          <a:off x="5029199" y="0"/>
          <a:ext cx="5029199" cy="201136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 lack of needed skills undermines action</a:t>
          </a:r>
        </a:p>
      </dsp:txBody>
      <dsp:txXfrm>
        <a:off x="5029199" y="0"/>
        <a:ext cx="5029199" cy="1508521"/>
      </dsp:txXfrm>
    </dsp:sp>
    <dsp:sp modelId="{53882F03-5499-484B-AE75-AA3C5E8C006C}">
      <dsp:nvSpPr>
        <dsp:cNvPr id="0" name=""/>
        <dsp:cNvSpPr/>
      </dsp:nvSpPr>
      <dsp:spPr>
        <a:xfrm rot="10800000">
          <a:off x="0" y="2011362"/>
          <a:ext cx="5029199" cy="201136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Bosses discourage actions aimed at implementing the new vision</a:t>
          </a:r>
        </a:p>
      </dsp:txBody>
      <dsp:txXfrm rot="10800000">
        <a:off x="0" y="2514203"/>
        <a:ext cx="5029199" cy="1508521"/>
      </dsp:txXfrm>
    </dsp:sp>
    <dsp:sp modelId="{7381EF2B-E64E-9943-B8B5-EE6CF2DFBC3D}">
      <dsp:nvSpPr>
        <dsp:cNvPr id="0" name=""/>
        <dsp:cNvSpPr/>
      </dsp:nvSpPr>
      <dsp:spPr>
        <a:xfrm rot="5400000">
          <a:off x="6538118" y="502443"/>
          <a:ext cx="2011362" cy="50291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Personnel and information systems make it difficult to act</a:t>
          </a:r>
        </a:p>
      </dsp:txBody>
      <dsp:txXfrm rot="-5400000">
        <a:off x="5029200" y="2514203"/>
        <a:ext cx="5029199" cy="1508521"/>
      </dsp:txXfrm>
    </dsp:sp>
    <dsp:sp modelId="{9E2C82CA-48C4-794F-9D3B-D483B305934A}">
      <dsp:nvSpPr>
        <dsp:cNvPr id="0" name=""/>
        <dsp:cNvSpPr/>
      </dsp:nvSpPr>
      <dsp:spPr>
        <a:xfrm>
          <a:off x="3520440" y="1508521"/>
          <a:ext cx="3017520" cy="100568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Employees understand the vision and want to make it a reality, but are boxed in</a:t>
          </a:r>
        </a:p>
      </dsp:txBody>
      <dsp:txXfrm>
        <a:off x="3569533" y="1557614"/>
        <a:ext cx="2919334" cy="90749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D96E6-6AE6-E545-880E-A48DB4FC8E46}" type="datetimeFigureOut">
              <a:rPr lang="en-US" smtClean="0"/>
              <a:t>5/7/19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B5FE0-9C60-8A43-B48A-42AFBB65051E}" type="slidenum">
              <a:rPr lang="en-US" smtClean="0"/>
              <a:t>‹#›</a:t>
            </a:fld>
            <a:endParaRPr lang="en-US"/>
          </a:p>
        </p:txBody>
      </p:sp>
    </p:spTree>
    <p:extLst>
      <p:ext uri="{BB962C8B-B14F-4D97-AF65-F5344CB8AC3E}">
        <p14:creationId xmlns:p14="http://schemas.microsoft.com/office/powerpoint/2010/main" val="252209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or afternoon, and welcome to our webinar about successfully implementing your strategic plan</a:t>
            </a:r>
          </a:p>
        </p:txBody>
      </p:sp>
      <p:sp>
        <p:nvSpPr>
          <p:cNvPr id="4" name="Slide Number Placeholder 3"/>
          <p:cNvSpPr>
            <a:spLocks noGrp="1"/>
          </p:cNvSpPr>
          <p:nvPr>
            <p:ph type="sldNum" sz="quarter" idx="5"/>
          </p:nvPr>
        </p:nvSpPr>
        <p:spPr/>
        <p:txBody>
          <a:bodyPr/>
          <a:lstStyle/>
          <a:p>
            <a:fld id="{24DB5FE0-9C60-8A43-B48A-42AFBB65051E}" type="slidenum">
              <a:rPr lang="en-US" smtClean="0"/>
              <a:t>1</a:t>
            </a:fld>
            <a:endParaRPr lang="en-US"/>
          </a:p>
        </p:txBody>
      </p:sp>
    </p:spTree>
    <p:extLst>
      <p:ext uri="{BB962C8B-B14F-4D97-AF65-F5344CB8AC3E}">
        <p14:creationId xmlns:p14="http://schemas.microsoft.com/office/powerpoint/2010/main" val="124134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a:t>
            </a:r>
          </a:p>
          <a:p>
            <a:endParaRPr lang="en-US" dirty="0"/>
          </a:p>
          <a:p>
            <a:r>
              <a:rPr lang="en-US" dirty="0"/>
              <a:t>Kotter’s second stage is to create your guiding coalition. In other words, who in on your planning and implementation team?</a:t>
            </a:r>
          </a:p>
          <a:p>
            <a:endParaRPr lang="en-US" dirty="0"/>
          </a:p>
          <a:p>
            <a:r>
              <a:rPr lang="en-US" dirty="0"/>
              <a:t>When I put together the library’s strategic planning team in 2012 the facilitator I worked with talked to me about how I should look for the “high potentials” in the library – people who wouldn’t hesitate to talk, would do homework or work outside the meetings, know what other areas of the library were doing or should be doing, and had subject expertise. In other words who would contribute the most, be collaborative, and able to think differently about the library. </a:t>
            </a:r>
          </a:p>
          <a:p>
            <a:endParaRPr lang="en-US" dirty="0"/>
          </a:p>
          <a:p>
            <a:r>
              <a:rPr lang="en-US" dirty="0"/>
              <a:t>Other things to take into consideration are representation across areas, across work types (librarians and staff) and varying lengths of tenure. It can be very valuable to have a historical perspective of the library and different actions that were taken – or not taken</a:t>
            </a:r>
          </a:p>
          <a:p>
            <a:endParaRPr lang="en-US" dirty="0"/>
          </a:p>
          <a:p>
            <a:r>
              <a:rPr lang="en-US" dirty="0"/>
              <a:t>When it comes to implantation, you also need a team. At SCU the library’s management group is charged with implementing the plan, collaborating with others throughout the library, and providing quarterly updates</a:t>
            </a:r>
          </a:p>
          <a:p>
            <a:endParaRPr lang="en-US" dirty="0"/>
          </a:p>
          <a:p>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10</a:t>
            </a:fld>
            <a:endParaRPr lang="en-US"/>
          </a:p>
        </p:txBody>
      </p:sp>
    </p:spTree>
    <p:extLst>
      <p:ext uri="{BB962C8B-B14F-4D97-AF65-F5344CB8AC3E}">
        <p14:creationId xmlns:p14="http://schemas.microsoft.com/office/powerpoint/2010/main" val="231672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a:t>
            </a:r>
          </a:p>
          <a:p>
            <a:endParaRPr lang="en-US" dirty="0"/>
          </a:p>
          <a:p>
            <a:r>
              <a:rPr lang="en-US" dirty="0"/>
              <a:t>Stage 3 is developing a vision and strategy. You need to have a clear vision and strategy so your staff knows what they’re working toward and projects that be evaluated for how they fit into the plan. </a:t>
            </a:r>
          </a:p>
          <a:p>
            <a:endParaRPr lang="en-US" dirty="0"/>
          </a:p>
          <a:p>
            <a:r>
              <a:rPr lang="en-US" dirty="0"/>
              <a:t>So before we began our plan we created new mission and vision statements. The facilitator lead the task force in brainstorming the library’s future – you can see a graphic of that here as we started grouping items together. </a:t>
            </a:r>
          </a:p>
          <a:p>
            <a:endParaRPr lang="en-US" dirty="0"/>
          </a:p>
          <a:p>
            <a:r>
              <a:rPr lang="en-US" dirty="0"/>
              <a:t>A key question that focused us was imaging the library winning an award in 5 years – what would we win it for?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11</a:t>
            </a:fld>
            <a:endParaRPr lang="en-US"/>
          </a:p>
        </p:txBody>
      </p:sp>
    </p:spTree>
    <p:extLst>
      <p:ext uri="{BB962C8B-B14F-4D97-AF65-F5344CB8AC3E}">
        <p14:creationId xmlns:p14="http://schemas.microsoft.com/office/powerpoint/2010/main" val="267641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How do you communicate that this can be done?</a:t>
            </a:r>
          </a:p>
          <a:p>
            <a:endParaRPr lang="en-US" dirty="0"/>
          </a:p>
          <a:p>
            <a:r>
              <a:rPr lang="en-US" dirty="0"/>
              <a:t>Breaking the plan down into priorities and goals enables easy communication about the plan as</a:t>
            </a:r>
            <a:r>
              <a:rPr lang="en-US" baseline="0" dirty="0"/>
              <a:t> well as providing staff with clear guidance about how to participate in developing the plan. </a:t>
            </a:r>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12</a:t>
            </a:fld>
            <a:endParaRPr lang="en-US"/>
          </a:p>
        </p:txBody>
      </p:sp>
    </p:spTree>
    <p:extLst>
      <p:ext uri="{BB962C8B-B14F-4D97-AF65-F5344CB8AC3E}">
        <p14:creationId xmlns:p14="http://schemas.microsoft.com/office/powerpoint/2010/main" val="1762641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a:t>
            </a:r>
          </a:p>
          <a:p>
            <a:endParaRPr lang="en-US" dirty="0"/>
          </a:p>
          <a:p>
            <a:r>
              <a:rPr lang="en-US" dirty="0"/>
              <a:t>The structures of strategic plans vary so I want to outline how ours was organized. We have 5 overarching priorities, under which are goals and objectives. Then for each objectives we have measures of success to know if we’ve been successful at implementing that objective</a:t>
            </a:r>
          </a:p>
          <a:p>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13</a:t>
            </a:fld>
            <a:endParaRPr lang="en-US"/>
          </a:p>
        </p:txBody>
      </p:sp>
    </p:spTree>
    <p:extLst>
      <p:ext uri="{BB962C8B-B14F-4D97-AF65-F5344CB8AC3E}">
        <p14:creationId xmlns:p14="http://schemas.microsoft.com/office/powerpoint/2010/main" val="1970621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Priorities</a:t>
            </a:r>
            <a:r>
              <a:rPr lang="en-US" baseline="0" dirty="0"/>
              <a:t> </a:t>
            </a:r>
            <a:r>
              <a:rPr lang="en-US" dirty="0"/>
              <a:t>are large</a:t>
            </a:r>
            <a:r>
              <a:rPr lang="en-US" baseline="0" dirty="0"/>
              <a:t> theme areas that can be communicated easily</a:t>
            </a:r>
            <a:endParaRPr lang="en-US" dirty="0"/>
          </a:p>
          <a:p>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14</a:t>
            </a:fld>
            <a:endParaRPr lang="en-US"/>
          </a:p>
        </p:txBody>
      </p:sp>
    </p:spTree>
    <p:extLst>
      <p:ext uri="{BB962C8B-B14F-4D97-AF65-F5344CB8AC3E}">
        <p14:creationId xmlns:p14="http://schemas.microsoft.com/office/powerpoint/2010/main" val="208476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Goal</a:t>
            </a:r>
            <a:r>
              <a:rPr lang="en-US" baseline="0" dirty="0"/>
              <a:t> move toward more actionable areas for everyone involved</a:t>
            </a:r>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15</a:t>
            </a:fld>
            <a:endParaRPr lang="en-US"/>
          </a:p>
        </p:txBody>
      </p:sp>
    </p:spTree>
    <p:extLst>
      <p:ext uri="{BB962C8B-B14F-4D97-AF65-F5344CB8AC3E}">
        <p14:creationId xmlns:p14="http://schemas.microsoft.com/office/powerpoint/2010/main" val="121492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Develop</a:t>
            </a:r>
            <a:r>
              <a:rPr lang="en-US" baseline="0" dirty="0"/>
              <a:t> a strategy for making the plan available</a:t>
            </a:r>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16</a:t>
            </a:fld>
            <a:endParaRPr lang="en-US"/>
          </a:p>
        </p:txBody>
      </p:sp>
    </p:spTree>
    <p:extLst>
      <p:ext uri="{BB962C8B-B14F-4D97-AF65-F5344CB8AC3E}">
        <p14:creationId xmlns:p14="http://schemas.microsoft.com/office/powerpoint/2010/main" val="72463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a:t>
            </a:r>
          </a:p>
          <a:p>
            <a:endParaRPr lang="en-US" dirty="0"/>
          </a:p>
          <a:p>
            <a:r>
              <a:rPr lang="en-US" dirty="0"/>
              <a:t>In order to be successful you need to empower employees for broad-based action. </a:t>
            </a:r>
          </a:p>
          <a:p>
            <a:endParaRPr lang="en-US" dirty="0"/>
          </a:p>
          <a:p>
            <a:pPr marL="171450" indent="-171450">
              <a:buFont typeface="Arial" panose="020B0604020202020204" pitchFamily="34" charset="0"/>
              <a:buChar char="•"/>
            </a:pPr>
            <a:r>
              <a:rPr lang="en-US" dirty="0"/>
              <a:t>Communicate a sensible vision to employees: If employees have a shared sense of purpose, it will be easier to initiate actions to achieve that purpose</a:t>
            </a:r>
          </a:p>
          <a:p>
            <a:pPr marL="171450" indent="-171450">
              <a:buFont typeface="Arial" panose="020B0604020202020204" pitchFamily="34" charset="0"/>
              <a:buChar char="•"/>
            </a:pPr>
            <a:r>
              <a:rPr lang="en-US" dirty="0"/>
              <a:t>Make structures compatible with the vision: Unaligned structures block needed action</a:t>
            </a:r>
          </a:p>
          <a:p>
            <a:pPr marL="171450" indent="-171450">
              <a:buFont typeface="Arial" panose="020B0604020202020204" pitchFamily="34" charset="0"/>
              <a:buChar char="•"/>
            </a:pPr>
            <a:r>
              <a:rPr lang="en-US" dirty="0"/>
              <a:t>Provide the training employees need: Without the right skills and attitudes, people feel disempowered</a:t>
            </a:r>
          </a:p>
          <a:p>
            <a:pPr marL="171450" indent="-171450">
              <a:buFont typeface="Arial" panose="020B0604020202020204" pitchFamily="34" charset="0"/>
              <a:buChar char="•"/>
            </a:pPr>
            <a:r>
              <a:rPr lang="en-US" dirty="0"/>
              <a:t>Align information and personnel systems to the vision: Unaligned systems also block needed action</a:t>
            </a:r>
          </a:p>
          <a:p>
            <a:pPr marL="171450" indent="-171450">
              <a:buFont typeface="Arial" panose="020B0604020202020204" pitchFamily="34" charset="0"/>
              <a:buChar char="•"/>
            </a:pPr>
            <a:r>
              <a:rPr lang="en-US" dirty="0"/>
              <a:t>Confront supervisors who undercut needed change: Nothing disempowers people the way a bad boss can</a:t>
            </a:r>
          </a:p>
          <a:p>
            <a:endParaRPr lang="en-US" dirty="0"/>
          </a:p>
          <a:p>
            <a:endParaRPr lang="en-US" dirty="0"/>
          </a:p>
          <a:p>
            <a:r>
              <a:rPr lang="en-US" dirty="0"/>
              <a:t> What can you do to overcome these barriers to empowerment?</a:t>
            </a:r>
          </a:p>
          <a:p>
            <a:pPr marL="171450" indent="-171450">
              <a:buFont typeface="Arial" panose="020B0604020202020204" pitchFamily="34" charset="0"/>
              <a:buChar char="•"/>
            </a:pPr>
            <a:r>
              <a:rPr lang="en-US" dirty="0"/>
              <a:t>Organizational readiness</a:t>
            </a:r>
          </a:p>
          <a:p>
            <a:pPr marL="171450" indent="-171450">
              <a:buFont typeface="Arial" panose="020B0604020202020204" pitchFamily="34" charset="0"/>
              <a:buChar char="•"/>
            </a:pPr>
            <a:r>
              <a:rPr lang="en-US" dirty="0"/>
              <a:t>Structural changes </a:t>
            </a:r>
          </a:p>
          <a:p>
            <a:pPr marL="171450" indent="-171450">
              <a:buFont typeface="Arial" panose="020B0604020202020204" pitchFamily="34" charset="0"/>
              <a:buChar char="•"/>
            </a:pPr>
            <a:r>
              <a:rPr lang="en-US" dirty="0"/>
              <a:t>Increased opportunities for professional development</a:t>
            </a:r>
          </a:p>
          <a:p>
            <a:pPr marL="171450" indent="-171450">
              <a:buFont typeface="Arial" panose="020B0604020202020204" pitchFamily="34" charset="0"/>
              <a:buChar char="•"/>
            </a:pPr>
            <a:r>
              <a:rPr lang="en-US" dirty="0"/>
              <a:t>Leadership committee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CB7D7CA-AD16-3F4F-B8F0-9BFB4B35BF2D}" type="slidenum">
              <a:rPr lang="en-US" smtClean="0"/>
              <a:pPr>
                <a:defRPr/>
              </a:pPr>
              <a:t>17</a:t>
            </a:fld>
            <a:endParaRPr lang="en-US"/>
          </a:p>
        </p:txBody>
      </p:sp>
    </p:spTree>
    <p:extLst>
      <p:ext uri="{BB962C8B-B14F-4D97-AF65-F5344CB8AC3E}">
        <p14:creationId xmlns:p14="http://schemas.microsoft.com/office/powerpoint/2010/main" val="2625251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a:t>
            </a:r>
          </a:p>
        </p:txBody>
      </p:sp>
      <p:sp>
        <p:nvSpPr>
          <p:cNvPr id="4" name="Slide Number Placeholder 3"/>
          <p:cNvSpPr>
            <a:spLocks noGrp="1"/>
          </p:cNvSpPr>
          <p:nvPr>
            <p:ph type="sldNum" sz="quarter" idx="5"/>
          </p:nvPr>
        </p:nvSpPr>
        <p:spPr/>
        <p:txBody>
          <a:bodyPr/>
          <a:lstStyle/>
          <a:p>
            <a:fld id="{24DB5FE0-9C60-8A43-B48A-42AFBB65051E}" type="slidenum">
              <a:rPr lang="en-US" smtClean="0"/>
              <a:t>18</a:t>
            </a:fld>
            <a:endParaRPr lang="en-US"/>
          </a:p>
        </p:txBody>
      </p:sp>
    </p:spTree>
    <p:extLst>
      <p:ext uri="{BB962C8B-B14F-4D97-AF65-F5344CB8AC3E}">
        <p14:creationId xmlns:p14="http://schemas.microsoft.com/office/powerpoint/2010/main" val="1413331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Stage 6 is generating short-term wins, and I’m sure you’re not surprised to see this.</a:t>
            </a:r>
          </a:p>
          <a:p>
            <a:endParaRPr lang="en-US" dirty="0"/>
          </a:p>
          <a:p>
            <a:r>
              <a:rPr lang="en-US" dirty="0"/>
              <a:t>Short term wins help build necessary momentum and for those driving the change, the wins offer an opportunity to relax and celebrate. These wins can also undermine the efforts of cynics and major league resisters.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CB7D7CA-AD16-3F4F-B8F0-9BFB4B35BF2D}" type="slidenum">
              <a:rPr lang="en-US" smtClean="0"/>
              <a:pPr>
                <a:defRPr/>
              </a:pPr>
              <a:t>19</a:t>
            </a:fld>
            <a:endParaRPr lang="en-US"/>
          </a:p>
        </p:txBody>
      </p:sp>
    </p:spTree>
    <p:extLst>
      <p:ext uri="{BB962C8B-B14F-4D97-AF65-F5344CB8AC3E}">
        <p14:creationId xmlns:p14="http://schemas.microsoft.com/office/powerpoint/2010/main" val="215282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Jennifer </a:t>
            </a:r>
            <a:r>
              <a:rPr lang="en-US" dirty="0" err="1"/>
              <a:t>Nutefall</a:t>
            </a:r>
            <a:r>
              <a:rPr lang="en-US" dirty="0"/>
              <a:t>, University Librarian at SCU. I’ve been the UL since 2012 and in the last seven years we have gone through 2 strategic planning processes. When I arrived I heard from a number of my staff about how they felt reports were worked on and then just put in a drawer and I wanted to make sure that didn’t happen </a:t>
            </a:r>
          </a:p>
        </p:txBody>
      </p:sp>
      <p:sp>
        <p:nvSpPr>
          <p:cNvPr id="4" name="Slide Number Placeholder 3"/>
          <p:cNvSpPr>
            <a:spLocks noGrp="1"/>
          </p:cNvSpPr>
          <p:nvPr>
            <p:ph type="sldNum" sz="quarter" idx="5"/>
          </p:nvPr>
        </p:nvSpPr>
        <p:spPr/>
        <p:txBody>
          <a:bodyPr/>
          <a:lstStyle/>
          <a:p>
            <a:fld id="{24DB5FE0-9C60-8A43-B48A-42AFBB65051E}" type="slidenum">
              <a:rPr lang="en-US" smtClean="0"/>
              <a:t>2</a:t>
            </a:fld>
            <a:endParaRPr lang="en-US"/>
          </a:p>
        </p:txBody>
      </p:sp>
    </p:spTree>
    <p:extLst>
      <p:ext uri="{BB962C8B-B14F-4D97-AF65-F5344CB8AC3E}">
        <p14:creationId xmlns:p14="http://schemas.microsoft.com/office/powerpoint/2010/main" val="2807036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Key part of short</a:t>
            </a:r>
            <a:r>
              <a:rPr lang="en-US" baseline="0" dirty="0"/>
              <a:t> term is breaking down the change process into manageable steps. Not only does this help scaffold the change process for staff, but it provides a means of consistently monitoring the progress on your plan. </a:t>
            </a:r>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20</a:t>
            </a:fld>
            <a:endParaRPr lang="en-US"/>
          </a:p>
        </p:txBody>
      </p:sp>
    </p:spTree>
    <p:extLst>
      <p:ext uri="{BB962C8B-B14F-4D97-AF65-F5344CB8AC3E}">
        <p14:creationId xmlns:p14="http://schemas.microsoft.com/office/powerpoint/2010/main" val="2049083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p:txBody>
      </p:sp>
      <p:sp>
        <p:nvSpPr>
          <p:cNvPr id="4" name="Slide Number Placeholder 3"/>
          <p:cNvSpPr>
            <a:spLocks noGrp="1"/>
          </p:cNvSpPr>
          <p:nvPr>
            <p:ph type="sldNum" sz="quarter" idx="5"/>
          </p:nvPr>
        </p:nvSpPr>
        <p:spPr/>
        <p:txBody>
          <a:bodyPr/>
          <a:lstStyle/>
          <a:p>
            <a:fld id="{24DB5FE0-9C60-8A43-B48A-42AFBB65051E}" type="slidenum">
              <a:rPr lang="en-US" smtClean="0"/>
              <a:t>21</a:t>
            </a:fld>
            <a:endParaRPr lang="en-US"/>
          </a:p>
        </p:txBody>
      </p:sp>
    </p:spTree>
    <p:extLst>
      <p:ext uri="{BB962C8B-B14F-4D97-AF65-F5344CB8AC3E}">
        <p14:creationId xmlns:p14="http://schemas.microsoft.com/office/powerpoint/2010/main" val="1051254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DB5FE0-9C60-8A43-B48A-42AFBB65051E}" type="slidenum">
              <a:rPr lang="en-US" smtClean="0"/>
              <a:t>22</a:t>
            </a:fld>
            <a:endParaRPr lang="en-US"/>
          </a:p>
        </p:txBody>
      </p:sp>
    </p:spTree>
    <p:extLst>
      <p:ext uri="{BB962C8B-B14F-4D97-AF65-F5344CB8AC3E}">
        <p14:creationId xmlns:p14="http://schemas.microsoft.com/office/powerpoint/2010/main" val="2738855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p:txBody>
      </p:sp>
      <p:sp>
        <p:nvSpPr>
          <p:cNvPr id="4" name="Slide Number Placeholder 3"/>
          <p:cNvSpPr>
            <a:spLocks noGrp="1"/>
          </p:cNvSpPr>
          <p:nvPr>
            <p:ph type="sldNum" sz="quarter" idx="5"/>
          </p:nvPr>
        </p:nvSpPr>
        <p:spPr/>
        <p:txBody>
          <a:bodyPr/>
          <a:lstStyle/>
          <a:p>
            <a:fld id="{24DB5FE0-9C60-8A43-B48A-42AFBB65051E}" type="slidenum">
              <a:rPr lang="en-US" smtClean="0"/>
              <a:t>23</a:t>
            </a:fld>
            <a:endParaRPr lang="en-US"/>
          </a:p>
        </p:txBody>
      </p:sp>
    </p:spTree>
    <p:extLst>
      <p:ext uri="{BB962C8B-B14F-4D97-AF65-F5344CB8AC3E}">
        <p14:creationId xmlns:p14="http://schemas.microsoft.com/office/powerpoint/2010/main" val="1963140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So the library had a number of short term wins over the first few years. </a:t>
            </a:r>
          </a:p>
          <a:p>
            <a:endParaRPr lang="en-US" dirty="0"/>
          </a:p>
          <a:p>
            <a:r>
              <a:rPr lang="en-US" dirty="0"/>
              <a:t>A major win, though it took 2 years, was a complete redesign of the first floor. The library joined with academic technology and information technology to gather data over eight months to make recommendations on the redesign. We gathered student input through multiple methods including a campus-wide survey.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part of our strategic plan, one of our priorities was to create a culture of engagement. One of the objectives was to create and implement a personal librarian program, which we have done for international and transfer students. Also as part of that priority we had a goal to Initiate sustainable partnerships across campus which lead to an increase in partnerships with departments and organizations on academically oriented events.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our strategic plan priority to develop a staff for the 21</a:t>
            </a:r>
            <a:r>
              <a:rPr lang="en-US" baseline="30000" dirty="0"/>
              <a:t>st</a:t>
            </a:r>
            <a:r>
              <a:rPr lang="en-US" dirty="0"/>
              <a:t> century library, we wanted to recognize outstanding contributions and celebrate success and create an awards and recognition program, which is now in its 4</a:t>
            </a:r>
            <a:r>
              <a:rPr lang="en-US" baseline="30000" dirty="0"/>
              <a:t>th</a:t>
            </a:r>
            <a:r>
              <a:rPr lang="en-US" dirty="0"/>
              <a:t> year.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 wins include how we reallocated vacant positions to areas of need, and listening to feedback which led us to open the building a ½ hour earlier and add a popular reading collection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CB7D7CA-AD16-3F4F-B8F0-9BFB4B35BF2D}" type="slidenum">
              <a:rPr lang="en-US" smtClean="0"/>
              <a:pPr>
                <a:defRPr/>
              </a:pPr>
              <a:t>24</a:t>
            </a:fld>
            <a:endParaRPr lang="en-US"/>
          </a:p>
        </p:txBody>
      </p:sp>
    </p:spTree>
    <p:extLst>
      <p:ext uri="{BB962C8B-B14F-4D97-AF65-F5344CB8AC3E}">
        <p14:creationId xmlns:p14="http://schemas.microsoft.com/office/powerpoint/2010/main" val="1212831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libraries, as elsewhere, change is a constant. And everyone needs to understand that whatever you’re implementing is part of a continual change effort. So what does building on short terms wins look like?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More change, not less: The guiding coalition uses the credibility afforded by short-term wins to tackle additional and bigger change projects</a:t>
            </a:r>
          </a:p>
          <a:p>
            <a:pPr marL="171450" indent="-171450">
              <a:buFont typeface="Arial" panose="020B0604020202020204" pitchFamily="34" charset="0"/>
              <a:buChar char="•"/>
            </a:pPr>
            <a:r>
              <a:rPr lang="en-US" dirty="0"/>
              <a:t>More help: Additional people are brought in, promoted, and developed to help with all the changes</a:t>
            </a:r>
          </a:p>
          <a:p>
            <a:pPr marL="171450" indent="-171450">
              <a:buFont typeface="Arial" panose="020B0604020202020204" pitchFamily="34" charset="0"/>
              <a:buChar char="•"/>
            </a:pPr>
            <a:r>
              <a:rPr lang="en-US" dirty="0"/>
              <a:t>Leadership from senior management: Senior people focus on maintaining clarity of shared purpose for the overall effort and keeping urgency levels up</a:t>
            </a:r>
          </a:p>
          <a:p>
            <a:pPr marL="171450" indent="-171450">
              <a:buFont typeface="Arial" panose="020B0604020202020204" pitchFamily="34" charset="0"/>
              <a:buChar char="•"/>
            </a:pPr>
            <a:r>
              <a:rPr lang="en-US" dirty="0"/>
              <a:t>Project management and leadership from below: Lower ranks in the hierarchy both provide leadership for specific projects and manage those projects</a:t>
            </a:r>
          </a:p>
          <a:p>
            <a:pPr marL="171450" indent="-171450">
              <a:buFont typeface="Arial" panose="020B0604020202020204" pitchFamily="34" charset="0"/>
              <a:buChar char="•"/>
            </a:pPr>
            <a:r>
              <a:rPr lang="en-US" dirty="0"/>
              <a:t>Reduction of unnecessary interdependencies: to make change easier in both the short and long term, managers identify unnecessary interdependencies and eliminate them</a:t>
            </a:r>
          </a:p>
          <a:p>
            <a:pPr marL="0" indent="0">
              <a:buFont typeface="Arial" panose="020B0604020202020204" pitchFamily="34" charset="0"/>
              <a:buNone/>
            </a:pPr>
            <a:endParaRPr lang="en-US" dirty="0"/>
          </a:p>
          <a:p>
            <a:r>
              <a:rPr lang="en-US" dirty="0"/>
              <a:t>I’ve listed here some of the ways we’ve been able to consolidate gains and produce more change. And one of them is to be conscious of continual change its impact on staff and workload. You do want to celebrate your successes, especially if it’s the completion of a big project, to give staff a sense of closure and then a </a:t>
            </a:r>
            <a:r>
              <a:rPr lang="en-US"/>
              <a:t>new beginning</a:t>
            </a:r>
            <a:endParaRPr lang="en-US" dirty="0"/>
          </a:p>
        </p:txBody>
      </p:sp>
      <p:sp>
        <p:nvSpPr>
          <p:cNvPr id="4" name="Slide Number Placeholder 3"/>
          <p:cNvSpPr>
            <a:spLocks noGrp="1"/>
          </p:cNvSpPr>
          <p:nvPr>
            <p:ph type="sldNum" sz="quarter" idx="10"/>
          </p:nvPr>
        </p:nvSpPr>
        <p:spPr/>
        <p:txBody>
          <a:bodyPr/>
          <a:lstStyle/>
          <a:p>
            <a:pPr>
              <a:defRPr/>
            </a:pPr>
            <a:fld id="{BCB7D7CA-AD16-3F4F-B8F0-9BFB4B35BF2D}" type="slidenum">
              <a:rPr lang="en-US" smtClean="0"/>
              <a:pPr>
                <a:defRPr/>
              </a:pPr>
              <a:t>25</a:t>
            </a:fld>
            <a:endParaRPr lang="en-US"/>
          </a:p>
        </p:txBody>
      </p:sp>
    </p:spTree>
    <p:extLst>
      <p:ext uri="{BB962C8B-B14F-4D97-AF65-F5344CB8AC3E}">
        <p14:creationId xmlns:p14="http://schemas.microsoft.com/office/powerpoint/2010/main" val="607874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a:t>
            </a:r>
          </a:p>
          <a:p>
            <a:endParaRPr lang="en-US" dirty="0"/>
          </a:p>
          <a:p>
            <a:r>
              <a:rPr lang="en-US" dirty="0"/>
              <a:t>Anchoring change in a culture</a:t>
            </a:r>
          </a:p>
          <a:p>
            <a:pPr marL="171450" indent="-171450">
              <a:buFont typeface="Arial" panose="020B0604020202020204" pitchFamily="34" charset="0"/>
              <a:buChar char="•"/>
            </a:pPr>
            <a:r>
              <a:rPr lang="en-US" dirty="0"/>
              <a:t>Comes last, not first: Most alternations in norms and shared values come at the end of the transformation process</a:t>
            </a:r>
          </a:p>
          <a:p>
            <a:pPr marL="171450" indent="-171450">
              <a:buFont typeface="Arial" panose="020B0604020202020204" pitchFamily="34" charset="0"/>
              <a:buChar char="•"/>
            </a:pPr>
            <a:r>
              <a:rPr lang="en-US" dirty="0"/>
              <a:t>Depends on results: New approaches usually sink into a culture only after it’s very clear that they work and are superior to old methods</a:t>
            </a:r>
          </a:p>
          <a:p>
            <a:pPr marL="171450" indent="-171450">
              <a:buFont typeface="Arial" panose="020B0604020202020204" pitchFamily="34" charset="0"/>
              <a:buChar char="•"/>
            </a:pPr>
            <a:r>
              <a:rPr lang="en-US" dirty="0"/>
              <a:t>Requires a lot of talk: Without verbal instruction and support, people are often reluctant to admit the validity of new practices</a:t>
            </a:r>
          </a:p>
          <a:p>
            <a:pPr marL="171450" indent="-171450">
              <a:buFont typeface="Arial" panose="020B0604020202020204" pitchFamily="34" charset="0"/>
              <a:buChar char="•"/>
            </a:pPr>
            <a:r>
              <a:rPr lang="en-US" dirty="0"/>
              <a:t>May involve turnover: Sometimes the only way to change a culture is to change key people</a:t>
            </a:r>
          </a:p>
          <a:p>
            <a:pPr marL="171450" indent="-171450">
              <a:buFont typeface="Arial" panose="020B0604020202020204" pitchFamily="34" charset="0"/>
              <a:buChar char="•"/>
            </a:pPr>
            <a:r>
              <a:rPr lang="en-US" dirty="0"/>
              <a:t>Makes decisions on succession crucial: If promotion processes are not changed to be compatible with the new practices, the old culture will reassert itself</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strategic plan started with the question of if the library won an award in five years what would we win it for. And planted the seed for our application for the ACRL Excellence in Academic Libraries Award</a:t>
            </a:r>
          </a:p>
        </p:txBody>
      </p:sp>
      <p:sp>
        <p:nvSpPr>
          <p:cNvPr id="4" name="Slide Number Placeholder 3"/>
          <p:cNvSpPr>
            <a:spLocks noGrp="1"/>
          </p:cNvSpPr>
          <p:nvPr>
            <p:ph type="sldNum" sz="quarter" idx="10"/>
          </p:nvPr>
        </p:nvSpPr>
        <p:spPr/>
        <p:txBody>
          <a:bodyPr/>
          <a:lstStyle/>
          <a:p>
            <a:pPr>
              <a:defRPr/>
            </a:pPr>
            <a:fld id="{BCB7D7CA-AD16-3F4F-B8F0-9BFB4B35BF2D}" type="slidenum">
              <a:rPr lang="en-US" smtClean="0"/>
              <a:pPr>
                <a:defRPr/>
              </a:pPr>
              <a:t>26</a:t>
            </a:fld>
            <a:endParaRPr lang="en-US"/>
          </a:p>
        </p:txBody>
      </p:sp>
    </p:spTree>
    <p:extLst>
      <p:ext uri="{BB962C8B-B14F-4D97-AF65-F5344CB8AC3E}">
        <p14:creationId xmlns:p14="http://schemas.microsoft.com/office/powerpoint/2010/main" val="3078622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plans are fundamentally about organizational change</a:t>
            </a:r>
          </a:p>
          <a:p>
            <a:endParaRPr lang="en-US" dirty="0"/>
          </a:p>
          <a:p>
            <a:r>
              <a:rPr lang="en-US" dirty="0"/>
              <a:t>Applying a change framework to strategic planning process can be helpful</a:t>
            </a:r>
          </a:p>
          <a:p>
            <a:endParaRPr lang="en-US" dirty="0"/>
          </a:p>
          <a:p>
            <a:r>
              <a:rPr lang="en-US" dirty="0"/>
              <a:t>This is one that we’re going to apply in talking about our work</a:t>
            </a:r>
          </a:p>
          <a:p>
            <a:endParaRPr lang="en-US" dirty="0"/>
          </a:p>
          <a:p>
            <a:r>
              <a:rPr lang="en-US" dirty="0"/>
              <a:t>There are other change processes – use the one that’s right for you!</a:t>
            </a:r>
          </a:p>
          <a:p>
            <a:endParaRPr lang="en-US" dirty="0"/>
          </a:p>
          <a:p>
            <a:r>
              <a:rPr lang="en-US" dirty="0"/>
              <a:t>We’re going to touch on all of them but focus more on ones that intersect with strategic plan implementation</a:t>
            </a:r>
          </a:p>
          <a:p>
            <a:endParaRPr lang="en-US" dirty="0"/>
          </a:p>
          <a:p>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27</a:t>
            </a:fld>
            <a:endParaRPr lang="en-US"/>
          </a:p>
        </p:txBody>
      </p:sp>
    </p:spTree>
    <p:extLst>
      <p:ext uri="{BB962C8B-B14F-4D97-AF65-F5344CB8AC3E}">
        <p14:creationId xmlns:p14="http://schemas.microsoft.com/office/powerpoint/2010/main" val="1883402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DB5FE0-9C60-8A43-B48A-42AFBB65051E}" type="slidenum">
              <a:rPr lang="en-US" smtClean="0"/>
              <a:t>28</a:t>
            </a:fld>
            <a:endParaRPr lang="en-US"/>
          </a:p>
        </p:txBody>
      </p:sp>
    </p:spTree>
    <p:extLst>
      <p:ext uri="{BB962C8B-B14F-4D97-AF65-F5344CB8AC3E}">
        <p14:creationId xmlns:p14="http://schemas.microsoft.com/office/powerpoint/2010/main" val="328520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a:t>
            </a:r>
          </a:p>
          <a:p>
            <a:endParaRPr lang="en-US" dirty="0"/>
          </a:p>
          <a:p>
            <a:r>
              <a:rPr lang="en-US" dirty="0"/>
              <a:t>So as we get started, we’re interested to know why you signed up for this webinar, and what the challenges you’re experiencing – or anticipating – to implementing your strategic plan. Take a minute and put your responses in the chat box</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3</a:t>
            </a:fld>
            <a:endParaRPr lang="en-US"/>
          </a:p>
        </p:txBody>
      </p:sp>
    </p:spTree>
    <p:extLst>
      <p:ext uri="{BB962C8B-B14F-4D97-AF65-F5344CB8AC3E}">
        <p14:creationId xmlns:p14="http://schemas.microsoft.com/office/powerpoint/2010/main" val="93115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Jennifer’s personal story </a:t>
            </a:r>
          </a:p>
          <a:p>
            <a:endParaRPr lang="en-US" dirty="0"/>
          </a:p>
          <a:p>
            <a:r>
              <a:rPr lang="en-US" dirty="0"/>
              <a:t>So I’ve worked in four different institutions and I’ve listen out here some of the major challenges I’ve seen. This is especially difficult when days, weeks, or months are devoted to the planning process and you’re invested in making the goals a reality. </a:t>
            </a:r>
          </a:p>
          <a:p>
            <a:r>
              <a:rPr lang="en-US" dirty="0"/>
              <a:t>At SCU we had a task force along with an outside facilitator help us put together our first strategic plan. And what I felt after that was a sense of uncertainty. I knew activities were taking place and we were making strides, but what was the best way to track it? What you’ll hear throughout our presentation today is examples of what we’ve done and how it might work for your institution.</a:t>
            </a:r>
          </a:p>
          <a:p>
            <a:endParaRPr lang="en-US" dirty="0"/>
          </a:p>
          <a:p>
            <a:r>
              <a:rPr lang="en-US" dirty="0"/>
              <a:t>Nicole: Back up and talk about the planning process itself </a:t>
            </a:r>
            <a:r>
              <a:rPr lang="en-US" dirty="0" err="1"/>
              <a:t>etc</a:t>
            </a:r>
            <a:endParaRPr lang="en-US" dirty="0"/>
          </a:p>
          <a:p>
            <a:r>
              <a:rPr lang="en-US" dirty="0"/>
              <a:t>Change is a really big part of the strategic planning process</a:t>
            </a:r>
          </a:p>
        </p:txBody>
      </p:sp>
      <p:sp>
        <p:nvSpPr>
          <p:cNvPr id="4" name="Slide Number Placeholder 3"/>
          <p:cNvSpPr>
            <a:spLocks noGrp="1"/>
          </p:cNvSpPr>
          <p:nvPr>
            <p:ph type="sldNum" sz="quarter" idx="5"/>
          </p:nvPr>
        </p:nvSpPr>
        <p:spPr/>
        <p:txBody>
          <a:bodyPr/>
          <a:lstStyle/>
          <a:p>
            <a:fld id="{24DB5FE0-9C60-8A43-B48A-42AFBB65051E}" type="slidenum">
              <a:rPr lang="en-US" smtClean="0"/>
              <a:t>4</a:t>
            </a:fld>
            <a:endParaRPr lang="en-US"/>
          </a:p>
        </p:txBody>
      </p:sp>
    </p:spTree>
    <p:extLst>
      <p:ext uri="{BB962C8B-B14F-4D97-AF65-F5344CB8AC3E}">
        <p14:creationId xmlns:p14="http://schemas.microsoft.com/office/powerpoint/2010/main" val="274240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DB5FE0-9C60-8A43-B48A-42AFBB65051E}" type="slidenum">
              <a:rPr lang="en-US" smtClean="0"/>
              <a:t>5</a:t>
            </a:fld>
            <a:endParaRPr lang="en-US"/>
          </a:p>
        </p:txBody>
      </p:sp>
    </p:spTree>
    <p:extLst>
      <p:ext uri="{BB962C8B-B14F-4D97-AF65-F5344CB8AC3E}">
        <p14:creationId xmlns:p14="http://schemas.microsoft.com/office/powerpoint/2010/main" val="249269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Strategic plans are fundamentally about organizational change</a:t>
            </a:r>
          </a:p>
          <a:p>
            <a:endParaRPr lang="en-US" dirty="0"/>
          </a:p>
          <a:p>
            <a:r>
              <a:rPr lang="en-US" dirty="0"/>
              <a:t>Applying a change framework to strategic planning process can be helpful</a:t>
            </a:r>
          </a:p>
          <a:p>
            <a:endParaRPr lang="en-US" dirty="0"/>
          </a:p>
          <a:p>
            <a:r>
              <a:rPr lang="en-US" dirty="0"/>
              <a:t>This is one that we’re going to apply in talking about our work</a:t>
            </a:r>
          </a:p>
          <a:p>
            <a:endParaRPr lang="en-US" dirty="0"/>
          </a:p>
          <a:p>
            <a:r>
              <a:rPr lang="en-US" dirty="0"/>
              <a:t>There are other change processes – use the one that’s right for you!</a:t>
            </a:r>
          </a:p>
          <a:p>
            <a:endParaRPr lang="en-US" dirty="0"/>
          </a:p>
          <a:p>
            <a:r>
              <a:rPr lang="en-US" dirty="0"/>
              <a:t>We’re going to touch on all of them but focus more on ones that intersect with strategic plan implementation</a:t>
            </a:r>
          </a:p>
          <a:p>
            <a:endParaRPr lang="en-US" dirty="0"/>
          </a:p>
          <a:p>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6</a:t>
            </a:fld>
            <a:endParaRPr lang="en-US"/>
          </a:p>
        </p:txBody>
      </p:sp>
    </p:spTree>
    <p:extLst>
      <p:ext uri="{BB962C8B-B14F-4D97-AF65-F5344CB8AC3E}">
        <p14:creationId xmlns:p14="http://schemas.microsoft.com/office/powerpoint/2010/main" val="5299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a:p>
            <a:endParaRPr lang="en-US" dirty="0"/>
          </a:p>
          <a:p>
            <a:r>
              <a:rPr lang="en-US" dirty="0"/>
              <a:t>So stage 1 is establishing a sense of urgency and is crucial to gaining the needed cooperation. </a:t>
            </a:r>
          </a:p>
          <a:p>
            <a:endParaRPr lang="en-US" dirty="0"/>
          </a:p>
          <a:p>
            <a:r>
              <a:rPr lang="en-US" dirty="0"/>
              <a:t>Kotter states that “with complacency high, transformation usually goes nowhere because few people are even interested in working on the change problem.”</a:t>
            </a:r>
          </a:p>
          <a:p>
            <a:endParaRPr lang="en-US" dirty="0"/>
          </a:p>
          <a:p>
            <a:r>
              <a:rPr lang="en-US" dirty="0"/>
              <a:t>Managers and leaders need to counteract insider myopia with external data – whether that is financial data, customer satisfaction/dissatisfaction, and being more upfront about problems and issues.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library, part of the sense of urgency was the arrival of a</a:t>
            </a:r>
            <a:r>
              <a:rPr lang="en-US" baseline="0" dirty="0"/>
              <a:t> new University Librarian</a:t>
            </a:r>
            <a:r>
              <a:rPr lang="en-US" dirty="0"/>
              <a:t>– it was a disruption to the regular flow of work and what people were used to. But additionally I was asking questions that no one had asked before and pushing people towards new ways of work that many were uncomfortable with. </a:t>
            </a:r>
          </a:p>
          <a:p>
            <a:endParaRPr lang="en-US" dirty="0"/>
          </a:p>
          <a:p>
            <a:endParaRPr lang="en-US" dirty="0"/>
          </a:p>
        </p:txBody>
      </p:sp>
      <p:sp>
        <p:nvSpPr>
          <p:cNvPr id="4" name="Slide Number Placeholder 3"/>
          <p:cNvSpPr>
            <a:spLocks noGrp="1"/>
          </p:cNvSpPr>
          <p:nvPr>
            <p:ph type="sldNum" sz="quarter" idx="5"/>
          </p:nvPr>
        </p:nvSpPr>
        <p:spPr/>
        <p:txBody>
          <a:bodyPr/>
          <a:lstStyle/>
          <a:p>
            <a:fld id="{24DB5FE0-9C60-8A43-B48A-42AFBB65051E}" type="slidenum">
              <a:rPr lang="en-US" smtClean="0"/>
              <a:t>7</a:t>
            </a:fld>
            <a:endParaRPr lang="en-US"/>
          </a:p>
        </p:txBody>
      </p:sp>
    </p:spTree>
    <p:extLst>
      <p:ext uri="{BB962C8B-B14F-4D97-AF65-F5344CB8AC3E}">
        <p14:creationId xmlns:p14="http://schemas.microsoft.com/office/powerpoint/2010/main" val="176270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DB5FE0-9C60-8A43-B48A-42AFBB65051E}" type="slidenum">
              <a:rPr lang="en-US" smtClean="0"/>
              <a:t>8</a:t>
            </a:fld>
            <a:endParaRPr lang="en-US"/>
          </a:p>
        </p:txBody>
      </p:sp>
    </p:spTree>
    <p:extLst>
      <p:ext uri="{BB962C8B-B14F-4D97-AF65-F5344CB8AC3E}">
        <p14:creationId xmlns:p14="http://schemas.microsoft.com/office/powerpoint/2010/main" val="83075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DB5FE0-9C60-8A43-B48A-42AFBB65051E}" type="slidenum">
              <a:rPr lang="en-US" smtClean="0"/>
              <a:t>9</a:t>
            </a:fld>
            <a:endParaRPr lang="en-US"/>
          </a:p>
        </p:txBody>
      </p:sp>
    </p:spTree>
    <p:extLst>
      <p:ext uri="{BB962C8B-B14F-4D97-AF65-F5344CB8AC3E}">
        <p14:creationId xmlns:p14="http://schemas.microsoft.com/office/powerpoint/2010/main" val="79804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061B-5C7C-4377-A2EF-41649E8A5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F6885E-A642-4F43-9625-9A84E041D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02732-7E99-41C9-ABA4-F75EA7D78D96}"/>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5" name="Footer Placeholder 4">
            <a:extLst>
              <a:ext uri="{FF2B5EF4-FFF2-40B4-BE49-F238E27FC236}">
                <a16:creationId xmlns:a16="http://schemas.microsoft.com/office/drawing/2014/main" id="{0029C279-2F39-48D0-84B9-7FA710BEC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85D55-CC31-4C93-97C3-6B45EE335A39}"/>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148916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4621-766C-4262-9B7E-610D85D82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9B51CE-3A24-4779-91C4-BFC8FA0F3C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EBADC-5ABB-4836-B828-402ED5699D2C}"/>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5" name="Footer Placeholder 4">
            <a:extLst>
              <a:ext uri="{FF2B5EF4-FFF2-40B4-BE49-F238E27FC236}">
                <a16:creationId xmlns:a16="http://schemas.microsoft.com/office/drawing/2014/main" id="{14FA1F3D-D7F8-473E-913E-A007069F2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4EFF2-2FDE-4CA2-ADB4-00A2C4E98FAA}"/>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427695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33F68D-A986-41AF-8A56-1B86F5832F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EF6152-9FFE-4516-B9CE-E9405E1E71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98788-B6BB-4AED-89A3-F78EF1A2F772}"/>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5" name="Footer Placeholder 4">
            <a:extLst>
              <a:ext uri="{FF2B5EF4-FFF2-40B4-BE49-F238E27FC236}">
                <a16:creationId xmlns:a16="http://schemas.microsoft.com/office/drawing/2014/main" id="{37817D92-D5EE-428C-B676-B4116A426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91C34-BC14-4CFA-B1C8-DAE1D29DE3FF}"/>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287982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35AA-FCD8-4EBF-9AE0-AFEC8CFF8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48C7C-2686-46E1-9022-3AD58327FC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609C6-9640-4ED8-A6E8-27478FB17399}"/>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5" name="Footer Placeholder 4">
            <a:extLst>
              <a:ext uri="{FF2B5EF4-FFF2-40B4-BE49-F238E27FC236}">
                <a16:creationId xmlns:a16="http://schemas.microsoft.com/office/drawing/2014/main" id="{87068977-B36E-4275-A098-366F5038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3B547-5D8E-47E7-9495-86C84A7DE296}"/>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286215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2D14-97DC-489B-820E-6357EB854A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A20A5-A2E1-43F0-AEBE-D64D1DA23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ACFFD6-4C26-45FA-AFA5-7D3472127153}"/>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5" name="Footer Placeholder 4">
            <a:extLst>
              <a:ext uri="{FF2B5EF4-FFF2-40B4-BE49-F238E27FC236}">
                <a16:creationId xmlns:a16="http://schemas.microsoft.com/office/drawing/2014/main" id="{98F19121-9612-4D4A-B1C1-E009AA969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E0136-041F-449B-A41A-B808E078731E}"/>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404273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5998-D10F-4EA2-8665-2FBCDB399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9AAF2-203E-475E-A168-AD8936FFDF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BBC75-1513-443D-B80D-DADFDD1BF1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120FC5-76B9-4874-BB51-5187F77542C0}"/>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6" name="Footer Placeholder 5">
            <a:extLst>
              <a:ext uri="{FF2B5EF4-FFF2-40B4-BE49-F238E27FC236}">
                <a16:creationId xmlns:a16="http://schemas.microsoft.com/office/drawing/2014/main" id="{4E545F77-AEB2-4B0B-8DA4-56154246C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3F5FA-4C6D-4BE0-A1D9-653671F6216E}"/>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333157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CA78-89F0-4CB2-A033-17265B027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2B5F2-F91F-45F9-A4DE-2D725A4A2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4DC587-4479-44D6-B48F-85F82699C8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A60C8B-3C03-4307-8472-EA3DA94C6A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F354BF-9E51-4386-B612-C77519ACC5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FE7D9-6E53-4B6D-B9BD-30B37368E0A6}"/>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8" name="Footer Placeholder 7">
            <a:extLst>
              <a:ext uri="{FF2B5EF4-FFF2-40B4-BE49-F238E27FC236}">
                <a16:creationId xmlns:a16="http://schemas.microsoft.com/office/drawing/2014/main" id="{74C22399-45B2-4C46-9E75-D5432767FF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2C1066-965C-4CCF-B83A-D338A802966A}"/>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268922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0AC8-A116-42CF-B2EB-53EB395BFA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D5F3F-3990-446F-9462-36855FA4E424}"/>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4" name="Footer Placeholder 3">
            <a:extLst>
              <a:ext uri="{FF2B5EF4-FFF2-40B4-BE49-F238E27FC236}">
                <a16:creationId xmlns:a16="http://schemas.microsoft.com/office/drawing/2014/main" id="{1882CD07-9388-4D5A-8317-7DCCC9ACD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49DD7D-6602-479D-B1F0-F46D0CF19404}"/>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125894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1B705-5EC0-443A-8F94-405FEC642327}"/>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3" name="Footer Placeholder 2">
            <a:extLst>
              <a:ext uri="{FF2B5EF4-FFF2-40B4-BE49-F238E27FC236}">
                <a16:creationId xmlns:a16="http://schemas.microsoft.com/office/drawing/2014/main" id="{CA2B3620-79B8-4396-9818-B3A61A6D3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637028-5F0E-478C-B93E-BEE7EF405D62}"/>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128644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91AC-07C9-4340-9482-51842F3BD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87863B-93B6-4911-9F00-C849CC2195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86715B-AA2D-4587-BE92-374F20E89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FBD891-2568-4601-9752-9207104130AB}"/>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6" name="Footer Placeholder 5">
            <a:extLst>
              <a:ext uri="{FF2B5EF4-FFF2-40B4-BE49-F238E27FC236}">
                <a16:creationId xmlns:a16="http://schemas.microsoft.com/office/drawing/2014/main" id="{768C106D-748B-4460-9085-5CEBEBD5D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1B244-7D96-4F61-AB1F-9F1061B3816F}"/>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116497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C891-5DFB-49C7-B20F-4EDE144A7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2727BE-A561-4694-BDB5-4CB836125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81F358-7862-4A62-A3AB-B15ED82E9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B7D824-2AD5-4422-8A50-6941E8372E20}"/>
              </a:ext>
            </a:extLst>
          </p:cNvPr>
          <p:cNvSpPr>
            <a:spLocks noGrp="1"/>
          </p:cNvSpPr>
          <p:nvPr>
            <p:ph type="dt" sz="half" idx="10"/>
          </p:nvPr>
        </p:nvSpPr>
        <p:spPr/>
        <p:txBody>
          <a:bodyPr/>
          <a:lstStyle/>
          <a:p>
            <a:fld id="{7C8B304A-73E7-411A-AB6E-88529551222C}" type="datetimeFigureOut">
              <a:rPr lang="en-US" smtClean="0"/>
              <a:t>5/7/19</a:t>
            </a:fld>
            <a:endParaRPr lang="en-US"/>
          </a:p>
        </p:txBody>
      </p:sp>
      <p:sp>
        <p:nvSpPr>
          <p:cNvPr id="6" name="Footer Placeholder 5">
            <a:extLst>
              <a:ext uri="{FF2B5EF4-FFF2-40B4-BE49-F238E27FC236}">
                <a16:creationId xmlns:a16="http://schemas.microsoft.com/office/drawing/2014/main" id="{E52DEFFC-91BF-40B5-B231-20C8EB850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6E548-D911-40BB-84A6-9306FB1475CF}"/>
              </a:ext>
            </a:extLst>
          </p:cNvPr>
          <p:cNvSpPr>
            <a:spLocks noGrp="1"/>
          </p:cNvSpPr>
          <p:nvPr>
            <p:ph type="sldNum" sz="quarter" idx="12"/>
          </p:nvPr>
        </p:nvSpPr>
        <p:spPr/>
        <p:txBody>
          <a:bodyPr/>
          <a:lstStyle/>
          <a:p>
            <a:fld id="{9E9E3453-9D53-4DDF-BBE4-A3D91ECCE375}" type="slidenum">
              <a:rPr lang="en-US" smtClean="0"/>
              <a:t>‹#›</a:t>
            </a:fld>
            <a:endParaRPr lang="en-US"/>
          </a:p>
        </p:txBody>
      </p:sp>
    </p:spTree>
    <p:extLst>
      <p:ext uri="{BB962C8B-B14F-4D97-AF65-F5344CB8AC3E}">
        <p14:creationId xmlns:p14="http://schemas.microsoft.com/office/powerpoint/2010/main" val="317921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DAAD7A-9F7B-4A89-ACD4-AFA5FE852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537924-42AC-4763-95C4-EB455EB0F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2D0B5-DA09-46F4-9922-B9D925C74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B304A-73E7-411A-AB6E-88529551222C}" type="datetimeFigureOut">
              <a:rPr lang="en-US" smtClean="0"/>
              <a:t>5/7/19</a:t>
            </a:fld>
            <a:endParaRPr lang="en-US"/>
          </a:p>
        </p:txBody>
      </p:sp>
      <p:sp>
        <p:nvSpPr>
          <p:cNvPr id="5" name="Footer Placeholder 4">
            <a:extLst>
              <a:ext uri="{FF2B5EF4-FFF2-40B4-BE49-F238E27FC236}">
                <a16:creationId xmlns:a16="http://schemas.microsoft.com/office/drawing/2014/main" id="{102A9134-0B63-4C11-BBAB-3C1E74E7C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9A6362-3DED-435E-90A5-D393E591C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E3453-9D53-4DDF-BBE4-A3D91ECCE375}" type="slidenum">
              <a:rPr lang="en-US" smtClean="0"/>
              <a:t>‹#›</a:t>
            </a:fld>
            <a:endParaRPr lang="en-US"/>
          </a:p>
        </p:txBody>
      </p:sp>
      <p:sp>
        <p:nvSpPr>
          <p:cNvPr id="7" name="Rectangle 6">
            <a:extLst>
              <a:ext uri="{FF2B5EF4-FFF2-40B4-BE49-F238E27FC236}">
                <a16:creationId xmlns:a16="http://schemas.microsoft.com/office/drawing/2014/main" id="{DA116D35-A8C4-4B4C-AF85-BBF473136709}"/>
              </a:ext>
            </a:extLst>
          </p:cNvPr>
          <p:cNvSpPr/>
          <p:nvPr userDrawn="1"/>
        </p:nvSpPr>
        <p:spPr>
          <a:xfrm>
            <a:off x="0" y="5943600"/>
            <a:ext cx="12192000" cy="914400"/>
          </a:xfrm>
          <a:prstGeom prst="rect">
            <a:avLst/>
          </a:prstGeom>
          <a:solidFill>
            <a:srgbClr val="404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938701FB-3344-4B80-B653-C1F908C94A88}"/>
              </a:ext>
            </a:extLst>
          </p:cNvPr>
          <p:cNvSpPr txBox="1"/>
          <p:nvPr userDrawn="1"/>
        </p:nvSpPr>
        <p:spPr>
          <a:xfrm>
            <a:off x="304800" y="6096001"/>
            <a:ext cx="9042400" cy="615553"/>
          </a:xfrm>
          <a:prstGeom prst="rect">
            <a:avLst/>
          </a:prstGeom>
          <a:noFill/>
        </p:spPr>
        <p:txBody>
          <a:bodyPr wrap="square" rtlCol="0">
            <a:spAutoFit/>
          </a:bodyPr>
          <a:lstStyle/>
          <a:p>
            <a:r>
              <a:rPr lang="en-US" sz="2000" dirty="0">
                <a:solidFill>
                  <a:schemeClr val="bg1"/>
                </a:solidFill>
                <a:latin typeface="ZapfHumnst Dm BT" pitchFamily="34" charset="0"/>
              </a:rPr>
              <a:t>Association of College &amp; Research Libraries</a:t>
            </a:r>
          </a:p>
          <a:p>
            <a:r>
              <a:rPr lang="en-US" sz="1400" dirty="0">
                <a:solidFill>
                  <a:schemeClr val="bg1"/>
                </a:solidFill>
                <a:latin typeface="ZapfHumnst Dm BT" pitchFamily="34" charset="0"/>
              </a:rPr>
              <a:t>www.acrl.org</a:t>
            </a:r>
          </a:p>
        </p:txBody>
      </p:sp>
      <p:pic>
        <p:nvPicPr>
          <p:cNvPr id="9" name="Picture 8" descr="NEW-LOGO-white.png">
            <a:extLst>
              <a:ext uri="{FF2B5EF4-FFF2-40B4-BE49-F238E27FC236}">
                <a16:creationId xmlns:a16="http://schemas.microsoft.com/office/drawing/2014/main" id="{4E4DFA61-7B70-43BC-9B0D-5B0BBFFD53AA}"/>
              </a:ext>
            </a:extLst>
          </p:cNvPr>
          <p:cNvPicPr>
            <a:picLocks noChangeAspect="1"/>
          </p:cNvPicPr>
          <p:nvPr userDrawn="1"/>
        </p:nvPicPr>
        <p:blipFill>
          <a:blip r:embed="rId13" cstate="print"/>
          <a:stretch>
            <a:fillRect/>
          </a:stretch>
        </p:blipFill>
        <p:spPr>
          <a:xfrm>
            <a:off x="8709028" y="6001572"/>
            <a:ext cx="2892181" cy="783127"/>
          </a:xfrm>
          <a:prstGeom prst="rect">
            <a:avLst/>
          </a:prstGeom>
        </p:spPr>
      </p:pic>
    </p:spTree>
    <p:extLst>
      <p:ext uri="{BB962C8B-B14F-4D97-AF65-F5344CB8AC3E}">
        <p14:creationId xmlns:p14="http://schemas.microsoft.com/office/powerpoint/2010/main" val="64447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jnutefall@scu.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nbranch@sc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048A-E226-400D-9A44-CEDE3EE9DE99}"/>
              </a:ext>
            </a:extLst>
          </p:cNvPr>
          <p:cNvSpPr>
            <a:spLocks noGrp="1"/>
          </p:cNvSpPr>
          <p:nvPr>
            <p:ph type="title"/>
          </p:nvPr>
        </p:nvSpPr>
        <p:spPr>
          <a:xfrm>
            <a:off x="493586" y="954177"/>
            <a:ext cx="5179031" cy="2018479"/>
          </a:xfrm>
        </p:spPr>
        <p:txBody>
          <a:bodyPr>
            <a:normAutofit fontScale="90000"/>
          </a:bodyPr>
          <a:lstStyle/>
          <a:p>
            <a:pPr algn="ctr"/>
            <a:r>
              <a:rPr lang="en-US" dirty="0"/>
              <a:t>Not stuck in a drawer: Successfully implementing a strategic plan</a:t>
            </a:r>
          </a:p>
        </p:txBody>
      </p:sp>
      <p:sp>
        <p:nvSpPr>
          <p:cNvPr id="3" name="Subtitle 2">
            <a:extLst>
              <a:ext uri="{FF2B5EF4-FFF2-40B4-BE49-F238E27FC236}">
                <a16:creationId xmlns:a16="http://schemas.microsoft.com/office/drawing/2014/main" id="{EDC55199-6B8F-4309-8C05-5459C316B520}"/>
              </a:ext>
            </a:extLst>
          </p:cNvPr>
          <p:cNvSpPr>
            <a:spLocks noGrp="1"/>
          </p:cNvSpPr>
          <p:nvPr>
            <p:ph idx="1"/>
          </p:nvPr>
        </p:nvSpPr>
        <p:spPr>
          <a:xfrm>
            <a:off x="391272" y="4086737"/>
            <a:ext cx="5383657" cy="1448656"/>
          </a:xfrm>
        </p:spPr>
        <p:txBody>
          <a:bodyPr>
            <a:normAutofit fontScale="85000" lnSpcReduction="20000"/>
          </a:bodyPr>
          <a:lstStyle/>
          <a:p>
            <a:pPr marL="0" indent="0" algn="ctr">
              <a:buNone/>
            </a:pPr>
            <a:r>
              <a:rPr lang="en-US" i="1" dirty="0"/>
              <a:t>Jennifer </a:t>
            </a:r>
            <a:r>
              <a:rPr lang="en-US" i="1" dirty="0" err="1"/>
              <a:t>Nutefall</a:t>
            </a:r>
            <a:r>
              <a:rPr lang="en-US" i="1" dirty="0"/>
              <a:t>, University Librarian</a:t>
            </a:r>
          </a:p>
          <a:p>
            <a:pPr marL="0" indent="0" algn="ctr">
              <a:buNone/>
            </a:pPr>
            <a:r>
              <a:rPr lang="en-US" i="1" dirty="0"/>
              <a:t>Nicole Branch, Associate University Librarian for Learning &amp; Engagement</a:t>
            </a:r>
          </a:p>
          <a:p>
            <a:pPr marL="0" indent="0" algn="ctr">
              <a:buNone/>
            </a:pPr>
            <a:r>
              <a:rPr lang="en-US" i="1" dirty="0"/>
              <a:t>Santa Clara University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688" y="0"/>
            <a:ext cx="5945312" cy="5945312"/>
          </a:xfrm>
          <a:prstGeom prst="rect">
            <a:avLst/>
          </a:prstGeom>
        </p:spPr>
      </p:pic>
      <p:sp>
        <p:nvSpPr>
          <p:cNvPr id="5" name="TextBox 4"/>
          <p:cNvSpPr txBox="1"/>
          <p:nvPr/>
        </p:nvSpPr>
        <p:spPr>
          <a:xfrm>
            <a:off x="1648107" y="5637535"/>
            <a:ext cx="2869986" cy="307777"/>
          </a:xfrm>
          <a:prstGeom prst="rect">
            <a:avLst/>
          </a:prstGeom>
          <a:noFill/>
        </p:spPr>
        <p:txBody>
          <a:bodyPr wrap="square" rtlCol="0">
            <a:spAutoFit/>
          </a:bodyPr>
          <a:lstStyle/>
          <a:p>
            <a:r>
              <a:rPr lang="en-US" sz="1400" i="1" dirty="0"/>
              <a:t>Image courtesy of Flickr user </a:t>
            </a:r>
            <a:r>
              <a:rPr lang="en-US" sz="1400" i="1" dirty="0" err="1"/>
              <a:t>liz</a:t>
            </a:r>
            <a:r>
              <a:rPr lang="en-US" sz="1400" i="1" dirty="0"/>
              <a:t> west.</a:t>
            </a:r>
          </a:p>
        </p:txBody>
      </p:sp>
    </p:spTree>
    <p:extLst>
      <p:ext uri="{BB962C8B-B14F-4D97-AF65-F5344CB8AC3E}">
        <p14:creationId xmlns:p14="http://schemas.microsoft.com/office/powerpoint/2010/main" val="201084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1856-E383-5C4C-876E-7D0BFFBF12D4}"/>
              </a:ext>
            </a:extLst>
          </p:cNvPr>
          <p:cNvSpPr>
            <a:spLocks noGrp="1"/>
          </p:cNvSpPr>
          <p:nvPr>
            <p:ph type="title"/>
          </p:nvPr>
        </p:nvSpPr>
        <p:spPr/>
        <p:txBody>
          <a:bodyPr/>
          <a:lstStyle/>
          <a:p>
            <a:r>
              <a:rPr lang="en-US" dirty="0"/>
              <a:t>Stage 2: Creating the guiding coalition </a:t>
            </a:r>
          </a:p>
        </p:txBody>
      </p:sp>
      <p:sp>
        <p:nvSpPr>
          <p:cNvPr id="3" name="Content Placeholder 2">
            <a:extLst>
              <a:ext uri="{FF2B5EF4-FFF2-40B4-BE49-F238E27FC236}">
                <a16:creationId xmlns:a16="http://schemas.microsoft.com/office/drawing/2014/main" id="{7BB4B748-3BA7-E444-BCB7-88477A87B254}"/>
              </a:ext>
            </a:extLst>
          </p:cNvPr>
          <p:cNvSpPr>
            <a:spLocks noGrp="1"/>
          </p:cNvSpPr>
          <p:nvPr>
            <p:ph sz="half" idx="1"/>
          </p:nvPr>
        </p:nvSpPr>
        <p:spPr>
          <a:xfrm>
            <a:off x="838200" y="1594619"/>
            <a:ext cx="5181600" cy="4351338"/>
          </a:xfrm>
        </p:spPr>
        <p:txBody>
          <a:bodyPr>
            <a:normAutofit lnSpcReduction="10000"/>
          </a:bodyPr>
          <a:lstStyle/>
          <a:p>
            <a:pPr>
              <a:lnSpc>
                <a:spcPct val="150000"/>
              </a:lnSpc>
            </a:pPr>
            <a:r>
              <a:rPr lang="en-US" dirty="0"/>
              <a:t>Create the team</a:t>
            </a:r>
          </a:p>
          <a:p>
            <a:pPr>
              <a:lnSpc>
                <a:spcPct val="150000"/>
              </a:lnSpc>
            </a:pPr>
            <a:r>
              <a:rPr lang="en-US" dirty="0"/>
              <a:t>Create trust and develop a common goal</a:t>
            </a:r>
          </a:p>
          <a:p>
            <a:pPr>
              <a:lnSpc>
                <a:spcPct val="150000"/>
              </a:lnSpc>
            </a:pPr>
            <a:r>
              <a:rPr lang="en-US" dirty="0"/>
              <a:t>Key characteristics</a:t>
            </a:r>
          </a:p>
          <a:p>
            <a:pPr lvl="1"/>
            <a:r>
              <a:rPr lang="en-US" dirty="0"/>
              <a:t>Across departments</a:t>
            </a:r>
          </a:p>
          <a:p>
            <a:pPr lvl="1"/>
            <a:r>
              <a:rPr lang="en-US" dirty="0"/>
              <a:t>Staff and Librarians</a:t>
            </a:r>
          </a:p>
          <a:p>
            <a:pPr lvl="1"/>
            <a:r>
              <a:rPr lang="en-US" dirty="0"/>
              <a:t>Variety of perspectives</a:t>
            </a:r>
          </a:p>
          <a:p>
            <a:pPr lvl="1"/>
            <a:r>
              <a:rPr lang="en-US" dirty="0"/>
              <a:t>Different lengths of tenure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048" y="1690688"/>
            <a:ext cx="5570280" cy="3716421"/>
          </a:xfrm>
          <a:prstGeom prst="rect">
            <a:avLst/>
          </a:prstGeom>
        </p:spPr>
      </p:pic>
      <p:sp>
        <p:nvSpPr>
          <p:cNvPr id="6" name="TextBox 5"/>
          <p:cNvSpPr txBox="1"/>
          <p:nvPr/>
        </p:nvSpPr>
        <p:spPr>
          <a:xfrm>
            <a:off x="6773709" y="5522644"/>
            <a:ext cx="3184957" cy="307777"/>
          </a:xfrm>
          <a:prstGeom prst="rect">
            <a:avLst/>
          </a:prstGeom>
          <a:noFill/>
        </p:spPr>
        <p:txBody>
          <a:bodyPr wrap="square" rtlCol="0">
            <a:spAutoFit/>
          </a:bodyPr>
          <a:lstStyle/>
          <a:p>
            <a:r>
              <a:rPr lang="en-US" sz="1400" i="1" dirty="0"/>
              <a:t>Image courtesy of Flickr </a:t>
            </a:r>
            <a:r>
              <a:rPr lang="en-US" sz="1400" i="1"/>
              <a:t>user Florence Ivy.</a:t>
            </a:r>
            <a:endParaRPr lang="en-US" sz="1400" i="1" dirty="0"/>
          </a:p>
        </p:txBody>
      </p:sp>
    </p:spTree>
    <p:extLst>
      <p:ext uri="{BB962C8B-B14F-4D97-AF65-F5344CB8AC3E}">
        <p14:creationId xmlns:p14="http://schemas.microsoft.com/office/powerpoint/2010/main" val="144133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866A-5EA7-2D41-8B60-15583CBAAC9B}"/>
              </a:ext>
            </a:extLst>
          </p:cNvPr>
          <p:cNvSpPr>
            <a:spLocks noGrp="1"/>
          </p:cNvSpPr>
          <p:nvPr>
            <p:ph type="title"/>
          </p:nvPr>
        </p:nvSpPr>
        <p:spPr/>
        <p:txBody>
          <a:bodyPr/>
          <a:lstStyle/>
          <a:p>
            <a:r>
              <a:rPr lang="en-US" dirty="0"/>
              <a:t>Stage 3: Developing a vision and strategy</a:t>
            </a:r>
          </a:p>
        </p:txBody>
      </p:sp>
      <p:sp>
        <p:nvSpPr>
          <p:cNvPr id="4" name="Content Placeholder 3">
            <a:extLst>
              <a:ext uri="{FF2B5EF4-FFF2-40B4-BE49-F238E27FC236}">
                <a16:creationId xmlns:a16="http://schemas.microsoft.com/office/drawing/2014/main" id="{C210E181-BA31-5B46-B282-B17130D92355}"/>
              </a:ext>
            </a:extLst>
          </p:cNvPr>
          <p:cNvSpPr>
            <a:spLocks noGrp="1"/>
          </p:cNvSpPr>
          <p:nvPr>
            <p:ph sz="half" idx="1"/>
          </p:nvPr>
        </p:nvSpPr>
        <p:spPr/>
        <p:txBody>
          <a:bodyPr/>
          <a:lstStyle/>
          <a:p>
            <a:pPr marL="0" indent="0">
              <a:lnSpc>
                <a:spcPct val="150000"/>
              </a:lnSpc>
              <a:buNone/>
            </a:pPr>
            <a:r>
              <a:rPr lang="en-US" dirty="0">
                <a:solidFill>
                  <a:schemeClr val="accent2"/>
                </a:solidFill>
              </a:rPr>
              <a:t>SCU Library</a:t>
            </a:r>
          </a:p>
          <a:p>
            <a:pPr marL="0" indent="0">
              <a:lnSpc>
                <a:spcPct val="150000"/>
              </a:lnSpc>
              <a:buNone/>
            </a:pPr>
            <a:r>
              <a:rPr lang="en-US" b="1" dirty="0"/>
              <a:t>Vision</a:t>
            </a:r>
          </a:p>
          <a:p>
            <a:pPr>
              <a:lnSpc>
                <a:spcPct val="100000"/>
              </a:lnSpc>
            </a:pPr>
            <a:r>
              <a:rPr lang="en-US" dirty="0"/>
              <a:t>The Library is a vibrant and vital center for learning, inspiring both intellectual pursuits and community engagement.</a:t>
            </a:r>
          </a:p>
          <a:p>
            <a:endParaRPr lang="en-US" dirty="0"/>
          </a:p>
        </p:txBody>
      </p:sp>
      <p:pic>
        <p:nvPicPr>
          <p:cNvPr id="6" name="Shape 59">
            <a:extLst>
              <a:ext uri="{FF2B5EF4-FFF2-40B4-BE49-F238E27FC236}">
                <a16:creationId xmlns:a16="http://schemas.microsoft.com/office/drawing/2014/main" id="{62B10CA9-1B5D-EE4F-8CF7-09D35CCA44DB}"/>
              </a:ext>
            </a:extLst>
          </p:cNvPr>
          <p:cNvPicPr preferRelativeResize="0">
            <a:picLocks noGrp="1"/>
          </p:cNvPicPr>
          <p:nvPr>
            <p:ph sz="half" idx="2"/>
          </p:nvPr>
        </p:nvPicPr>
        <p:blipFill>
          <a:blip r:embed="rId3">
            <a:alphaModFix/>
          </a:blip>
          <a:stretch>
            <a:fillRect/>
          </a:stretch>
        </p:blipFill>
        <p:spPr>
          <a:xfrm>
            <a:off x="6172200" y="2065784"/>
            <a:ext cx="5181600" cy="3871019"/>
          </a:xfrm>
          <a:prstGeom prst="rect">
            <a:avLst/>
          </a:prstGeom>
          <a:noFill/>
          <a:ln>
            <a:noFill/>
          </a:ln>
        </p:spPr>
      </p:pic>
    </p:spTree>
    <p:extLst>
      <p:ext uri="{BB962C8B-B14F-4D97-AF65-F5344CB8AC3E}">
        <p14:creationId xmlns:p14="http://schemas.microsoft.com/office/powerpoint/2010/main" val="165998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47A8-6D8A-8A46-B0A7-CAD4CB3AEF8F}"/>
              </a:ext>
            </a:extLst>
          </p:cNvPr>
          <p:cNvSpPr>
            <a:spLocks noGrp="1"/>
          </p:cNvSpPr>
          <p:nvPr>
            <p:ph type="title"/>
          </p:nvPr>
        </p:nvSpPr>
        <p:spPr/>
        <p:txBody>
          <a:bodyPr/>
          <a:lstStyle/>
          <a:p>
            <a:r>
              <a:rPr lang="en-US" dirty="0"/>
              <a:t>Stage 4: Communicating the change vision</a:t>
            </a:r>
          </a:p>
        </p:txBody>
      </p:sp>
      <p:sp>
        <p:nvSpPr>
          <p:cNvPr id="5" name="Content Placeholder 4">
            <a:extLst>
              <a:ext uri="{FF2B5EF4-FFF2-40B4-BE49-F238E27FC236}">
                <a16:creationId xmlns:a16="http://schemas.microsoft.com/office/drawing/2014/main" id="{27E40732-0804-A945-BD8B-E00514630B7A}"/>
              </a:ext>
            </a:extLst>
          </p:cNvPr>
          <p:cNvSpPr>
            <a:spLocks noGrp="1"/>
          </p:cNvSpPr>
          <p:nvPr>
            <p:ph idx="1"/>
          </p:nvPr>
        </p:nvSpPr>
        <p:spPr>
          <a:xfrm>
            <a:off x="838199" y="1825625"/>
            <a:ext cx="4561573" cy="4351338"/>
          </a:xfrm>
        </p:spPr>
        <p:txBody>
          <a:bodyPr>
            <a:normAutofit/>
          </a:bodyPr>
          <a:lstStyle/>
          <a:p>
            <a:r>
              <a:rPr lang="en-US" dirty="0"/>
              <a:t>How do you communicate about not only the plan itself, but also the implementation of it?</a:t>
            </a:r>
          </a:p>
          <a:p>
            <a:pPr lvl="1"/>
            <a:r>
              <a:rPr lang="en-US" dirty="0"/>
              <a:t>Make the plan visible with clear priorities and objectives</a:t>
            </a:r>
          </a:p>
        </p:txBody>
      </p:sp>
      <p:sp>
        <p:nvSpPr>
          <p:cNvPr id="6" name="TextBox 5"/>
          <p:cNvSpPr txBox="1"/>
          <p:nvPr/>
        </p:nvSpPr>
        <p:spPr>
          <a:xfrm>
            <a:off x="1163426" y="5637535"/>
            <a:ext cx="3911117" cy="307777"/>
          </a:xfrm>
          <a:prstGeom prst="rect">
            <a:avLst/>
          </a:prstGeom>
          <a:noFill/>
        </p:spPr>
        <p:txBody>
          <a:bodyPr wrap="square" rtlCol="0">
            <a:spAutoFit/>
          </a:bodyPr>
          <a:lstStyle/>
          <a:p>
            <a:r>
              <a:rPr lang="en-US" sz="1400" i="1" dirty="0"/>
              <a:t>Image courtesy of Flickr user Charlene </a:t>
            </a:r>
            <a:r>
              <a:rPr lang="en-US" sz="1400" i="1"/>
              <a:t>N Simmons.</a:t>
            </a:r>
            <a:endParaRPr lang="en-US" sz="1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095" y="1386535"/>
            <a:ext cx="6391504" cy="4251000"/>
          </a:xfrm>
          <a:prstGeom prst="rect">
            <a:avLst/>
          </a:prstGeom>
        </p:spPr>
      </p:pic>
    </p:spTree>
    <p:extLst>
      <p:ext uri="{BB962C8B-B14F-4D97-AF65-F5344CB8AC3E}">
        <p14:creationId xmlns:p14="http://schemas.microsoft.com/office/powerpoint/2010/main" val="72261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47A8-6D8A-8A46-B0A7-CAD4CB3AEF8F}"/>
              </a:ext>
            </a:extLst>
          </p:cNvPr>
          <p:cNvSpPr>
            <a:spLocks noGrp="1"/>
          </p:cNvSpPr>
          <p:nvPr>
            <p:ph type="title"/>
          </p:nvPr>
        </p:nvSpPr>
        <p:spPr/>
        <p:txBody>
          <a:bodyPr/>
          <a:lstStyle/>
          <a:p>
            <a:r>
              <a:rPr lang="en-US" dirty="0"/>
              <a:t>Strategic Plan Structure</a:t>
            </a:r>
          </a:p>
        </p:txBody>
      </p:sp>
      <p:sp>
        <p:nvSpPr>
          <p:cNvPr id="5" name="Content Placeholder 4">
            <a:extLst>
              <a:ext uri="{FF2B5EF4-FFF2-40B4-BE49-F238E27FC236}">
                <a16:creationId xmlns:a16="http://schemas.microsoft.com/office/drawing/2014/main" id="{27E40732-0804-A945-BD8B-E00514630B7A}"/>
              </a:ext>
            </a:extLst>
          </p:cNvPr>
          <p:cNvSpPr>
            <a:spLocks noGrp="1"/>
          </p:cNvSpPr>
          <p:nvPr>
            <p:ph idx="1"/>
          </p:nvPr>
        </p:nvSpPr>
        <p:spPr>
          <a:xfrm>
            <a:off x="838200" y="1690688"/>
            <a:ext cx="10515600" cy="4351338"/>
          </a:xfrm>
        </p:spPr>
        <p:txBody>
          <a:bodyPr>
            <a:normAutofit/>
          </a:bodyPr>
          <a:lstStyle/>
          <a:p>
            <a:pPr marL="457200" lvl="1" indent="0" algn="ctr">
              <a:buNone/>
            </a:pPr>
            <a:r>
              <a:rPr lang="en-US" sz="3200" dirty="0"/>
              <a:t>Priorities -&gt;Goals-&gt;Objectives-&gt;Measures of Success</a:t>
            </a:r>
          </a:p>
          <a:p>
            <a:pPr marL="457200" lvl="1" indent="0">
              <a:buNone/>
            </a:pPr>
            <a:endParaRPr lang="en-US" dirty="0"/>
          </a:p>
          <a:p>
            <a:pPr lvl="1"/>
            <a:r>
              <a:rPr lang="en-US" dirty="0">
                <a:solidFill>
                  <a:srgbClr val="FF0000"/>
                </a:solidFill>
              </a:rPr>
              <a:t>Priorities</a:t>
            </a:r>
            <a:r>
              <a:rPr lang="en-US" dirty="0"/>
              <a:t> Make the plan visible by providing easy to share and remember theme areas</a:t>
            </a:r>
          </a:p>
          <a:p>
            <a:pPr lvl="1"/>
            <a:r>
              <a:rPr lang="en-US" dirty="0">
                <a:solidFill>
                  <a:srgbClr val="FF0000"/>
                </a:solidFill>
              </a:rPr>
              <a:t>Goals</a:t>
            </a:r>
            <a:r>
              <a:rPr lang="en-US" dirty="0"/>
              <a:t> Make the plan actionable by providing clear actions that staff members can take</a:t>
            </a:r>
          </a:p>
          <a:p>
            <a:pPr lvl="1"/>
            <a:r>
              <a:rPr lang="en-US" dirty="0">
                <a:solidFill>
                  <a:srgbClr val="FF0000"/>
                </a:solidFill>
              </a:rPr>
              <a:t>Objectives</a:t>
            </a:r>
            <a:r>
              <a:rPr lang="en-US" dirty="0"/>
              <a:t> Allow for scaffolding of achievement of the goal and for assigning point people to monitor and lead action items.</a:t>
            </a:r>
          </a:p>
          <a:p>
            <a:pPr lvl="1"/>
            <a:r>
              <a:rPr lang="en-US" dirty="0">
                <a:solidFill>
                  <a:srgbClr val="FF0000"/>
                </a:solidFill>
              </a:rPr>
              <a:t>Measures of Success </a:t>
            </a:r>
            <a:r>
              <a:rPr lang="en-US" dirty="0"/>
              <a:t>provide  a means to check in on the plan and document progress.</a:t>
            </a:r>
          </a:p>
          <a:p>
            <a:pPr lvl="1"/>
            <a:endParaRPr lang="en-US" dirty="0"/>
          </a:p>
        </p:txBody>
      </p:sp>
    </p:spTree>
    <p:extLst>
      <p:ext uri="{BB962C8B-B14F-4D97-AF65-F5344CB8AC3E}">
        <p14:creationId xmlns:p14="http://schemas.microsoft.com/office/powerpoint/2010/main" val="211578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47A8-6D8A-8A46-B0A7-CAD4CB3AEF8F}"/>
              </a:ext>
            </a:extLst>
          </p:cNvPr>
          <p:cNvSpPr>
            <a:spLocks noGrp="1"/>
          </p:cNvSpPr>
          <p:nvPr>
            <p:ph type="title"/>
          </p:nvPr>
        </p:nvSpPr>
        <p:spPr/>
        <p:txBody>
          <a:bodyPr/>
          <a:lstStyle/>
          <a:p>
            <a:r>
              <a:rPr lang="en-US" dirty="0"/>
              <a:t>Strategic Priorities</a:t>
            </a:r>
          </a:p>
        </p:txBody>
      </p:sp>
      <p:sp>
        <p:nvSpPr>
          <p:cNvPr id="5" name="Content Placeholder 4">
            <a:extLst>
              <a:ext uri="{FF2B5EF4-FFF2-40B4-BE49-F238E27FC236}">
                <a16:creationId xmlns:a16="http://schemas.microsoft.com/office/drawing/2014/main" id="{27E40732-0804-A945-BD8B-E00514630B7A}"/>
              </a:ext>
            </a:extLst>
          </p:cNvPr>
          <p:cNvSpPr>
            <a:spLocks noGrp="1"/>
          </p:cNvSpPr>
          <p:nvPr>
            <p:ph idx="1"/>
          </p:nvPr>
        </p:nvSpPr>
        <p:spPr/>
        <p:txBody>
          <a:bodyPr>
            <a:normAutofit/>
          </a:bodyPr>
          <a:lstStyle/>
          <a:p>
            <a:r>
              <a:rPr lang="en-US" dirty="0"/>
              <a:t>Inspire a Culture of Engagement</a:t>
            </a:r>
          </a:p>
          <a:p>
            <a:r>
              <a:rPr lang="en-US" dirty="0"/>
              <a:t>Redefine and Transform Collections</a:t>
            </a:r>
          </a:p>
          <a:p>
            <a:r>
              <a:rPr lang="en-US" dirty="0"/>
              <a:t>Empower an innovative and responsive staff</a:t>
            </a:r>
          </a:p>
          <a:p>
            <a:r>
              <a:rPr lang="en-US" dirty="0"/>
              <a:t>Cultivate Dynamic Teaching and Learning</a:t>
            </a:r>
          </a:p>
          <a:p>
            <a:r>
              <a:rPr lang="en-US" dirty="0"/>
              <a:t>Cultivate a Climate of Assessment</a:t>
            </a:r>
          </a:p>
        </p:txBody>
      </p:sp>
    </p:spTree>
    <p:extLst>
      <p:ext uri="{BB962C8B-B14F-4D97-AF65-F5344CB8AC3E}">
        <p14:creationId xmlns:p14="http://schemas.microsoft.com/office/powerpoint/2010/main" val="9378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47A8-6D8A-8A46-B0A7-CAD4CB3AEF8F}"/>
              </a:ext>
            </a:extLst>
          </p:cNvPr>
          <p:cNvSpPr>
            <a:spLocks noGrp="1"/>
          </p:cNvSpPr>
          <p:nvPr>
            <p:ph type="title"/>
          </p:nvPr>
        </p:nvSpPr>
        <p:spPr/>
        <p:txBody>
          <a:bodyPr/>
          <a:lstStyle/>
          <a:p>
            <a:r>
              <a:rPr lang="en-US" dirty="0"/>
              <a:t>Example Goals: Redefine &amp; Transform Collections</a:t>
            </a:r>
          </a:p>
        </p:txBody>
      </p:sp>
      <p:sp>
        <p:nvSpPr>
          <p:cNvPr id="5" name="Content Placeholder 4">
            <a:extLst>
              <a:ext uri="{FF2B5EF4-FFF2-40B4-BE49-F238E27FC236}">
                <a16:creationId xmlns:a16="http://schemas.microsoft.com/office/drawing/2014/main" id="{27E40732-0804-A945-BD8B-E00514630B7A}"/>
              </a:ext>
            </a:extLst>
          </p:cNvPr>
          <p:cNvSpPr>
            <a:spLocks noGrp="1"/>
          </p:cNvSpPr>
          <p:nvPr>
            <p:ph idx="1"/>
          </p:nvPr>
        </p:nvSpPr>
        <p:spPr/>
        <p:txBody>
          <a:bodyPr>
            <a:normAutofit/>
          </a:bodyPr>
          <a:lstStyle/>
          <a:p>
            <a:r>
              <a:rPr lang="en-US" dirty="0"/>
              <a:t>Goal 1: Articulate a vision for collection development and management in the library.</a:t>
            </a:r>
          </a:p>
          <a:p>
            <a:endParaRPr lang="en-US" dirty="0"/>
          </a:p>
          <a:p>
            <a:r>
              <a:rPr lang="en-US" dirty="0"/>
              <a:t>Goal 2: Expand the presence of Archives &amp; Special Collections in our community.</a:t>
            </a:r>
          </a:p>
          <a:p>
            <a:endParaRPr lang="en-US" dirty="0"/>
          </a:p>
          <a:p>
            <a:r>
              <a:rPr lang="en-US" dirty="0"/>
              <a:t>Goal 3: Demonstrate our strong commitment to Open Access.</a:t>
            </a:r>
          </a:p>
        </p:txBody>
      </p:sp>
    </p:spTree>
    <p:extLst>
      <p:ext uri="{BB962C8B-B14F-4D97-AF65-F5344CB8AC3E}">
        <p14:creationId xmlns:p14="http://schemas.microsoft.com/office/powerpoint/2010/main" val="199167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47A8-6D8A-8A46-B0A7-CAD4CB3AEF8F}"/>
              </a:ext>
            </a:extLst>
          </p:cNvPr>
          <p:cNvSpPr>
            <a:spLocks noGrp="1"/>
          </p:cNvSpPr>
          <p:nvPr>
            <p:ph type="title"/>
          </p:nvPr>
        </p:nvSpPr>
        <p:spPr/>
        <p:txBody>
          <a:bodyPr/>
          <a:lstStyle/>
          <a:p>
            <a:r>
              <a:rPr lang="en-US" dirty="0"/>
              <a:t>Develop a Communication Strategy</a:t>
            </a:r>
          </a:p>
        </p:txBody>
      </p:sp>
      <p:sp>
        <p:nvSpPr>
          <p:cNvPr id="5" name="Content Placeholder 4">
            <a:extLst>
              <a:ext uri="{FF2B5EF4-FFF2-40B4-BE49-F238E27FC236}">
                <a16:creationId xmlns:a16="http://schemas.microsoft.com/office/drawing/2014/main" id="{27E40732-0804-A945-BD8B-E00514630B7A}"/>
              </a:ext>
            </a:extLst>
          </p:cNvPr>
          <p:cNvSpPr>
            <a:spLocks noGrp="1"/>
          </p:cNvSpPr>
          <p:nvPr>
            <p:ph idx="1"/>
          </p:nvPr>
        </p:nvSpPr>
        <p:spPr/>
        <p:txBody>
          <a:bodyPr>
            <a:normAutofit/>
          </a:bodyPr>
          <a:lstStyle/>
          <a:p>
            <a:r>
              <a:rPr lang="en-US" dirty="0"/>
              <a:t>Website</a:t>
            </a:r>
          </a:p>
          <a:p>
            <a:endParaRPr lang="en-US" dirty="0"/>
          </a:p>
          <a:p>
            <a:r>
              <a:rPr lang="en-US" dirty="0"/>
              <a:t>Printed brochure</a:t>
            </a:r>
          </a:p>
          <a:p>
            <a:endParaRPr lang="en-US" dirty="0"/>
          </a:p>
          <a:p>
            <a:r>
              <a:rPr lang="en-US" dirty="0"/>
              <a:t>Updates at key meetings</a:t>
            </a:r>
          </a:p>
          <a:p>
            <a:endParaRPr lang="en-US" dirty="0"/>
          </a:p>
          <a:p>
            <a:r>
              <a:rPr lang="en-US" dirty="0"/>
              <a:t>Integrated in ongoing activities (performance reviews, hiring processes, etc.)</a:t>
            </a:r>
          </a:p>
        </p:txBody>
      </p:sp>
    </p:spTree>
    <p:extLst>
      <p:ext uri="{BB962C8B-B14F-4D97-AF65-F5344CB8AC3E}">
        <p14:creationId xmlns:p14="http://schemas.microsoft.com/office/powerpoint/2010/main" val="64644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EBC1-E516-9E46-B707-15F2AC7A0A0D}"/>
              </a:ext>
            </a:extLst>
          </p:cNvPr>
          <p:cNvSpPr>
            <a:spLocks noGrp="1"/>
          </p:cNvSpPr>
          <p:nvPr>
            <p:ph type="title"/>
          </p:nvPr>
        </p:nvSpPr>
        <p:spPr/>
        <p:txBody>
          <a:bodyPr/>
          <a:lstStyle/>
          <a:p>
            <a:r>
              <a:rPr lang="en-US" dirty="0"/>
              <a:t>Stage 5: Empowering employees for broad-based action</a:t>
            </a:r>
          </a:p>
        </p:txBody>
      </p:sp>
      <p:graphicFrame>
        <p:nvGraphicFramePr>
          <p:cNvPr id="5" name="Content Placeholder 4">
            <a:extLst>
              <a:ext uri="{FF2B5EF4-FFF2-40B4-BE49-F238E27FC236}">
                <a16:creationId xmlns:a16="http://schemas.microsoft.com/office/drawing/2014/main" id="{D5C9A10B-2CA4-D147-8B6F-47641D5A9C26}"/>
              </a:ext>
            </a:extLst>
          </p:cNvPr>
          <p:cNvGraphicFramePr>
            <a:graphicFrameLocks noGrp="1"/>
          </p:cNvGraphicFramePr>
          <p:nvPr>
            <p:ph idx="1"/>
            <p:extLst>
              <p:ext uri="{D42A27DB-BD31-4B8C-83A1-F6EECF244321}">
                <p14:modId xmlns:p14="http://schemas.microsoft.com/office/powerpoint/2010/main" val="2362398820"/>
              </p:ext>
            </p:extLst>
          </p:nvPr>
        </p:nvGraphicFramePr>
        <p:xfrm>
          <a:off x="1066800" y="1775714"/>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6442C59-0A98-374B-8A0F-E4815ED1AC2A}"/>
              </a:ext>
            </a:extLst>
          </p:cNvPr>
          <p:cNvSpPr>
            <a:spLocks noGrp="1"/>
          </p:cNvSpPr>
          <p:nvPr>
            <p:ph type="ftr" sz="quarter" idx="11"/>
          </p:nvPr>
        </p:nvSpPr>
        <p:spPr/>
        <p:txBody>
          <a:bodyPr/>
          <a:lstStyle/>
          <a:p>
            <a:pPr>
              <a:defRPr/>
            </a:pPr>
            <a:endParaRPr lang="en-US"/>
          </a:p>
        </p:txBody>
      </p:sp>
      <p:sp>
        <p:nvSpPr>
          <p:cNvPr id="3" name="TextBox 2">
            <a:extLst>
              <a:ext uri="{FF2B5EF4-FFF2-40B4-BE49-F238E27FC236}">
                <a16:creationId xmlns:a16="http://schemas.microsoft.com/office/drawing/2014/main" id="{4D234143-A298-7C45-8811-D6822B87ACCB}"/>
              </a:ext>
            </a:extLst>
          </p:cNvPr>
          <p:cNvSpPr txBox="1"/>
          <p:nvPr/>
        </p:nvSpPr>
        <p:spPr>
          <a:xfrm>
            <a:off x="4575213" y="1424909"/>
            <a:ext cx="4637837" cy="400110"/>
          </a:xfrm>
          <a:prstGeom prst="rect">
            <a:avLst/>
          </a:prstGeom>
          <a:noFill/>
        </p:spPr>
        <p:txBody>
          <a:bodyPr wrap="square" rtlCol="0">
            <a:spAutoFit/>
          </a:bodyPr>
          <a:lstStyle/>
          <a:p>
            <a:r>
              <a:rPr lang="en-US" sz="2000" dirty="0">
                <a:solidFill>
                  <a:schemeClr val="accent2"/>
                </a:solidFill>
                <a:latin typeface="Helvetica" pitchFamily="2" charset="0"/>
              </a:rPr>
              <a:t>Barriers to Empowerment</a:t>
            </a:r>
          </a:p>
        </p:txBody>
      </p:sp>
      <p:sp>
        <p:nvSpPr>
          <p:cNvPr id="6" name="TextBox 5">
            <a:extLst>
              <a:ext uri="{FF2B5EF4-FFF2-40B4-BE49-F238E27FC236}">
                <a16:creationId xmlns:a16="http://schemas.microsoft.com/office/drawing/2014/main" id="{DF3E5083-B0F3-8B4F-9C5C-E80FFF5380E6}"/>
              </a:ext>
            </a:extLst>
          </p:cNvPr>
          <p:cNvSpPr txBox="1"/>
          <p:nvPr/>
        </p:nvSpPr>
        <p:spPr>
          <a:xfrm>
            <a:off x="4038600" y="6519446"/>
            <a:ext cx="4710101" cy="338554"/>
          </a:xfrm>
          <a:prstGeom prst="rect">
            <a:avLst/>
          </a:prstGeom>
          <a:noFill/>
        </p:spPr>
        <p:txBody>
          <a:bodyPr wrap="square" rtlCol="0">
            <a:spAutoFit/>
          </a:bodyPr>
          <a:lstStyle/>
          <a:p>
            <a:r>
              <a:rPr lang="en-US" sz="1600" dirty="0">
                <a:solidFill>
                  <a:schemeClr val="bg1"/>
                </a:solidFill>
              </a:rPr>
              <a:t>Source: Kotter, J. (1996). </a:t>
            </a:r>
            <a:r>
              <a:rPr lang="en-US" sz="1600" i="1" dirty="0">
                <a:solidFill>
                  <a:schemeClr val="bg1"/>
                </a:solidFill>
              </a:rPr>
              <a:t>Leading Change. </a:t>
            </a:r>
            <a:r>
              <a:rPr lang="en-US" sz="1600" dirty="0">
                <a:solidFill>
                  <a:schemeClr val="bg1"/>
                </a:solidFill>
              </a:rPr>
              <a:t>p.102 </a:t>
            </a:r>
          </a:p>
        </p:txBody>
      </p:sp>
    </p:spTree>
    <p:extLst>
      <p:ext uri="{BB962C8B-B14F-4D97-AF65-F5344CB8AC3E}">
        <p14:creationId xmlns:p14="http://schemas.microsoft.com/office/powerpoint/2010/main" val="298883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What barrier to empowerment might you need to address? </a:t>
            </a:r>
          </a:p>
        </p:txBody>
      </p:sp>
      <p:sp>
        <p:nvSpPr>
          <p:cNvPr id="3" name="Content Placeholder 2"/>
          <p:cNvSpPr>
            <a:spLocks noGrp="1"/>
          </p:cNvSpPr>
          <p:nvPr>
            <p:ph idx="1"/>
          </p:nvPr>
        </p:nvSpPr>
        <p:spPr/>
        <p:txBody>
          <a:bodyPr/>
          <a:lstStyle/>
          <a:p>
            <a:pPr marL="514350" indent="-514350">
              <a:buFont typeface="+mj-lt"/>
              <a:buAutoNum type="alphaUcPeriod"/>
            </a:pPr>
            <a:r>
              <a:rPr lang="en-US" dirty="0"/>
              <a:t>Formal structure make it difficult to act</a:t>
            </a:r>
          </a:p>
          <a:p>
            <a:pPr marL="514350" indent="-514350">
              <a:buFont typeface="+mj-lt"/>
              <a:buAutoNum type="alphaUcPeriod"/>
            </a:pPr>
            <a:r>
              <a:rPr lang="en-US" dirty="0"/>
              <a:t>Lack of needed skills</a:t>
            </a:r>
          </a:p>
          <a:p>
            <a:pPr marL="514350" indent="-514350">
              <a:buFont typeface="+mj-lt"/>
              <a:buAutoNum type="alphaUcPeriod"/>
            </a:pPr>
            <a:r>
              <a:rPr lang="en-US" dirty="0"/>
              <a:t>Bosses discourage action</a:t>
            </a:r>
          </a:p>
          <a:p>
            <a:pPr marL="514350" indent="-514350">
              <a:buFont typeface="+mj-lt"/>
              <a:buAutoNum type="alphaUcPeriod"/>
            </a:pPr>
            <a:r>
              <a:rPr lang="en-US" dirty="0"/>
              <a:t>Personnel and information systems</a:t>
            </a:r>
          </a:p>
          <a:p>
            <a:pPr marL="514350" indent="-514350">
              <a:buFont typeface="+mj-lt"/>
              <a:buAutoNum type="alphaUcPeriod"/>
            </a:pPr>
            <a:r>
              <a:rPr lang="en-US" dirty="0"/>
              <a:t>Other</a:t>
            </a:r>
          </a:p>
        </p:txBody>
      </p:sp>
    </p:spTree>
    <p:extLst>
      <p:ext uri="{BB962C8B-B14F-4D97-AF65-F5344CB8AC3E}">
        <p14:creationId xmlns:p14="http://schemas.microsoft.com/office/powerpoint/2010/main" val="131496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EE27-2E14-0C46-89B4-CC130566A8FE}"/>
              </a:ext>
            </a:extLst>
          </p:cNvPr>
          <p:cNvSpPr>
            <a:spLocks noGrp="1"/>
          </p:cNvSpPr>
          <p:nvPr>
            <p:ph type="title"/>
          </p:nvPr>
        </p:nvSpPr>
        <p:spPr/>
        <p:txBody>
          <a:bodyPr/>
          <a:lstStyle/>
          <a:p>
            <a:r>
              <a:rPr lang="en-US" dirty="0"/>
              <a:t>Stage 6: Generating short-term wins</a:t>
            </a:r>
          </a:p>
        </p:txBody>
      </p:sp>
      <p:sp>
        <p:nvSpPr>
          <p:cNvPr id="5" name="Text Placeholder 4">
            <a:extLst>
              <a:ext uri="{FF2B5EF4-FFF2-40B4-BE49-F238E27FC236}">
                <a16:creationId xmlns:a16="http://schemas.microsoft.com/office/drawing/2014/main" id="{F394C0AF-4A53-8244-9EC4-194B6CD1AD61}"/>
              </a:ext>
            </a:extLst>
          </p:cNvPr>
          <p:cNvSpPr>
            <a:spLocks noGrp="1"/>
          </p:cNvSpPr>
          <p:nvPr>
            <p:ph type="body" idx="1"/>
          </p:nvPr>
        </p:nvSpPr>
        <p:spPr>
          <a:xfrm>
            <a:off x="1097280" y="2083330"/>
            <a:ext cx="4937760" cy="736282"/>
          </a:xfrm>
        </p:spPr>
        <p:txBody>
          <a:bodyPr>
            <a:normAutofit lnSpcReduction="10000"/>
          </a:bodyPr>
          <a:lstStyle/>
          <a:p>
            <a:r>
              <a:rPr lang="en-US" dirty="0"/>
              <a:t>Three characteristics of a good short-term win</a:t>
            </a:r>
          </a:p>
          <a:p>
            <a:endParaRPr lang="en-US" dirty="0"/>
          </a:p>
        </p:txBody>
      </p:sp>
      <p:sp>
        <p:nvSpPr>
          <p:cNvPr id="3" name="Content Placeholder 2">
            <a:extLst>
              <a:ext uri="{FF2B5EF4-FFF2-40B4-BE49-F238E27FC236}">
                <a16:creationId xmlns:a16="http://schemas.microsoft.com/office/drawing/2014/main" id="{4E66180D-1C0B-4B4F-8F31-0655C7E92208}"/>
              </a:ext>
            </a:extLst>
          </p:cNvPr>
          <p:cNvSpPr>
            <a:spLocks noGrp="1"/>
          </p:cNvSpPr>
          <p:nvPr>
            <p:ph sz="half" idx="2"/>
          </p:nvPr>
        </p:nvSpPr>
        <p:spPr/>
        <p:txBody>
          <a:bodyPr>
            <a:normAutofit/>
          </a:bodyPr>
          <a:lstStyle/>
          <a:p>
            <a:pPr marL="457200" indent="-457200">
              <a:lnSpc>
                <a:spcPct val="100000"/>
              </a:lnSpc>
              <a:buFont typeface="+mj-lt"/>
              <a:buAutoNum type="arabicPeriod"/>
            </a:pPr>
            <a:r>
              <a:rPr lang="en-US" dirty="0"/>
              <a:t>It’s visible</a:t>
            </a:r>
          </a:p>
          <a:p>
            <a:pPr marL="457200" indent="-457200">
              <a:lnSpc>
                <a:spcPct val="100000"/>
              </a:lnSpc>
              <a:buFont typeface="+mj-lt"/>
              <a:buAutoNum type="arabicPeriod"/>
            </a:pPr>
            <a:r>
              <a:rPr lang="en-US" dirty="0"/>
              <a:t>It’s unambiguous</a:t>
            </a:r>
          </a:p>
          <a:p>
            <a:pPr marL="457200" indent="-457200">
              <a:lnSpc>
                <a:spcPct val="100000"/>
              </a:lnSpc>
              <a:buFont typeface="+mj-lt"/>
              <a:buAutoNum type="arabicPeriod"/>
            </a:pPr>
            <a:r>
              <a:rPr lang="en-US" dirty="0"/>
              <a:t>It’s clearly related to the change effort</a:t>
            </a:r>
          </a:p>
          <a:p>
            <a:pPr marL="0" indent="0">
              <a:buNone/>
            </a:pPr>
            <a:endParaRPr lang="en-US" dirty="0"/>
          </a:p>
        </p:txBody>
      </p:sp>
      <p:sp>
        <p:nvSpPr>
          <p:cNvPr id="7" name="Content Placeholder 6">
            <a:extLst>
              <a:ext uri="{FF2B5EF4-FFF2-40B4-BE49-F238E27FC236}">
                <a16:creationId xmlns:a16="http://schemas.microsoft.com/office/drawing/2014/main" id="{B4D6CAC2-51DD-4E4A-8A47-0E51AD1C6DB4}"/>
              </a:ext>
            </a:extLst>
          </p:cNvPr>
          <p:cNvSpPr>
            <a:spLocks noGrp="1"/>
          </p:cNvSpPr>
          <p:nvPr>
            <p:ph sz="quarter" idx="4"/>
          </p:nvPr>
        </p:nvSpPr>
        <p:spPr>
          <a:xfrm>
            <a:off x="6172200" y="2083330"/>
            <a:ext cx="5183188" cy="3684588"/>
          </a:xfrm>
        </p:spPr>
        <p:txBody>
          <a:bodyPr>
            <a:normAutofit lnSpcReduction="10000"/>
          </a:bodyPr>
          <a:lstStyle/>
          <a:p>
            <a:pPr lvl="1">
              <a:lnSpc>
                <a:spcPct val="100000"/>
              </a:lnSpc>
            </a:pPr>
            <a:r>
              <a:rPr lang="en-US" dirty="0"/>
              <a:t>Provide evidence that sacrifices are worth it</a:t>
            </a:r>
          </a:p>
          <a:p>
            <a:pPr lvl="1">
              <a:lnSpc>
                <a:spcPct val="100000"/>
              </a:lnSpc>
            </a:pPr>
            <a:r>
              <a:rPr lang="en-US" dirty="0"/>
              <a:t>Reward change agents with recognition of their work</a:t>
            </a:r>
          </a:p>
          <a:p>
            <a:pPr lvl="1">
              <a:lnSpc>
                <a:spcPct val="100000"/>
              </a:lnSpc>
            </a:pPr>
            <a:r>
              <a:rPr lang="en-US" dirty="0"/>
              <a:t>Help fine-tune vision and strategies</a:t>
            </a:r>
          </a:p>
          <a:p>
            <a:pPr lvl="1">
              <a:lnSpc>
                <a:spcPct val="100000"/>
              </a:lnSpc>
            </a:pPr>
            <a:r>
              <a:rPr lang="en-US" dirty="0"/>
              <a:t>Undermine cynics and resisters</a:t>
            </a:r>
          </a:p>
          <a:p>
            <a:pPr lvl="1">
              <a:lnSpc>
                <a:spcPct val="100000"/>
              </a:lnSpc>
            </a:pPr>
            <a:r>
              <a:rPr lang="en-US" dirty="0"/>
              <a:t>Keep bosses on board</a:t>
            </a:r>
          </a:p>
          <a:p>
            <a:pPr lvl="1">
              <a:lnSpc>
                <a:spcPct val="100000"/>
              </a:lnSpc>
            </a:pPr>
            <a:r>
              <a:rPr lang="en-US" dirty="0"/>
              <a:t>Build momentum</a:t>
            </a:r>
          </a:p>
          <a:p>
            <a:endParaRPr lang="en-US" dirty="0"/>
          </a:p>
        </p:txBody>
      </p:sp>
      <p:sp>
        <p:nvSpPr>
          <p:cNvPr id="4" name="Footer Placeholder 3">
            <a:extLst>
              <a:ext uri="{FF2B5EF4-FFF2-40B4-BE49-F238E27FC236}">
                <a16:creationId xmlns:a16="http://schemas.microsoft.com/office/drawing/2014/main" id="{1C5F7892-1CC8-FF4C-8790-2E2CD6954AF2}"/>
              </a:ext>
            </a:extLst>
          </p:cNvPr>
          <p:cNvSpPr>
            <a:spLocks noGrp="1"/>
          </p:cNvSpPr>
          <p:nvPr>
            <p:ph type="ftr" sz="quarter" idx="11"/>
          </p:nvPr>
        </p:nvSpPr>
        <p:spPr/>
        <p:txBody>
          <a:bodyPr/>
          <a:lstStyle/>
          <a:p>
            <a:pPr>
              <a:defRPr/>
            </a:pPr>
            <a:endParaRPr lang="en-US"/>
          </a:p>
        </p:txBody>
      </p:sp>
      <p:sp>
        <p:nvSpPr>
          <p:cNvPr id="9" name="Text Placeholder 8">
            <a:extLst>
              <a:ext uri="{FF2B5EF4-FFF2-40B4-BE49-F238E27FC236}">
                <a16:creationId xmlns:a16="http://schemas.microsoft.com/office/drawing/2014/main" id="{9A14BB9F-3309-C840-84D0-27F82F323424}"/>
              </a:ext>
            </a:extLst>
          </p:cNvPr>
          <p:cNvSpPr>
            <a:spLocks noGrp="1"/>
          </p:cNvSpPr>
          <p:nvPr>
            <p:ph type="body" sz="quarter" idx="3"/>
          </p:nvPr>
        </p:nvSpPr>
        <p:spPr>
          <a:xfrm>
            <a:off x="6294914" y="1347048"/>
            <a:ext cx="4937760" cy="736282"/>
          </a:xfrm>
        </p:spPr>
        <p:txBody>
          <a:bodyPr>
            <a:normAutofit/>
          </a:bodyPr>
          <a:lstStyle/>
          <a:p>
            <a:r>
              <a:rPr lang="en-US" dirty="0"/>
              <a:t>Role of short-term wins</a:t>
            </a:r>
          </a:p>
        </p:txBody>
      </p:sp>
    </p:spTree>
    <p:extLst>
      <p:ext uri="{BB962C8B-B14F-4D97-AF65-F5344CB8AC3E}">
        <p14:creationId xmlns:p14="http://schemas.microsoft.com/office/powerpoint/2010/main" val="110901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5A020-0B26-254F-BDE3-CD8707FE1A8D}"/>
              </a:ext>
            </a:extLst>
          </p:cNvPr>
          <p:cNvSpPr>
            <a:spLocks noGrp="1"/>
          </p:cNvSpPr>
          <p:nvPr>
            <p:ph type="title"/>
          </p:nvPr>
        </p:nvSpPr>
        <p:spPr/>
        <p:txBody>
          <a:bodyPr/>
          <a:lstStyle/>
          <a:p>
            <a:r>
              <a:rPr lang="en-US" dirty="0"/>
              <a:t>Introductions</a:t>
            </a:r>
          </a:p>
        </p:txBody>
      </p:sp>
      <p:sp>
        <p:nvSpPr>
          <p:cNvPr id="5" name="Text Placeholder 4">
            <a:extLst>
              <a:ext uri="{FF2B5EF4-FFF2-40B4-BE49-F238E27FC236}">
                <a16:creationId xmlns:a16="http://schemas.microsoft.com/office/drawing/2014/main" id="{B02057A7-BD3E-0C46-BBE9-C6D6A78467F0}"/>
              </a:ext>
            </a:extLst>
          </p:cNvPr>
          <p:cNvSpPr>
            <a:spLocks noGrp="1"/>
          </p:cNvSpPr>
          <p:nvPr>
            <p:ph type="body" idx="1"/>
          </p:nvPr>
        </p:nvSpPr>
        <p:spPr/>
        <p:txBody>
          <a:bodyPr/>
          <a:lstStyle/>
          <a:p>
            <a:pPr algn="ctr"/>
            <a:r>
              <a:rPr lang="en-US" dirty="0"/>
              <a:t>Jennifer</a:t>
            </a:r>
          </a:p>
        </p:txBody>
      </p:sp>
      <p:pic>
        <p:nvPicPr>
          <p:cNvPr id="10" name="Content Placeholder 9">
            <a:extLst>
              <a:ext uri="{FF2B5EF4-FFF2-40B4-BE49-F238E27FC236}">
                <a16:creationId xmlns:a16="http://schemas.microsoft.com/office/drawing/2014/main" id="{5A01F2FA-FDEA-0D4D-AF0E-BF15298AAD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02349" y="2505075"/>
            <a:ext cx="2412502" cy="3376453"/>
          </a:xfrm>
        </p:spPr>
      </p:pic>
      <p:sp>
        <p:nvSpPr>
          <p:cNvPr id="7" name="Text Placeholder 6">
            <a:extLst>
              <a:ext uri="{FF2B5EF4-FFF2-40B4-BE49-F238E27FC236}">
                <a16:creationId xmlns:a16="http://schemas.microsoft.com/office/drawing/2014/main" id="{75525B24-54E7-6D40-AD88-B80C3FCB4F26}"/>
              </a:ext>
            </a:extLst>
          </p:cNvPr>
          <p:cNvSpPr>
            <a:spLocks noGrp="1"/>
          </p:cNvSpPr>
          <p:nvPr>
            <p:ph type="body" sz="quarter" idx="3"/>
          </p:nvPr>
        </p:nvSpPr>
        <p:spPr/>
        <p:txBody>
          <a:bodyPr/>
          <a:lstStyle/>
          <a:p>
            <a:pPr algn="ctr"/>
            <a:r>
              <a:rPr lang="en-US" dirty="0"/>
              <a:t>Nicole</a:t>
            </a:r>
          </a:p>
        </p:txBody>
      </p:sp>
      <p:pic>
        <p:nvPicPr>
          <p:cNvPr id="9" name="Content Placeholder 1"/>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098771" y="2507223"/>
            <a:ext cx="3806711" cy="3045123"/>
          </a:xfrm>
        </p:spPr>
      </p:pic>
    </p:spTree>
    <p:extLst>
      <p:ext uri="{BB962C8B-B14F-4D97-AF65-F5344CB8AC3E}">
        <p14:creationId xmlns:p14="http://schemas.microsoft.com/office/powerpoint/2010/main" val="1744361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47A8-6D8A-8A46-B0A7-CAD4CB3AEF8F}"/>
              </a:ext>
            </a:extLst>
          </p:cNvPr>
          <p:cNvSpPr>
            <a:spLocks noGrp="1"/>
          </p:cNvSpPr>
          <p:nvPr>
            <p:ph type="title"/>
          </p:nvPr>
        </p:nvSpPr>
        <p:spPr/>
        <p:txBody>
          <a:bodyPr/>
          <a:lstStyle/>
          <a:p>
            <a:r>
              <a:rPr lang="en-US" dirty="0"/>
              <a:t>Assigning Leads</a:t>
            </a:r>
          </a:p>
        </p:txBody>
      </p:sp>
      <p:sp>
        <p:nvSpPr>
          <p:cNvPr id="5" name="Content Placeholder 4">
            <a:extLst>
              <a:ext uri="{FF2B5EF4-FFF2-40B4-BE49-F238E27FC236}">
                <a16:creationId xmlns:a16="http://schemas.microsoft.com/office/drawing/2014/main" id="{27E40732-0804-A945-BD8B-E00514630B7A}"/>
              </a:ext>
            </a:extLst>
          </p:cNvPr>
          <p:cNvSpPr>
            <a:spLocks noGrp="1"/>
          </p:cNvSpPr>
          <p:nvPr>
            <p:ph idx="1"/>
          </p:nvPr>
        </p:nvSpPr>
        <p:spPr/>
        <p:txBody>
          <a:bodyPr/>
          <a:lstStyle/>
          <a:p>
            <a:r>
              <a:rPr lang="en-US" dirty="0"/>
              <a:t>Tracking the plan</a:t>
            </a:r>
          </a:p>
          <a:p>
            <a:pPr lvl="1"/>
            <a:r>
              <a:rPr lang="en-US" dirty="0"/>
              <a:t>Assign co-leads to focus on each priority and develop measures of success</a:t>
            </a:r>
          </a:p>
          <a:p>
            <a:pPr lvl="1"/>
            <a:endParaRPr lang="en-US" dirty="0"/>
          </a:p>
          <a:p>
            <a:pPr lvl="1"/>
            <a:r>
              <a:rPr lang="en-US" dirty="0"/>
              <a:t>Assign action leads for each objective to monitor progress</a:t>
            </a:r>
          </a:p>
          <a:p>
            <a:pPr lvl="1"/>
            <a:endParaRPr lang="en-US" dirty="0"/>
          </a:p>
          <a:p>
            <a:pPr lvl="1"/>
            <a:r>
              <a:rPr lang="en-US" dirty="0"/>
              <a:t>Library management group devotes a meeting each quarter to discussing the status of the plan</a:t>
            </a:r>
          </a:p>
        </p:txBody>
      </p:sp>
    </p:spTree>
    <p:extLst>
      <p:ext uri="{BB962C8B-B14F-4D97-AF65-F5344CB8AC3E}">
        <p14:creationId xmlns:p14="http://schemas.microsoft.com/office/powerpoint/2010/main" val="32006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E75378-AF2D-C843-AEA8-EFF556F14CA2}"/>
              </a:ext>
            </a:extLst>
          </p:cNvPr>
          <p:cNvSpPr>
            <a:spLocks noGrp="1"/>
          </p:cNvSpPr>
          <p:nvPr>
            <p:ph type="title"/>
          </p:nvPr>
        </p:nvSpPr>
        <p:spPr/>
        <p:txBody>
          <a:bodyPr/>
          <a:lstStyle/>
          <a:p>
            <a:r>
              <a:rPr lang="en-US" dirty="0"/>
              <a:t>Monitoring the Plan</a:t>
            </a:r>
          </a:p>
        </p:txBody>
      </p:sp>
      <p:sp>
        <p:nvSpPr>
          <p:cNvPr id="8" name="Content Placeholder 7">
            <a:extLst>
              <a:ext uri="{FF2B5EF4-FFF2-40B4-BE49-F238E27FC236}">
                <a16:creationId xmlns:a16="http://schemas.microsoft.com/office/drawing/2014/main" id="{D19E9F23-4567-B841-A5C8-E6E14EE866D7}"/>
              </a:ext>
            </a:extLst>
          </p:cNvPr>
          <p:cNvSpPr>
            <a:spLocks noGrp="1"/>
          </p:cNvSpPr>
          <p:nvPr>
            <p:ph sz="half" idx="1"/>
          </p:nvPr>
        </p:nvSpPr>
        <p:spPr>
          <a:xfrm>
            <a:off x="838200" y="1825625"/>
            <a:ext cx="3733800" cy="4351338"/>
          </a:xfrm>
        </p:spPr>
        <p:txBody>
          <a:bodyPr>
            <a:normAutofit/>
          </a:bodyPr>
          <a:lstStyle/>
          <a:p>
            <a:r>
              <a:rPr lang="en-US" dirty="0"/>
              <a:t>Break each objective into manageable actions</a:t>
            </a:r>
          </a:p>
          <a:p>
            <a:r>
              <a:rPr lang="en-US" dirty="0"/>
              <a:t>Scaffold the change process</a:t>
            </a:r>
          </a:p>
          <a:p>
            <a:r>
              <a:rPr lang="en-US" dirty="0"/>
              <a:t>“Stoplight” monitoring</a:t>
            </a:r>
          </a:p>
          <a:p>
            <a:r>
              <a:rPr lang="en-US" dirty="0"/>
              <a:t>Provide room to pivot and adjust</a:t>
            </a:r>
          </a:p>
          <a:p>
            <a:endParaRPr lang="en-US" dirty="0"/>
          </a:p>
        </p:txBody>
      </p:sp>
      <p:sp>
        <p:nvSpPr>
          <p:cNvPr id="9" name="Content Placeholder 8">
            <a:extLst>
              <a:ext uri="{FF2B5EF4-FFF2-40B4-BE49-F238E27FC236}">
                <a16:creationId xmlns:a16="http://schemas.microsoft.com/office/drawing/2014/main" id="{36FC672B-2F7E-B54F-A9AD-575067245BE0}"/>
              </a:ext>
            </a:extLst>
          </p:cNvPr>
          <p:cNvSpPr>
            <a:spLocks noGrp="1"/>
          </p:cNvSpPr>
          <p:nvPr>
            <p:ph sz="half" idx="2"/>
          </p:nvPr>
        </p:nvSpPr>
        <p:spPr/>
        <p:txBody>
          <a:bodyPr>
            <a:normAutofit/>
          </a:bodyPr>
          <a:lstStyle/>
          <a:p>
            <a:r>
              <a:rPr lang="en-US" dirty="0"/>
              <a:t>Stoplight image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852" y="1478337"/>
            <a:ext cx="6959078" cy="4121079"/>
          </a:xfrm>
          <a:prstGeom prst="rect">
            <a:avLst/>
          </a:prstGeom>
        </p:spPr>
      </p:pic>
      <p:sp>
        <p:nvSpPr>
          <p:cNvPr id="6" name="TextBox 5"/>
          <p:cNvSpPr txBox="1"/>
          <p:nvPr/>
        </p:nvSpPr>
        <p:spPr>
          <a:xfrm>
            <a:off x="6663007" y="5599416"/>
            <a:ext cx="2952768" cy="307777"/>
          </a:xfrm>
          <a:prstGeom prst="rect">
            <a:avLst/>
          </a:prstGeom>
          <a:noFill/>
        </p:spPr>
        <p:txBody>
          <a:bodyPr wrap="square" rtlCol="0">
            <a:spAutoFit/>
          </a:bodyPr>
          <a:lstStyle/>
          <a:p>
            <a:r>
              <a:rPr lang="en-US" sz="1400" i="1" dirty="0"/>
              <a:t>Image courtesy of Flickr user </a:t>
            </a:r>
            <a:r>
              <a:rPr lang="en-US" sz="1400" i="1" dirty="0" err="1"/>
              <a:t>moonjaz</a:t>
            </a:r>
            <a:r>
              <a:rPr lang="en-US" sz="1400" i="1" dirty="0"/>
              <a:t>.</a:t>
            </a:r>
          </a:p>
        </p:txBody>
      </p:sp>
    </p:spTree>
    <p:extLst>
      <p:ext uri="{BB962C8B-B14F-4D97-AF65-F5344CB8AC3E}">
        <p14:creationId xmlns:p14="http://schemas.microsoft.com/office/powerpoint/2010/main" val="2478668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Success</a:t>
            </a:r>
          </a:p>
        </p:txBody>
      </p:sp>
      <p:sp>
        <p:nvSpPr>
          <p:cNvPr id="3" name="Content Placeholder 2"/>
          <p:cNvSpPr>
            <a:spLocks noGrp="1"/>
          </p:cNvSpPr>
          <p:nvPr>
            <p:ph idx="1"/>
          </p:nvPr>
        </p:nvSpPr>
        <p:spPr/>
        <p:txBody>
          <a:bodyPr/>
          <a:lstStyle/>
          <a:p>
            <a:pPr fontAlgn="base"/>
            <a:r>
              <a:rPr lang="en-US" dirty="0"/>
              <a:t>Objective 1: Broaden the role of the library in the Open Access ecosystem.  </a:t>
            </a:r>
          </a:p>
          <a:p>
            <a:pPr lvl="1" fontAlgn="base"/>
            <a:r>
              <a:rPr lang="en-US" dirty="0"/>
              <a:t>Measure of success:  The library dedicates stable and significant funding to support Open Access initiatives that are targeted at undergraduate learners.   </a:t>
            </a:r>
          </a:p>
          <a:p>
            <a:pPr lvl="1" fontAlgn="base"/>
            <a:r>
              <a:rPr lang="en-US" dirty="0"/>
              <a:t>Measure of success:  SCU librarians participate in regional and national service opportunities related to OA</a:t>
            </a:r>
          </a:p>
        </p:txBody>
      </p:sp>
    </p:spTree>
    <p:extLst>
      <p:ext uri="{BB962C8B-B14F-4D97-AF65-F5344CB8AC3E}">
        <p14:creationId xmlns:p14="http://schemas.microsoft.com/office/powerpoint/2010/main" val="9330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1DACB6-ACA9-8D41-AB82-0B4C707C6A35}"/>
              </a:ext>
            </a:extLst>
          </p:cNvPr>
          <p:cNvSpPr>
            <a:spLocks noGrp="1"/>
          </p:cNvSpPr>
          <p:nvPr>
            <p:ph type="title"/>
          </p:nvPr>
        </p:nvSpPr>
        <p:spPr/>
        <p:txBody>
          <a:bodyPr/>
          <a:lstStyle/>
          <a:p>
            <a:r>
              <a:rPr lang="en-US" dirty="0"/>
              <a:t>Tracking the Plan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190"/>
            <a:ext cx="12192000" cy="4128304"/>
          </a:xfrm>
          <a:prstGeom prst="rect">
            <a:avLst/>
          </a:prstGeom>
        </p:spPr>
      </p:pic>
    </p:spTree>
    <p:extLst>
      <p:ext uri="{BB962C8B-B14F-4D97-AF65-F5344CB8AC3E}">
        <p14:creationId xmlns:p14="http://schemas.microsoft.com/office/powerpoint/2010/main" val="84750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3CF0-5110-CB4B-AAE8-88C3D5840C7A}"/>
              </a:ext>
            </a:extLst>
          </p:cNvPr>
          <p:cNvSpPr>
            <a:spLocks noGrp="1"/>
          </p:cNvSpPr>
          <p:nvPr>
            <p:ph type="title"/>
          </p:nvPr>
        </p:nvSpPr>
        <p:spPr/>
        <p:txBody>
          <a:bodyPr/>
          <a:lstStyle/>
          <a:p>
            <a:r>
              <a:rPr lang="en-US" dirty="0"/>
              <a:t>Stage 6: Generating short-term wins</a:t>
            </a:r>
          </a:p>
        </p:txBody>
      </p:sp>
      <p:sp>
        <p:nvSpPr>
          <p:cNvPr id="6" name="Text Placeholder 5">
            <a:extLst>
              <a:ext uri="{FF2B5EF4-FFF2-40B4-BE49-F238E27FC236}">
                <a16:creationId xmlns:a16="http://schemas.microsoft.com/office/drawing/2014/main" id="{BBD7C768-AA9A-BF46-832B-209A6506A385}"/>
              </a:ext>
            </a:extLst>
          </p:cNvPr>
          <p:cNvSpPr>
            <a:spLocks noGrp="1"/>
          </p:cNvSpPr>
          <p:nvPr>
            <p:ph type="body" idx="1"/>
          </p:nvPr>
        </p:nvSpPr>
        <p:spPr>
          <a:xfrm>
            <a:off x="2790446" y="1322547"/>
            <a:ext cx="7768742" cy="736282"/>
          </a:xfrm>
        </p:spPr>
        <p:txBody>
          <a:bodyPr/>
          <a:lstStyle/>
          <a:p>
            <a:r>
              <a:rPr lang="en-US" dirty="0"/>
              <a:t>Examples of library’s short-term wins</a:t>
            </a:r>
          </a:p>
        </p:txBody>
      </p:sp>
      <p:sp>
        <p:nvSpPr>
          <p:cNvPr id="3" name="Content Placeholder 2">
            <a:extLst>
              <a:ext uri="{FF2B5EF4-FFF2-40B4-BE49-F238E27FC236}">
                <a16:creationId xmlns:a16="http://schemas.microsoft.com/office/drawing/2014/main" id="{3D86A2D9-6954-F840-93F3-77BB532D4767}"/>
              </a:ext>
            </a:extLst>
          </p:cNvPr>
          <p:cNvSpPr>
            <a:spLocks noGrp="1"/>
          </p:cNvSpPr>
          <p:nvPr>
            <p:ph sz="half" idx="2"/>
          </p:nvPr>
        </p:nvSpPr>
        <p:spPr>
          <a:xfrm>
            <a:off x="839788" y="2366549"/>
            <a:ext cx="5157787" cy="3684588"/>
          </a:xfrm>
        </p:spPr>
        <p:txBody>
          <a:bodyPr>
            <a:normAutofit/>
          </a:bodyPr>
          <a:lstStyle/>
          <a:p>
            <a:r>
              <a:rPr lang="en-US" dirty="0"/>
              <a:t>Created an Undergraduate Diversity Fellows Program</a:t>
            </a:r>
          </a:p>
          <a:p>
            <a:r>
              <a:rPr lang="en-US" dirty="0"/>
              <a:t>Crafted a Collection Development Philosophy</a:t>
            </a:r>
          </a:p>
          <a:p>
            <a:r>
              <a:rPr lang="en-US" dirty="0"/>
              <a:t>Implemented an event for international students</a:t>
            </a:r>
          </a:p>
          <a:p>
            <a:endParaRPr lang="en-US" dirty="0"/>
          </a:p>
          <a:p>
            <a:endParaRPr lang="en-US" dirty="0"/>
          </a:p>
        </p:txBody>
      </p:sp>
      <p:sp>
        <p:nvSpPr>
          <p:cNvPr id="5" name="Content Placeholder 4">
            <a:extLst>
              <a:ext uri="{FF2B5EF4-FFF2-40B4-BE49-F238E27FC236}">
                <a16:creationId xmlns:a16="http://schemas.microsoft.com/office/drawing/2014/main" id="{5694D993-53A8-864E-862E-D6E4EC5FB15C}"/>
              </a:ext>
            </a:extLst>
          </p:cNvPr>
          <p:cNvSpPr>
            <a:spLocks noGrp="1"/>
          </p:cNvSpPr>
          <p:nvPr>
            <p:ph sz="quarter" idx="4"/>
          </p:nvPr>
        </p:nvSpPr>
        <p:spPr>
          <a:xfrm>
            <a:off x="6096000" y="2364042"/>
            <a:ext cx="5183188" cy="3684588"/>
          </a:xfrm>
        </p:spPr>
        <p:txBody>
          <a:bodyPr>
            <a:normAutofit/>
          </a:bodyPr>
          <a:lstStyle/>
          <a:p>
            <a:r>
              <a:rPr lang="en-US" dirty="0"/>
              <a:t>Redesigned instructional classrooms</a:t>
            </a:r>
          </a:p>
          <a:p>
            <a:r>
              <a:rPr lang="en-US" dirty="0"/>
              <a:t>Increased teaching with Archives &amp; Special Collections materials</a:t>
            </a:r>
          </a:p>
          <a:p>
            <a:r>
              <a:rPr lang="en-US" dirty="0"/>
              <a:t>Advanced conversations with faculty &amp; departments around OA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8468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8896-8EF9-314D-A8C8-8E409E6FCEA0}"/>
              </a:ext>
            </a:extLst>
          </p:cNvPr>
          <p:cNvSpPr>
            <a:spLocks noGrp="1"/>
          </p:cNvSpPr>
          <p:nvPr>
            <p:ph type="title"/>
          </p:nvPr>
        </p:nvSpPr>
        <p:spPr/>
        <p:txBody>
          <a:bodyPr>
            <a:normAutofit/>
          </a:bodyPr>
          <a:lstStyle/>
          <a:p>
            <a:r>
              <a:rPr lang="en-US" dirty="0"/>
              <a:t>Stage 7: Consolidating gains and producing more change</a:t>
            </a:r>
          </a:p>
        </p:txBody>
      </p:sp>
      <p:sp>
        <p:nvSpPr>
          <p:cNvPr id="3" name="Content Placeholder 2">
            <a:extLst>
              <a:ext uri="{FF2B5EF4-FFF2-40B4-BE49-F238E27FC236}">
                <a16:creationId xmlns:a16="http://schemas.microsoft.com/office/drawing/2014/main" id="{315BFE76-5726-5743-8699-A2201AD27371}"/>
              </a:ext>
            </a:extLst>
          </p:cNvPr>
          <p:cNvSpPr>
            <a:spLocks noGrp="1"/>
          </p:cNvSpPr>
          <p:nvPr>
            <p:ph sz="half" idx="1"/>
          </p:nvPr>
        </p:nvSpPr>
        <p:spPr/>
        <p:txBody>
          <a:bodyPr>
            <a:normAutofit fontScale="92500"/>
          </a:bodyPr>
          <a:lstStyle/>
          <a:p>
            <a:pPr>
              <a:lnSpc>
                <a:spcPct val="100000"/>
              </a:lnSpc>
            </a:pPr>
            <a:r>
              <a:rPr lang="en-US" dirty="0"/>
              <a:t>What Step 7 looks like in a successful, major change effort:</a:t>
            </a:r>
          </a:p>
          <a:p>
            <a:pPr lvl="1">
              <a:lnSpc>
                <a:spcPct val="110000"/>
              </a:lnSpc>
            </a:pPr>
            <a:r>
              <a:rPr lang="en-US" dirty="0"/>
              <a:t>More change, not less</a:t>
            </a:r>
          </a:p>
          <a:p>
            <a:pPr lvl="1">
              <a:lnSpc>
                <a:spcPct val="110000"/>
              </a:lnSpc>
            </a:pPr>
            <a:r>
              <a:rPr lang="en-US" dirty="0"/>
              <a:t>More help</a:t>
            </a:r>
          </a:p>
          <a:p>
            <a:pPr lvl="1">
              <a:lnSpc>
                <a:spcPct val="110000"/>
              </a:lnSpc>
            </a:pPr>
            <a:r>
              <a:rPr lang="en-US" dirty="0"/>
              <a:t>Leadership from senior management</a:t>
            </a:r>
          </a:p>
          <a:p>
            <a:pPr lvl="1">
              <a:lnSpc>
                <a:spcPct val="110000"/>
              </a:lnSpc>
            </a:pPr>
            <a:r>
              <a:rPr lang="en-US" dirty="0"/>
              <a:t>Project management and leadership from below</a:t>
            </a:r>
          </a:p>
          <a:p>
            <a:pPr lvl="1">
              <a:lnSpc>
                <a:spcPct val="110000"/>
              </a:lnSpc>
            </a:pPr>
            <a:r>
              <a:rPr lang="en-US" dirty="0"/>
              <a:t>Reduction of unnecessary interdependencies</a:t>
            </a:r>
          </a:p>
          <a:p>
            <a:pPr>
              <a:lnSpc>
                <a:spcPct val="150000"/>
              </a:lnSpc>
            </a:pPr>
            <a:endParaRPr lang="en-US" dirty="0"/>
          </a:p>
        </p:txBody>
      </p:sp>
      <p:sp>
        <p:nvSpPr>
          <p:cNvPr id="5" name="Content Placeholder 4">
            <a:extLst>
              <a:ext uri="{FF2B5EF4-FFF2-40B4-BE49-F238E27FC236}">
                <a16:creationId xmlns:a16="http://schemas.microsoft.com/office/drawing/2014/main" id="{6335CED0-25AE-504B-BC9E-8A89DE2DB211}"/>
              </a:ext>
            </a:extLst>
          </p:cNvPr>
          <p:cNvSpPr>
            <a:spLocks noGrp="1"/>
          </p:cNvSpPr>
          <p:nvPr>
            <p:ph sz="half" idx="2"/>
          </p:nvPr>
        </p:nvSpPr>
        <p:spPr/>
        <p:txBody>
          <a:bodyPr>
            <a:normAutofit fontScale="92500"/>
          </a:bodyPr>
          <a:lstStyle/>
          <a:p>
            <a:pPr>
              <a:lnSpc>
                <a:spcPct val="100000"/>
              </a:lnSpc>
            </a:pPr>
            <a:r>
              <a:rPr lang="en-US" dirty="0"/>
              <a:t>At SCU</a:t>
            </a:r>
          </a:p>
          <a:p>
            <a:pPr lvl="1">
              <a:lnSpc>
                <a:spcPct val="100000"/>
              </a:lnSpc>
            </a:pPr>
            <a:r>
              <a:rPr lang="en-US" dirty="0"/>
              <a:t>Completed our 2013-2018 plan in 3 years </a:t>
            </a:r>
          </a:p>
          <a:p>
            <a:pPr lvl="1">
              <a:lnSpc>
                <a:spcPct val="100000"/>
              </a:lnSpc>
            </a:pPr>
            <a:r>
              <a:rPr lang="en-US" dirty="0"/>
              <a:t>Revised the plan and created new goals and objectives</a:t>
            </a:r>
          </a:p>
          <a:p>
            <a:pPr lvl="1">
              <a:lnSpc>
                <a:spcPct val="100000"/>
              </a:lnSpc>
            </a:pPr>
            <a:r>
              <a:rPr lang="en-US" dirty="0"/>
              <a:t>Be conscious of continual change and its impact on staff and workload</a:t>
            </a:r>
          </a:p>
          <a:p>
            <a:pPr lvl="1">
              <a:lnSpc>
                <a:spcPct val="100000"/>
              </a:lnSpc>
            </a:pPr>
            <a:r>
              <a:rPr lang="en-US" dirty="0"/>
              <a:t>Being mindful of other things that come in and how that impacts staff</a:t>
            </a:r>
          </a:p>
          <a:p>
            <a:pPr lvl="1">
              <a:lnSpc>
                <a:spcPct val="100000"/>
              </a:lnSpc>
            </a:pPr>
            <a:r>
              <a:rPr lang="en-US" dirty="0"/>
              <a:t>Impact of larger administrative changes at SCU</a:t>
            </a:r>
          </a:p>
        </p:txBody>
      </p:sp>
      <p:sp>
        <p:nvSpPr>
          <p:cNvPr id="4" name="Footer Placeholder 3">
            <a:extLst>
              <a:ext uri="{FF2B5EF4-FFF2-40B4-BE49-F238E27FC236}">
                <a16:creationId xmlns:a16="http://schemas.microsoft.com/office/drawing/2014/main" id="{13F324DF-3C70-5046-8184-3EFD7AF85051}"/>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259280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7C1D-9BD7-5E44-9C0C-E5F7CB8D7430}"/>
              </a:ext>
            </a:extLst>
          </p:cNvPr>
          <p:cNvSpPr>
            <a:spLocks noGrp="1"/>
          </p:cNvSpPr>
          <p:nvPr>
            <p:ph type="title"/>
          </p:nvPr>
        </p:nvSpPr>
        <p:spPr/>
        <p:txBody>
          <a:bodyPr>
            <a:normAutofit/>
          </a:bodyPr>
          <a:lstStyle/>
          <a:p>
            <a:r>
              <a:rPr lang="en-US" dirty="0"/>
              <a:t>Stage 8: Anchoring new approaches in the culture </a:t>
            </a:r>
          </a:p>
        </p:txBody>
      </p:sp>
      <p:sp>
        <p:nvSpPr>
          <p:cNvPr id="3" name="Content Placeholder 2">
            <a:extLst>
              <a:ext uri="{FF2B5EF4-FFF2-40B4-BE49-F238E27FC236}">
                <a16:creationId xmlns:a16="http://schemas.microsoft.com/office/drawing/2014/main" id="{8FFAA85C-FB44-FD44-950F-68AB2A6A3625}"/>
              </a:ext>
            </a:extLst>
          </p:cNvPr>
          <p:cNvSpPr>
            <a:spLocks noGrp="1"/>
          </p:cNvSpPr>
          <p:nvPr>
            <p:ph sz="half" idx="1"/>
          </p:nvPr>
        </p:nvSpPr>
        <p:spPr/>
        <p:txBody>
          <a:bodyPr>
            <a:normAutofit lnSpcReduction="10000"/>
          </a:bodyPr>
          <a:lstStyle/>
          <a:p>
            <a:pPr marL="457200" indent="-457200">
              <a:lnSpc>
                <a:spcPct val="150000"/>
              </a:lnSpc>
              <a:buFont typeface="+mj-lt"/>
              <a:buAutoNum type="arabicPeriod"/>
            </a:pPr>
            <a:r>
              <a:rPr lang="en-US" dirty="0"/>
              <a:t>Comes last, not first</a:t>
            </a:r>
          </a:p>
          <a:p>
            <a:pPr marL="457200" indent="-457200">
              <a:lnSpc>
                <a:spcPct val="150000"/>
              </a:lnSpc>
              <a:buFont typeface="+mj-lt"/>
              <a:buAutoNum type="arabicPeriod"/>
            </a:pPr>
            <a:r>
              <a:rPr lang="en-US" dirty="0"/>
              <a:t>Depends on results</a:t>
            </a:r>
          </a:p>
          <a:p>
            <a:pPr marL="457200" indent="-457200">
              <a:lnSpc>
                <a:spcPct val="150000"/>
              </a:lnSpc>
              <a:buFont typeface="+mj-lt"/>
              <a:buAutoNum type="arabicPeriod"/>
            </a:pPr>
            <a:r>
              <a:rPr lang="en-US" dirty="0"/>
              <a:t>Requires a lot of talk</a:t>
            </a:r>
          </a:p>
          <a:p>
            <a:pPr marL="457200" indent="-457200">
              <a:lnSpc>
                <a:spcPct val="150000"/>
              </a:lnSpc>
              <a:buFont typeface="+mj-lt"/>
              <a:buAutoNum type="arabicPeriod"/>
            </a:pPr>
            <a:r>
              <a:rPr lang="en-US" dirty="0"/>
              <a:t>May involve turnover</a:t>
            </a:r>
          </a:p>
          <a:p>
            <a:pPr marL="457200" indent="-457200">
              <a:lnSpc>
                <a:spcPct val="150000"/>
              </a:lnSpc>
              <a:buFont typeface="+mj-lt"/>
              <a:buAutoNum type="arabicPeriod"/>
            </a:pPr>
            <a:r>
              <a:rPr lang="en-US" dirty="0"/>
              <a:t>Makes decisions on succession crucial</a:t>
            </a:r>
          </a:p>
        </p:txBody>
      </p:sp>
      <p:pic>
        <p:nvPicPr>
          <p:cNvPr id="7" name="Content Placeholder 6">
            <a:extLst>
              <a:ext uri="{FF2B5EF4-FFF2-40B4-BE49-F238E27FC236}">
                <a16:creationId xmlns:a16="http://schemas.microsoft.com/office/drawing/2014/main" id="{AA343F70-A010-894A-B7F0-CF74CA0013A7}"/>
              </a:ext>
            </a:extLst>
          </p:cNvPr>
          <p:cNvPicPr>
            <a:picLocks noGrp="1" noChangeAspect="1"/>
          </p:cNvPicPr>
          <p:nvPr>
            <p:ph sz="half" idx="2"/>
          </p:nvPr>
        </p:nvPicPr>
        <p:blipFill>
          <a:blip r:embed="rId3"/>
          <a:stretch>
            <a:fillRect/>
          </a:stretch>
        </p:blipFill>
        <p:spPr>
          <a:xfrm>
            <a:off x="6218238" y="1952718"/>
            <a:ext cx="4937125" cy="3809814"/>
          </a:xfrm>
        </p:spPr>
      </p:pic>
    </p:spTree>
    <p:extLst>
      <p:ext uri="{BB962C8B-B14F-4D97-AF65-F5344CB8AC3E}">
        <p14:creationId xmlns:p14="http://schemas.microsoft.com/office/powerpoint/2010/main" val="2613526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BB4B-3515-A248-A7E7-BA7E8472803D}"/>
              </a:ext>
            </a:extLst>
          </p:cNvPr>
          <p:cNvSpPr>
            <a:spLocks noGrp="1"/>
          </p:cNvSpPr>
          <p:nvPr>
            <p:ph type="title"/>
          </p:nvPr>
        </p:nvSpPr>
        <p:spPr/>
        <p:txBody>
          <a:bodyPr/>
          <a:lstStyle/>
          <a:p>
            <a:r>
              <a:rPr lang="en-US" dirty="0"/>
              <a:t>Kotter’s 8 stage process</a:t>
            </a:r>
          </a:p>
        </p:txBody>
      </p:sp>
      <p:sp>
        <p:nvSpPr>
          <p:cNvPr id="3" name="Content Placeholder 2">
            <a:extLst>
              <a:ext uri="{FF2B5EF4-FFF2-40B4-BE49-F238E27FC236}">
                <a16:creationId xmlns:a16="http://schemas.microsoft.com/office/drawing/2014/main" id="{CBD5B822-5C4E-DF4A-92BA-14B16AED9ED3}"/>
              </a:ext>
            </a:extLst>
          </p:cNvPr>
          <p:cNvSpPr>
            <a:spLocks noGrp="1"/>
          </p:cNvSpPr>
          <p:nvPr>
            <p:ph sz="half" idx="1"/>
          </p:nvPr>
        </p:nvSpPr>
        <p:spPr/>
        <p:txBody>
          <a:bodyPr>
            <a:normAutofit/>
          </a:bodyPr>
          <a:lstStyle/>
          <a:p>
            <a:pPr marL="457200" indent="-457200">
              <a:buFont typeface="+mj-lt"/>
              <a:buAutoNum type="arabicPeriod"/>
            </a:pPr>
            <a:r>
              <a:rPr lang="en-US" dirty="0"/>
              <a:t>Establishing a sense of urgency</a:t>
            </a:r>
          </a:p>
          <a:p>
            <a:pPr marL="457200" indent="-457200">
              <a:buFont typeface="+mj-lt"/>
              <a:buAutoNum type="arabicPeriod"/>
            </a:pPr>
            <a:r>
              <a:rPr lang="en-US" dirty="0"/>
              <a:t>Creating the guiding coalition</a:t>
            </a:r>
          </a:p>
          <a:p>
            <a:pPr marL="457200" indent="-457200">
              <a:buFont typeface="+mj-lt"/>
              <a:buAutoNum type="arabicPeriod"/>
            </a:pPr>
            <a:r>
              <a:rPr lang="en-US" dirty="0"/>
              <a:t>Developing a vision and strategy</a:t>
            </a:r>
          </a:p>
          <a:p>
            <a:pPr marL="457200" indent="-457200">
              <a:buFont typeface="+mj-lt"/>
              <a:buAutoNum type="arabicPeriod"/>
            </a:pPr>
            <a:r>
              <a:rPr lang="en-US" dirty="0"/>
              <a:t>Communicating the change vision</a:t>
            </a:r>
          </a:p>
          <a:p>
            <a:endParaRPr lang="en-US" dirty="0"/>
          </a:p>
        </p:txBody>
      </p:sp>
      <p:sp>
        <p:nvSpPr>
          <p:cNvPr id="5" name="Content Placeholder 4">
            <a:extLst>
              <a:ext uri="{FF2B5EF4-FFF2-40B4-BE49-F238E27FC236}">
                <a16:creationId xmlns:a16="http://schemas.microsoft.com/office/drawing/2014/main" id="{778CEB81-4295-3347-BDB4-74F61A91CEB1}"/>
              </a:ext>
            </a:extLst>
          </p:cNvPr>
          <p:cNvSpPr>
            <a:spLocks noGrp="1"/>
          </p:cNvSpPr>
          <p:nvPr>
            <p:ph sz="half" idx="2"/>
          </p:nvPr>
        </p:nvSpPr>
        <p:spPr/>
        <p:txBody>
          <a:bodyPr>
            <a:normAutofit/>
          </a:bodyPr>
          <a:lstStyle/>
          <a:p>
            <a:pPr marL="514350" indent="-514350">
              <a:buFont typeface="+mj-lt"/>
              <a:buAutoNum type="arabicPeriod" startAt="5"/>
            </a:pPr>
            <a:r>
              <a:rPr lang="en-US" dirty="0"/>
              <a:t>Empowering employees for broad-based action</a:t>
            </a:r>
          </a:p>
          <a:p>
            <a:pPr marL="514350" indent="-514350">
              <a:buFont typeface="+mj-lt"/>
              <a:buAutoNum type="arabicPeriod" startAt="5"/>
            </a:pPr>
            <a:r>
              <a:rPr lang="en-US" dirty="0"/>
              <a:t>Generating short-term wins</a:t>
            </a:r>
          </a:p>
          <a:p>
            <a:pPr marL="514350" indent="-514350">
              <a:buFont typeface="+mj-lt"/>
              <a:buAutoNum type="arabicPeriod" startAt="5"/>
            </a:pPr>
            <a:r>
              <a:rPr lang="en-US" dirty="0"/>
              <a:t>Consolidating gains and producing more change</a:t>
            </a:r>
          </a:p>
          <a:p>
            <a:pPr marL="514350" indent="-514350">
              <a:buFont typeface="+mj-lt"/>
              <a:buAutoNum type="arabicPeriod" startAt="5"/>
            </a:pPr>
            <a:r>
              <a:rPr lang="en-US" dirty="0"/>
              <a:t>Anchoring new approaches in the culture</a:t>
            </a:r>
          </a:p>
          <a:p>
            <a:endParaRPr lang="en-US" dirty="0"/>
          </a:p>
        </p:txBody>
      </p:sp>
      <p:sp>
        <p:nvSpPr>
          <p:cNvPr id="4" name="Rectangle 3">
            <a:extLst>
              <a:ext uri="{FF2B5EF4-FFF2-40B4-BE49-F238E27FC236}">
                <a16:creationId xmlns:a16="http://schemas.microsoft.com/office/drawing/2014/main" id="{3C84B2B1-9046-8743-96A1-0668EDB81D54}"/>
              </a:ext>
            </a:extLst>
          </p:cNvPr>
          <p:cNvSpPr/>
          <p:nvPr/>
        </p:nvSpPr>
        <p:spPr>
          <a:xfrm>
            <a:off x="838200" y="5506930"/>
            <a:ext cx="7562850" cy="369332"/>
          </a:xfrm>
          <a:prstGeom prst="rect">
            <a:avLst/>
          </a:prstGeom>
        </p:spPr>
        <p:txBody>
          <a:bodyPr wrap="square">
            <a:spAutoFit/>
          </a:bodyPr>
          <a:lstStyle/>
          <a:p>
            <a:r>
              <a:rPr lang="en-US" dirty="0"/>
              <a:t>Kotter, John. (1996). </a:t>
            </a:r>
            <a:r>
              <a:rPr lang="en-US" i="1" dirty="0"/>
              <a:t>Leading Change</a:t>
            </a:r>
            <a:r>
              <a:rPr lang="en-US" dirty="0"/>
              <a:t>. Boston, Harvard Business School Press.</a:t>
            </a:r>
          </a:p>
        </p:txBody>
      </p:sp>
    </p:spTree>
    <p:extLst>
      <p:ext uri="{BB962C8B-B14F-4D97-AF65-F5344CB8AC3E}">
        <p14:creationId xmlns:p14="http://schemas.microsoft.com/office/powerpoint/2010/main" val="493599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265EB4-8FEB-4642-A90A-3B3F02CF3F3F}"/>
              </a:ext>
            </a:extLst>
          </p:cNvPr>
          <p:cNvSpPr>
            <a:spLocks noGrp="1"/>
          </p:cNvSpPr>
          <p:nvPr>
            <p:ph idx="1"/>
          </p:nvPr>
        </p:nvSpPr>
        <p:spPr>
          <a:xfrm>
            <a:off x="838200" y="1280160"/>
            <a:ext cx="10515600" cy="4896803"/>
          </a:xfrm>
        </p:spPr>
        <p:txBody>
          <a:bodyPr/>
          <a:lstStyle/>
          <a:p>
            <a:pPr marL="0" indent="0" algn="ctr">
              <a:buNone/>
            </a:pPr>
            <a:r>
              <a:rPr lang="en-US" sz="4400" b="1" dirty="0"/>
              <a:t>Questions?</a:t>
            </a:r>
          </a:p>
          <a:p>
            <a:pPr algn="ctr"/>
            <a:endParaRPr lang="en-US" dirty="0"/>
          </a:p>
          <a:p>
            <a:pPr marL="0" indent="0" algn="ctr">
              <a:buNone/>
            </a:pPr>
            <a:endParaRPr lang="en-US" dirty="0"/>
          </a:p>
          <a:p>
            <a:pPr marL="0" indent="0" algn="ctr">
              <a:buNone/>
            </a:pPr>
            <a:endParaRPr lang="en-US" dirty="0"/>
          </a:p>
          <a:p>
            <a:pPr marL="0" indent="0" algn="ctr">
              <a:buNone/>
            </a:pPr>
            <a:r>
              <a:rPr lang="en-US" dirty="0"/>
              <a:t>Thank you!</a:t>
            </a:r>
          </a:p>
          <a:p>
            <a:pPr marL="0" indent="0" algn="ctr">
              <a:buNone/>
            </a:pPr>
            <a:r>
              <a:rPr lang="en-US" dirty="0"/>
              <a:t>Jennifer </a:t>
            </a:r>
            <a:r>
              <a:rPr lang="en-US" dirty="0" err="1"/>
              <a:t>Nutefall</a:t>
            </a:r>
            <a:r>
              <a:rPr lang="en-US" dirty="0"/>
              <a:t>, </a:t>
            </a:r>
            <a:r>
              <a:rPr lang="en-US" dirty="0">
                <a:hlinkClick r:id="rId3"/>
              </a:rPr>
              <a:t>jnutefall@scu.edu</a:t>
            </a:r>
            <a:endParaRPr lang="en-US" dirty="0"/>
          </a:p>
          <a:p>
            <a:pPr marL="0" indent="0" algn="ctr">
              <a:buNone/>
            </a:pPr>
            <a:r>
              <a:rPr lang="en-US" dirty="0"/>
              <a:t>Nicole Branch, </a:t>
            </a:r>
            <a:r>
              <a:rPr lang="en-US" dirty="0">
                <a:hlinkClick r:id="rId4"/>
              </a:rPr>
              <a:t>nbranch@scu.edu</a:t>
            </a:r>
            <a:r>
              <a:rPr lang="en-US" dirty="0"/>
              <a:t> </a:t>
            </a:r>
          </a:p>
        </p:txBody>
      </p:sp>
    </p:spTree>
    <p:extLst>
      <p:ext uri="{BB962C8B-B14F-4D97-AF65-F5344CB8AC3E}">
        <p14:creationId xmlns:p14="http://schemas.microsoft.com/office/powerpoint/2010/main" val="264943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6253-9AF9-F341-A3D5-880CE86970AB}"/>
              </a:ext>
            </a:extLst>
          </p:cNvPr>
          <p:cNvSpPr>
            <a:spLocks noGrp="1"/>
          </p:cNvSpPr>
          <p:nvPr>
            <p:ph type="title"/>
          </p:nvPr>
        </p:nvSpPr>
        <p:spPr/>
        <p:txBody>
          <a:bodyPr/>
          <a:lstStyle/>
          <a:p>
            <a:r>
              <a:rPr lang="en-US" dirty="0"/>
              <a:t>Share in the chat box:</a:t>
            </a:r>
          </a:p>
        </p:txBody>
      </p:sp>
      <p:sp>
        <p:nvSpPr>
          <p:cNvPr id="3" name="Content Placeholder 2">
            <a:extLst>
              <a:ext uri="{FF2B5EF4-FFF2-40B4-BE49-F238E27FC236}">
                <a16:creationId xmlns:a16="http://schemas.microsoft.com/office/drawing/2014/main" id="{E3A01E94-A68E-074C-A35A-54031FBF7BBC}"/>
              </a:ext>
            </a:extLst>
          </p:cNvPr>
          <p:cNvSpPr>
            <a:spLocks noGrp="1"/>
          </p:cNvSpPr>
          <p:nvPr>
            <p:ph idx="1"/>
          </p:nvPr>
        </p:nvSpPr>
        <p:spPr>
          <a:xfrm>
            <a:off x="838200" y="1482725"/>
            <a:ext cx="10515600" cy="4351338"/>
          </a:xfrm>
        </p:spPr>
        <p:txBody>
          <a:bodyPr/>
          <a:lstStyle/>
          <a:p>
            <a:pPr marL="0" indent="0" algn="ctr">
              <a:buNone/>
            </a:pPr>
            <a:endParaRPr lang="en-US" dirty="0"/>
          </a:p>
          <a:p>
            <a:pPr marL="0" indent="0">
              <a:buNone/>
            </a:pPr>
            <a:endParaRPr lang="en-US" sz="3200" dirty="0"/>
          </a:p>
          <a:p>
            <a:pPr marL="514350" indent="-514350">
              <a:buFont typeface="+mj-lt"/>
              <a:buAutoNum type="arabicPeriod"/>
            </a:pPr>
            <a:r>
              <a:rPr lang="en-US" sz="3200" dirty="0"/>
              <a:t>Why did you sign up for today’s webinar?</a:t>
            </a:r>
          </a:p>
          <a:p>
            <a:pPr marL="514350" indent="-514350">
              <a:buFont typeface="+mj-lt"/>
              <a:buAutoNum type="arabicPeriod"/>
            </a:pPr>
            <a:endParaRPr lang="en-US" sz="3200" dirty="0"/>
          </a:p>
          <a:p>
            <a:pPr marL="514350" indent="-514350">
              <a:buFont typeface="+mj-lt"/>
              <a:buAutoNum type="arabicPeriod"/>
            </a:pPr>
            <a:r>
              <a:rPr lang="en-US" sz="3200" dirty="0"/>
              <a:t>What are the challenges you’re experiencing (or anticipating) to implementing your strategic plan?</a:t>
            </a:r>
          </a:p>
          <a:p>
            <a:pPr marL="0" indent="0">
              <a:buNone/>
            </a:pPr>
            <a:endParaRPr lang="en-US" sz="3200" dirty="0"/>
          </a:p>
        </p:txBody>
      </p:sp>
    </p:spTree>
    <p:extLst>
      <p:ext uri="{BB962C8B-B14F-4D97-AF65-F5344CB8AC3E}">
        <p14:creationId xmlns:p14="http://schemas.microsoft.com/office/powerpoint/2010/main" val="28716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95D4-849F-4946-A39D-ACD93715683E}"/>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C456B59C-1015-8040-BA23-2B3BDB6830A7}"/>
              </a:ext>
            </a:extLst>
          </p:cNvPr>
          <p:cNvSpPr>
            <a:spLocks noGrp="1"/>
          </p:cNvSpPr>
          <p:nvPr>
            <p:ph idx="1"/>
          </p:nvPr>
        </p:nvSpPr>
        <p:spPr/>
        <p:txBody>
          <a:bodyPr/>
          <a:lstStyle/>
          <a:p>
            <a:pPr marL="514350" indent="-514350">
              <a:buFont typeface="+mj-lt"/>
              <a:buAutoNum type="arabicPeriod"/>
            </a:pPr>
            <a:r>
              <a:rPr lang="en-US" dirty="0"/>
              <a:t>Translating major goals into actionable steps</a:t>
            </a:r>
          </a:p>
          <a:p>
            <a:pPr marL="514350" indent="-514350">
              <a:buFont typeface="+mj-lt"/>
              <a:buAutoNum type="arabicPeriod"/>
            </a:pPr>
            <a:r>
              <a:rPr lang="en-US" dirty="0"/>
              <a:t>Determining how the plan will be tracked</a:t>
            </a:r>
          </a:p>
          <a:p>
            <a:pPr marL="514350" indent="-514350">
              <a:buFont typeface="+mj-lt"/>
              <a:buAutoNum type="arabicPeriod"/>
            </a:pPr>
            <a:r>
              <a:rPr lang="en-US" dirty="0"/>
              <a:t>Identifying who is in charge of making sure objectives are accomplished</a:t>
            </a:r>
          </a:p>
          <a:p>
            <a:pPr marL="514350" indent="-514350">
              <a:buFont typeface="+mj-lt"/>
              <a:buAutoNum type="arabicPeriod"/>
            </a:pPr>
            <a:r>
              <a:rPr lang="en-US" dirty="0"/>
              <a:t>Communicating the status of the plan</a:t>
            </a:r>
          </a:p>
          <a:p>
            <a:pPr marL="514350" indent="-514350">
              <a:buFont typeface="+mj-lt"/>
              <a:buAutoNum type="arabicPeriod"/>
            </a:pPr>
            <a:r>
              <a:rPr lang="en-US" dirty="0"/>
              <a:t>Motivating and supporting staff members to make change</a:t>
            </a:r>
          </a:p>
        </p:txBody>
      </p:sp>
    </p:spTree>
    <p:extLst>
      <p:ext uri="{BB962C8B-B14F-4D97-AF65-F5344CB8AC3E}">
        <p14:creationId xmlns:p14="http://schemas.microsoft.com/office/powerpoint/2010/main" val="210720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0AB8-7D12-2B45-A81A-866D1D321EC1}"/>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6708852F-FF76-7C4B-B0A8-32E583DE2D0D}"/>
              </a:ext>
            </a:extLst>
          </p:cNvPr>
          <p:cNvSpPr>
            <a:spLocks noGrp="1"/>
          </p:cNvSpPr>
          <p:nvPr>
            <p:ph idx="1"/>
          </p:nvPr>
        </p:nvSpPr>
        <p:spPr/>
        <p:txBody>
          <a:bodyPr/>
          <a:lstStyle/>
          <a:p>
            <a:pPr fontAlgn="base"/>
            <a:r>
              <a:rPr lang="en-US" dirty="0"/>
              <a:t>Think more strategically about how to implement a strategic plan in their local context</a:t>
            </a:r>
          </a:p>
          <a:p>
            <a:pPr fontAlgn="base"/>
            <a:endParaRPr lang="en-US" dirty="0"/>
          </a:p>
          <a:p>
            <a:pPr fontAlgn="base"/>
            <a:r>
              <a:rPr lang="en-US" dirty="0"/>
              <a:t>Translate major strategic goals into concrete and </a:t>
            </a:r>
            <a:r>
              <a:rPr lang="en-US" dirty="0" err="1"/>
              <a:t>scaffolded</a:t>
            </a:r>
            <a:r>
              <a:rPr lang="en-US" dirty="0"/>
              <a:t> actions</a:t>
            </a:r>
          </a:p>
          <a:p>
            <a:pPr fontAlgn="base"/>
            <a:endParaRPr lang="en-US" dirty="0"/>
          </a:p>
          <a:p>
            <a:pPr fontAlgn="base"/>
            <a:r>
              <a:rPr lang="en-US" dirty="0"/>
              <a:t>Develop strategies to monitor and communicate the success of strategic plans</a:t>
            </a:r>
          </a:p>
          <a:p>
            <a:endParaRPr lang="en-US" dirty="0"/>
          </a:p>
        </p:txBody>
      </p:sp>
    </p:spTree>
    <p:extLst>
      <p:ext uri="{BB962C8B-B14F-4D97-AF65-F5344CB8AC3E}">
        <p14:creationId xmlns:p14="http://schemas.microsoft.com/office/powerpoint/2010/main" val="301527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BB4B-3515-A248-A7E7-BA7E8472803D}"/>
              </a:ext>
            </a:extLst>
          </p:cNvPr>
          <p:cNvSpPr>
            <a:spLocks noGrp="1"/>
          </p:cNvSpPr>
          <p:nvPr>
            <p:ph type="title"/>
          </p:nvPr>
        </p:nvSpPr>
        <p:spPr/>
        <p:txBody>
          <a:bodyPr/>
          <a:lstStyle/>
          <a:p>
            <a:r>
              <a:rPr lang="en-US" dirty="0"/>
              <a:t>Kotter’s 8 stage process</a:t>
            </a:r>
          </a:p>
        </p:txBody>
      </p:sp>
      <p:sp>
        <p:nvSpPr>
          <p:cNvPr id="3" name="Content Placeholder 2">
            <a:extLst>
              <a:ext uri="{FF2B5EF4-FFF2-40B4-BE49-F238E27FC236}">
                <a16:creationId xmlns:a16="http://schemas.microsoft.com/office/drawing/2014/main" id="{CBD5B822-5C4E-DF4A-92BA-14B16AED9ED3}"/>
              </a:ext>
            </a:extLst>
          </p:cNvPr>
          <p:cNvSpPr>
            <a:spLocks noGrp="1"/>
          </p:cNvSpPr>
          <p:nvPr>
            <p:ph sz="half" idx="1"/>
          </p:nvPr>
        </p:nvSpPr>
        <p:spPr/>
        <p:txBody>
          <a:bodyPr>
            <a:normAutofit/>
          </a:bodyPr>
          <a:lstStyle/>
          <a:p>
            <a:pPr marL="457200" indent="-457200">
              <a:buFont typeface="+mj-lt"/>
              <a:buAutoNum type="arabicPeriod"/>
            </a:pPr>
            <a:r>
              <a:rPr lang="en-US" dirty="0"/>
              <a:t>Establishing a sense of urgency</a:t>
            </a:r>
          </a:p>
          <a:p>
            <a:pPr marL="457200" indent="-457200">
              <a:buFont typeface="+mj-lt"/>
              <a:buAutoNum type="arabicPeriod"/>
            </a:pPr>
            <a:r>
              <a:rPr lang="en-US" dirty="0"/>
              <a:t>Creating the guiding coalition</a:t>
            </a:r>
          </a:p>
          <a:p>
            <a:pPr marL="457200" indent="-457200">
              <a:buFont typeface="+mj-lt"/>
              <a:buAutoNum type="arabicPeriod"/>
            </a:pPr>
            <a:r>
              <a:rPr lang="en-US" dirty="0"/>
              <a:t>Developing a vision and strategy</a:t>
            </a:r>
          </a:p>
          <a:p>
            <a:pPr marL="457200" indent="-457200">
              <a:buFont typeface="+mj-lt"/>
              <a:buAutoNum type="arabicPeriod"/>
            </a:pPr>
            <a:r>
              <a:rPr lang="en-US" dirty="0"/>
              <a:t>Communicating the change vision</a:t>
            </a:r>
          </a:p>
          <a:p>
            <a:endParaRPr lang="en-US" dirty="0"/>
          </a:p>
        </p:txBody>
      </p:sp>
      <p:sp>
        <p:nvSpPr>
          <p:cNvPr id="5" name="Content Placeholder 4">
            <a:extLst>
              <a:ext uri="{FF2B5EF4-FFF2-40B4-BE49-F238E27FC236}">
                <a16:creationId xmlns:a16="http://schemas.microsoft.com/office/drawing/2014/main" id="{778CEB81-4295-3347-BDB4-74F61A91CEB1}"/>
              </a:ext>
            </a:extLst>
          </p:cNvPr>
          <p:cNvSpPr>
            <a:spLocks noGrp="1"/>
          </p:cNvSpPr>
          <p:nvPr>
            <p:ph sz="half" idx="2"/>
          </p:nvPr>
        </p:nvSpPr>
        <p:spPr/>
        <p:txBody>
          <a:bodyPr>
            <a:normAutofit/>
          </a:bodyPr>
          <a:lstStyle/>
          <a:p>
            <a:pPr marL="514350" indent="-514350">
              <a:buFont typeface="+mj-lt"/>
              <a:buAutoNum type="arabicPeriod" startAt="5"/>
            </a:pPr>
            <a:r>
              <a:rPr lang="en-US" dirty="0"/>
              <a:t>Empowering employees for broad-based action</a:t>
            </a:r>
          </a:p>
          <a:p>
            <a:pPr marL="514350" indent="-514350">
              <a:buFont typeface="+mj-lt"/>
              <a:buAutoNum type="arabicPeriod" startAt="5"/>
            </a:pPr>
            <a:r>
              <a:rPr lang="en-US" dirty="0"/>
              <a:t>Generating short-term wins</a:t>
            </a:r>
          </a:p>
          <a:p>
            <a:pPr marL="514350" indent="-514350">
              <a:buFont typeface="+mj-lt"/>
              <a:buAutoNum type="arabicPeriod" startAt="5"/>
            </a:pPr>
            <a:r>
              <a:rPr lang="en-US" dirty="0"/>
              <a:t>Consolidating gains and producing more change</a:t>
            </a:r>
          </a:p>
          <a:p>
            <a:pPr marL="514350" indent="-514350">
              <a:buFont typeface="+mj-lt"/>
              <a:buAutoNum type="arabicPeriod" startAt="5"/>
            </a:pPr>
            <a:r>
              <a:rPr lang="en-US" dirty="0"/>
              <a:t>Anchoring new approaches in the culture</a:t>
            </a:r>
          </a:p>
          <a:p>
            <a:endParaRPr lang="en-US" dirty="0"/>
          </a:p>
        </p:txBody>
      </p:sp>
      <p:sp>
        <p:nvSpPr>
          <p:cNvPr id="4" name="Rectangle 3">
            <a:extLst>
              <a:ext uri="{FF2B5EF4-FFF2-40B4-BE49-F238E27FC236}">
                <a16:creationId xmlns:a16="http://schemas.microsoft.com/office/drawing/2014/main" id="{3C84B2B1-9046-8743-96A1-0668EDB81D54}"/>
              </a:ext>
            </a:extLst>
          </p:cNvPr>
          <p:cNvSpPr/>
          <p:nvPr/>
        </p:nvSpPr>
        <p:spPr>
          <a:xfrm>
            <a:off x="838200" y="5506930"/>
            <a:ext cx="7562850" cy="369332"/>
          </a:xfrm>
          <a:prstGeom prst="rect">
            <a:avLst/>
          </a:prstGeom>
        </p:spPr>
        <p:txBody>
          <a:bodyPr wrap="square">
            <a:spAutoFit/>
          </a:bodyPr>
          <a:lstStyle/>
          <a:p>
            <a:r>
              <a:rPr lang="en-US" dirty="0"/>
              <a:t>Kotter, John. (1996). </a:t>
            </a:r>
            <a:r>
              <a:rPr lang="en-US" i="1" dirty="0"/>
              <a:t>Leading Change</a:t>
            </a:r>
            <a:r>
              <a:rPr lang="en-US" dirty="0"/>
              <a:t>. Boston, Harvard Business School Press.</a:t>
            </a:r>
          </a:p>
        </p:txBody>
      </p:sp>
    </p:spTree>
    <p:extLst>
      <p:ext uri="{BB962C8B-B14F-4D97-AF65-F5344CB8AC3E}">
        <p14:creationId xmlns:p14="http://schemas.microsoft.com/office/powerpoint/2010/main" val="315539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D5959C-8F3F-0C41-A8BF-48FF37D438DF}"/>
              </a:ext>
            </a:extLst>
          </p:cNvPr>
          <p:cNvSpPr>
            <a:spLocks noGrp="1"/>
          </p:cNvSpPr>
          <p:nvPr>
            <p:ph type="title"/>
          </p:nvPr>
        </p:nvSpPr>
        <p:spPr/>
        <p:txBody>
          <a:bodyPr/>
          <a:lstStyle/>
          <a:p>
            <a:r>
              <a:rPr lang="en-US" dirty="0"/>
              <a:t>Stage 1: Establishing a sense of urgency </a:t>
            </a:r>
          </a:p>
        </p:txBody>
      </p:sp>
      <p:pic>
        <p:nvPicPr>
          <p:cNvPr id="7" name="Content Placeholder 5">
            <a:extLst>
              <a:ext uri="{FF2B5EF4-FFF2-40B4-BE49-F238E27FC236}">
                <a16:creationId xmlns:a16="http://schemas.microsoft.com/office/drawing/2014/main" id="{2B7C8626-3FB3-1B4C-9F76-03CCC1310C61}"/>
              </a:ext>
            </a:extLst>
          </p:cNvPr>
          <p:cNvPicPr>
            <a:picLocks noGrp="1" noChangeAspect="1"/>
          </p:cNvPicPr>
          <p:nvPr>
            <p:ph idx="1"/>
          </p:nvPr>
        </p:nvPicPr>
        <p:blipFill>
          <a:blip r:embed="rId3"/>
          <a:stretch>
            <a:fillRect/>
          </a:stretch>
        </p:blipFill>
        <p:spPr>
          <a:xfrm>
            <a:off x="2969654" y="1554163"/>
            <a:ext cx="7515947" cy="4351338"/>
          </a:xfrm>
        </p:spPr>
      </p:pic>
      <p:sp>
        <p:nvSpPr>
          <p:cNvPr id="8" name="TextBox 7">
            <a:extLst>
              <a:ext uri="{FF2B5EF4-FFF2-40B4-BE49-F238E27FC236}">
                <a16:creationId xmlns:a16="http://schemas.microsoft.com/office/drawing/2014/main" id="{1500FB40-7431-2442-9BB3-EC52D6CFF671}"/>
              </a:ext>
            </a:extLst>
          </p:cNvPr>
          <p:cNvSpPr txBox="1"/>
          <p:nvPr/>
        </p:nvSpPr>
        <p:spPr>
          <a:xfrm>
            <a:off x="1328739" y="2171840"/>
            <a:ext cx="1800224" cy="707886"/>
          </a:xfrm>
          <a:prstGeom prst="rect">
            <a:avLst/>
          </a:prstGeom>
          <a:noFill/>
        </p:spPr>
        <p:txBody>
          <a:bodyPr wrap="square" rtlCol="0">
            <a:spAutoFit/>
          </a:bodyPr>
          <a:lstStyle/>
          <a:p>
            <a:r>
              <a:rPr lang="en-US" sz="2000" dirty="0">
                <a:solidFill>
                  <a:schemeClr val="accent2"/>
                </a:solidFill>
                <a:latin typeface="Helvetica" pitchFamily="2" charset="0"/>
              </a:rPr>
              <a:t>Sources of complacency</a:t>
            </a:r>
          </a:p>
        </p:txBody>
      </p:sp>
    </p:spTree>
    <p:extLst>
      <p:ext uri="{BB962C8B-B14F-4D97-AF65-F5344CB8AC3E}">
        <p14:creationId xmlns:p14="http://schemas.microsoft.com/office/powerpoint/2010/main" val="200134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Urgency</a:t>
            </a:r>
          </a:p>
        </p:txBody>
      </p:sp>
      <p:sp>
        <p:nvSpPr>
          <p:cNvPr id="3" name="Content Placeholder 2"/>
          <p:cNvSpPr>
            <a:spLocks noGrp="1"/>
          </p:cNvSpPr>
          <p:nvPr>
            <p:ph idx="1"/>
          </p:nvPr>
        </p:nvSpPr>
        <p:spPr/>
        <p:txBody>
          <a:bodyPr/>
          <a:lstStyle/>
          <a:p>
            <a:r>
              <a:rPr lang="en-US" dirty="0"/>
              <a:t>Financial</a:t>
            </a:r>
          </a:p>
          <a:p>
            <a:r>
              <a:rPr lang="en-US" dirty="0"/>
              <a:t>Changes in library leadership</a:t>
            </a:r>
          </a:p>
          <a:p>
            <a:r>
              <a:rPr lang="en-US" dirty="0"/>
              <a:t>Institutional changes (university leadership, degrees and programs, etc.)</a:t>
            </a:r>
          </a:p>
          <a:p>
            <a:r>
              <a:rPr lang="en-US" dirty="0"/>
              <a:t>Demographic changes</a:t>
            </a:r>
          </a:p>
          <a:p>
            <a:r>
              <a:rPr lang="en-US" dirty="0"/>
              <a:t>Higher Education Landscape</a:t>
            </a:r>
          </a:p>
          <a:p>
            <a:r>
              <a:rPr lang="en-US" dirty="0"/>
              <a:t>Public trust/perception</a:t>
            </a:r>
          </a:p>
        </p:txBody>
      </p:sp>
    </p:spTree>
    <p:extLst>
      <p:ext uri="{BB962C8B-B14F-4D97-AF65-F5344CB8AC3E}">
        <p14:creationId xmlns:p14="http://schemas.microsoft.com/office/powerpoint/2010/main" val="205235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What urgency do see for strategic planning in your library? </a:t>
            </a:r>
          </a:p>
        </p:txBody>
      </p:sp>
      <p:sp>
        <p:nvSpPr>
          <p:cNvPr id="3" name="Content Placeholder 2"/>
          <p:cNvSpPr>
            <a:spLocks noGrp="1"/>
          </p:cNvSpPr>
          <p:nvPr>
            <p:ph idx="1"/>
          </p:nvPr>
        </p:nvSpPr>
        <p:spPr/>
        <p:txBody>
          <a:bodyPr/>
          <a:lstStyle/>
          <a:p>
            <a:pPr marL="514350" indent="-514350">
              <a:buFont typeface="+mj-lt"/>
              <a:buAutoNum type="alphaUcPeriod"/>
            </a:pPr>
            <a:r>
              <a:rPr lang="en-US" dirty="0"/>
              <a:t>Financial</a:t>
            </a:r>
          </a:p>
          <a:p>
            <a:pPr marL="514350" indent="-514350">
              <a:buFont typeface="+mj-lt"/>
              <a:buAutoNum type="alphaUcPeriod"/>
            </a:pPr>
            <a:r>
              <a:rPr lang="en-US" dirty="0"/>
              <a:t>Changes in library leadership</a:t>
            </a:r>
          </a:p>
          <a:p>
            <a:pPr marL="514350" indent="-514350">
              <a:buFont typeface="+mj-lt"/>
              <a:buAutoNum type="alphaUcPeriod"/>
            </a:pPr>
            <a:r>
              <a:rPr lang="en-US" dirty="0"/>
              <a:t>Institutional changes (university leadership, degrees and programs, etc.)</a:t>
            </a:r>
          </a:p>
          <a:p>
            <a:pPr marL="514350" indent="-514350">
              <a:buFont typeface="+mj-lt"/>
              <a:buAutoNum type="alphaUcPeriod"/>
            </a:pPr>
            <a:r>
              <a:rPr lang="en-US" dirty="0"/>
              <a:t>Demographic changes</a:t>
            </a:r>
          </a:p>
          <a:p>
            <a:pPr marL="514350" indent="-514350">
              <a:buFont typeface="+mj-lt"/>
              <a:buAutoNum type="alphaUcPeriod"/>
            </a:pPr>
            <a:r>
              <a:rPr lang="en-US" dirty="0"/>
              <a:t>Higher Education Landscape</a:t>
            </a:r>
          </a:p>
          <a:p>
            <a:pPr marL="514350" indent="-514350">
              <a:buFont typeface="+mj-lt"/>
              <a:buAutoNum type="alphaUcPeriod"/>
            </a:pPr>
            <a:r>
              <a:rPr lang="en-US" dirty="0"/>
              <a:t>Public trust/perception</a:t>
            </a:r>
          </a:p>
          <a:p>
            <a:pPr marL="514350" indent="-514350">
              <a:buFont typeface="+mj-lt"/>
              <a:buAutoNum type="alphaUcPeriod"/>
            </a:pPr>
            <a:r>
              <a:rPr lang="en-US" dirty="0"/>
              <a:t>Other?</a:t>
            </a:r>
          </a:p>
        </p:txBody>
      </p:sp>
    </p:spTree>
    <p:extLst>
      <p:ext uri="{BB962C8B-B14F-4D97-AF65-F5344CB8AC3E}">
        <p14:creationId xmlns:p14="http://schemas.microsoft.com/office/powerpoint/2010/main" val="1745784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RL Virtual Meetings Template  -  Repaired" id="{0DD143F9-A8C3-4E3B-861B-79133C98CB9D}" vid="{BB26040C-1366-4797-8776-5AD83C453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2137</TotalTime>
  <Words>2893</Words>
  <Application>Microsoft Macintosh PowerPoint</Application>
  <PresentationFormat>Widescreen</PresentationFormat>
  <Paragraphs>351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Helvetica</vt:lpstr>
      <vt:lpstr>ZapfHumnst Dm BT</vt:lpstr>
      <vt:lpstr>Office Theme</vt:lpstr>
      <vt:lpstr>Not stuck in a drawer: Successfully implementing a strategic plan</vt:lpstr>
      <vt:lpstr>Introductions</vt:lpstr>
      <vt:lpstr>Share in the chat box:</vt:lpstr>
      <vt:lpstr>Challenges</vt:lpstr>
      <vt:lpstr>Goals</vt:lpstr>
      <vt:lpstr>Kotter’s 8 stage process</vt:lpstr>
      <vt:lpstr>Stage 1: Establishing a sense of urgency </vt:lpstr>
      <vt:lpstr>Examples of Urgency</vt:lpstr>
      <vt:lpstr>Poll- What urgency do see for strategic planning in your library? </vt:lpstr>
      <vt:lpstr>Stage 2: Creating the guiding coalition </vt:lpstr>
      <vt:lpstr>Stage 3: Developing a vision and strategy</vt:lpstr>
      <vt:lpstr>Stage 4: Communicating the change vision</vt:lpstr>
      <vt:lpstr>Strategic Plan Structure</vt:lpstr>
      <vt:lpstr>Strategic Priorities</vt:lpstr>
      <vt:lpstr>Example Goals: Redefine &amp; Transform Collections</vt:lpstr>
      <vt:lpstr>Develop a Communication Strategy</vt:lpstr>
      <vt:lpstr>Stage 5: Empowering employees for broad-based action</vt:lpstr>
      <vt:lpstr>Poll- What barrier to empowerment might you need to address? </vt:lpstr>
      <vt:lpstr>Stage 6: Generating short-term wins</vt:lpstr>
      <vt:lpstr>Assigning Leads</vt:lpstr>
      <vt:lpstr>Monitoring the Plan</vt:lpstr>
      <vt:lpstr>Measures of Success</vt:lpstr>
      <vt:lpstr>Tracking the Plan</vt:lpstr>
      <vt:lpstr>Stage 6: Generating short-term wins</vt:lpstr>
      <vt:lpstr>Stage 7: Consolidating gains and producing more change</vt:lpstr>
      <vt:lpstr>Stage 8: Anchoring new approaches in the culture </vt:lpstr>
      <vt:lpstr>Kotter’s 8 stage process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stuck in a drawer: Successfully implementing a strategic plan</dc:title>
  <dc:creator>Microsoft Office User</dc:creator>
  <cp:lastModifiedBy>Microsoft Office User</cp:lastModifiedBy>
  <cp:revision>57</cp:revision>
  <cp:lastPrinted>2019-05-07T15:26:25Z</cp:lastPrinted>
  <dcterms:created xsi:type="dcterms:W3CDTF">2019-03-06T23:45:20Z</dcterms:created>
  <dcterms:modified xsi:type="dcterms:W3CDTF">2019-05-07T17:43:28Z</dcterms:modified>
</cp:coreProperties>
</file>