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61" r:id="rId3"/>
    <p:sldId id="359" r:id="rId4"/>
    <p:sldId id="268" r:id="rId5"/>
    <p:sldId id="351" r:id="rId6"/>
    <p:sldId id="285" r:id="rId7"/>
    <p:sldId id="352" r:id="rId8"/>
    <p:sldId id="312" r:id="rId9"/>
    <p:sldId id="319" r:id="rId10"/>
    <p:sldId id="367" r:id="rId11"/>
    <p:sldId id="314" r:id="rId12"/>
    <p:sldId id="308" r:id="rId13"/>
    <p:sldId id="366" r:id="rId14"/>
    <p:sldId id="354" r:id="rId15"/>
    <p:sldId id="355" r:id="rId16"/>
    <p:sldId id="384" r:id="rId17"/>
    <p:sldId id="353" r:id="rId18"/>
    <p:sldId id="368" r:id="rId19"/>
    <p:sldId id="378" r:id="rId20"/>
    <p:sldId id="370" r:id="rId21"/>
    <p:sldId id="371" r:id="rId22"/>
    <p:sldId id="362" r:id="rId23"/>
    <p:sldId id="376" r:id="rId24"/>
    <p:sldId id="372" r:id="rId25"/>
    <p:sldId id="373" r:id="rId26"/>
    <p:sldId id="382" r:id="rId27"/>
    <p:sldId id="374" r:id="rId28"/>
    <p:sldId id="383" r:id="rId29"/>
    <p:sldId id="381" r:id="rId30"/>
    <p:sldId id="377" r:id="rId31"/>
    <p:sldId id="379" r:id="rId32"/>
    <p:sldId id="3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495" autoAdjust="0"/>
    <p:restoredTop sz="85157" autoAdjust="0"/>
  </p:normalViewPr>
  <p:slideViewPr>
    <p:cSldViewPr>
      <p:cViewPr varScale="1">
        <p:scale>
          <a:sx n="58" d="100"/>
          <a:sy n="58" d="100"/>
        </p:scale>
        <p:origin x="84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79A3C2-5066-4BB3-A49B-CC6CD5ACEAAD}" type="datetimeFigureOut">
              <a:rPr lang="en-US" smtClean="0"/>
              <a:pPr/>
              <a:t>6/27/2018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0D848-9BA0-4810-96A5-E9059480A5CA}" type="slidenum">
              <a:rPr lang="en-US" smtClean="0"/>
              <a:pPr/>
              <a:t>‹#›</a:t>
            </a:fld>
            <a:endParaRPr lang="en-US"/>
          </a:p>
        </p:txBody>
      </p:sp>
    </p:spTree>
    <p:extLst>
      <p:ext uri="{BB962C8B-B14F-4D97-AF65-F5344CB8AC3E}">
        <p14:creationId xmlns:p14="http://schemas.microsoft.com/office/powerpoint/2010/main" val="314046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jisc.ac.uk/reports/a-national-monograph-strategy-roadma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atahub.io/organization?q=Library&amp;sort=name+as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3.org/2001/s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20http:/www.reeep.org/LOD-the-Essential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3.org/DesignIssues/LinkedData.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ediamapproject.org/project_situation.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We are leaving MARC and transitioning into RDA in order to make our bibliographic information accessible on the Semantic Web.</a:t>
            </a:r>
          </a:p>
          <a:p>
            <a:endParaRPr lang="en-US" baseline="0" dirty="0"/>
          </a:p>
          <a:p>
            <a:r>
              <a:rPr lang="en-US" baseline="0" dirty="0"/>
              <a:t>“…</a:t>
            </a:r>
            <a:r>
              <a:rPr lang="en-US" dirty="0"/>
              <a:t>the role of the national library is increasingly moving from a focus on ‘stored knowledge’ to one where ‘smart knowledge’ is paramount.” Libraries will increasingly be linking and connecting to content, which means that local collections will need to be placed within a larger national, and even international, context.</a:t>
            </a:r>
          </a:p>
          <a:p>
            <a:endParaRPr lang="en-US" dirty="0"/>
          </a:p>
          <a:p>
            <a:r>
              <a:rPr lang="en-US" dirty="0"/>
              <a:t>Jisc. (2015, </a:t>
            </a:r>
            <a:r>
              <a:rPr lang="en-US" i="1" dirty="0"/>
              <a:t>March</a:t>
            </a:r>
            <a:r>
              <a:rPr lang="en-US" dirty="0"/>
              <a:t> 17). </a:t>
            </a:r>
            <a:r>
              <a:rPr lang="en-US" i="1" dirty="0"/>
              <a:t>Report:</a:t>
            </a:r>
            <a:r>
              <a:rPr lang="en-US" i="1" baseline="0" dirty="0"/>
              <a:t> A national monograph strategy roadmap</a:t>
            </a:r>
            <a:r>
              <a:rPr lang="en-US" baseline="0" dirty="0"/>
              <a:t>. Downloaded March 30, 2015 from: </a:t>
            </a:r>
            <a:r>
              <a:rPr lang="en-US" sz="1200" u="sng" kern="1200" dirty="0">
                <a:solidFill>
                  <a:schemeClr val="tx1"/>
                </a:solidFill>
                <a:effectLst/>
                <a:latin typeface="+mn-lt"/>
                <a:ea typeface="+mn-ea"/>
                <a:cs typeface="+mn-cs"/>
                <a:hlinkClick r:id="rId3"/>
              </a:rPr>
              <a:t>http://www.jisc.ac.uk/reports/a-national-monograph-strategy-roadmap</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a:t>
            </a:fld>
            <a:endParaRPr lang="en-US"/>
          </a:p>
        </p:txBody>
      </p:sp>
    </p:spTree>
    <p:extLst>
      <p:ext uri="{BB962C8B-B14F-4D97-AF65-F5344CB8AC3E}">
        <p14:creationId xmlns:p14="http://schemas.microsoft.com/office/powerpoint/2010/main" val="298139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the </a:t>
            </a:r>
            <a:r>
              <a:rPr lang="en-US" b="1" dirty="0" err="1"/>
              <a:t>Datahub</a:t>
            </a:r>
            <a:endParaRPr lang="en-US" b="1" dirty="0"/>
          </a:p>
          <a:p>
            <a:r>
              <a:rPr lang="en-US" dirty="0"/>
              <a:t>The </a:t>
            </a:r>
            <a:r>
              <a:rPr lang="en-US" dirty="0" err="1"/>
              <a:t>Datahub</a:t>
            </a:r>
            <a:r>
              <a:rPr lang="en-US" dirty="0"/>
              <a:t> provides the means</a:t>
            </a:r>
            <a:r>
              <a:rPr lang="en-US" baseline="0" dirty="0"/>
              <a:t> to </a:t>
            </a:r>
            <a:r>
              <a:rPr lang="en-US" dirty="0"/>
              <a:t>freely search</a:t>
            </a:r>
            <a:r>
              <a:rPr lang="en-US" baseline="0" dirty="0"/>
              <a:t> </a:t>
            </a:r>
            <a:r>
              <a:rPr lang="en-US" dirty="0"/>
              <a:t>data, register published datasets, create and manage groups of datasets, and get updates from datasets and groups you're interested in.</a:t>
            </a:r>
          </a:p>
          <a:p>
            <a:r>
              <a:rPr lang="en-US" dirty="0"/>
              <a:t>Accessed April 5, 2015 from:</a:t>
            </a:r>
          </a:p>
          <a:p>
            <a:r>
              <a:rPr lang="en-US" sz="1200" u="sng" kern="1200" dirty="0">
                <a:solidFill>
                  <a:schemeClr val="tx1"/>
                </a:solidFill>
                <a:effectLst/>
                <a:latin typeface="+mn-lt"/>
                <a:ea typeface="+mn-ea"/>
                <a:cs typeface="+mn-cs"/>
                <a:hlinkClick r:id="rId3"/>
              </a:rPr>
              <a:t>http://datahub.io/organization?q=Library&amp;sort=name+asc</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10</a:t>
            </a:fld>
            <a:endParaRPr lang="en-US"/>
          </a:p>
        </p:txBody>
      </p:sp>
    </p:spTree>
    <p:extLst>
      <p:ext uri="{BB962C8B-B14F-4D97-AF65-F5344CB8AC3E}">
        <p14:creationId xmlns:p14="http://schemas.microsoft.com/office/powerpoint/2010/main" val="399212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of Congress provides unique identifiers</a:t>
            </a:r>
            <a:r>
              <a:rPr lang="en-US" baseline="0" dirty="0" smtClean="0"/>
              <a:t> for their authorities and vocabularies through their LC Linked Data Service.</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11</a:t>
            </a:fld>
            <a:endParaRPr lang="en-US"/>
          </a:p>
        </p:txBody>
      </p:sp>
    </p:spTree>
    <p:extLst>
      <p:ext uri="{BB962C8B-B14F-4D97-AF65-F5344CB8AC3E}">
        <p14:creationId xmlns:p14="http://schemas.microsoft.com/office/powerpoint/2010/main" val="3832891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OCLC administers the Virtual International</a:t>
            </a:r>
            <a:r>
              <a:rPr lang="en-US" baseline="0" dirty="0" smtClean="0"/>
              <a:t> Authority File which links the authority files of National Libraries and other authority files, such as the Getty.</a:t>
            </a:r>
            <a:endParaRPr lang="en-US" dirty="0" smtClean="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12</a:t>
            </a:fld>
            <a:endParaRPr lang="en-US"/>
          </a:p>
        </p:txBody>
      </p:sp>
    </p:spTree>
    <p:extLst>
      <p:ext uri="{BB962C8B-B14F-4D97-AF65-F5344CB8AC3E}">
        <p14:creationId xmlns:p14="http://schemas.microsoft.com/office/powerpoint/2010/main" val="23173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OCLC uses</a:t>
            </a:r>
            <a:r>
              <a:rPr lang="en-US" baseline="0" dirty="0" smtClean="0"/>
              <a:t> these links in their </a:t>
            </a:r>
            <a:r>
              <a:rPr lang="en-US" baseline="0" dirty="0" err="1" smtClean="0"/>
              <a:t>WorldCat</a:t>
            </a:r>
            <a:r>
              <a:rPr lang="en-US" baseline="0" dirty="0" smtClean="0"/>
              <a:t> Discovery services, formerly </a:t>
            </a:r>
            <a:r>
              <a:rPr lang="en-US" baseline="0" dirty="0" err="1" smtClean="0"/>
              <a:t>WorldCat</a:t>
            </a:r>
            <a:r>
              <a:rPr lang="en-US" baseline="0" dirty="0" smtClean="0"/>
              <a:t> </a:t>
            </a:r>
            <a:r>
              <a:rPr lang="en-US" baseline="0" dirty="0" smtClean="0"/>
              <a:t>Identities to provide an array of information in a user friendly interface.</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13</a:t>
            </a:fld>
            <a:endParaRPr lang="en-US"/>
          </a:p>
        </p:txBody>
      </p:sp>
    </p:spTree>
    <p:extLst>
      <p:ext uri="{BB962C8B-B14F-4D97-AF65-F5344CB8AC3E}">
        <p14:creationId xmlns:p14="http://schemas.microsoft.com/office/powerpoint/2010/main" val="1125636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Scrolling down a Wikipedia page brings you to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14</a:t>
            </a:fld>
            <a:endParaRPr lang="en-US"/>
          </a:p>
        </p:txBody>
      </p:sp>
    </p:spTree>
    <p:extLst>
      <p:ext uri="{BB962C8B-B14F-4D97-AF65-F5344CB8AC3E}">
        <p14:creationId xmlns:p14="http://schemas.microsoft.com/office/powerpoint/2010/main" val="700781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authority control links.</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15</a:t>
            </a:fld>
            <a:endParaRPr lang="en-US"/>
          </a:p>
        </p:txBody>
      </p:sp>
    </p:spTree>
    <p:extLst>
      <p:ext uri="{BB962C8B-B14F-4D97-AF65-F5344CB8AC3E}">
        <p14:creationId xmlns:p14="http://schemas.microsoft.com/office/powerpoint/2010/main" val="1719761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describes the editing community’s consensus of norms and practices for</a:t>
            </a:r>
            <a:r>
              <a:rPr lang="en-US" baseline="0" dirty="0" smtClean="0"/>
              <a:t> adding authority control to Wikipedia articles. Click on the slide to access the link to the page.</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16</a:t>
            </a:fld>
            <a:endParaRPr lang="en-US"/>
          </a:p>
        </p:txBody>
      </p:sp>
    </p:spTree>
    <p:extLst>
      <p:ext uri="{BB962C8B-B14F-4D97-AF65-F5344CB8AC3E}">
        <p14:creationId xmlns:p14="http://schemas.microsoft.com/office/powerpoint/2010/main" val="101905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Linked Open Data (LOD)</a:t>
            </a:r>
            <a:r>
              <a:rPr lang="en-US" baseline="0" dirty="0" smtClean="0"/>
              <a:t> Cloud </a:t>
            </a:r>
            <a:r>
              <a:rPr lang="en-US" dirty="0" smtClean="0"/>
              <a:t>represents the linked vocabularies in </a:t>
            </a:r>
            <a:r>
              <a:rPr lang="en-US" dirty="0" err="1" smtClean="0"/>
              <a:t>Dbpedia</a:t>
            </a:r>
            <a:r>
              <a:rPr lang="en-US" dirty="0" smtClean="0"/>
              <a:t>,</a:t>
            </a:r>
            <a:r>
              <a:rPr lang="en-US" baseline="0" dirty="0" smtClean="0"/>
              <a:t> the Linked Data version of Wikipedia.</a:t>
            </a:r>
            <a:endParaRPr lang="en-US" dirty="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17</a:t>
            </a:fld>
            <a:endParaRPr lang="en-US"/>
          </a:p>
        </p:txBody>
      </p:sp>
    </p:spTree>
    <p:extLst>
      <p:ext uri="{BB962C8B-B14F-4D97-AF65-F5344CB8AC3E}">
        <p14:creationId xmlns:p14="http://schemas.microsoft.com/office/powerpoint/2010/main" val="312648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Datahub</a:t>
            </a:r>
            <a:r>
              <a:rPr lang="en-US" baseline="0" dirty="0" smtClean="0"/>
              <a:t> provides information on libraries contributing datasets to the Linked Open Data Cloud.</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18</a:t>
            </a:fld>
            <a:endParaRPr lang="en-US"/>
          </a:p>
        </p:txBody>
      </p:sp>
    </p:spTree>
    <p:extLst>
      <p:ext uri="{BB962C8B-B14F-4D97-AF65-F5344CB8AC3E}">
        <p14:creationId xmlns:p14="http://schemas.microsoft.com/office/powerpoint/2010/main" val="344282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Transforming a MARC record such as this one into RDF</a:t>
            </a:r>
            <a:r>
              <a:rPr lang="en-US" baseline="0" smtClean="0"/>
              <a:t> XML results in …</a:t>
            </a:r>
            <a:endParaRPr lang="en-US" smtClean="0"/>
          </a:p>
          <a:p>
            <a:endParaRPr lang="en-US"/>
          </a:p>
        </p:txBody>
      </p:sp>
      <p:sp>
        <p:nvSpPr>
          <p:cNvPr id="4" name="Slide Number Placeholder 3"/>
          <p:cNvSpPr>
            <a:spLocks noGrp="1"/>
          </p:cNvSpPr>
          <p:nvPr>
            <p:ph type="sldNum" sz="quarter" idx="10"/>
          </p:nvPr>
        </p:nvSpPr>
        <p:spPr/>
        <p:txBody>
          <a:bodyPr/>
          <a:lstStyle/>
          <a:p>
            <a:fld id="{6640D848-9BA0-4810-96A5-E9059480A5CA}" type="slidenum">
              <a:rPr lang="en-US" smtClean="0"/>
              <a:pPr/>
              <a:t>19</a:t>
            </a:fld>
            <a:endParaRPr lang="en-US"/>
          </a:p>
        </p:txBody>
      </p:sp>
    </p:spTree>
    <p:extLst>
      <p:ext uri="{BB962C8B-B14F-4D97-AF65-F5344CB8AC3E}">
        <p14:creationId xmlns:p14="http://schemas.microsoft.com/office/powerpoint/2010/main" val="407928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a:t>
            </a:fld>
            <a:endParaRPr lang="en-US"/>
          </a:p>
        </p:txBody>
      </p:sp>
    </p:spTree>
    <p:extLst>
      <p:ext uri="{BB962C8B-B14F-4D97-AF65-F5344CB8AC3E}">
        <p14:creationId xmlns:p14="http://schemas.microsoft.com/office/powerpoint/2010/main" val="187811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a:t>
            </a:r>
            <a:r>
              <a:rPr lang="en-US" baseline="0" dirty="0" smtClean="0"/>
              <a:t>graph </a:t>
            </a:r>
            <a:r>
              <a:rPr lang="en-US" baseline="0" dirty="0" smtClean="0"/>
              <a:t>form of the information in the MARC record, </a:t>
            </a:r>
            <a:r>
              <a:rPr lang="en-US" baseline="0" dirty="0" smtClean="0"/>
              <a:t>visually showing the relationships between information nodes in the record.</a:t>
            </a:r>
            <a:endParaRPr lang="en-US" dirty="0" smtClean="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20</a:t>
            </a:fld>
            <a:endParaRPr lang="en-US"/>
          </a:p>
        </p:txBody>
      </p:sp>
    </p:spTree>
    <p:extLst>
      <p:ext uri="{BB962C8B-B14F-4D97-AF65-F5344CB8AC3E}">
        <p14:creationId xmlns:p14="http://schemas.microsoft.com/office/powerpoint/2010/main" val="377620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27</a:t>
            </a:fld>
            <a:endParaRPr lang="en-US"/>
          </a:p>
        </p:txBody>
      </p:sp>
    </p:spTree>
    <p:extLst>
      <p:ext uri="{BB962C8B-B14F-4D97-AF65-F5344CB8AC3E}">
        <p14:creationId xmlns:p14="http://schemas.microsoft.com/office/powerpoint/2010/main" val="4224499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28</a:t>
            </a:fld>
            <a:endParaRPr lang="en-US"/>
          </a:p>
        </p:txBody>
      </p:sp>
    </p:spTree>
    <p:extLst>
      <p:ext uri="{BB962C8B-B14F-4D97-AF65-F5344CB8AC3E}">
        <p14:creationId xmlns:p14="http://schemas.microsoft.com/office/powerpoint/2010/main" val="3845960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29</a:t>
            </a:fld>
            <a:endParaRPr lang="en-US"/>
          </a:p>
        </p:txBody>
      </p:sp>
    </p:spTree>
    <p:extLst>
      <p:ext uri="{BB962C8B-B14F-4D97-AF65-F5344CB8AC3E}">
        <p14:creationId xmlns:p14="http://schemas.microsoft.com/office/powerpoint/2010/main" val="3279358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32</a:t>
            </a:fld>
            <a:endParaRPr lang="en-US"/>
          </a:p>
        </p:txBody>
      </p:sp>
    </p:spTree>
    <p:extLst>
      <p:ext uri="{BB962C8B-B14F-4D97-AF65-F5344CB8AC3E}">
        <p14:creationId xmlns:p14="http://schemas.microsoft.com/office/powerpoint/2010/main" val="121978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0D848-9BA0-4810-96A5-E9059480A5CA}" type="slidenum">
              <a:rPr lang="en-US" smtClean="0"/>
              <a:pPr/>
              <a:t>3</a:t>
            </a:fld>
            <a:endParaRPr lang="en-US"/>
          </a:p>
        </p:txBody>
      </p:sp>
    </p:spTree>
    <p:extLst>
      <p:ext uri="{BB962C8B-B14F-4D97-AF65-F5344CB8AC3E}">
        <p14:creationId xmlns:p14="http://schemas.microsoft.com/office/powerpoint/2010/main" val="421776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Semantic Web is a collaborative effort led by then World Wide Web Consortium (W3C) to provide a framework that allows data to be shared and reused across application, enterprise, and community boundaries. </a:t>
            </a:r>
          </a:p>
          <a:p>
            <a:endParaRPr lang="en-US" dirty="0"/>
          </a:p>
          <a:p>
            <a:pPr indent="0">
              <a:buNone/>
            </a:pPr>
            <a:endParaRPr lang="en-US" sz="1100" dirty="0"/>
          </a:p>
          <a:p>
            <a:pPr indent="0">
              <a:buNone/>
            </a:pPr>
            <a:r>
              <a:rPr lang="en-US" sz="1000" dirty="0"/>
              <a:t>W3C. </a:t>
            </a:r>
            <a:r>
              <a:rPr lang="en-US" sz="1000" i="1" dirty="0"/>
              <a:t>What is the Semantic Web? </a:t>
            </a:r>
            <a:r>
              <a:rPr lang="en-US" sz="1000" dirty="0"/>
              <a:t>Downloaded February 12, 2014 from </a:t>
            </a:r>
            <a:r>
              <a:rPr lang="en-US" sz="1000" dirty="0">
                <a:hlinkClick r:id="rId3"/>
              </a:rPr>
              <a:t>http://www.w3.org/2001/sw/</a:t>
            </a:r>
            <a:r>
              <a:rPr lang="en-US" sz="1000" dirty="0"/>
              <a:t> </a:t>
            </a:r>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4</a:t>
            </a:fld>
            <a:endParaRPr lang="en-US"/>
          </a:p>
        </p:txBody>
      </p:sp>
    </p:spTree>
    <p:extLst>
      <p:ext uri="{BB962C8B-B14F-4D97-AF65-F5344CB8AC3E}">
        <p14:creationId xmlns:p14="http://schemas.microsoft.com/office/powerpoint/2010/main" val="162775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t>The goal of the Semantic Web is to move from a Web of Documents to an open inter-connected Web of Data by doing the following using Open Linked Data:</a:t>
            </a:r>
          </a:p>
          <a:p>
            <a:pPr marL="346075" indent="-346075">
              <a:buFont typeface="Wingdings" panose="05000000000000000000" pitchFamily="2" charset="2"/>
              <a:buChar char="ü"/>
            </a:pPr>
            <a:endParaRPr lang="en-US" dirty="0"/>
          </a:p>
          <a:p>
            <a:pPr marL="346075" indent="-346075">
              <a:buFont typeface="Wingdings" panose="05000000000000000000" pitchFamily="2" charset="2"/>
              <a:buChar char="ü"/>
            </a:pPr>
            <a:r>
              <a:rPr lang="en-US" dirty="0"/>
              <a:t>Provide valuable, agreed-upon information in a standard, open </a:t>
            </a:r>
          </a:p>
          <a:p>
            <a:pPr marL="346075" indent="0">
              <a:buNone/>
            </a:pPr>
            <a:r>
              <a:rPr lang="en-US" dirty="0"/>
              <a:t>format.</a:t>
            </a:r>
          </a:p>
          <a:p>
            <a:pPr marL="346075" indent="-346075">
              <a:buNone/>
            </a:pPr>
            <a:endParaRPr lang="en-US" dirty="0"/>
          </a:p>
          <a:p>
            <a:pPr marL="346075" indent="-346075">
              <a:buFont typeface="Wingdings" panose="05000000000000000000" pitchFamily="2" charset="2"/>
              <a:buChar char="ü"/>
            </a:pPr>
            <a:r>
              <a:rPr lang="en-US" dirty="0"/>
              <a:t>Provide mechanisms to link individual schemas and vocabularies </a:t>
            </a:r>
          </a:p>
          <a:p>
            <a:pPr marL="346075" indent="0">
              <a:buNone/>
            </a:pPr>
            <a:r>
              <a:rPr lang="en-US" dirty="0"/>
              <a:t>in a way so that people can note if their ideas are “similar” and </a:t>
            </a:r>
          </a:p>
          <a:p>
            <a:pPr marL="346075" indent="0">
              <a:buNone/>
            </a:pPr>
            <a:r>
              <a:rPr lang="en-US" dirty="0"/>
              <a:t>related, even if they are not exactly the same. </a:t>
            </a:r>
          </a:p>
          <a:p>
            <a:pPr marL="346075" indent="-346075">
              <a:buNone/>
            </a:pPr>
            <a:endParaRPr lang="en-US" dirty="0"/>
          </a:p>
          <a:p>
            <a:pPr marL="346075" indent="-346075">
              <a:buFont typeface="Wingdings" panose="05000000000000000000" pitchFamily="2" charset="2"/>
              <a:buChar char="ü"/>
            </a:pPr>
            <a:r>
              <a:rPr lang="en-US" dirty="0"/>
              <a:t>Bring all this information to an environment which can be </a:t>
            </a:r>
          </a:p>
          <a:p>
            <a:pPr marL="346075" indent="0">
              <a:buNone/>
            </a:pPr>
            <a:r>
              <a:rPr lang="en-US" dirty="0"/>
              <a:t>used by most, if not all of us. (Make data available free of</a:t>
            </a:r>
          </a:p>
          <a:p>
            <a:pPr marL="346075" indent="0">
              <a:buNone/>
            </a:pPr>
            <a:r>
              <a:rPr lang="en-US" dirty="0"/>
              <a:t>proprietary software, single social networks, or web application.)</a:t>
            </a:r>
          </a:p>
          <a:p>
            <a:pPr indent="0">
              <a:buNone/>
            </a:pPr>
            <a:endParaRPr lang="en-US" sz="800" dirty="0"/>
          </a:p>
          <a:p>
            <a:pPr indent="0">
              <a:buNone/>
            </a:pPr>
            <a:r>
              <a:rPr lang="en-US" sz="1200" dirty="0"/>
              <a:t>Bauer, Florian and </a:t>
            </a:r>
            <a:r>
              <a:rPr lang="en-US" sz="1200" dirty="0" err="1"/>
              <a:t>Kaltenböck</a:t>
            </a:r>
            <a:r>
              <a:rPr lang="en-US" sz="1200" dirty="0"/>
              <a:t>, Martin. (2012). </a:t>
            </a:r>
            <a:r>
              <a:rPr lang="en-US" sz="1200" i="1" dirty="0"/>
              <a:t>Linked Open Data: The Essentials</a:t>
            </a:r>
            <a:r>
              <a:rPr lang="en-US" sz="1200" dirty="0"/>
              <a:t>. Downloaded December 30, 2014 from</a:t>
            </a:r>
            <a:r>
              <a:rPr lang="en-US" sz="1200" dirty="0">
                <a:hlinkClick r:id="rId3" action="ppaction://hlinkfile"/>
              </a:rPr>
              <a:t>: http://www.reeep.org/LOD-the-Essentials.pdf</a:t>
            </a:r>
            <a:r>
              <a:rPr lang="en-US" sz="1200" dirty="0"/>
              <a:t>, p.25.</a:t>
            </a:r>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5</a:t>
            </a:fld>
            <a:endParaRPr lang="en-US"/>
          </a:p>
        </p:txBody>
      </p:sp>
    </p:spTree>
    <p:extLst>
      <p:ext uri="{BB962C8B-B14F-4D97-AF65-F5344CB8AC3E}">
        <p14:creationId xmlns:p14="http://schemas.microsoft.com/office/powerpoint/2010/main" val="417728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LOD project is a community activity</a:t>
            </a:r>
            <a:r>
              <a:rPr lang="en-US" baseline="0" dirty="0"/>
              <a:t> started in 2007 by the AW3C’s Semantic Web Education and Outreach (SWEO) Interest Group (www.w3.org/wiki/SweoIG) whose goal is to made data freely available to everyone. </a:t>
            </a:r>
          </a:p>
          <a:p>
            <a:endParaRPr lang="en-US" baseline="0" dirty="0"/>
          </a:p>
          <a:p>
            <a:r>
              <a:rPr lang="en-US" baseline="0" dirty="0"/>
              <a:t>The collection of Linked Data published on the Web is referred to as the LOD Cloud.</a:t>
            </a:r>
          </a:p>
          <a:p>
            <a:endParaRPr lang="en-US" baseline="0" dirty="0"/>
          </a:p>
          <a:p>
            <a:r>
              <a:rPr lang="en-US" baseline="0" dirty="0"/>
              <a:t>Open-content projects as diverse as encyclopedias and dictionaries, government statistics, information regarding chemical and biological collections and endangered species, bibliographic data, music artists and information about their songs, and academic research papers are all available using the same data format and reachable using the same API.</a:t>
            </a:r>
          </a:p>
          <a:p>
            <a:endParaRPr lang="en-US" baseline="0" dirty="0"/>
          </a:p>
          <a:p>
            <a:r>
              <a:rPr lang="en-US" baseline="0" dirty="0"/>
              <a:t>The LOD cloud has doubled in size every 10 months since 2007.</a:t>
            </a:r>
          </a:p>
          <a:p>
            <a:endParaRPr lang="en-US" baseline="0" dirty="0"/>
          </a:p>
          <a:p>
            <a:r>
              <a:rPr lang="en-US" baseline="0" dirty="0"/>
              <a:t>More than 40% of the Linked Data in the LOD cloud is contributed by governments (mainly from the United Kingdom and the United States), followed by geographical data (22%) and data from the life sciences domain (almost 10%).</a:t>
            </a:r>
          </a:p>
          <a:p>
            <a:endParaRPr lang="en-US" baseline="0" dirty="0"/>
          </a:p>
          <a:p>
            <a:r>
              <a:rPr lang="en-US" baseline="0" dirty="0"/>
              <a:t>Life sciences (including some large pharmaceutical companies) contribute over 50% of the links between datasets. Publication data (from books, journals, and the like) comes in second with 19%, and the media domain (the BBC, the </a:t>
            </a:r>
            <a:r>
              <a:rPr lang="en-US" i="1" baseline="0" dirty="0"/>
              <a:t>New York Times</a:t>
            </a:r>
            <a:r>
              <a:rPr lang="en-US" baseline="0" dirty="0"/>
              <a:t>, and others) provides another 12%.</a:t>
            </a:r>
          </a:p>
          <a:p>
            <a:endParaRPr lang="en-US" baseline="0" dirty="0"/>
          </a:p>
          <a:p>
            <a:r>
              <a:rPr lang="en-US" baseline="0" dirty="0"/>
              <a:t>The original data owners themselves publish one-third of the data contained in the LOD cloud, whereas third parties publish 67%. For example, many universities republish data from their respective governments in Linked Data formats, often cleaning and enhancing data descriptions in the process.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Wood, David, </a:t>
            </a:r>
            <a:r>
              <a:rPr lang="en-US" sz="1200" dirty="0" err="1"/>
              <a:t>Zaidman</a:t>
            </a:r>
            <a:r>
              <a:rPr lang="en-US" sz="1200" dirty="0"/>
              <a:t>, Marsha, and Ruth, Luke. (2014). </a:t>
            </a:r>
            <a:r>
              <a:rPr lang="en-US" sz="1200" i="1" dirty="0"/>
              <a:t>Linked Data: Structured Data on the Web</a:t>
            </a:r>
            <a:r>
              <a:rPr lang="en-US" sz="1200" dirty="0"/>
              <a:t>. Shelter Island, NY: Manning, p. 14.</a:t>
            </a:r>
            <a:endParaRPr lang="en-US" sz="1200" baseline="30000" dirty="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6</a:t>
            </a:fld>
            <a:endParaRPr lang="en-US"/>
          </a:p>
        </p:txBody>
      </p:sp>
    </p:spTree>
    <p:extLst>
      <p:ext uri="{BB962C8B-B14F-4D97-AF65-F5344CB8AC3E}">
        <p14:creationId xmlns:p14="http://schemas.microsoft.com/office/powerpoint/2010/main" val="165623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Linked Data refers to a set of best practices and techniques for publishing and connecting structured data on the Semantic Web using international standards of the W3C.</a:t>
            </a:r>
          </a:p>
          <a:p>
            <a:pPr marL="0" indent="0">
              <a:buNone/>
            </a:pPr>
            <a:endParaRPr lang="en-US" dirty="0"/>
          </a:p>
          <a:p>
            <a:pPr marL="0" indent="0">
              <a:buNone/>
            </a:pPr>
            <a:r>
              <a:rPr lang="en-US" dirty="0"/>
              <a:t>Data that conforms to these practices and techniques are also called Linked Data.</a:t>
            </a:r>
          </a:p>
          <a:p>
            <a:pPr marL="0" indent="0">
              <a:buNone/>
            </a:pPr>
            <a:endParaRPr lang="en-US" dirty="0"/>
          </a:p>
          <a:p>
            <a:pPr marL="0" indent="0">
              <a:buNone/>
            </a:pPr>
            <a:r>
              <a:rPr lang="en-US" sz="900" dirty="0"/>
              <a:t>Wood, David, </a:t>
            </a:r>
            <a:r>
              <a:rPr lang="en-US" sz="900" dirty="0" err="1"/>
              <a:t>Zaidman</a:t>
            </a:r>
            <a:r>
              <a:rPr lang="en-US" sz="900" dirty="0"/>
              <a:t>, Marsha, and Ruth, Luke. (2014). </a:t>
            </a:r>
            <a:r>
              <a:rPr lang="en-US" sz="900" i="1" dirty="0"/>
              <a:t>Linked Data: Structured Data on the Web</a:t>
            </a:r>
            <a:r>
              <a:rPr lang="en-US" sz="900" dirty="0"/>
              <a:t>. Shelter Island, NY: Manning, p.4-5.</a:t>
            </a:r>
            <a:endParaRPr lang="en-US" sz="900" baseline="30000" dirty="0"/>
          </a:p>
          <a:p>
            <a:pPr marL="0" indent="0">
              <a:buNone/>
            </a:pPr>
            <a:endParaRPr lang="en-US" sz="1200" dirty="0"/>
          </a:p>
          <a:p>
            <a:pPr marL="0" indent="0">
              <a:buNone/>
            </a:pPr>
            <a:endParaRPr lang="en-US" sz="1200" dirty="0"/>
          </a:p>
          <a:p>
            <a:pPr marL="0" indent="0">
              <a:buNone/>
            </a:pPr>
            <a:r>
              <a:rPr lang="en-US" sz="1200" dirty="0"/>
              <a:t>The four Linked Data principles proposed by Tim Berners-Lee are:</a:t>
            </a:r>
          </a:p>
          <a:p>
            <a:pPr marL="0" indent="0">
              <a:buNone/>
            </a:pPr>
            <a:endParaRPr lang="en-US" sz="800" dirty="0"/>
          </a:p>
          <a:p>
            <a:pPr>
              <a:buFont typeface="Wingdings" panose="05000000000000000000" pitchFamily="2" charset="2"/>
              <a:buChar char="ü"/>
            </a:pPr>
            <a:r>
              <a:rPr lang="en-US" sz="1200" dirty="0"/>
              <a:t>Use URIs as names for things</a:t>
            </a:r>
          </a:p>
          <a:p>
            <a:pPr>
              <a:buFont typeface="Wingdings" panose="05000000000000000000" pitchFamily="2" charset="2"/>
              <a:buChar char="ü"/>
            </a:pPr>
            <a:r>
              <a:rPr lang="en-US" sz="1200" dirty="0"/>
              <a:t>Use HTTP URIs so that people can look up those names</a:t>
            </a:r>
          </a:p>
          <a:p>
            <a:pPr>
              <a:buFont typeface="Wingdings" panose="05000000000000000000" pitchFamily="2" charset="2"/>
              <a:buChar char="ü"/>
            </a:pPr>
            <a:r>
              <a:rPr lang="en-US" sz="1200" dirty="0"/>
              <a:t>When someone looks up a URI, provide useful information, using the standards (RDF, SPARQL)</a:t>
            </a:r>
          </a:p>
          <a:p>
            <a:pPr>
              <a:buFont typeface="Wingdings" panose="05000000000000000000" pitchFamily="2" charset="2"/>
              <a:buChar char="ü"/>
            </a:pPr>
            <a:r>
              <a:rPr lang="en-US" sz="1200" dirty="0"/>
              <a:t>Include links to other URIs so people can discover those things</a:t>
            </a:r>
          </a:p>
          <a:p>
            <a:pPr marL="0" indent="0">
              <a:buNone/>
            </a:pPr>
            <a:r>
              <a:rPr lang="en-US" sz="1000" dirty="0"/>
              <a:t>Berners-Lee, Tim. (2009, June 18). Linked Data. Downloaded December 26, 2014 from </a:t>
            </a:r>
            <a:r>
              <a:rPr lang="en-US" sz="1000" dirty="0">
                <a:hlinkClick r:id="rId3"/>
              </a:rPr>
              <a:t>http://www.w3.org/DesignIssues/LinkedData.html</a:t>
            </a:r>
            <a:r>
              <a:rPr lang="en-US" sz="1000" dirty="0"/>
              <a:t>.</a:t>
            </a:r>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7</a:t>
            </a:fld>
            <a:endParaRPr lang="en-US"/>
          </a:p>
        </p:txBody>
      </p:sp>
    </p:spTree>
    <p:extLst>
      <p:ext uri="{BB962C8B-B14F-4D97-AF65-F5344CB8AC3E}">
        <p14:creationId xmlns:p14="http://schemas.microsoft.com/office/powerpoint/2010/main" val="132986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None/>
            </a:pPr>
            <a:r>
              <a:rPr lang="en-US" dirty="0"/>
              <a:t>The Semantic Web relies on the combination of the following technologies:</a:t>
            </a:r>
          </a:p>
          <a:p>
            <a:pPr lvl="1">
              <a:buFont typeface="Wingdings" pitchFamily="2" charset="2"/>
              <a:buChar char="ü"/>
            </a:pPr>
            <a:r>
              <a:rPr lang="en-US" sz="3200" dirty="0"/>
              <a:t>Explicit metadata: They allow web pages to carry their meaning on their sleeves (openly, publicly),</a:t>
            </a:r>
          </a:p>
          <a:p>
            <a:pPr lvl="1">
              <a:buFont typeface="Wingdings" pitchFamily="2" charset="2"/>
              <a:buChar char="ü"/>
            </a:pPr>
            <a:r>
              <a:rPr lang="en-US" sz="3200" dirty="0"/>
              <a:t>Ontologies: They describe the main concepts of a domain and their relationships, </a:t>
            </a:r>
          </a:p>
          <a:p>
            <a:pPr lvl="1">
              <a:buFont typeface="Wingdings" pitchFamily="2" charset="2"/>
              <a:buChar char="ü"/>
            </a:pPr>
            <a:r>
              <a:rPr lang="en-US" sz="3200" dirty="0"/>
              <a:t>Logical reasoning: it makes it possible to draw conclusions from combining data with ontologies. </a:t>
            </a:r>
          </a:p>
          <a:p>
            <a:pPr indent="0">
              <a:buNone/>
            </a:pPr>
            <a:endParaRPr lang="en-US" sz="1400" dirty="0"/>
          </a:p>
          <a:p>
            <a:pPr indent="0">
              <a:buNone/>
            </a:pPr>
            <a:r>
              <a:rPr lang="en-US" sz="1400" dirty="0"/>
              <a:t>Media Map. State-of-the-art Situation. Downloaded February 12, 2014 from </a:t>
            </a:r>
            <a:r>
              <a:rPr lang="en-US" sz="1400" dirty="0">
                <a:hlinkClick r:id="rId3"/>
              </a:rPr>
              <a:t>http://mediamapproject.org/project_situation.html</a:t>
            </a:r>
            <a:endParaRPr lang="en-US" sz="1400" dirty="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8</a:t>
            </a:fld>
            <a:endParaRPr lang="en-US"/>
          </a:p>
        </p:txBody>
      </p:sp>
    </p:spTree>
    <p:extLst>
      <p:ext uri="{BB962C8B-B14F-4D97-AF65-F5344CB8AC3E}">
        <p14:creationId xmlns:p14="http://schemas.microsoft.com/office/powerpoint/2010/main" val="122617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basic building block of RDF is a simple statement called a triple, comprised of a subject, a predicate, and an object. A set of triples is called an</a:t>
            </a:r>
            <a:r>
              <a:rPr lang="en-US" baseline="0" dirty="0"/>
              <a:t> RDF Graph.</a:t>
            </a:r>
            <a:r>
              <a:rPr lang="en-US" dirty="0"/>
              <a:t> </a:t>
            </a:r>
          </a:p>
          <a:p>
            <a:endParaRPr lang="en-US" dirty="0"/>
          </a:p>
          <a:p>
            <a:endParaRPr lang="en-US" dirty="0"/>
          </a:p>
          <a:p>
            <a:r>
              <a:rPr lang="en-US" dirty="0"/>
              <a:t>“Is a” should be read as “Is</a:t>
            </a:r>
            <a:r>
              <a:rPr lang="en-US" baseline="0" dirty="0"/>
              <a:t> an instance of</a:t>
            </a:r>
            <a:r>
              <a:rPr lang="en-US" baseline="0" dirty="0" smtClean="0"/>
              <a:t>”. Solid arrows imply a relationship from a subject to an object. Dotted </a:t>
            </a:r>
            <a:r>
              <a:rPr lang="en-US" baseline="0" dirty="0"/>
              <a:t>arrows imply an inferred relationship. </a:t>
            </a:r>
            <a:r>
              <a:rPr lang="en-US" sz="1200" kern="1200" dirty="0" smtClean="0">
                <a:solidFill>
                  <a:schemeClr val="tx1"/>
                </a:solidFill>
                <a:effectLst/>
                <a:latin typeface="+mn-lt"/>
                <a:ea typeface="+mn-ea"/>
                <a:cs typeface="+mn-cs"/>
              </a:rPr>
              <a:t>The predicates denote the relationship between a subject and an object. Arrows denoting predicates point away from the subject and towards the object.</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640D848-9BA0-4810-96A5-E9059480A5CA}" type="slidenum">
              <a:rPr lang="en-US" smtClean="0"/>
              <a:pPr/>
              <a:t>9</a:t>
            </a:fld>
            <a:endParaRPr lang="en-US"/>
          </a:p>
        </p:txBody>
      </p:sp>
    </p:spTree>
    <p:extLst>
      <p:ext uri="{BB962C8B-B14F-4D97-AF65-F5344CB8AC3E}">
        <p14:creationId xmlns:p14="http://schemas.microsoft.com/office/powerpoint/2010/main" val="284279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A79CCCC3-C3E9-4210-B7FA-8BCB66D16FE2}" type="datetime1">
              <a:rPr lang="en-US" smtClean="0"/>
              <a:pPr/>
              <a:t>6/27/2018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947057F-4A00-41C5-A9B8-74064BF062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547B9A-B0F5-44E7-959F-7FA091D02C4B}" type="datetime1">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E03A14-8D13-405B-8081-DF2D4B2C7695}" type="datetime1">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A504A426-FC89-4D3C-8B70-A5D8A900C496}" type="datetime1">
              <a:rPr lang="en-US" smtClean="0"/>
              <a:pPr/>
              <a:t>6/27/2018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947057F-4A00-41C5-A9B8-74064BF062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F73FB98B-4C32-41BA-9D86-829FA8D1C0E5}" type="datetime1">
              <a:rPr lang="en-US" smtClean="0"/>
              <a:pPr/>
              <a:t>6/27/2018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947057F-4A00-41C5-A9B8-74064BF0620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9529D8BE-D8E0-445E-9ECC-7B15C207999A}" type="datetime1">
              <a:rPr lang="en-US" smtClean="0"/>
              <a:pPr/>
              <a:t>6/27/2018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44219319-65BD-4738-AEF1-05CEA0C9D303}" type="datetime1">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947057F-4A00-41C5-A9B8-74064BF0620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3732CB64-FAAC-48EB-A967-EE24E7807B31}" type="datetime1">
              <a:rPr lang="en-US" smtClean="0"/>
              <a:pPr/>
              <a:t>6/27/2018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73C8C5-E7AC-479B-87BF-57D1F2D1838F}" type="datetime1">
              <a:rPr lang="en-US" smtClean="0"/>
              <a:pPr/>
              <a:t>6/27/2018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C7F18535-B5B4-44F7-B9AE-CEA67DC33DE0}" type="datetime1">
              <a:rPr lang="en-US" smtClean="0"/>
              <a:pPr/>
              <a:t>6/27/2018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DC93FD87-4BC2-4602-B97F-A790D1DD33A7}" type="datetime1">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947057F-4A00-41C5-A9B8-74064BF0620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312200D-B6C4-43EB-9B7E-115A9DEDAEF8}" type="datetime1">
              <a:rPr lang="en-US" smtClean="0"/>
              <a:pPr/>
              <a:t>6/27/2018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947057F-4A00-41C5-A9B8-74064BF0620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super1@ad.library.ucl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atahub.io/organization?q=Library&amp;sort=name+as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id.loc.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viaf.org/viaf/1238249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worldcat.org/wcidentities/lccn-n79-10423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Jane_Addam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en.wikipedia.org/wiki/Jane_Addams"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Wikipedia:Authority_contro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lod-cloud.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datahub.io/group/lodclou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datahub.io/dataset/journal-articles-in-rdfx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3.org/2000/Talks/1206-xml2k-tbl/slide10-0.html" TargetMode="External"/><Relationship Id="rId2" Type="http://schemas.openxmlformats.org/officeDocument/2006/relationships/hyperlink" Target=":%20http:/www.reeep.org/LOD-the-Essentials.pdf" TargetMode="External"/><Relationship Id="rId1" Type="http://schemas.openxmlformats.org/officeDocument/2006/relationships/slideLayout" Target="../slideLayouts/slideLayout2.xml"/><Relationship Id="rId6" Type="http://schemas.openxmlformats.org/officeDocument/2006/relationships/hyperlink" Target="http://id.loc.gov/" TargetMode="External"/><Relationship Id="rId5" Type="http://schemas.openxmlformats.org/officeDocument/2006/relationships/hyperlink" Target="http://www.jisc.ac.uk/reports/anational-monograph-strategy-roadmap" TargetMode="External"/><Relationship Id="rId4" Type="http://schemas.openxmlformats.org/officeDocument/2006/relationships/hyperlink" Target="http://lod-cloud.net/versions/2011-09-19/lod-cloud_colored.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worldcat.org/identities/lccn-n79104234/" TargetMode="External"/><Relationship Id="rId2" Type="http://schemas.openxmlformats.org/officeDocument/2006/relationships/hyperlink" Target="http://mediamapproject.org/project_situation.html" TargetMode="External"/><Relationship Id="rId1" Type="http://schemas.openxmlformats.org/officeDocument/2006/relationships/slideLayout" Target="../slideLayouts/slideLayout2.xml"/><Relationship Id="rId6" Type="http://schemas.openxmlformats.org/officeDocument/2006/relationships/hyperlink" Target="https://en.wikipedia.org/wiki/Jane_Addams" TargetMode="External"/><Relationship Id="rId5" Type="http://schemas.openxmlformats.org/officeDocument/2006/relationships/hyperlink" Target="http://viaf.org/viaf/12382490/#Addams,_Jane,_1860-1935" TargetMode="External"/><Relationship Id="rId4" Type="http://schemas.openxmlformats.org/officeDocument/2006/relationships/hyperlink" Target="http://lod-cloud.net/"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w3.org/2001/s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loc.gov/bibframe/" TargetMode="External"/><Relationship Id="rId2" Type="http://schemas.openxmlformats.org/officeDocument/2006/relationships/hyperlink" Target="http://www.lib.ucdavis.edu/bibflow/" TargetMode="External"/><Relationship Id="rId1" Type="http://schemas.openxmlformats.org/officeDocument/2006/relationships/slideLayout" Target="../slideLayouts/slideLayout2.xml"/><Relationship Id="rId5" Type="http://schemas.openxmlformats.org/officeDocument/2006/relationships/hyperlink" Target="http://bibframe.org/vocab/" TargetMode="External"/><Relationship Id="rId4" Type="http://schemas.openxmlformats.org/officeDocument/2006/relationships/hyperlink" Target="http://www.loc.gov/bibframe/pdf/marcld-report-11-21-2012.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kan.org/" TargetMode="External"/><Relationship Id="rId7" Type="http://schemas.openxmlformats.org/officeDocument/2006/relationships/hyperlink" Target="http://www.bl.uk/bibliographic/pdfs/bldatamodelserial.pdf" TargetMode="External"/><Relationship Id="rId2" Type="http://schemas.openxmlformats.org/officeDocument/2006/relationships/hyperlink" Target="http://www.loc.gov/bibframe/pdf/marcld-report-11-21-2012.pdf" TargetMode="External"/><Relationship Id="rId1" Type="http://schemas.openxmlformats.org/officeDocument/2006/relationships/slideLayout" Target="../slideLayouts/slideLayout2.xml"/><Relationship Id="rId6" Type="http://schemas.openxmlformats.org/officeDocument/2006/relationships/hyperlink" Target="http://www.bl.uk/bibliographic/pdfs/bldatamodelbook.pdf" TargetMode="External"/><Relationship Id="rId5" Type="http://schemas.openxmlformats.org/officeDocument/2006/relationships/hyperlink" Target="http://www.bl.uk/bibliographic/natbib.html" TargetMode="External"/><Relationship Id="rId4" Type="http://schemas.openxmlformats.org/officeDocument/2006/relationships/hyperlink" Target="http://www.bl.uk/bibliographic/data.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id.loc.gov/vocabulary/languages.html" TargetMode="External"/><Relationship Id="rId3" Type="http://schemas.openxmlformats.org/officeDocument/2006/relationships/hyperlink" Target="http://viaf.org/" TargetMode="External"/><Relationship Id="rId7" Type="http://schemas.openxmlformats.org/officeDocument/2006/relationships/hyperlink" Target="http://id.loc.gov/vocabulary/countries.html" TargetMode="External"/><Relationship Id="rId12" Type="http://schemas.openxmlformats.org/officeDocument/2006/relationships/hyperlink" Target="http://dbpedia.org/" TargetMode="External"/><Relationship Id="rId2" Type="http://schemas.openxmlformats.org/officeDocument/2006/relationships/hyperlink" Target="http://datahub.io/dataset/bluk-bnb" TargetMode="External"/><Relationship Id="rId1" Type="http://schemas.openxmlformats.org/officeDocument/2006/relationships/slideLayout" Target="../slideLayouts/slideLayout2.xml"/><Relationship Id="rId6" Type="http://schemas.openxmlformats.org/officeDocument/2006/relationships/hyperlink" Target="http://www.geonames.org/ontology/documentation.html" TargetMode="External"/><Relationship Id="rId11" Type="http://schemas.openxmlformats.org/officeDocument/2006/relationships/hyperlink" Target="http://ckan.org/" TargetMode="External"/><Relationship Id="rId5" Type="http://schemas.openxmlformats.org/officeDocument/2006/relationships/hyperlink" Target="http://www.lexvo.org/" TargetMode="External"/><Relationship Id="rId10" Type="http://schemas.openxmlformats.org/officeDocument/2006/relationships/hyperlink" Target="http://www4.wiwiss.fu-berlin.de/bizer/bookmashup/" TargetMode="External"/><Relationship Id="rId4" Type="http://schemas.openxmlformats.org/officeDocument/2006/relationships/hyperlink" Target="http://id.loc.gov/authorities/" TargetMode="External"/><Relationship Id="rId9" Type="http://schemas.openxmlformats.org/officeDocument/2006/relationships/hyperlink" Target="http://dewey.info/"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id.loc.gov/vocabulary/relators.html" TargetMode="External"/><Relationship Id="rId3" Type="http://schemas.openxmlformats.org/officeDocument/2006/relationships/hyperlink" Target="http://www.eucases.eu/start/" TargetMode="External"/><Relationship Id="rId7" Type="http://schemas.openxmlformats.org/officeDocument/2006/relationships/hyperlink" Target="http://experimental.worldcat.org/fast/assignfas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fast.oclc.org/searchfast/" TargetMode="External"/><Relationship Id="rId5" Type="http://schemas.openxmlformats.org/officeDocument/2006/relationships/hyperlink" Target="http://www.oclc.org/research/themes/data-science/fast.html?urlm=168918" TargetMode="External"/><Relationship Id="rId4" Type="http://schemas.openxmlformats.org/officeDocument/2006/relationships/hyperlink" Target="http://freeyourmetadata.org/" TargetMode="External"/><Relationship Id="rId9" Type="http://schemas.openxmlformats.org/officeDocument/2006/relationships/hyperlink" Target="http://linkeddata.org/hom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id.loc.gov/vocabulary/relator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eucases.eu/fileadmin/EUCases/documents/Presentations/Torino2014/Palmirani_LegalXML2014.pdf#page=1&amp;zoom=auto,-9,-276" TargetMode="External"/><Relationship Id="rId4" Type="http://schemas.openxmlformats.org/officeDocument/2006/relationships/hyperlink" Target="http://linkeddata.org/hom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marcedit.reeset.ne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openrefine.org/" TargetMode="External"/><Relationship Id="rId4" Type="http://schemas.openxmlformats.org/officeDocument/2006/relationships/hyperlink" Target="http://oclc.org/research/activities/linkeddata.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rbms.info/vocabularies/index.shtml" TargetMode="External"/><Relationship Id="rId2" Type="http://schemas.openxmlformats.org/officeDocument/2006/relationships/hyperlink" Target="http://www.bl.uk/bibliographic/pdfs/publishing_bnb_as_lod.pdf" TargetMode="External"/><Relationship Id="rId1" Type="http://schemas.openxmlformats.org/officeDocument/2006/relationships/slideLayout" Target="../slideLayouts/slideLayout2.xml"/><Relationship Id="rId5" Type="http://schemas.openxmlformats.org/officeDocument/2006/relationships/hyperlink" Target="http://openrefine.org/" TargetMode="External"/><Relationship Id="rId4" Type="http://schemas.openxmlformats.org/officeDocument/2006/relationships/hyperlink" Target="http://www.w3.org/RDF/Validato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w3.org/RDF/Validator/" TargetMode="External"/><Relationship Id="rId2" Type="http://schemas.openxmlformats.org/officeDocument/2006/relationships/hyperlink" Target="http://wifo5-03.informatik.uni-mannheim.de/bizer/bookmashup/" TargetMode="External"/><Relationship Id="rId1" Type="http://schemas.openxmlformats.org/officeDocument/2006/relationships/slideLayout" Target="../slideLayouts/slideLayout2.xml"/><Relationship Id="rId6" Type="http://schemas.openxmlformats.org/officeDocument/2006/relationships/hyperlink" Target="http://openrefine.org/" TargetMode="External"/><Relationship Id="rId5" Type="http://schemas.openxmlformats.org/officeDocument/2006/relationships/hyperlink" Target="http://www.clir.org/pubs/reports/pub152/LDWTechDraft_ver1.0final_111230.pdf" TargetMode="External"/><Relationship Id="rId4" Type="http://schemas.openxmlformats.org/officeDocument/2006/relationships/hyperlink" Target="http://www.clir.org/pubs/reports/pub152/LinkedDataWorkshop.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clir.org/pubs/reports/pub152/LDWTechDraft_ver1.0final_111230.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openrefin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20http:/www.reeep.org/LOD-the-Essential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od-cloud.net/versions/2011-09-19/lod-cloud_colored.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20http:/www.reeep.org/LOD-the-Essential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w3.org/2000/Talks/1206-xml2k-tbl/slide10-0.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3900" y="304800"/>
            <a:ext cx="7772400" cy="3962400"/>
          </a:xfrm>
        </p:spPr>
        <p:txBody>
          <a:bodyPr>
            <a:normAutofit fontScale="90000"/>
          </a:bodyPr>
          <a:lstStyle/>
          <a:p>
            <a:pPr algn="ctr"/>
            <a:r>
              <a:rPr lang="en-US" dirty="0">
                <a:solidFill>
                  <a:schemeClr val="bg1"/>
                </a:solidFill>
                <a:latin typeface="Glendower" pitchFamily="18" charset="0"/>
              </a:rPr>
              <a:t/>
            </a:r>
            <a:br>
              <a:rPr lang="en-US" dirty="0">
                <a:solidFill>
                  <a:schemeClr val="bg1"/>
                </a:solidFill>
                <a:latin typeface="Glendower" pitchFamily="18" charset="0"/>
              </a:rPr>
            </a:br>
            <a:r>
              <a:rPr lang="en-US" dirty="0">
                <a:solidFill>
                  <a:schemeClr val="tx1"/>
                </a:solidFill>
                <a:latin typeface="Glendower" pitchFamily="18" charset="0"/>
              </a:rPr>
              <a:t/>
            </a:r>
            <a:br>
              <a:rPr lang="en-US" dirty="0">
                <a:solidFill>
                  <a:schemeClr val="tx1"/>
                </a:solidFill>
                <a:latin typeface="Glendower" pitchFamily="18" charset="0"/>
              </a:rPr>
            </a:br>
            <a:r>
              <a:rPr lang="en-US" dirty="0">
                <a:solidFill>
                  <a:schemeClr val="tx1"/>
                </a:solidFill>
                <a:latin typeface="Glendower" pitchFamily="18" charset="0"/>
              </a:rPr>
              <a:t>An Introduction to The</a:t>
            </a:r>
            <a:br>
              <a:rPr lang="en-US" dirty="0">
                <a:solidFill>
                  <a:schemeClr val="tx1"/>
                </a:solidFill>
                <a:latin typeface="Glendower" pitchFamily="18" charset="0"/>
              </a:rPr>
            </a:br>
            <a:r>
              <a:rPr lang="en-US" dirty="0">
                <a:solidFill>
                  <a:schemeClr val="tx1"/>
                </a:solidFill>
                <a:latin typeface="Glendower" pitchFamily="18" charset="0"/>
              </a:rPr>
              <a:t/>
            </a:r>
            <a:br>
              <a:rPr lang="en-US" dirty="0">
                <a:solidFill>
                  <a:schemeClr val="tx1"/>
                </a:solidFill>
                <a:latin typeface="Glendower" pitchFamily="18" charset="0"/>
              </a:rPr>
            </a:br>
            <a:r>
              <a:rPr lang="en-US" dirty="0">
                <a:solidFill>
                  <a:schemeClr val="tx1"/>
                </a:solidFill>
                <a:latin typeface="Glendower" pitchFamily="18" charset="0"/>
              </a:rPr>
              <a:t>Semantic Web and </a:t>
            </a:r>
            <a:br>
              <a:rPr lang="en-US" dirty="0">
                <a:solidFill>
                  <a:schemeClr val="tx1"/>
                </a:solidFill>
                <a:latin typeface="Glendower" pitchFamily="18" charset="0"/>
              </a:rPr>
            </a:br>
            <a:r>
              <a:rPr lang="en-US" dirty="0">
                <a:solidFill>
                  <a:schemeClr val="tx1"/>
                </a:solidFill>
                <a:latin typeface="Glendower" pitchFamily="18" charset="0"/>
              </a:rPr>
              <a:t/>
            </a:r>
            <a:br>
              <a:rPr lang="en-US" dirty="0">
                <a:solidFill>
                  <a:schemeClr val="tx1"/>
                </a:solidFill>
                <a:latin typeface="Glendower" pitchFamily="18" charset="0"/>
              </a:rPr>
            </a:br>
            <a:r>
              <a:rPr lang="en-US" dirty="0">
                <a:solidFill>
                  <a:schemeClr val="tx1"/>
                </a:solidFill>
                <a:latin typeface="Glendower" pitchFamily="18" charset="0"/>
              </a:rPr>
              <a:t>Why BIBFRAME</a:t>
            </a:r>
            <a:br>
              <a:rPr lang="en-US" dirty="0">
                <a:solidFill>
                  <a:schemeClr val="tx1"/>
                </a:solidFill>
                <a:latin typeface="Glendower" pitchFamily="18" charset="0"/>
              </a:rPr>
            </a:br>
            <a:r>
              <a:rPr lang="en-US" dirty="0">
                <a:solidFill>
                  <a:schemeClr val="tx1"/>
                </a:solidFill>
                <a:latin typeface="Glendower" pitchFamily="18" charset="0"/>
              </a:rPr>
              <a:t> </a:t>
            </a:r>
            <a:br>
              <a:rPr lang="en-US" dirty="0">
                <a:solidFill>
                  <a:schemeClr val="tx1"/>
                </a:solidFill>
                <a:latin typeface="Glendower" pitchFamily="18" charset="0"/>
              </a:rPr>
            </a:br>
            <a:endParaRPr lang="en-US" dirty="0">
              <a:solidFill>
                <a:schemeClr val="tx1"/>
              </a:solidFill>
              <a:latin typeface="Glendower" pitchFamily="18" charset="0"/>
            </a:endParaRPr>
          </a:p>
        </p:txBody>
      </p:sp>
      <p:sp>
        <p:nvSpPr>
          <p:cNvPr id="3" name="Subtitle 2"/>
          <p:cNvSpPr>
            <a:spLocks noGrp="1"/>
          </p:cNvSpPr>
          <p:nvPr>
            <p:ph type="subTitle" idx="1"/>
          </p:nvPr>
        </p:nvSpPr>
        <p:spPr>
          <a:xfrm>
            <a:off x="381000" y="4114800"/>
            <a:ext cx="8458200" cy="914400"/>
          </a:xfrm>
        </p:spPr>
        <p:txBody>
          <a:bodyPr>
            <a:normAutofit fontScale="77500" lnSpcReduction="20000"/>
          </a:bodyPr>
          <a:lstStyle/>
          <a:p>
            <a:r>
              <a:rPr lang="en-US" dirty="0">
                <a:solidFill>
                  <a:schemeClr val="tx1"/>
                </a:solidFill>
              </a:rPr>
              <a:t>By Rhonda Super </a:t>
            </a:r>
          </a:p>
          <a:p>
            <a:r>
              <a:rPr lang="en-US" dirty="0">
                <a:solidFill>
                  <a:schemeClr val="tx1"/>
                </a:solidFill>
              </a:rPr>
              <a:t>ACCM April 7, 2015</a:t>
            </a:r>
          </a:p>
          <a:p>
            <a:r>
              <a:rPr lang="en-US" dirty="0">
                <a:solidFill>
                  <a:schemeClr val="tx1"/>
                </a:solidFill>
                <a:hlinkClick r:id="rId3"/>
              </a:rPr>
              <a:t>rasuper1@ad.library.ucla.edu</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LIBRARIES CONTRIBUTING DATASETS </a:t>
            </a:r>
          </a:p>
        </p:txBody>
      </p:sp>
      <p:sp>
        <p:nvSpPr>
          <p:cNvPr id="4" name="Slide Number Placeholder 3"/>
          <p:cNvSpPr>
            <a:spLocks noGrp="1"/>
          </p:cNvSpPr>
          <p:nvPr>
            <p:ph type="sldNum" sz="quarter" idx="12"/>
          </p:nvPr>
        </p:nvSpPr>
        <p:spPr/>
        <p:txBody>
          <a:bodyPr/>
          <a:lstStyle/>
          <a:p>
            <a:fld id="{4947057F-4A00-41C5-A9B8-74064BF06201}" type="slidenum">
              <a:rPr lang="en-US" smtClean="0"/>
              <a:pPr/>
              <a:t>10</a:t>
            </a:fld>
            <a:endParaRPr lang="en-US"/>
          </a:p>
        </p:txBody>
      </p:sp>
      <p:pic>
        <p:nvPicPr>
          <p:cNvPr id="5" name="Picture 4">
            <a:hlinkClick r:id="rId3"/>
          </p:cNvPr>
          <p:cNvPicPr>
            <a:picLocks noChangeAspect="1"/>
          </p:cNvPicPr>
          <p:nvPr/>
        </p:nvPicPr>
        <p:blipFill>
          <a:blip r:embed="rId4"/>
          <a:stretch>
            <a:fillRect/>
          </a:stretch>
        </p:blipFill>
        <p:spPr>
          <a:xfrm>
            <a:off x="2209800" y="1342114"/>
            <a:ext cx="4457929" cy="5378726"/>
          </a:xfrm>
          <a:prstGeom prst="rect">
            <a:avLst/>
          </a:prstGeom>
        </p:spPr>
      </p:pic>
    </p:spTree>
    <p:extLst>
      <p:ext uri="{BB962C8B-B14F-4D97-AF65-F5344CB8AC3E}">
        <p14:creationId xmlns:p14="http://schemas.microsoft.com/office/powerpoint/2010/main" val="75802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solidFill>
              </a:rPr>
              <a:t>Library of congress authorities and vocabularies</a:t>
            </a:r>
            <a:endParaRPr lang="en-US" sz="2400" dirty="0"/>
          </a:p>
        </p:txBody>
      </p:sp>
      <p:pic>
        <p:nvPicPr>
          <p:cNvPr id="2050" name="Picture 2">
            <a:hlinkClick r:id="rId3"/>
          </p:cNvPr>
          <p:cNvPicPr>
            <a:picLocks noChangeAspect="1" noChangeArrowheads="1"/>
          </p:cNvPicPr>
          <p:nvPr/>
        </p:nvPicPr>
        <p:blipFill>
          <a:blip r:embed="rId4" cstate="print"/>
          <a:srcRect/>
          <a:stretch>
            <a:fillRect/>
          </a:stretch>
        </p:blipFill>
        <p:spPr bwMode="auto">
          <a:xfrm>
            <a:off x="838200" y="1295400"/>
            <a:ext cx="7210425" cy="5433415"/>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4947057F-4A00-41C5-A9B8-74064BF06201}"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C00000"/>
                </a:solidFill>
              </a:rPr>
              <a:t>VIRTUAL INTERNATIONAL AUTHORITY FILE (VIAF)</a:t>
            </a:r>
            <a:endParaRPr lang="en-US" sz="2400" dirty="0"/>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121778" y="1371599"/>
            <a:ext cx="9022222" cy="5257801"/>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4947057F-4A00-41C5-A9B8-74064BF06201}"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2"/>
                </a:solidFill>
              </a:rPr>
              <a:t>Worldcat</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4947057F-4A00-41C5-A9B8-74064BF06201}" type="slidenum">
              <a:rPr lang="en-US" smtClean="0"/>
              <a:pPr/>
              <a:t>13</a:t>
            </a:fld>
            <a:endParaRPr lang="en-US"/>
          </a:p>
        </p:txBody>
      </p:sp>
      <p:pic>
        <p:nvPicPr>
          <p:cNvPr id="5" name="Picture 4">
            <a:hlinkClick r:id="rId3"/>
          </p:cNvPr>
          <p:cNvPicPr>
            <a:picLocks noChangeAspect="1"/>
          </p:cNvPicPr>
          <p:nvPr/>
        </p:nvPicPr>
        <p:blipFill>
          <a:blip r:embed="rId4"/>
          <a:stretch>
            <a:fillRect/>
          </a:stretch>
        </p:blipFill>
        <p:spPr>
          <a:xfrm>
            <a:off x="173222" y="1676400"/>
            <a:ext cx="8839200" cy="4229948"/>
          </a:xfrm>
          <a:prstGeom prst="rect">
            <a:avLst/>
          </a:prstGeom>
        </p:spPr>
      </p:pic>
    </p:spTree>
    <p:extLst>
      <p:ext uri="{BB962C8B-B14F-4D97-AF65-F5344CB8AC3E}">
        <p14:creationId xmlns:p14="http://schemas.microsoft.com/office/powerpoint/2010/main" val="19847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Jane Addams Wikipedia Page</a:t>
            </a:r>
          </a:p>
        </p:txBody>
      </p:sp>
      <p:sp>
        <p:nvSpPr>
          <p:cNvPr id="4" name="Slide Number Placeholder 3"/>
          <p:cNvSpPr>
            <a:spLocks noGrp="1"/>
          </p:cNvSpPr>
          <p:nvPr>
            <p:ph type="sldNum" sz="quarter" idx="12"/>
          </p:nvPr>
        </p:nvSpPr>
        <p:spPr/>
        <p:txBody>
          <a:bodyPr/>
          <a:lstStyle/>
          <a:p>
            <a:fld id="{4947057F-4A00-41C5-A9B8-74064BF06201}" type="slidenum">
              <a:rPr lang="en-US" smtClean="0"/>
              <a:pPr/>
              <a:t>14</a:t>
            </a:fld>
            <a:endParaRPr lang="en-US"/>
          </a:p>
        </p:txBody>
      </p:sp>
      <p:pic>
        <p:nvPicPr>
          <p:cNvPr id="6" name="Picture 5">
            <a:hlinkClick r:id="rId3"/>
          </p:cNvPr>
          <p:cNvPicPr>
            <a:picLocks noChangeAspect="1"/>
          </p:cNvPicPr>
          <p:nvPr/>
        </p:nvPicPr>
        <p:blipFill>
          <a:blip r:embed="rId4"/>
          <a:stretch>
            <a:fillRect/>
          </a:stretch>
        </p:blipFill>
        <p:spPr>
          <a:xfrm>
            <a:off x="914400" y="1295400"/>
            <a:ext cx="7086600" cy="4768075"/>
          </a:xfrm>
          <a:prstGeom prst="rect">
            <a:avLst/>
          </a:prstGeom>
        </p:spPr>
      </p:pic>
      <p:sp>
        <p:nvSpPr>
          <p:cNvPr id="3" name="TextBox 2"/>
          <p:cNvSpPr txBox="1"/>
          <p:nvPr/>
        </p:nvSpPr>
        <p:spPr>
          <a:xfrm>
            <a:off x="533400" y="6121157"/>
            <a:ext cx="8229600" cy="646331"/>
          </a:xfrm>
          <a:prstGeom prst="rect">
            <a:avLst/>
          </a:prstGeom>
          <a:noFill/>
        </p:spPr>
        <p:txBody>
          <a:bodyPr wrap="square" rtlCol="0">
            <a:spAutoFit/>
          </a:bodyPr>
          <a:lstStyle/>
          <a:p>
            <a:r>
              <a:rPr lang="en-US" dirty="0">
                <a:solidFill>
                  <a:schemeClr val="accent4">
                    <a:lumMod val="50000"/>
                  </a:schemeClr>
                </a:solidFill>
              </a:rPr>
              <a:t>Wikidpedia. (2014). Jane Addams. Downloaded February 12, 2014 from: </a:t>
            </a:r>
            <a:r>
              <a:rPr lang="en-US" dirty="0">
                <a:solidFill>
                  <a:schemeClr val="accent4">
                    <a:lumMod val="50000"/>
                  </a:schemeClr>
                </a:solidFill>
                <a:hlinkClick r:id="rId5"/>
              </a:rPr>
              <a:t>https://en.wikipedia.org/wiki/Jane_Addams </a:t>
            </a:r>
            <a:endParaRPr lang="en-US" dirty="0">
              <a:solidFill>
                <a:schemeClr val="accent4">
                  <a:lumMod val="50000"/>
                </a:schemeClr>
              </a:solidFill>
            </a:endParaRPr>
          </a:p>
        </p:txBody>
      </p:sp>
    </p:spTree>
    <p:extLst>
      <p:ext uri="{BB962C8B-B14F-4D97-AF65-F5344CB8AC3E}">
        <p14:creationId xmlns:p14="http://schemas.microsoft.com/office/powerpoint/2010/main" val="76317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Authority control on Wikipedia page</a:t>
            </a:r>
          </a:p>
        </p:txBody>
      </p:sp>
      <p:sp>
        <p:nvSpPr>
          <p:cNvPr id="4" name="Slide Number Placeholder 3"/>
          <p:cNvSpPr>
            <a:spLocks noGrp="1"/>
          </p:cNvSpPr>
          <p:nvPr>
            <p:ph type="sldNum" sz="quarter" idx="12"/>
          </p:nvPr>
        </p:nvSpPr>
        <p:spPr/>
        <p:txBody>
          <a:bodyPr/>
          <a:lstStyle/>
          <a:p>
            <a:fld id="{4947057F-4A00-41C5-A9B8-74064BF06201}" type="slidenum">
              <a:rPr lang="en-US" smtClean="0"/>
              <a:pPr/>
              <a:t>15</a:t>
            </a:fld>
            <a:endParaRPr lang="en-US"/>
          </a:p>
        </p:txBody>
      </p:sp>
      <p:pic>
        <p:nvPicPr>
          <p:cNvPr id="5" name="Picture 4"/>
          <p:cNvPicPr>
            <a:picLocks noChangeAspect="1"/>
          </p:cNvPicPr>
          <p:nvPr/>
        </p:nvPicPr>
        <p:blipFill>
          <a:blip r:embed="rId3"/>
          <a:stretch>
            <a:fillRect/>
          </a:stretch>
        </p:blipFill>
        <p:spPr>
          <a:xfrm>
            <a:off x="0" y="2743200"/>
            <a:ext cx="9094663" cy="662278"/>
          </a:xfrm>
          <a:prstGeom prst="rect">
            <a:avLst/>
          </a:prstGeom>
        </p:spPr>
      </p:pic>
    </p:spTree>
    <p:extLst>
      <p:ext uri="{BB962C8B-B14F-4D97-AF65-F5344CB8AC3E}">
        <p14:creationId xmlns:p14="http://schemas.microsoft.com/office/powerpoint/2010/main" val="184571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Wikipedia authority control policies</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4947057F-4A00-41C5-A9B8-74064BF06201}" type="slidenum">
              <a:rPr lang="en-US" smtClean="0"/>
              <a:pPr/>
              <a:t>16</a:t>
            </a:fld>
            <a:endParaRPr lang="en-US"/>
          </a:p>
        </p:txBody>
      </p:sp>
      <p:pic>
        <p:nvPicPr>
          <p:cNvPr id="3" name="Picture 2">
            <a:hlinkClick r:id="rId3"/>
          </p:cNvPr>
          <p:cNvPicPr>
            <a:picLocks noChangeAspect="1"/>
          </p:cNvPicPr>
          <p:nvPr/>
        </p:nvPicPr>
        <p:blipFill>
          <a:blip r:embed="rId4"/>
          <a:stretch>
            <a:fillRect/>
          </a:stretch>
        </p:blipFill>
        <p:spPr>
          <a:xfrm>
            <a:off x="232004" y="2435352"/>
            <a:ext cx="8756548" cy="4038600"/>
          </a:xfrm>
          <a:prstGeom prst="rect">
            <a:avLst/>
          </a:prstGeom>
        </p:spPr>
      </p:pic>
      <p:sp>
        <p:nvSpPr>
          <p:cNvPr id="7" name="TextBox 6"/>
          <p:cNvSpPr txBox="1"/>
          <p:nvPr/>
        </p:nvSpPr>
        <p:spPr>
          <a:xfrm>
            <a:off x="609600" y="1600200"/>
            <a:ext cx="7999476" cy="685800"/>
          </a:xfrm>
          <a:prstGeom prst="rect">
            <a:avLst/>
          </a:prstGeom>
          <a:noFill/>
        </p:spPr>
        <p:txBody>
          <a:bodyPr wrap="square" rtlCol="0">
            <a:spAutoFit/>
          </a:bodyPr>
          <a:lstStyle/>
          <a:p>
            <a:endParaRPr lang="en-US" dirty="0"/>
          </a:p>
        </p:txBody>
      </p:sp>
      <p:sp>
        <p:nvSpPr>
          <p:cNvPr id="9" name="TextBox 8"/>
          <p:cNvSpPr txBox="1"/>
          <p:nvPr/>
        </p:nvSpPr>
        <p:spPr>
          <a:xfrm>
            <a:off x="304800" y="1457577"/>
            <a:ext cx="8534400" cy="707886"/>
          </a:xfrm>
          <a:prstGeom prst="rect">
            <a:avLst/>
          </a:prstGeom>
          <a:noFill/>
        </p:spPr>
        <p:txBody>
          <a:bodyPr wrap="square" rtlCol="0">
            <a:spAutoFit/>
          </a:bodyPr>
          <a:lstStyle/>
          <a:p>
            <a:r>
              <a:rPr lang="en-US" sz="2000" dirty="0" smtClean="0">
                <a:solidFill>
                  <a:srgbClr val="8A3C12"/>
                </a:solidFill>
              </a:rPr>
              <a:t>Wikipedia articles link to library catalogs and other authority files world wide through the use of authoritative identifiers (</a:t>
            </a:r>
            <a:r>
              <a:rPr lang="en-US" sz="2000" dirty="0" err="1" smtClean="0">
                <a:solidFill>
                  <a:srgbClr val="8A3C12"/>
                </a:solidFill>
              </a:rPr>
              <a:t>VIAF</a:t>
            </a:r>
            <a:r>
              <a:rPr lang="en-US" sz="2000" dirty="0" smtClean="0">
                <a:solidFill>
                  <a:srgbClr val="8A3C12"/>
                </a:solidFill>
              </a:rPr>
              <a:t>, </a:t>
            </a:r>
            <a:r>
              <a:rPr lang="en-US" sz="2000" dirty="0" err="1" smtClean="0">
                <a:solidFill>
                  <a:srgbClr val="8A3C12"/>
                </a:solidFill>
              </a:rPr>
              <a:t>LCCN</a:t>
            </a:r>
            <a:r>
              <a:rPr lang="en-US" sz="2000" dirty="0" smtClean="0">
                <a:solidFill>
                  <a:srgbClr val="8A3C12"/>
                </a:solidFill>
              </a:rPr>
              <a:t>, etc.)</a:t>
            </a:r>
            <a:endParaRPr lang="en-US" sz="2000" dirty="0"/>
          </a:p>
        </p:txBody>
      </p:sp>
    </p:spTree>
    <p:extLst>
      <p:ext uri="{BB962C8B-B14F-4D97-AF65-F5344CB8AC3E}">
        <p14:creationId xmlns:p14="http://schemas.microsoft.com/office/powerpoint/2010/main" val="1701454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LOD Cloud </a:t>
            </a:r>
          </a:p>
        </p:txBody>
      </p:sp>
      <p:sp>
        <p:nvSpPr>
          <p:cNvPr id="5" name="TextBox 4"/>
          <p:cNvSpPr txBox="1"/>
          <p:nvPr/>
        </p:nvSpPr>
        <p:spPr>
          <a:xfrm>
            <a:off x="457200" y="6295128"/>
            <a:ext cx="8382000" cy="584775"/>
          </a:xfrm>
          <a:prstGeom prst="rect">
            <a:avLst/>
          </a:prstGeom>
          <a:noFill/>
        </p:spPr>
        <p:txBody>
          <a:bodyPr wrap="square" rtlCol="0">
            <a:spAutoFit/>
          </a:bodyPr>
          <a:lstStyle/>
          <a:p>
            <a:pPr marL="225425" indent="-225425">
              <a:buNone/>
            </a:pPr>
            <a:r>
              <a:rPr lang="en-US" sz="1600" dirty="0">
                <a:solidFill>
                  <a:schemeClr val="accent4">
                    <a:lumMod val="50000"/>
                  </a:schemeClr>
                </a:solidFill>
              </a:rPr>
              <a:t>Schmachtenberg, Max, </a:t>
            </a:r>
            <a:r>
              <a:rPr lang="en-US" sz="1600" dirty="0" err="1">
                <a:solidFill>
                  <a:schemeClr val="accent4">
                    <a:lumMod val="50000"/>
                  </a:schemeClr>
                </a:solidFill>
              </a:rPr>
              <a:t>Bizer</a:t>
            </a:r>
            <a:r>
              <a:rPr lang="en-US" sz="1600" dirty="0">
                <a:solidFill>
                  <a:schemeClr val="accent4">
                    <a:lumMod val="50000"/>
                  </a:schemeClr>
                </a:solidFill>
              </a:rPr>
              <a:t>, Christian, </a:t>
            </a:r>
            <a:r>
              <a:rPr lang="en-US" sz="1600" dirty="0" err="1">
                <a:solidFill>
                  <a:schemeClr val="accent4">
                    <a:lumMod val="50000"/>
                  </a:schemeClr>
                </a:solidFill>
              </a:rPr>
              <a:t>Jentzsch</a:t>
            </a:r>
            <a:r>
              <a:rPr lang="en-US" sz="1600" dirty="0">
                <a:solidFill>
                  <a:schemeClr val="accent4">
                    <a:lumMod val="50000"/>
                  </a:schemeClr>
                </a:solidFill>
              </a:rPr>
              <a:t>, </a:t>
            </a:r>
            <a:r>
              <a:rPr lang="en-US" sz="1600" dirty="0" err="1">
                <a:solidFill>
                  <a:schemeClr val="accent4">
                    <a:lumMod val="50000"/>
                  </a:schemeClr>
                </a:solidFill>
              </a:rPr>
              <a:t>Anja</a:t>
            </a:r>
            <a:r>
              <a:rPr lang="en-US" sz="1600" dirty="0">
                <a:solidFill>
                  <a:schemeClr val="accent4">
                    <a:lumMod val="50000"/>
                  </a:schemeClr>
                </a:solidFill>
              </a:rPr>
              <a:t>, and </a:t>
            </a:r>
            <a:r>
              <a:rPr lang="en-US" sz="1600" dirty="0" err="1">
                <a:solidFill>
                  <a:schemeClr val="accent4">
                    <a:lumMod val="50000"/>
                  </a:schemeClr>
                </a:solidFill>
              </a:rPr>
              <a:t>Cyganiak</a:t>
            </a:r>
            <a:r>
              <a:rPr lang="en-US" sz="1600" dirty="0">
                <a:solidFill>
                  <a:schemeClr val="accent4">
                    <a:lumMod val="50000"/>
                  </a:schemeClr>
                </a:solidFill>
              </a:rPr>
              <a:t>, Richard. (2014). Linking Open Data cloud diagram. Downloaded March 22, 2014 from: </a:t>
            </a:r>
            <a:r>
              <a:rPr lang="en-US" sz="1600" dirty="0">
                <a:hlinkClick r:id="rId3"/>
              </a:rPr>
              <a:t>http://lod-cloud.net/</a:t>
            </a:r>
            <a:endParaRPr lang="en-US" sz="1600" dirty="0"/>
          </a:p>
        </p:txBody>
      </p:sp>
      <p:sp>
        <p:nvSpPr>
          <p:cNvPr id="11" name="Slide Number Placeholder 10"/>
          <p:cNvSpPr>
            <a:spLocks noGrp="1"/>
          </p:cNvSpPr>
          <p:nvPr>
            <p:ph type="sldNum" sz="quarter" idx="12"/>
          </p:nvPr>
        </p:nvSpPr>
        <p:spPr/>
        <p:txBody>
          <a:bodyPr/>
          <a:lstStyle/>
          <a:p>
            <a:fld id="{4947057F-4A00-41C5-A9B8-74064BF06201}" type="slidenum">
              <a:rPr lang="en-US" smtClean="0"/>
              <a:pPr/>
              <a:t>17</a:t>
            </a:fld>
            <a:endParaRPr lang="en-US"/>
          </a:p>
        </p:txBody>
      </p:sp>
      <p:pic>
        <p:nvPicPr>
          <p:cNvPr id="1026" name="Picture 2" descr="Linking Open Data cloud diagram, large vers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56" y="1224847"/>
            <a:ext cx="7740887" cy="507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86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LIBRARIES CONTRIBUTING DATASETS </a:t>
            </a:r>
          </a:p>
        </p:txBody>
      </p:sp>
      <p:sp>
        <p:nvSpPr>
          <p:cNvPr id="4" name="Slide Number Placeholder 3"/>
          <p:cNvSpPr>
            <a:spLocks noGrp="1"/>
          </p:cNvSpPr>
          <p:nvPr>
            <p:ph type="sldNum" sz="quarter" idx="12"/>
          </p:nvPr>
        </p:nvSpPr>
        <p:spPr/>
        <p:txBody>
          <a:bodyPr/>
          <a:lstStyle/>
          <a:p>
            <a:fld id="{4947057F-4A00-41C5-A9B8-74064BF06201}" type="slidenum">
              <a:rPr lang="en-US" smtClean="0"/>
              <a:pPr/>
              <a:t>18</a:t>
            </a:fld>
            <a:endParaRPr lang="en-US"/>
          </a:p>
        </p:txBody>
      </p:sp>
      <p:pic>
        <p:nvPicPr>
          <p:cNvPr id="3" name="Picture 2">
            <a:hlinkClick r:id="rId3"/>
          </p:cNvPr>
          <p:cNvPicPr>
            <a:picLocks noChangeAspect="1"/>
          </p:cNvPicPr>
          <p:nvPr/>
        </p:nvPicPr>
        <p:blipFill>
          <a:blip r:embed="rId4"/>
          <a:stretch>
            <a:fillRect/>
          </a:stretch>
        </p:blipFill>
        <p:spPr>
          <a:xfrm>
            <a:off x="2209800" y="1333016"/>
            <a:ext cx="4553184" cy="5410478"/>
          </a:xfrm>
          <a:prstGeom prst="rect">
            <a:avLst/>
          </a:prstGeom>
        </p:spPr>
      </p:pic>
    </p:spTree>
    <p:extLst>
      <p:ext uri="{BB962C8B-B14F-4D97-AF65-F5344CB8AC3E}">
        <p14:creationId xmlns:p14="http://schemas.microsoft.com/office/powerpoint/2010/main" val="6150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MARC RECORD</a:t>
            </a:r>
          </a:p>
        </p:txBody>
      </p:sp>
      <p:sp>
        <p:nvSpPr>
          <p:cNvPr id="4" name="Slide Number Placeholder 3"/>
          <p:cNvSpPr>
            <a:spLocks noGrp="1"/>
          </p:cNvSpPr>
          <p:nvPr>
            <p:ph type="sldNum" sz="quarter" idx="12"/>
          </p:nvPr>
        </p:nvSpPr>
        <p:spPr/>
        <p:txBody>
          <a:bodyPr/>
          <a:lstStyle/>
          <a:p>
            <a:fld id="{4947057F-4A00-41C5-A9B8-74064BF06201}" type="slidenum">
              <a:rPr lang="en-US" smtClean="0"/>
              <a:pPr/>
              <a:t>19</a:t>
            </a:fld>
            <a:endParaRPr lang="en-US"/>
          </a:p>
        </p:txBody>
      </p:sp>
      <p:pic>
        <p:nvPicPr>
          <p:cNvPr id="5" name="Picture 4"/>
          <p:cNvPicPr>
            <a:picLocks noChangeAspect="1"/>
          </p:cNvPicPr>
          <p:nvPr/>
        </p:nvPicPr>
        <p:blipFill>
          <a:blip r:embed="rId3"/>
          <a:stretch>
            <a:fillRect/>
          </a:stretch>
        </p:blipFill>
        <p:spPr>
          <a:xfrm>
            <a:off x="1348454" y="1412537"/>
            <a:ext cx="6271546" cy="5337332"/>
          </a:xfrm>
          <a:prstGeom prst="rect">
            <a:avLst/>
          </a:prstGeom>
        </p:spPr>
      </p:pic>
    </p:spTree>
    <p:extLst>
      <p:ext uri="{BB962C8B-B14F-4D97-AF65-F5344CB8AC3E}">
        <p14:creationId xmlns:p14="http://schemas.microsoft.com/office/powerpoint/2010/main" val="319199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066800"/>
          </a:xfrm>
        </p:spPr>
        <p:txBody>
          <a:bodyPr>
            <a:normAutofit/>
          </a:bodyPr>
          <a:lstStyle/>
          <a:p>
            <a:r>
              <a:rPr lang="en-US" sz="3200" dirty="0">
                <a:solidFill>
                  <a:schemeClr val="accent2"/>
                </a:solidFill>
              </a:rPr>
              <a:t>Web 2.0 and information resources</a:t>
            </a:r>
          </a:p>
        </p:txBody>
      </p:sp>
      <p:sp>
        <p:nvSpPr>
          <p:cNvPr id="3" name="Content Placeholder 2"/>
          <p:cNvSpPr>
            <a:spLocks noGrp="1"/>
          </p:cNvSpPr>
          <p:nvPr>
            <p:ph idx="1"/>
          </p:nvPr>
        </p:nvSpPr>
        <p:spPr>
          <a:xfrm>
            <a:off x="304800" y="1524000"/>
            <a:ext cx="8686800" cy="4648200"/>
          </a:xfrm>
        </p:spPr>
        <p:txBody>
          <a:bodyPr>
            <a:noAutofit/>
          </a:bodyPr>
          <a:lstStyle/>
          <a:p>
            <a:pPr>
              <a:buNone/>
            </a:pPr>
            <a:r>
              <a:rPr lang="en-US" dirty="0"/>
              <a:t>	Web 2.0 uses HTTP protocol to retrieve information resources. </a:t>
            </a:r>
          </a:p>
          <a:p>
            <a:pPr>
              <a:buNone/>
            </a:pPr>
            <a:r>
              <a:rPr lang="en-US" dirty="0"/>
              <a:t>	Everything that lives on the Web is an information resource:</a:t>
            </a:r>
          </a:p>
          <a:p>
            <a:pPr lvl="1">
              <a:buFont typeface="Wingdings 2" pitchFamily="18" charset="2"/>
              <a:buChar char=""/>
            </a:pPr>
            <a:r>
              <a:rPr lang="en-US" sz="3200" dirty="0"/>
              <a:t>Documents</a:t>
            </a:r>
          </a:p>
          <a:p>
            <a:pPr lvl="1">
              <a:buFont typeface="Wingdings 2" pitchFamily="18" charset="2"/>
              <a:buChar char=""/>
            </a:pPr>
            <a:r>
              <a:rPr lang="en-US" sz="3200" dirty="0"/>
              <a:t>Images</a:t>
            </a:r>
          </a:p>
          <a:p>
            <a:pPr lvl="1">
              <a:buFont typeface="Wingdings 2" pitchFamily="18" charset="2"/>
              <a:buChar char=""/>
            </a:pPr>
            <a:r>
              <a:rPr lang="en-US" sz="3200" dirty="0"/>
              <a:t>Audio Files</a:t>
            </a:r>
          </a:p>
          <a:p>
            <a:pPr lvl="1">
              <a:buFont typeface="Wingdings 2" pitchFamily="18" charset="2"/>
              <a:buChar char=""/>
            </a:pPr>
            <a:r>
              <a:rPr lang="en-US" sz="3200" dirty="0"/>
              <a:t>Video Files</a:t>
            </a:r>
          </a:p>
        </p:txBody>
      </p:sp>
      <p:sp>
        <p:nvSpPr>
          <p:cNvPr id="8" name="Slide Number Placeholder 7"/>
          <p:cNvSpPr>
            <a:spLocks noGrp="1"/>
          </p:cNvSpPr>
          <p:nvPr>
            <p:ph type="sldNum" sz="quarter" idx="12"/>
          </p:nvPr>
        </p:nvSpPr>
        <p:spPr/>
        <p:txBody>
          <a:bodyPr/>
          <a:lstStyle/>
          <a:p>
            <a:fld id="{4947057F-4A00-41C5-A9B8-74064BF06201}"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Rdf graph of a marc record</a:t>
            </a:r>
          </a:p>
        </p:txBody>
      </p:sp>
      <p:sp>
        <p:nvSpPr>
          <p:cNvPr id="4" name="Slide Number Placeholder 3"/>
          <p:cNvSpPr>
            <a:spLocks noGrp="1"/>
          </p:cNvSpPr>
          <p:nvPr>
            <p:ph type="sldNum" sz="quarter" idx="12"/>
          </p:nvPr>
        </p:nvSpPr>
        <p:spPr/>
        <p:txBody>
          <a:bodyPr/>
          <a:lstStyle/>
          <a:p>
            <a:fld id="{4947057F-4A00-41C5-A9B8-74064BF06201}" type="slidenum">
              <a:rPr lang="en-US" smtClean="0"/>
              <a:pPr/>
              <a:t>20</a:t>
            </a:fld>
            <a:endParaRPr lang="en-US"/>
          </a:p>
        </p:txBody>
      </p:sp>
      <p:pic>
        <p:nvPicPr>
          <p:cNvPr id="5" name="Picture Placeholder 4" descr="W3C RDF Validation Resul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6443" y="1143000"/>
            <a:ext cx="9067800" cy="5715000"/>
          </a:xfrm>
          <a:prstGeom prst="rect">
            <a:avLst/>
          </a:prstGeom>
        </p:spPr>
      </p:pic>
    </p:spTree>
    <p:extLst>
      <p:ext uri="{BB962C8B-B14F-4D97-AF65-F5344CB8AC3E}">
        <p14:creationId xmlns:p14="http://schemas.microsoft.com/office/powerpoint/2010/main" val="4101705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references</a:t>
            </a:r>
            <a:endParaRPr lang="en-US" dirty="0"/>
          </a:p>
        </p:txBody>
      </p:sp>
      <p:sp>
        <p:nvSpPr>
          <p:cNvPr id="3" name="Content Placeholder 2"/>
          <p:cNvSpPr>
            <a:spLocks noGrp="1"/>
          </p:cNvSpPr>
          <p:nvPr>
            <p:ph idx="1"/>
          </p:nvPr>
        </p:nvSpPr>
        <p:spPr>
          <a:xfrm>
            <a:off x="457200" y="1447800"/>
            <a:ext cx="8686800" cy="5273040"/>
          </a:xfrm>
        </p:spPr>
        <p:txBody>
          <a:bodyPr>
            <a:normAutofit/>
          </a:bodyPr>
          <a:lstStyle/>
          <a:p>
            <a:pPr marL="225425" indent="-225425">
              <a:buNone/>
            </a:pPr>
            <a:r>
              <a:rPr lang="en-US" sz="1800" dirty="0"/>
              <a:t>Bauer, Florian and </a:t>
            </a:r>
            <a:r>
              <a:rPr lang="en-US" sz="1800" dirty="0" err="1"/>
              <a:t>Kaltenböck</a:t>
            </a:r>
            <a:r>
              <a:rPr lang="en-US" sz="1800" dirty="0"/>
              <a:t>, Martin. (2012). </a:t>
            </a:r>
            <a:r>
              <a:rPr lang="en-US" sz="1800" i="1" dirty="0"/>
              <a:t>Linked Open Data: The Essentials</a:t>
            </a:r>
            <a:r>
              <a:rPr lang="en-US" sz="1800" dirty="0"/>
              <a:t>. Downloaded December 30, 2014 from</a:t>
            </a:r>
            <a:r>
              <a:rPr lang="en-US" sz="1800" dirty="0">
                <a:hlinkClick r:id="rId2" action="ppaction://hlinkfile"/>
              </a:rPr>
              <a:t>: http://www.reeep.org/LOD-the-Essentials.pdf</a:t>
            </a:r>
            <a:r>
              <a:rPr lang="en-US" sz="1800" dirty="0"/>
              <a:t>.</a:t>
            </a:r>
          </a:p>
          <a:p>
            <a:pPr marL="225425" indent="-225425">
              <a:buNone/>
            </a:pPr>
            <a:endParaRPr lang="en-US" sz="1800" dirty="0"/>
          </a:p>
          <a:p>
            <a:pPr marL="225425" indent="-225425">
              <a:buNone/>
            </a:pPr>
            <a:r>
              <a:rPr lang="en-US" sz="1800" dirty="0"/>
              <a:t>Berners-Lee, Tim. Architecture. World Wide Web Consortium. Downloaded January 30, 2014 from: </a:t>
            </a:r>
            <a:r>
              <a:rPr lang="en-US" sz="1800" u="sng" dirty="0">
                <a:hlinkClick r:id="rId3"/>
              </a:rPr>
              <a:t>http://www.w3.org/2000/Talks/1206-xml2k-tbl/slide10-0.html</a:t>
            </a:r>
            <a:endParaRPr lang="en-US" sz="1800" dirty="0"/>
          </a:p>
          <a:p>
            <a:pPr marL="0" indent="0">
              <a:buNone/>
            </a:pPr>
            <a:endParaRPr lang="en-US" sz="1800" dirty="0"/>
          </a:p>
          <a:p>
            <a:pPr marL="225425" indent="-225425">
              <a:buNone/>
            </a:pPr>
            <a:r>
              <a:rPr lang="en-US" sz="1800" dirty="0" err="1"/>
              <a:t>Cyganiak</a:t>
            </a:r>
            <a:r>
              <a:rPr lang="en-US" sz="1800" dirty="0"/>
              <a:t>, Richard, and </a:t>
            </a:r>
            <a:r>
              <a:rPr lang="en-US" sz="1800" dirty="0" err="1"/>
              <a:t>Jentzsch</a:t>
            </a:r>
            <a:r>
              <a:rPr lang="en-US" sz="1800" dirty="0"/>
              <a:t>, </a:t>
            </a:r>
            <a:r>
              <a:rPr lang="en-US" sz="1800" dirty="0" err="1"/>
              <a:t>Anja</a:t>
            </a:r>
            <a:r>
              <a:rPr lang="en-US" sz="1800" dirty="0"/>
              <a:t>. </a:t>
            </a:r>
            <a:r>
              <a:rPr lang="en-US" sz="1800" i="1" dirty="0"/>
              <a:t>Linking Open Data cloud diagram</a:t>
            </a:r>
            <a:r>
              <a:rPr lang="en-US" sz="1800" dirty="0"/>
              <a:t>. Downloaded February 11, 2014 from  </a:t>
            </a:r>
            <a:r>
              <a:rPr lang="en-US" sz="1800" dirty="0">
                <a:hlinkClick r:id="rId4"/>
              </a:rPr>
              <a:t>http://lod-cloud.net/versions/2011-09-19/lod-cloud_colored.html</a:t>
            </a:r>
            <a:endParaRPr lang="en-US" sz="1800" dirty="0"/>
          </a:p>
          <a:p>
            <a:pPr marL="225425" indent="-225425">
              <a:buNone/>
            </a:pPr>
            <a:endParaRPr lang="en-US" sz="1800" dirty="0"/>
          </a:p>
          <a:p>
            <a:pPr marL="225425" indent="-225425">
              <a:buNone/>
            </a:pPr>
            <a:r>
              <a:rPr lang="en-US" sz="1800" dirty="0"/>
              <a:t>Jisc. (2015, </a:t>
            </a:r>
            <a:r>
              <a:rPr lang="en-US" sz="1800" i="1" dirty="0"/>
              <a:t>March</a:t>
            </a:r>
            <a:r>
              <a:rPr lang="en-US" sz="1800" dirty="0"/>
              <a:t> 17). </a:t>
            </a:r>
            <a:r>
              <a:rPr lang="en-US" sz="1800" i="1" dirty="0"/>
              <a:t>Report: A national monograph strategy roadmap</a:t>
            </a:r>
            <a:r>
              <a:rPr lang="en-US" sz="1800" dirty="0"/>
              <a:t>. Downloaded March 30, 2015 from: </a:t>
            </a:r>
            <a:r>
              <a:rPr lang="en-US" sz="1800" u="sng" dirty="0">
                <a:solidFill>
                  <a:schemeClr val="tx1"/>
                </a:solidFill>
                <a:hlinkClick r:id="rId5"/>
              </a:rPr>
              <a:t>http://www.jisc.ac.uk/reports/anational-monograph-strategy-roadmap</a:t>
            </a:r>
            <a:r>
              <a:rPr lang="en-US" sz="1800" dirty="0">
                <a:solidFill>
                  <a:schemeClr val="tx1"/>
                </a:solidFill>
              </a:rPr>
              <a:t>.</a:t>
            </a:r>
            <a:endParaRPr lang="en-US" sz="1800" dirty="0"/>
          </a:p>
          <a:p>
            <a:pPr marL="0" indent="0">
              <a:buNone/>
            </a:pPr>
            <a:endParaRPr lang="en-US" sz="1800" dirty="0"/>
          </a:p>
          <a:p>
            <a:pPr marL="0" indent="0">
              <a:buNone/>
            </a:pPr>
            <a:r>
              <a:rPr lang="en-US" sz="1800" dirty="0"/>
              <a:t>Library of Congress Linked Data Service. Authorities and Vocabularies. Downloaded February 11, 2014 from </a:t>
            </a:r>
            <a:r>
              <a:rPr lang="en-US" sz="1800" dirty="0">
                <a:hlinkClick r:id="rId6"/>
              </a:rPr>
              <a:t>http://id.loc.gov/</a:t>
            </a:r>
            <a:r>
              <a:rPr lang="en-US" sz="1800" dirty="0"/>
              <a:t>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21</a:t>
            </a:fld>
            <a:endParaRPr lang="en-US"/>
          </a:p>
        </p:txBody>
      </p:sp>
    </p:spTree>
    <p:extLst>
      <p:ext uri="{BB962C8B-B14F-4D97-AF65-F5344CB8AC3E}">
        <p14:creationId xmlns:p14="http://schemas.microsoft.com/office/powerpoint/2010/main" val="288189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references</a:t>
            </a:r>
            <a:endParaRPr lang="en-US" dirty="0"/>
          </a:p>
        </p:txBody>
      </p:sp>
      <p:sp>
        <p:nvSpPr>
          <p:cNvPr id="3" name="Content Placeholder 2"/>
          <p:cNvSpPr>
            <a:spLocks noGrp="1"/>
          </p:cNvSpPr>
          <p:nvPr>
            <p:ph idx="1"/>
          </p:nvPr>
        </p:nvSpPr>
        <p:spPr>
          <a:xfrm>
            <a:off x="457200" y="1621694"/>
            <a:ext cx="8686800" cy="5099146"/>
          </a:xfrm>
        </p:spPr>
        <p:txBody>
          <a:bodyPr>
            <a:normAutofit/>
          </a:bodyPr>
          <a:lstStyle/>
          <a:p>
            <a:pPr marL="225425" indent="-225425">
              <a:buNone/>
            </a:pPr>
            <a:r>
              <a:rPr lang="en-US" sz="1800" dirty="0"/>
              <a:t>Media Map. State-of-the-art Situation. Downloaded February 12, 2014 from </a:t>
            </a:r>
            <a:r>
              <a:rPr lang="en-US" sz="1800" dirty="0">
                <a:solidFill>
                  <a:schemeClr val="accent2"/>
                </a:solidFill>
                <a:hlinkClick r:id="rId2"/>
              </a:rPr>
              <a:t>http://mediamapproject.org/project_situation.html</a:t>
            </a:r>
            <a:endParaRPr lang="en-US" sz="1800" dirty="0">
              <a:solidFill>
                <a:schemeClr val="accent2"/>
              </a:solidFill>
            </a:endParaRPr>
          </a:p>
          <a:p>
            <a:pPr marL="225425" indent="-225425">
              <a:buNone/>
            </a:pPr>
            <a:endParaRPr lang="en-US" sz="1800" u="sng" dirty="0"/>
          </a:p>
          <a:p>
            <a:pPr marL="225425" indent="-225425">
              <a:buNone/>
            </a:pPr>
            <a:r>
              <a:rPr lang="en-US" sz="1800" u="sng" dirty="0"/>
              <a:t>OCLC </a:t>
            </a:r>
            <a:r>
              <a:rPr lang="en-US" sz="1800" u="sng" dirty="0" err="1"/>
              <a:t>WorlCat</a:t>
            </a:r>
            <a:r>
              <a:rPr lang="en-US" sz="1800" u="sng" dirty="0"/>
              <a:t> Identities. Addams, Jane 1860-1935. Downloaded February 15, 2014 from </a:t>
            </a:r>
            <a:r>
              <a:rPr lang="en-US" sz="1800" u="sng" dirty="0">
                <a:hlinkClick r:id="rId3"/>
              </a:rPr>
              <a:t>http://www.worldcat.org/identities/lccn-n79104234/</a:t>
            </a:r>
            <a:r>
              <a:rPr lang="en-US" sz="1800" u="sng" dirty="0"/>
              <a:t> </a:t>
            </a:r>
            <a:r>
              <a:rPr lang="en-US" sz="1800" dirty="0"/>
              <a:t>.</a:t>
            </a:r>
          </a:p>
          <a:p>
            <a:pPr marL="225425" indent="-225425">
              <a:buNone/>
            </a:pPr>
            <a:endParaRPr lang="en-US" sz="1800" dirty="0"/>
          </a:p>
          <a:p>
            <a:pPr marL="225425" indent="-225425">
              <a:buNone/>
            </a:pPr>
            <a:r>
              <a:rPr lang="en-US" sz="1800" dirty="0"/>
              <a:t>Schmachtenberg, Max, </a:t>
            </a:r>
            <a:r>
              <a:rPr lang="en-US" sz="1800" dirty="0" err="1"/>
              <a:t>Bizer</a:t>
            </a:r>
            <a:r>
              <a:rPr lang="en-US" sz="1800" dirty="0"/>
              <a:t>, Christian, </a:t>
            </a:r>
            <a:r>
              <a:rPr lang="en-US" sz="1800" dirty="0" err="1"/>
              <a:t>Jentzsch</a:t>
            </a:r>
            <a:r>
              <a:rPr lang="en-US" sz="1800" dirty="0"/>
              <a:t>, </a:t>
            </a:r>
            <a:r>
              <a:rPr lang="en-US" sz="1800" dirty="0" err="1"/>
              <a:t>Anja</a:t>
            </a:r>
            <a:r>
              <a:rPr lang="en-US" sz="1800" dirty="0"/>
              <a:t>, and </a:t>
            </a:r>
            <a:r>
              <a:rPr lang="en-US" sz="1800" dirty="0" err="1"/>
              <a:t>Cyganiak</a:t>
            </a:r>
            <a:r>
              <a:rPr lang="en-US" sz="1800" dirty="0"/>
              <a:t>, Richard. (2014). Linking Open Data cloud diagram. Downloaded March 22,2014 from: </a:t>
            </a:r>
            <a:r>
              <a:rPr lang="en-US" sz="1800" dirty="0">
                <a:hlinkClick r:id="rId4"/>
              </a:rPr>
              <a:t>http://lod-cloud.net/</a:t>
            </a:r>
            <a:endParaRPr lang="en-US" sz="1800" dirty="0"/>
          </a:p>
          <a:p>
            <a:pPr marL="225425" indent="-225425">
              <a:buNone/>
            </a:pPr>
            <a:endParaRPr lang="en-US" sz="1800" dirty="0"/>
          </a:p>
          <a:p>
            <a:pPr marL="225425" indent="-225425">
              <a:buNone/>
            </a:pPr>
            <a:r>
              <a:rPr lang="en-US" sz="1800" dirty="0"/>
              <a:t>Virtual International Authority File (VIAF). Addams, Jane, 1860=1935 downloaded February 11, 2014 from </a:t>
            </a:r>
            <a:r>
              <a:rPr lang="en-US" sz="1800" dirty="0">
                <a:hlinkClick r:id="rId5"/>
              </a:rPr>
              <a:t>http://viaf.org/viaf/12382490/#Addams,_Jane,_1860-1935</a:t>
            </a:r>
            <a:r>
              <a:rPr lang="en-US" sz="1800" dirty="0"/>
              <a:t>.</a:t>
            </a:r>
          </a:p>
          <a:p>
            <a:pPr marL="225425" indent="-225425">
              <a:buNone/>
            </a:pPr>
            <a:endParaRPr lang="en-US" sz="1800" dirty="0"/>
          </a:p>
          <a:p>
            <a:pPr marL="225425" indent="-225425">
              <a:buNone/>
            </a:pPr>
            <a:r>
              <a:rPr lang="en-US" sz="1800" dirty="0">
                <a:solidFill>
                  <a:schemeClr val="accent4">
                    <a:lumMod val="50000"/>
                  </a:schemeClr>
                </a:solidFill>
              </a:rPr>
              <a:t>Wikidpedia. (2014). Jane Addams. Downloaded February 12, 2014 from: </a:t>
            </a:r>
            <a:r>
              <a:rPr lang="en-US" sz="1800" dirty="0">
                <a:solidFill>
                  <a:schemeClr val="accent4">
                    <a:lumMod val="50000"/>
                  </a:schemeClr>
                </a:solidFill>
                <a:hlinkClick r:id="rId6"/>
              </a:rPr>
              <a:t>https://en.wikipedia.org/wiki/Jane_Addams </a:t>
            </a:r>
            <a:endParaRPr lang="en-US" sz="1800" dirty="0">
              <a:solidFill>
                <a:schemeClr val="accent4">
                  <a:lumMod val="50000"/>
                </a:schemeClr>
              </a:solidFill>
            </a:endParaRPr>
          </a:p>
          <a:p>
            <a:pPr marL="225425" indent="-225425">
              <a:buNone/>
            </a:pPr>
            <a:endParaRPr lang="en-US" sz="1800" dirty="0"/>
          </a:p>
          <a:p>
            <a:pPr marL="225425" indent="-225425">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22</a:t>
            </a:fld>
            <a:endParaRPr lang="en-US"/>
          </a:p>
        </p:txBody>
      </p:sp>
    </p:spTree>
    <p:extLst>
      <p:ext uri="{BB962C8B-B14F-4D97-AF65-F5344CB8AC3E}">
        <p14:creationId xmlns:p14="http://schemas.microsoft.com/office/powerpoint/2010/main" val="3460077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references</a:t>
            </a:r>
            <a:endParaRPr lang="en-US" dirty="0"/>
          </a:p>
        </p:txBody>
      </p:sp>
      <p:sp>
        <p:nvSpPr>
          <p:cNvPr id="3" name="Content Placeholder 2"/>
          <p:cNvSpPr>
            <a:spLocks noGrp="1"/>
          </p:cNvSpPr>
          <p:nvPr>
            <p:ph idx="1"/>
          </p:nvPr>
        </p:nvSpPr>
        <p:spPr/>
        <p:txBody>
          <a:bodyPr/>
          <a:lstStyle/>
          <a:p>
            <a:pPr marL="225425" indent="-225425">
              <a:buNone/>
            </a:pPr>
            <a:r>
              <a:rPr lang="en-US" sz="1800" dirty="0"/>
              <a:t>W3C. </a:t>
            </a:r>
            <a:r>
              <a:rPr lang="en-US" sz="1800" i="1" dirty="0"/>
              <a:t>What is the Semantic Web? </a:t>
            </a:r>
            <a:r>
              <a:rPr lang="en-US" sz="1800" dirty="0"/>
              <a:t>Downloaded February 12, 2014 from </a:t>
            </a:r>
            <a:r>
              <a:rPr lang="en-US" sz="1800" dirty="0">
                <a:hlinkClick r:id="rId2"/>
              </a:rPr>
              <a:t>http://www.w3.org/2001/sw/</a:t>
            </a:r>
            <a:r>
              <a:rPr lang="en-US" sz="1800" dirty="0"/>
              <a:t> </a:t>
            </a:r>
          </a:p>
          <a:p>
            <a:pPr marL="225425" indent="-225425">
              <a:buNone/>
            </a:pPr>
            <a:endParaRPr lang="en-US" sz="1800" dirty="0"/>
          </a:p>
          <a:p>
            <a:pPr marL="225425" indent="-225425">
              <a:buNone/>
            </a:pPr>
            <a:r>
              <a:rPr lang="en-US" sz="1800" dirty="0"/>
              <a:t>Wood, David, </a:t>
            </a:r>
            <a:r>
              <a:rPr lang="en-US" sz="1800" dirty="0" err="1"/>
              <a:t>Zaidman</a:t>
            </a:r>
            <a:r>
              <a:rPr lang="en-US" sz="1800" dirty="0"/>
              <a:t>, Marsha, and Ruth, Luke. (2014). </a:t>
            </a:r>
            <a:r>
              <a:rPr lang="en-US" sz="1800" i="1" dirty="0"/>
              <a:t>Linked Data: Structured Data on the Web</a:t>
            </a:r>
            <a:r>
              <a:rPr lang="en-US" sz="1800" dirty="0"/>
              <a:t>. Shelter Island, NY: Manning.</a:t>
            </a:r>
            <a:endParaRPr lang="en-US" sz="1800" baseline="30000" dirty="0"/>
          </a:p>
          <a:p>
            <a:pPr marL="0" indent="0">
              <a:buNone/>
            </a:pPr>
            <a:endParaRPr lang="en-US"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23</a:t>
            </a:fld>
            <a:endParaRPr lang="en-US"/>
          </a:p>
        </p:txBody>
      </p:sp>
    </p:spTree>
    <p:extLst>
      <p:ext uri="{BB962C8B-B14F-4D97-AF65-F5344CB8AC3E}">
        <p14:creationId xmlns:p14="http://schemas.microsoft.com/office/powerpoint/2010/main" val="1971407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Resources</a:t>
            </a:r>
            <a:endParaRPr lang="en-US" dirty="0"/>
          </a:p>
        </p:txBody>
      </p:sp>
      <p:sp>
        <p:nvSpPr>
          <p:cNvPr id="3" name="Content Placeholder 2"/>
          <p:cNvSpPr>
            <a:spLocks noGrp="1"/>
          </p:cNvSpPr>
          <p:nvPr>
            <p:ph idx="1"/>
          </p:nvPr>
        </p:nvSpPr>
        <p:spPr>
          <a:xfrm>
            <a:off x="304800" y="1554162"/>
            <a:ext cx="8686800" cy="4999038"/>
          </a:xfrm>
        </p:spPr>
        <p:txBody>
          <a:bodyPr>
            <a:normAutofit fontScale="55000" lnSpcReduction="20000"/>
          </a:bodyPr>
          <a:lstStyle/>
          <a:p>
            <a:pPr marL="0" indent="0">
              <a:buNone/>
            </a:pPr>
            <a:r>
              <a:rPr lang="en-US" dirty="0" err="1">
                <a:hlinkClick r:id="rId2"/>
              </a:rPr>
              <a:t>Bibflow</a:t>
            </a:r>
            <a:endParaRPr lang="en-US" dirty="0"/>
          </a:p>
          <a:p>
            <a:pPr marL="0" indent="0">
              <a:buNone/>
            </a:pPr>
            <a:r>
              <a:rPr lang="en-US" dirty="0" err="1"/>
              <a:t>Bibflow</a:t>
            </a:r>
            <a:r>
              <a:rPr lang="en-US" dirty="0"/>
              <a:t> is the blog for the University of California, Davis and </a:t>
            </a:r>
            <a:r>
              <a:rPr lang="en-US" dirty="0" err="1"/>
              <a:t>Zepheira</a:t>
            </a:r>
            <a:r>
              <a:rPr lang="en-US" dirty="0"/>
              <a:t> two-year project to investigate how research libraries should adapt practices, workflows, software systems, and partnerships to support evolution to RDA and </a:t>
            </a:r>
            <a:r>
              <a:rPr lang="en-US" dirty="0" err="1"/>
              <a:t>Bibframe</a:t>
            </a:r>
            <a:r>
              <a:rPr lang="en-US" dirty="0"/>
              <a:t>. Its official title is "Reinventing Cataloging: Models for the Future of Library Operations". Findings from the project are posted on the blog and comments are welcomed.</a:t>
            </a:r>
          </a:p>
          <a:p>
            <a:pPr marL="0" indent="0">
              <a:buNone/>
            </a:pPr>
            <a:endParaRPr lang="en-US" dirty="0"/>
          </a:p>
          <a:p>
            <a:pPr marL="0" indent="0">
              <a:buNone/>
            </a:pPr>
            <a:r>
              <a:rPr lang="en-US" dirty="0">
                <a:hlinkClick r:id="rId3"/>
              </a:rPr>
              <a:t>BIBFRAME</a:t>
            </a:r>
            <a:endParaRPr lang="en-US" dirty="0">
              <a:hlinkClick r:id="rId4"/>
            </a:endParaRPr>
          </a:p>
          <a:p>
            <a:pPr marL="0" indent="0">
              <a:buNone/>
            </a:pPr>
            <a:r>
              <a:rPr lang="en-US" dirty="0"/>
              <a:t>This site provides general information about the Library of Congress’ initiative for the future of bibliographic description. Access presentations, FAQs, and links to working documents. In addition to being a replacement for MARC, BIBFRAME serves as a general model for expressing and connecting bibliographic data to the networked world. </a:t>
            </a:r>
          </a:p>
          <a:p>
            <a:pPr marL="0" indent="0">
              <a:buNone/>
            </a:pPr>
            <a:endParaRPr lang="en-US" dirty="0">
              <a:hlinkClick r:id="rId4"/>
            </a:endParaRPr>
          </a:p>
          <a:p>
            <a:pPr marL="0" indent="0">
              <a:buNone/>
            </a:pPr>
            <a:r>
              <a:rPr lang="en-US" dirty="0">
                <a:hlinkClick r:id="rId5"/>
              </a:rPr>
              <a:t>BIBFRAME Vocabulary</a:t>
            </a:r>
            <a:endParaRPr lang="en-US" dirty="0"/>
          </a:p>
          <a:p>
            <a:pPr marL="0" indent="0">
              <a:buNone/>
            </a:pPr>
            <a:r>
              <a:rPr lang="en-US" dirty="0"/>
              <a:t>This page describes the BIBFRAME Vocabulary. It is comprised of the RDF properties, classes, and relationships between and among them. The site offers a model view, a category view, and a list view.</a:t>
            </a:r>
          </a:p>
          <a:p>
            <a:pPr marL="0" indent="0">
              <a:buNone/>
            </a:pPr>
            <a:endParaRPr lang="en-US"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24</a:t>
            </a:fld>
            <a:endParaRPr lang="en-US"/>
          </a:p>
        </p:txBody>
      </p:sp>
    </p:spTree>
    <p:extLst>
      <p:ext uri="{BB962C8B-B14F-4D97-AF65-F5344CB8AC3E}">
        <p14:creationId xmlns:p14="http://schemas.microsoft.com/office/powerpoint/2010/main" val="2426488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Resources</a:t>
            </a:r>
            <a:endParaRPr lang="en-US" dirty="0"/>
          </a:p>
        </p:txBody>
      </p:sp>
      <p:sp>
        <p:nvSpPr>
          <p:cNvPr id="3" name="Content Placeholder 2"/>
          <p:cNvSpPr>
            <a:spLocks noGrp="1"/>
          </p:cNvSpPr>
          <p:nvPr>
            <p:ph idx="1"/>
          </p:nvPr>
        </p:nvSpPr>
        <p:spPr>
          <a:xfrm>
            <a:off x="304800" y="1554162"/>
            <a:ext cx="8686800" cy="5166678"/>
          </a:xfrm>
        </p:spPr>
        <p:txBody>
          <a:bodyPr>
            <a:normAutofit lnSpcReduction="10000"/>
          </a:bodyPr>
          <a:lstStyle/>
          <a:p>
            <a:pPr marL="0" indent="0">
              <a:buNone/>
            </a:pPr>
            <a:r>
              <a:rPr lang="en-US" sz="1800" dirty="0">
                <a:hlinkClick r:id="rId2"/>
              </a:rPr>
              <a:t>Bibliographic Framework as a Web of Data: Linked Data Model and Supporting Services</a:t>
            </a:r>
            <a:endParaRPr lang="en-US" sz="1800" dirty="0">
              <a:hlinkClick r:id="rId3"/>
            </a:endParaRPr>
          </a:p>
          <a:p>
            <a:pPr marL="0" indent="0">
              <a:buNone/>
            </a:pPr>
            <a:r>
              <a:rPr lang="en-US" sz="1800" dirty="0"/>
              <a:t>This document is an introduction to </a:t>
            </a:r>
            <a:r>
              <a:rPr lang="en-US" sz="1800" dirty="0" err="1"/>
              <a:t>BibFrame</a:t>
            </a:r>
            <a:r>
              <a:rPr lang="en-US" sz="1800" dirty="0"/>
              <a:t>, the linked data model developed to integrate the rich bibliographic resources found in library and cultural institutions into the linked open data network. The model consists of four main classes: Creative Work, Instance, Authority, and Annotation. The document gives examples of serializing </a:t>
            </a:r>
            <a:r>
              <a:rPr lang="en-US" sz="1800" dirty="0" err="1"/>
              <a:t>BibFrame</a:t>
            </a:r>
            <a:r>
              <a:rPr lang="en-US" sz="1800" dirty="0"/>
              <a:t> using the RDF model and XML format.</a:t>
            </a:r>
          </a:p>
          <a:p>
            <a:pPr marL="0" indent="0">
              <a:buNone/>
            </a:pPr>
            <a:endParaRPr lang="en-US" sz="1800" dirty="0">
              <a:hlinkClick r:id="rId3"/>
            </a:endParaRPr>
          </a:p>
          <a:p>
            <a:pPr marL="0" indent="0">
              <a:buNone/>
            </a:pPr>
            <a:r>
              <a:rPr lang="en-US" sz="1800" dirty="0">
                <a:hlinkClick r:id="rId4"/>
              </a:rPr>
              <a:t>British Library Collection Metadata – Data Services</a:t>
            </a:r>
            <a:endParaRPr lang="en-US" sz="1800" dirty="0"/>
          </a:p>
          <a:p>
            <a:pPr marL="0" indent="0">
              <a:buNone/>
            </a:pPr>
            <a:r>
              <a:rPr lang="en-US" sz="1800" dirty="0"/>
              <a:t>This page links to the data services provided by the British Library including free access to datasets in a variety of formats (RDF-DC or linked data), and provides access to MARC records via Z39.50 for non-commercial use as well as to other resources. The page also links to information regarding </a:t>
            </a:r>
            <a:r>
              <a:rPr lang="en-US" sz="1800" dirty="0">
                <a:hlinkClick r:id="rId5"/>
              </a:rPr>
              <a:t>The British National Bibliography</a:t>
            </a:r>
            <a:r>
              <a:rPr lang="en-US" sz="1800" dirty="0"/>
              <a:t>.</a:t>
            </a:r>
            <a:endParaRPr lang="en-US" sz="1800" dirty="0">
              <a:hlinkClick r:id="rId3"/>
            </a:endParaRPr>
          </a:p>
          <a:p>
            <a:pPr marL="0" indent="0">
              <a:buNone/>
            </a:pPr>
            <a:endParaRPr lang="en-US" sz="1800" dirty="0">
              <a:hlinkClick r:id="rId3"/>
            </a:endParaRPr>
          </a:p>
          <a:p>
            <a:pPr marL="0" indent="0">
              <a:buNone/>
            </a:pPr>
            <a:r>
              <a:rPr lang="en-US" sz="1800" dirty="0">
                <a:hlinkClick r:id="rId6"/>
              </a:rPr>
              <a:t>British Library Data Model - Book</a:t>
            </a:r>
            <a:endParaRPr lang="en-US" sz="1800" dirty="0"/>
          </a:p>
          <a:p>
            <a:pPr marL="0" indent="0">
              <a:buNone/>
            </a:pPr>
            <a:r>
              <a:rPr lang="en-US" sz="1800" dirty="0"/>
              <a:t>This is a graph displaying the British Library’s data model for a monograph.</a:t>
            </a:r>
          </a:p>
          <a:p>
            <a:pPr marL="0" indent="0">
              <a:buNone/>
            </a:pPr>
            <a:endParaRPr lang="en-US" sz="1800" dirty="0"/>
          </a:p>
          <a:p>
            <a:pPr marL="0" indent="0">
              <a:buNone/>
            </a:pPr>
            <a:r>
              <a:rPr lang="en-US" sz="1800" dirty="0">
                <a:hlinkClick r:id="rId7"/>
              </a:rPr>
              <a:t>British Library Data Model - Serial</a:t>
            </a:r>
            <a:endParaRPr lang="en-US" sz="1800" dirty="0"/>
          </a:p>
          <a:p>
            <a:pPr marL="0" indent="0">
              <a:buNone/>
            </a:pPr>
            <a:r>
              <a:rPr lang="en-US" sz="1800" dirty="0"/>
              <a:t>This is a graph displaying the British Library’s data model for a serial.</a:t>
            </a:r>
          </a:p>
          <a:p>
            <a:pPr marL="0" indent="0">
              <a:buNone/>
            </a:pPr>
            <a:endParaRPr lang="en-US" sz="1800"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25</a:t>
            </a:fld>
            <a:endParaRPr lang="en-US"/>
          </a:p>
        </p:txBody>
      </p:sp>
      <p:sp>
        <p:nvSpPr>
          <p:cNvPr id="11" name="Rectangle 10"/>
          <p:cNvSpPr/>
          <p:nvPr/>
        </p:nvSpPr>
        <p:spPr>
          <a:xfrm>
            <a:off x="2286000" y="2413338"/>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71409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Resources</a:t>
            </a:r>
            <a:endParaRPr lang="en-US" dirty="0"/>
          </a:p>
        </p:txBody>
      </p:sp>
      <p:sp>
        <p:nvSpPr>
          <p:cNvPr id="3" name="Content Placeholder 2"/>
          <p:cNvSpPr>
            <a:spLocks noGrp="1"/>
          </p:cNvSpPr>
          <p:nvPr>
            <p:ph idx="1"/>
          </p:nvPr>
        </p:nvSpPr>
        <p:spPr>
          <a:xfrm>
            <a:off x="304800" y="1554162"/>
            <a:ext cx="8686800" cy="5166678"/>
          </a:xfrm>
        </p:spPr>
        <p:txBody>
          <a:bodyPr>
            <a:normAutofit/>
          </a:bodyPr>
          <a:lstStyle/>
          <a:p>
            <a:pPr marL="0" indent="0">
              <a:buNone/>
            </a:pPr>
            <a:r>
              <a:rPr lang="en-US" sz="1800" dirty="0">
                <a:hlinkClick r:id="rId2"/>
              </a:rPr>
              <a:t>British National Bibliography (BNB) - Linked Open Data </a:t>
            </a:r>
            <a:endParaRPr lang="en-US" sz="1800" dirty="0"/>
          </a:p>
          <a:p>
            <a:pPr marL="0" indent="0">
              <a:buNone/>
            </a:pPr>
            <a:r>
              <a:rPr lang="en-US" sz="1800" dirty="0"/>
              <a:t>This </a:t>
            </a:r>
            <a:r>
              <a:rPr lang="en-US" sz="1800" dirty="0" err="1"/>
              <a:t>Datahub</a:t>
            </a:r>
            <a:r>
              <a:rPr lang="en-US" sz="1800" dirty="0"/>
              <a:t> page provides access to the British National Bibliography (BNB) published as Linked Data by the British Library, linked to external sources including </a:t>
            </a:r>
            <a:r>
              <a:rPr lang="en-US" sz="1800" dirty="0">
                <a:hlinkClick r:id="rId3"/>
              </a:rPr>
              <a:t>VIAF</a:t>
            </a:r>
            <a:r>
              <a:rPr lang="en-US" sz="1800" dirty="0"/>
              <a:t>, </a:t>
            </a:r>
            <a:r>
              <a:rPr lang="en-US" sz="1800" dirty="0">
                <a:hlinkClick r:id="rId4"/>
              </a:rPr>
              <a:t>LCSH</a:t>
            </a:r>
            <a:r>
              <a:rPr lang="en-US" sz="1800" dirty="0"/>
              <a:t>, </a:t>
            </a:r>
            <a:r>
              <a:rPr lang="en-US" sz="1800" dirty="0" err="1">
                <a:hlinkClick r:id="rId5"/>
              </a:rPr>
              <a:t>Lexvo</a:t>
            </a:r>
            <a:r>
              <a:rPr lang="en-US" sz="1800" dirty="0"/>
              <a:t>, </a:t>
            </a:r>
            <a:r>
              <a:rPr lang="en-US" sz="1800" dirty="0" err="1">
                <a:hlinkClick r:id="rId6"/>
              </a:rPr>
              <a:t>GeoNames</a:t>
            </a:r>
            <a:r>
              <a:rPr lang="en-US" sz="1800" dirty="0"/>
              <a:t>, MARC </a:t>
            </a:r>
            <a:r>
              <a:rPr lang="en-US" sz="1800" dirty="0">
                <a:hlinkClick r:id="rId7"/>
              </a:rPr>
              <a:t>country</a:t>
            </a:r>
            <a:r>
              <a:rPr lang="en-US" sz="1800" dirty="0"/>
              <a:t>, and </a:t>
            </a:r>
            <a:r>
              <a:rPr lang="en-US" sz="1800" dirty="0">
                <a:hlinkClick r:id="rId8"/>
              </a:rPr>
              <a:t>language</a:t>
            </a:r>
            <a:r>
              <a:rPr lang="en-US" sz="1800" dirty="0"/>
              <a:t>, </a:t>
            </a:r>
            <a:r>
              <a:rPr lang="en-US" sz="1800" dirty="0">
                <a:hlinkClick r:id="rId9"/>
              </a:rPr>
              <a:t>Dewey.info</a:t>
            </a:r>
            <a:r>
              <a:rPr lang="en-US" sz="1800" dirty="0"/>
              <a:t>, </a:t>
            </a:r>
            <a:r>
              <a:rPr lang="en-US" sz="1800" dirty="0">
                <a:hlinkClick r:id="rId10"/>
              </a:rPr>
              <a:t>RDF Book Mashup</a:t>
            </a:r>
            <a:r>
              <a:rPr lang="en-US" sz="1800" dirty="0"/>
              <a:t>. </a:t>
            </a:r>
          </a:p>
          <a:p>
            <a:pPr marL="0" indent="0">
              <a:buNone/>
            </a:pPr>
            <a:endParaRPr lang="en-US" sz="1800" dirty="0">
              <a:hlinkClick r:id="rId11"/>
            </a:endParaRPr>
          </a:p>
          <a:p>
            <a:pPr marL="0" indent="0">
              <a:buNone/>
            </a:pPr>
            <a:r>
              <a:rPr lang="en-US" sz="1800" dirty="0">
                <a:hlinkClick r:id="rId11"/>
              </a:rPr>
              <a:t>CKAN</a:t>
            </a:r>
            <a:r>
              <a:rPr lang="en-US" sz="1800" dirty="0"/>
              <a:t> is a free, open-source software tool for managing and publishing collections of data  used by national and local governments, research institutions, and other organizations. Using search and faceting, users can browse and find the data and preview it using maps, graphs. </a:t>
            </a:r>
            <a:endParaRPr lang="en-US" sz="1800" dirty="0">
              <a:hlinkClick r:id="rId12"/>
            </a:endParaRPr>
          </a:p>
          <a:p>
            <a:pPr marL="0" indent="0">
              <a:buNone/>
            </a:pPr>
            <a:endParaRPr lang="en-US" sz="1800" dirty="0">
              <a:hlinkClick r:id="rId12"/>
            </a:endParaRPr>
          </a:p>
          <a:p>
            <a:pPr marL="0" indent="0">
              <a:buNone/>
            </a:pPr>
            <a:r>
              <a:rPr lang="en-US" sz="1800" dirty="0">
                <a:hlinkClick r:id="rId12"/>
              </a:rPr>
              <a:t>DBPedia Wiki</a:t>
            </a:r>
            <a:endParaRPr lang="en-US" sz="1800" dirty="0"/>
          </a:p>
          <a:p>
            <a:pPr marL="0" indent="0">
              <a:buNone/>
            </a:pPr>
            <a:r>
              <a:rPr lang="en-US" sz="1800" dirty="0"/>
              <a:t>DBPedia is a crowd-sourced community effort to extract structured information from Wikipedia and make this information available on the Web. </a:t>
            </a:r>
            <a:r>
              <a:rPr lang="en-US" sz="1800" dirty="0" err="1"/>
              <a:t>DBpedia</a:t>
            </a:r>
            <a:r>
              <a:rPr lang="en-US" sz="1800" dirty="0"/>
              <a:t> provides the ability to query  against Wikipedia, and to link the different data sets on the Web to Wikipedia data. This Wiki provides information about the </a:t>
            </a:r>
            <a:r>
              <a:rPr lang="en-US" sz="1800" dirty="0" err="1"/>
              <a:t>DBpedia</a:t>
            </a:r>
            <a:r>
              <a:rPr lang="en-US" sz="1800" dirty="0"/>
              <a:t> datasets, ontology, downloads, use cases, interlinking, online access, etc.</a:t>
            </a:r>
          </a:p>
          <a:p>
            <a:pPr marL="0" indent="0">
              <a:buNone/>
            </a:pPr>
            <a:endParaRPr lang="en-US" sz="2000" dirty="0"/>
          </a:p>
          <a:p>
            <a:pPr marL="0" indent="0">
              <a:buNone/>
            </a:pPr>
            <a:endParaRPr lang="en-US" sz="19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26</a:t>
            </a:fld>
            <a:endParaRPr lang="en-US"/>
          </a:p>
        </p:txBody>
      </p:sp>
      <p:sp>
        <p:nvSpPr>
          <p:cNvPr id="11" name="Rectangle 10"/>
          <p:cNvSpPr/>
          <p:nvPr/>
        </p:nvSpPr>
        <p:spPr>
          <a:xfrm>
            <a:off x="2286000" y="2413338"/>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315624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Resources</a:t>
            </a:r>
            <a:endParaRPr lang="en-US" dirty="0"/>
          </a:p>
        </p:txBody>
      </p:sp>
      <p:sp>
        <p:nvSpPr>
          <p:cNvPr id="3" name="Content Placeholder 2"/>
          <p:cNvSpPr>
            <a:spLocks noGrp="1"/>
          </p:cNvSpPr>
          <p:nvPr>
            <p:ph idx="1"/>
          </p:nvPr>
        </p:nvSpPr>
        <p:spPr>
          <a:xfrm>
            <a:off x="301752" y="1430718"/>
            <a:ext cx="8686800" cy="5198682"/>
          </a:xfrm>
        </p:spPr>
        <p:txBody>
          <a:bodyPr>
            <a:normAutofit fontScale="92500" lnSpcReduction="20000"/>
          </a:bodyPr>
          <a:lstStyle/>
          <a:p>
            <a:pPr marL="0" indent="0">
              <a:buNone/>
            </a:pPr>
            <a:r>
              <a:rPr lang="en-US" sz="1800" dirty="0">
                <a:hlinkClick r:id="rId3"/>
              </a:rPr>
              <a:t>EUCASES</a:t>
            </a:r>
            <a:endParaRPr lang="en-US" sz="1800" dirty="0">
              <a:hlinkClick r:id="rId4"/>
            </a:endParaRPr>
          </a:p>
          <a:p>
            <a:pPr marL="0" indent="0">
              <a:buNone/>
            </a:pPr>
            <a:r>
              <a:rPr lang="en-US" sz="1800" dirty="0"/>
              <a:t>The purpose of this collaborative Research Project is to develop a unique pan-European law and case law Linking Platform transforming multilingual legal open data into linked open data after semantic and structural analysis. The web based </a:t>
            </a:r>
            <a:r>
              <a:rPr lang="en-US" sz="1800" dirty="0" err="1"/>
              <a:t>EUCases</a:t>
            </a:r>
            <a:r>
              <a:rPr lang="en-US" sz="1800" dirty="0"/>
              <a:t> Linking Platform will provide services linking EU law and case law with legislative acts and court decisions of six EU member states: Austria, Bulgaria, France, Germany, Italy and United Kingdom.</a:t>
            </a:r>
          </a:p>
          <a:p>
            <a:pPr marL="0" indent="0">
              <a:buNone/>
            </a:pPr>
            <a:endParaRPr lang="en-US" sz="1800" dirty="0">
              <a:hlinkClick r:id="rId4"/>
            </a:endParaRPr>
          </a:p>
          <a:p>
            <a:pPr marL="0" indent="0">
              <a:buNone/>
            </a:pPr>
            <a:r>
              <a:rPr lang="en-US" sz="1800" dirty="0">
                <a:hlinkClick r:id="rId5"/>
              </a:rPr>
              <a:t>FAST Linked Data</a:t>
            </a:r>
            <a:endParaRPr lang="en-US" sz="1800" dirty="0"/>
          </a:p>
          <a:p>
            <a:pPr marL="0" indent="0">
              <a:buNone/>
            </a:pPr>
            <a:r>
              <a:rPr lang="en-US" sz="1800" dirty="0"/>
              <a:t>FAST (Faceted Application of Subject Terminology) is an enumerative, faceted subject heading schema derived from the Library of Congress Subject Headings (LCSH). The purpose of adapting the LCSH with a simplified syntax to create FAST is to retain the vocabulary of LCSH while making the schema easier to understand, control, apply, and use. The schema maintains upward compatibility with LCSH, and any valid set of LC subject headings can be converted to headings. The site provides access to </a:t>
            </a:r>
            <a:r>
              <a:rPr lang="en-US" sz="1800" dirty="0">
                <a:hlinkClick r:id="rId6"/>
              </a:rPr>
              <a:t>searchFAST</a:t>
            </a:r>
            <a:r>
              <a:rPr lang="en-US" sz="1800" dirty="0"/>
              <a:t>, a user interface that simplifies the process of heading selection, and to a Web interface for FAST Subject selection available at </a:t>
            </a:r>
            <a:r>
              <a:rPr lang="en-US" sz="1800" dirty="0">
                <a:hlinkClick r:id="rId7"/>
              </a:rPr>
              <a:t>FAST</a:t>
            </a:r>
            <a:r>
              <a:rPr lang="en-US" sz="1800" dirty="0"/>
              <a:t>.</a:t>
            </a:r>
          </a:p>
          <a:p>
            <a:pPr marL="0" indent="0">
              <a:buNone/>
            </a:pPr>
            <a:endParaRPr lang="en-US" sz="1800" dirty="0"/>
          </a:p>
          <a:p>
            <a:pPr marL="0" indent="0">
              <a:buNone/>
            </a:pPr>
            <a:r>
              <a:rPr lang="en-US" sz="1800" dirty="0">
                <a:hlinkClick r:id="rId4"/>
              </a:rPr>
              <a:t>Free Your Metadata</a:t>
            </a:r>
            <a:endParaRPr lang="en-US" sz="1800" dirty="0"/>
          </a:p>
          <a:p>
            <a:pPr marL="0" indent="0">
              <a:buNone/>
            </a:pPr>
            <a:r>
              <a:rPr lang="en-US" sz="1800" dirty="0"/>
              <a:t>Use this site to match metadata with controlled vocabularies connected to the Linked Data cloud, enrich unstructured description fields using the named entity extraction tool OpenRefine extension, learn how to check for errors and correct them, and publish metadata in a sustainable way. The site provides information on relevant publications.</a:t>
            </a:r>
          </a:p>
          <a:p>
            <a:pPr marL="0" indent="0">
              <a:buNone/>
            </a:pPr>
            <a:endParaRPr lang="en-US" sz="1800" dirty="0">
              <a:hlinkClick r:id="rId8"/>
            </a:endParaRPr>
          </a:p>
          <a:p>
            <a:pPr marL="0" indent="0">
              <a:buNone/>
            </a:pPr>
            <a:endParaRPr lang="en-US" sz="1800" dirty="0">
              <a:hlinkClick r:id="rId9"/>
            </a:endParaRPr>
          </a:p>
          <a:p>
            <a:pPr marL="0" indent="0">
              <a:buNone/>
            </a:pPr>
            <a:endParaRPr lang="en-US" sz="1800" dirty="0"/>
          </a:p>
          <a:p>
            <a:pPr marL="0" indent="0">
              <a:buNone/>
            </a:pPr>
            <a:endParaRPr lang="en-US" sz="1800"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27</a:t>
            </a:fld>
            <a:endParaRPr lang="en-US"/>
          </a:p>
        </p:txBody>
      </p:sp>
    </p:spTree>
    <p:extLst>
      <p:ext uri="{BB962C8B-B14F-4D97-AF65-F5344CB8AC3E}">
        <p14:creationId xmlns:p14="http://schemas.microsoft.com/office/powerpoint/2010/main" val="2799806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Resources</a:t>
            </a:r>
            <a:endParaRPr lang="en-US" dirty="0"/>
          </a:p>
        </p:txBody>
      </p:sp>
      <p:sp>
        <p:nvSpPr>
          <p:cNvPr id="3" name="Content Placeholder 2"/>
          <p:cNvSpPr>
            <a:spLocks noGrp="1"/>
          </p:cNvSpPr>
          <p:nvPr>
            <p:ph idx="1"/>
          </p:nvPr>
        </p:nvSpPr>
        <p:spPr>
          <a:xfrm>
            <a:off x="301752" y="1430718"/>
            <a:ext cx="8686800" cy="5198682"/>
          </a:xfrm>
        </p:spPr>
        <p:txBody>
          <a:bodyPr>
            <a:normAutofit/>
          </a:bodyPr>
          <a:lstStyle/>
          <a:p>
            <a:pPr marL="0" indent="0">
              <a:buNone/>
            </a:pPr>
            <a:r>
              <a:rPr lang="en-US" sz="1800" dirty="0">
                <a:hlinkClick r:id="rId3"/>
              </a:rPr>
              <a:t>LC Linked Data Service: Authorities and Vocabularies</a:t>
            </a:r>
            <a:endParaRPr lang="en-US" sz="1800" dirty="0"/>
          </a:p>
          <a:p>
            <a:pPr marL="0" indent="0">
              <a:buNone/>
            </a:pPr>
            <a:r>
              <a:rPr lang="en-US" sz="1800" dirty="0"/>
              <a:t>The Linked Data Service provides access to commonly found standards and vocabularies promulgated by the Library of Congress. This includes data values and the controlled vocabularies that house them.</a:t>
            </a:r>
          </a:p>
          <a:p>
            <a:pPr marL="0" indent="0">
              <a:buNone/>
            </a:pPr>
            <a:endParaRPr lang="en-US" sz="1800" dirty="0">
              <a:hlinkClick r:id="rId4"/>
            </a:endParaRPr>
          </a:p>
          <a:p>
            <a:pPr marL="0" indent="0">
              <a:buNone/>
            </a:pPr>
            <a:r>
              <a:rPr lang="en-US" sz="1800" dirty="0">
                <a:hlinkClick r:id="rId4"/>
              </a:rPr>
              <a:t>Linked Data - Connect Distributed Data Across the Web</a:t>
            </a:r>
            <a:endParaRPr lang="en-US" sz="1800" dirty="0"/>
          </a:p>
          <a:p>
            <a:pPr marL="0" indent="0">
              <a:buNone/>
            </a:pPr>
            <a:r>
              <a:rPr lang="en-US" sz="1800" dirty="0"/>
              <a:t>This site provides a home for and pointers to resources from across the Linked Data community. Access the Linking Open Data Cloud Diagram, datasets available with </a:t>
            </a:r>
            <a:r>
              <a:rPr lang="en-US" sz="1800" dirty="0" err="1"/>
              <a:t>dereferencable</a:t>
            </a:r>
            <a:r>
              <a:rPr lang="en-US" sz="1800" dirty="0"/>
              <a:t> URIs, datasets with </a:t>
            </a:r>
            <a:r>
              <a:rPr lang="en-US" sz="1800" dirty="0" err="1"/>
              <a:t>dereferencable</a:t>
            </a:r>
            <a:r>
              <a:rPr lang="en-US" sz="1800" dirty="0"/>
              <a:t> URIs that are in addition also available as RDF dumps, guides and tutorials regarding linked data, a glossary, blogs, tools, and more.</a:t>
            </a:r>
          </a:p>
          <a:p>
            <a:pPr marL="0" indent="0">
              <a:buNone/>
            </a:pPr>
            <a:endParaRPr lang="en-US" sz="1800" dirty="0"/>
          </a:p>
          <a:p>
            <a:pPr marL="0" indent="0">
              <a:buNone/>
            </a:pPr>
            <a:r>
              <a:rPr lang="en-US" sz="1800" dirty="0">
                <a:hlinkClick r:id="rId5"/>
              </a:rPr>
              <a:t>Legal XML</a:t>
            </a:r>
            <a:endParaRPr lang="en-US" sz="1800" dirty="0"/>
          </a:p>
          <a:p>
            <a:pPr marL="0" indent="0">
              <a:buNone/>
            </a:pPr>
            <a:r>
              <a:rPr lang="en-US" sz="1800" dirty="0"/>
              <a:t>This set of PowerPoint slides gives an overview of the move towards integrating </a:t>
            </a:r>
            <a:r>
              <a:rPr lang="en-US" sz="1800" dirty="0" err="1"/>
              <a:t>legisltative</a:t>
            </a:r>
            <a:r>
              <a:rPr lang="en-US" sz="1800" dirty="0"/>
              <a:t> and legal </a:t>
            </a:r>
            <a:r>
              <a:rPr lang="en-US" sz="1800" dirty="0" err="1"/>
              <a:t>documentaion</a:t>
            </a:r>
            <a:r>
              <a:rPr lang="en-US" sz="1800" dirty="0"/>
              <a:t> into the Semantic Web using </a:t>
            </a:r>
            <a:r>
              <a:rPr lang="en-US" sz="1800" dirty="0" err="1"/>
              <a:t>Akoma</a:t>
            </a:r>
            <a:r>
              <a:rPr lang="en-US" sz="1800" dirty="0"/>
              <a:t> </a:t>
            </a:r>
            <a:r>
              <a:rPr lang="en-US" sz="1800" dirty="0" err="1"/>
              <a:t>Ntoso</a:t>
            </a:r>
            <a:r>
              <a:rPr lang="en-US" sz="1800" dirty="0"/>
              <a:t> </a:t>
            </a:r>
            <a:r>
              <a:rPr lang="en-US" sz="1800" dirty="0" err="1"/>
              <a:t>parlimentary</a:t>
            </a:r>
            <a:r>
              <a:rPr lang="en-US" sz="1800" dirty="0"/>
              <a:t> standards, XML, and FRBR concepts.</a:t>
            </a:r>
          </a:p>
        </p:txBody>
      </p:sp>
      <p:sp>
        <p:nvSpPr>
          <p:cNvPr id="4" name="Slide Number Placeholder 3"/>
          <p:cNvSpPr>
            <a:spLocks noGrp="1"/>
          </p:cNvSpPr>
          <p:nvPr>
            <p:ph type="sldNum" sz="quarter" idx="12"/>
          </p:nvPr>
        </p:nvSpPr>
        <p:spPr/>
        <p:txBody>
          <a:bodyPr/>
          <a:lstStyle/>
          <a:p>
            <a:fld id="{4947057F-4A00-41C5-A9B8-74064BF06201}" type="slidenum">
              <a:rPr lang="en-US" smtClean="0"/>
              <a:pPr/>
              <a:t>28</a:t>
            </a:fld>
            <a:endParaRPr lang="en-US"/>
          </a:p>
        </p:txBody>
      </p:sp>
    </p:spTree>
    <p:extLst>
      <p:ext uri="{BB962C8B-B14F-4D97-AF65-F5344CB8AC3E}">
        <p14:creationId xmlns:p14="http://schemas.microsoft.com/office/powerpoint/2010/main" val="1038065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838200"/>
          </a:xfrm>
        </p:spPr>
        <p:txBody>
          <a:bodyPr/>
          <a:lstStyle/>
          <a:p>
            <a:r>
              <a:rPr lang="en-US" dirty="0">
                <a:solidFill>
                  <a:schemeClr val="accent2"/>
                </a:solidFill>
              </a:rPr>
              <a:t>Resources</a:t>
            </a:r>
            <a:endParaRPr lang="en-US" dirty="0"/>
          </a:p>
        </p:txBody>
      </p:sp>
      <p:sp>
        <p:nvSpPr>
          <p:cNvPr id="3" name="Content Placeholder 2"/>
          <p:cNvSpPr>
            <a:spLocks noGrp="1"/>
          </p:cNvSpPr>
          <p:nvPr>
            <p:ph idx="1"/>
          </p:nvPr>
        </p:nvSpPr>
        <p:spPr>
          <a:xfrm>
            <a:off x="301752" y="1461198"/>
            <a:ext cx="8686800" cy="5166678"/>
          </a:xfrm>
        </p:spPr>
        <p:txBody>
          <a:bodyPr>
            <a:normAutofit/>
          </a:bodyPr>
          <a:lstStyle/>
          <a:p>
            <a:pPr marL="0" indent="0">
              <a:buNone/>
            </a:pPr>
            <a:r>
              <a:rPr lang="en-US" sz="1800" dirty="0">
                <a:hlinkClick r:id="rId3"/>
              </a:rPr>
              <a:t>MarcEdit</a:t>
            </a:r>
            <a:endParaRPr lang="en-US" sz="1800" dirty="0"/>
          </a:p>
          <a:p>
            <a:pPr marL="0" indent="0">
              <a:buNone/>
            </a:pPr>
            <a:r>
              <a:rPr lang="en-US" sz="1800" dirty="0"/>
              <a:t>MarcEdit is a free Marc editing tool. Use the tool to download a MARC record and transform it into an RDF/XML serialization of the record. The tool also can be used to perform MARC database maintenance. MarcEdit includes a tool for querying registered </a:t>
            </a:r>
            <a:r>
              <a:rPr lang="en-US" sz="1800" dirty="0" err="1"/>
              <a:t>xslt</a:t>
            </a:r>
            <a:r>
              <a:rPr lang="en-US" sz="1800" dirty="0"/>
              <a:t> crosswalks and downloading them for use with MarcEdit.</a:t>
            </a:r>
          </a:p>
          <a:p>
            <a:pPr marL="0" indent="0">
              <a:buNone/>
            </a:pPr>
            <a:endParaRPr lang="en-US" sz="1800" dirty="0">
              <a:hlinkClick r:id="rId4"/>
            </a:endParaRPr>
          </a:p>
          <a:p>
            <a:pPr marL="0" indent="0">
              <a:buNone/>
            </a:pPr>
            <a:r>
              <a:rPr lang="en-US" sz="1800" dirty="0">
                <a:hlinkClick r:id="rId4"/>
              </a:rPr>
              <a:t>OCLC Linked Data Research</a:t>
            </a:r>
            <a:endParaRPr lang="en-US" sz="1800" dirty="0"/>
          </a:p>
          <a:p>
            <a:pPr marL="0" indent="0">
              <a:buNone/>
            </a:pPr>
            <a:r>
              <a:rPr lang="en-US" sz="1800" dirty="0"/>
              <a:t>Use this page to access information regarding the linked data research and development currently conducted by OCLC including outputs, the linked data survey, events, </a:t>
            </a:r>
            <a:r>
              <a:rPr lang="en-US" sz="1800" dirty="0" err="1"/>
              <a:t>WorldCat</a:t>
            </a:r>
            <a:r>
              <a:rPr lang="en-US" sz="1800" dirty="0"/>
              <a:t> data set, Library Linked Data Incubator Group, FAST, VIAF, Dewey Summaries as Linked Data, terminology services, and more.</a:t>
            </a:r>
          </a:p>
          <a:p>
            <a:pPr marL="0" indent="0">
              <a:buNone/>
            </a:pPr>
            <a:endParaRPr lang="en-US" sz="1800" dirty="0">
              <a:hlinkClick r:id="rId5"/>
            </a:endParaRPr>
          </a:p>
          <a:p>
            <a:pPr marL="0" indent="0">
              <a:buNone/>
            </a:pPr>
            <a:r>
              <a:rPr lang="en-US" sz="1800" dirty="0">
                <a:hlinkClick r:id="rId5"/>
              </a:rPr>
              <a:t>OpenRefine</a:t>
            </a:r>
            <a:endParaRPr lang="en-US" sz="1800" dirty="0"/>
          </a:p>
          <a:p>
            <a:pPr marL="0" indent="0">
              <a:buNone/>
            </a:pPr>
            <a:r>
              <a:rPr lang="en-US" sz="1800" dirty="0"/>
              <a:t>OpenRefine (formerly Google Refine) is a tool for working with data. Use it to clean data, transform data from one format into another, extend data with web services, and link it to databases like Freebase.</a:t>
            </a:r>
          </a:p>
          <a:p>
            <a:pPr marL="0" indent="0">
              <a:buNone/>
            </a:pPr>
            <a:endParaRPr lang="en-US" sz="1800" dirty="0"/>
          </a:p>
          <a:p>
            <a:pPr marL="0" indent="0">
              <a:buNone/>
            </a:pPr>
            <a:endParaRPr lang="en-US" sz="1800" dirty="0"/>
          </a:p>
          <a:p>
            <a:pPr marL="0" indent="0">
              <a:buNone/>
            </a:pPr>
            <a:endParaRPr lang="en-US" sz="1800" dirty="0">
              <a:hlinkClick r:id="rId5"/>
            </a:endParaRPr>
          </a:p>
          <a:p>
            <a:pPr marL="0" indent="0">
              <a:buNone/>
            </a:pPr>
            <a:endParaRPr lang="en-US" sz="1800"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29</a:t>
            </a:fld>
            <a:endParaRPr lang="en-US"/>
          </a:p>
        </p:txBody>
      </p:sp>
    </p:spTree>
    <p:extLst>
      <p:ext uri="{BB962C8B-B14F-4D97-AF65-F5344CB8AC3E}">
        <p14:creationId xmlns:p14="http://schemas.microsoft.com/office/powerpoint/2010/main" val="240606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MARC RECORD</a:t>
            </a:r>
          </a:p>
        </p:txBody>
      </p:sp>
      <p:sp>
        <p:nvSpPr>
          <p:cNvPr id="4" name="Slide Number Placeholder 3"/>
          <p:cNvSpPr>
            <a:spLocks noGrp="1"/>
          </p:cNvSpPr>
          <p:nvPr>
            <p:ph type="sldNum" sz="quarter" idx="12"/>
          </p:nvPr>
        </p:nvSpPr>
        <p:spPr/>
        <p:txBody>
          <a:bodyPr/>
          <a:lstStyle/>
          <a:p>
            <a:fld id="{4947057F-4A00-41C5-A9B8-74064BF06201}" type="slidenum">
              <a:rPr lang="en-US" smtClean="0"/>
              <a:pPr/>
              <a:t>3</a:t>
            </a:fld>
            <a:endParaRPr lang="en-US"/>
          </a:p>
        </p:txBody>
      </p:sp>
      <p:pic>
        <p:nvPicPr>
          <p:cNvPr id="5" name="Picture 4"/>
          <p:cNvPicPr>
            <a:picLocks noChangeAspect="1"/>
          </p:cNvPicPr>
          <p:nvPr/>
        </p:nvPicPr>
        <p:blipFill>
          <a:blip r:embed="rId3"/>
          <a:stretch>
            <a:fillRect/>
          </a:stretch>
        </p:blipFill>
        <p:spPr>
          <a:xfrm>
            <a:off x="1348454" y="1412537"/>
            <a:ext cx="6271546" cy="5337332"/>
          </a:xfrm>
          <a:prstGeom prst="rect">
            <a:avLst/>
          </a:prstGeom>
        </p:spPr>
      </p:pic>
    </p:spTree>
    <p:extLst>
      <p:ext uri="{BB962C8B-B14F-4D97-AF65-F5344CB8AC3E}">
        <p14:creationId xmlns:p14="http://schemas.microsoft.com/office/powerpoint/2010/main" val="1921975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Resources</a:t>
            </a:r>
            <a:endParaRPr lang="en-US" dirty="0"/>
          </a:p>
        </p:txBody>
      </p:sp>
      <p:sp>
        <p:nvSpPr>
          <p:cNvPr id="3" name="Content Placeholder 2"/>
          <p:cNvSpPr>
            <a:spLocks noGrp="1"/>
          </p:cNvSpPr>
          <p:nvPr>
            <p:ph idx="1"/>
          </p:nvPr>
        </p:nvSpPr>
        <p:spPr>
          <a:xfrm>
            <a:off x="304800" y="1554162"/>
            <a:ext cx="8686800" cy="5075238"/>
          </a:xfrm>
        </p:spPr>
        <p:txBody>
          <a:bodyPr>
            <a:normAutofit/>
          </a:bodyPr>
          <a:lstStyle/>
          <a:p>
            <a:pPr marL="0" indent="0">
              <a:buNone/>
            </a:pPr>
            <a:r>
              <a:rPr lang="en-US" sz="1800" dirty="0">
                <a:hlinkClick r:id="rId2"/>
              </a:rPr>
              <a:t>Publishing the British National Bibliography as Linked Open Data</a:t>
            </a:r>
            <a:endParaRPr lang="en-US" sz="1800" dirty="0"/>
          </a:p>
          <a:p>
            <a:pPr marL="0" indent="0">
              <a:buNone/>
            </a:pPr>
            <a:r>
              <a:rPr lang="en-US" sz="1800" dirty="0"/>
              <a:t>This paper describes the development of a linked data instance of the British National Bibliography (BNB) by the British Library. The focus is on the development of an RDF (Resource Description Framework) data model and the technical process to convert MARC 21 Bibliographic Data to Linked Data using existing resources.</a:t>
            </a:r>
            <a:endParaRPr lang="en-US" sz="1800" dirty="0">
              <a:hlinkClick r:id="rId3"/>
            </a:endParaRPr>
          </a:p>
          <a:p>
            <a:pPr marL="0" indent="0">
              <a:buNone/>
            </a:pPr>
            <a:endParaRPr lang="en-US" sz="1800" dirty="0">
              <a:hlinkClick r:id="rId3"/>
            </a:endParaRPr>
          </a:p>
          <a:p>
            <a:pPr marL="0" indent="0">
              <a:buNone/>
            </a:pPr>
            <a:r>
              <a:rPr lang="en-US" sz="1800" dirty="0">
                <a:hlinkClick r:id="rId3"/>
              </a:rPr>
              <a:t>RBMS Controlled Vocabularies</a:t>
            </a:r>
            <a:endParaRPr lang="en-US" sz="1800" dirty="0"/>
          </a:p>
          <a:p>
            <a:pPr marL="0" indent="0">
              <a:buNone/>
            </a:pPr>
            <a:r>
              <a:rPr lang="en-US" sz="1800" dirty="0"/>
              <a:t>Access controlled vocabularies for use in Rare Book and Special Collections Cataloging which enable the retrieval of special collections materials by form, genre, or by various physical characteristics that are typically of interest to researchers and special collections librarians, and for relating materials to individuals or corporate bodies. The vocabularies are developed and maintained by the Bibliographic Standards Committee of the Rare Books and Manuscripts Section (ACRL/ALA).</a:t>
            </a:r>
          </a:p>
          <a:p>
            <a:pPr marL="0" indent="0">
              <a:buNone/>
            </a:pPr>
            <a:endParaRPr lang="en-US" sz="1800" dirty="0">
              <a:hlinkClick r:id="rId4"/>
            </a:endParaRPr>
          </a:p>
          <a:p>
            <a:pPr marL="0" indent="0">
              <a:buNone/>
            </a:pPr>
            <a:endParaRPr lang="en-US" sz="1800" dirty="0">
              <a:hlinkClick r:id="rId5"/>
            </a:endParaRPr>
          </a:p>
        </p:txBody>
      </p:sp>
      <p:sp>
        <p:nvSpPr>
          <p:cNvPr id="4" name="Slide Number Placeholder 3"/>
          <p:cNvSpPr>
            <a:spLocks noGrp="1"/>
          </p:cNvSpPr>
          <p:nvPr>
            <p:ph type="sldNum" sz="quarter" idx="12"/>
          </p:nvPr>
        </p:nvSpPr>
        <p:spPr/>
        <p:txBody>
          <a:bodyPr/>
          <a:lstStyle/>
          <a:p>
            <a:fld id="{4947057F-4A00-41C5-A9B8-74064BF06201}" type="slidenum">
              <a:rPr lang="en-US" smtClean="0"/>
              <a:pPr/>
              <a:t>30</a:t>
            </a:fld>
            <a:endParaRPr lang="en-US"/>
          </a:p>
        </p:txBody>
      </p:sp>
    </p:spTree>
    <p:extLst>
      <p:ext uri="{BB962C8B-B14F-4D97-AF65-F5344CB8AC3E}">
        <p14:creationId xmlns:p14="http://schemas.microsoft.com/office/powerpoint/2010/main" val="178432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Resources</a:t>
            </a:r>
            <a:endParaRPr lang="en-US" dirty="0"/>
          </a:p>
        </p:txBody>
      </p:sp>
      <p:sp>
        <p:nvSpPr>
          <p:cNvPr id="3" name="Content Placeholder 2"/>
          <p:cNvSpPr>
            <a:spLocks noGrp="1"/>
          </p:cNvSpPr>
          <p:nvPr>
            <p:ph idx="1"/>
          </p:nvPr>
        </p:nvSpPr>
        <p:spPr>
          <a:xfrm>
            <a:off x="336331" y="1326036"/>
            <a:ext cx="8686800" cy="5227164"/>
          </a:xfrm>
        </p:spPr>
        <p:txBody>
          <a:bodyPr>
            <a:normAutofit lnSpcReduction="10000"/>
          </a:bodyPr>
          <a:lstStyle/>
          <a:p>
            <a:pPr marL="0" indent="0">
              <a:buNone/>
            </a:pPr>
            <a:r>
              <a:rPr lang="en-US" sz="1800" dirty="0">
                <a:hlinkClick r:id="rId2"/>
              </a:rPr>
              <a:t>RDF Book Mashup</a:t>
            </a:r>
            <a:endParaRPr lang="en-US" sz="1800" dirty="0">
              <a:hlinkClick r:id="rId3"/>
            </a:endParaRPr>
          </a:p>
          <a:p>
            <a:pPr marL="0" indent="0">
              <a:buNone/>
            </a:pPr>
            <a:r>
              <a:rPr lang="en-US" sz="1800" dirty="0"/>
              <a:t>The RDF book mashup demonstrates how Web 2.0 data sources like Amazon, Google or Yahoo can be integrated into the Semantic Web. The RDF book mashup makes information about books, their authors, reviews, and online bookstores available on the Semantic Web which can be used by RDF tools to link to other Semantic Web data.</a:t>
            </a:r>
          </a:p>
          <a:p>
            <a:pPr marL="0" indent="0">
              <a:buNone/>
            </a:pPr>
            <a:endParaRPr lang="en-US" sz="1800" dirty="0">
              <a:hlinkClick r:id="rId3"/>
            </a:endParaRPr>
          </a:p>
          <a:p>
            <a:pPr marL="0" indent="0">
              <a:buNone/>
            </a:pPr>
            <a:r>
              <a:rPr lang="en-US" sz="1800" dirty="0">
                <a:hlinkClick r:id="rId3"/>
              </a:rPr>
              <a:t>RDF Validation Service</a:t>
            </a:r>
            <a:endParaRPr lang="en-US" sz="1800" dirty="0"/>
          </a:p>
          <a:p>
            <a:pPr marL="0" indent="0">
              <a:buNone/>
            </a:pPr>
            <a:r>
              <a:rPr lang="en-US" sz="1800" dirty="0"/>
              <a:t>Use the W3C validator tool on this page to parse RDF/XML documents. A 3-tuple (triple) representation of the corresponding data model as well as an optional graphical visualization of the data model will be displayed.</a:t>
            </a:r>
          </a:p>
          <a:p>
            <a:pPr marL="0" indent="0">
              <a:buNone/>
            </a:pPr>
            <a:endParaRPr lang="en-US" sz="1800" dirty="0">
              <a:hlinkClick r:id="rId4"/>
            </a:endParaRPr>
          </a:p>
          <a:p>
            <a:pPr marL="0" indent="0">
              <a:buNone/>
            </a:pPr>
            <a:r>
              <a:rPr lang="en-US" sz="1800" dirty="0">
                <a:hlinkClick r:id="rId4"/>
              </a:rPr>
              <a:t>Report of the Stanford Linked Data Workshop, 27 June – 1 July 2011</a:t>
            </a:r>
            <a:endParaRPr lang="en-US" sz="1800" dirty="0"/>
          </a:p>
          <a:p>
            <a:pPr marL="0" indent="0">
              <a:buNone/>
            </a:pPr>
            <a:r>
              <a:rPr lang="en-US" sz="1800" dirty="0"/>
              <a:t>Stanford and the Council on Library and Information Resources conducted a workshop to explore the prospects for a large scale, multi-national, multi-institutional prototype of a Linked Data environment for discovery of and navigation among academic information resources. Two additional goals identified during the workshop were building a common understanding and identifying opportunities and challenges to be confronted in the preparation of a prototype and its operation. This is the report of the workshop.</a:t>
            </a:r>
          </a:p>
          <a:p>
            <a:pPr marL="0" indent="0">
              <a:buNone/>
            </a:pPr>
            <a:endParaRPr lang="en-US" sz="1800" dirty="0">
              <a:hlinkClick r:id="rId5"/>
            </a:endParaRPr>
          </a:p>
          <a:p>
            <a:pPr marL="0" indent="0">
              <a:spcBef>
                <a:spcPts val="0"/>
              </a:spcBef>
              <a:buNone/>
            </a:pPr>
            <a:endParaRPr lang="en-US" sz="1800" dirty="0">
              <a:hlinkClick r:id="rId6"/>
            </a:endParaRPr>
          </a:p>
        </p:txBody>
      </p:sp>
      <p:sp>
        <p:nvSpPr>
          <p:cNvPr id="4" name="Slide Number Placeholder 3"/>
          <p:cNvSpPr>
            <a:spLocks noGrp="1"/>
          </p:cNvSpPr>
          <p:nvPr>
            <p:ph type="sldNum" sz="quarter" idx="12"/>
          </p:nvPr>
        </p:nvSpPr>
        <p:spPr/>
        <p:txBody>
          <a:bodyPr/>
          <a:lstStyle/>
          <a:p>
            <a:fld id="{4947057F-4A00-41C5-A9B8-74064BF06201}" type="slidenum">
              <a:rPr lang="en-US" smtClean="0"/>
              <a:pPr/>
              <a:t>31</a:t>
            </a:fld>
            <a:endParaRPr lang="en-US"/>
          </a:p>
        </p:txBody>
      </p:sp>
    </p:spTree>
    <p:extLst>
      <p:ext uri="{BB962C8B-B14F-4D97-AF65-F5344CB8AC3E}">
        <p14:creationId xmlns:p14="http://schemas.microsoft.com/office/powerpoint/2010/main" val="2100109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Resources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800" dirty="0">
                <a:hlinkClick r:id="rId3"/>
              </a:rPr>
              <a:t>Stanford Linked Data Workshop Technology Plan</a:t>
            </a:r>
            <a:endParaRPr lang="en-US" sz="1800" dirty="0">
              <a:hlinkClick r:id="rId4"/>
            </a:endParaRPr>
          </a:p>
          <a:p>
            <a:pPr marL="0" indent="0">
              <a:spcBef>
                <a:spcPts val="0"/>
              </a:spcBef>
              <a:buNone/>
            </a:pPr>
            <a:r>
              <a:rPr lang="en-US" sz="1800" dirty="0"/>
              <a:t>This is a plan for a multi-national, multi-institutional discovery environment built on</a:t>
            </a:r>
          </a:p>
          <a:p>
            <a:pPr marL="0" indent="0">
              <a:spcBef>
                <a:spcPts val="0"/>
              </a:spcBef>
              <a:buNone/>
            </a:pPr>
            <a:r>
              <a:rPr lang="en-US" sz="1800" dirty="0"/>
              <a:t>Linked Open Data principles. This model includes the basic functions of generating, harvesting, and iteratively reconciling URIs as well as consumption of Linked Data. This model also postulates dramatic changes to the creation, adoption, editing, and maintenance of metadata records for bibliographic holdings as well as scholarly information resources licensed for use in research institutions; there are indicators of revisions in this Plan to the classic cataloging services (and other operations of research libraries’ technical services divisions – acquisitions, serials control, inventory control and circulation, auditable financial transactions, etc.) as well as metadata generation and distribution by scholarly journal publishers and their service providers.</a:t>
            </a:r>
          </a:p>
          <a:p>
            <a:pPr marL="0" indent="0">
              <a:buNone/>
            </a:pPr>
            <a:endParaRPr lang="en-US" sz="1800" dirty="0">
              <a:hlinkClick r:id="rId4"/>
            </a:endParaRPr>
          </a:p>
          <a:p>
            <a:pPr marL="0" indent="0">
              <a:buNone/>
            </a:pPr>
            <a:r>
              <a:rPr lang="en-US" sz="1800" dirty="0">
                <a:hlinkClick r:id="rId4"/>
              </a:rPr>
              <a:t>The Relationship between BIBFRAME and OCLC’s Linked-Data Model of Bibliographic Description: A Working Paper</a:t>
            </a:r>
            <a:endParaRPr lang="en-US" sz="1800" dirty="0"/>
          </a:p>
          <a:p>
            <a:pPr marL="0" indent="0">
              <a:spcBef>
                <a:spcPts val="0"/>
              </a:spcBef>
              <a:buNone/>
            </a:pPr>
            <a:r>
              <a:rPr lang="en-US" sz="1800" dirty="0"/>
              <a:t>This is a PDF of Carol Jean </a:t>
            </a:r>
            <a:r>
              <a:rPr lang="en-US" sz="1800" dirty="0" err="1"/>
              <a:t>Godby’s</a:t>
            </a:r>
            <a:r>
              <a:rPr lang="en-US" sz="1800" dirty="0"/>
              <a:t> paper describing the relationship between OCLC’s and the Library of Congress’ linked data initiatives.</a:t>
            </a:r>
          </a:p>
          <a:p>
            <a:pPr marL="0" indent="0">
              <a:spcBef>
                <a:spcPts val="0"/>
              </a:spcBef>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32</a:t>
            </a:fld>
            <a:endParaRPr lang="en-US"/>
          </a:p>
        </p:txBody>
      </p:sp>
    </p:spTree>
    <p:extLst>
      <p:ext uri="{BB962C8B-B14F-4D97-AF65-F5344CB8AC3E}">
        <p14:creationId xmlns:p14="http://schemas.microsoft.com/office/powerpoint/2010/main" val="311084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non-information </a:t>
            </a:r>
            <a:r>
              <a:rPr lang="en-US" dirty="0" err="1">
                <a:solidFill>
                  <a:schemeClr val="accent2"/>
                </a:solidFill>
              </a:rPr>
              <a:t>resourceS</a:t>
            </a:r>
            <a:r>
              <a:rPr lang="en-US" dirty="0">
                <a:solidFill>
                  <a:schemeClr val="accent2"/>
                </a:solidFill>
              </a:rPr>
              <a:t> &amp; Web 3.0</a:t>
            </a:r>
          </a:p>
        </p:txBody>
      </p:sp>
      <p:sp>
        <p:nvSpPr>
          <p:cNvPr id="3" name="Content Placeholder 2"/>
          <p:cNvSpPr>
            <a:spLocks noGrp="1"/>
          </p:cNvSpPr>
          <p:nvPr>
            <p:ph idx="1"/>
          </p:nvPr>
        </p:nvSpPr>
        <p:spPr>
          <a:xfrm>
            <a:off x="304800" y="1295400"/>
            <a:ext cx="8686800" cy="5334000"/>
          </a:xfrm>
        </p:spPr>
        <p:txBody>
          <a:bodyPr>
            <a:noAutofit/>
          </a:bodyPr>
          <a:lstStyle/>
          <a:p>
            <a:pPr indent="0">
              <a:buNone/>
            </a:pPr>
            <a:r>
              <a:rPr lang="en-US" sz="2800" dirty="0"/>
              <a:t>All “real-world objects” that exist outside of the Web are non-information resources. Examples of non-information resources are:</a:t>
            </a:r>
          </a:p>
          <a:p>
            <a:pPr lvl="1" indent="0">
              <a:buFont typeface="Wingdings 2" pitchFamily="18" charset="2"/>
              <a:buChar char=""/>
            </a:pPr>
            <a:r>
              <a:rPr lang="en-US" dirty="0"/>
              <a:t> People</a:t>
            </a:r>
          </a:p>
          <a:p>
            <a:pPr lvl="1" indent="0">
              <a:buFont typeface="Wingdings 2" pitchFamily="18" charset="2"/>
              <a:buChar char=""/>
            </a:pPr>
            <a:r>
              <a:rPr lang="en-US" dirty="0"/>
              <a:t> Places</a:t>
            </a:r>
          </a:p>
          <a:p>
            <a:pPr lvl="1" indent="0">
              <a:buFont typeface="Wingdings 2" pitchFamily="18" charset="2"/>
              <a:buChar char=""/>
            </a:pPr>
            <a:r>
              <a:rPr lang="en-US" dirty="0"/>
              <a:t> Abstract Concepts</a:t>
            </a:r>
          </a:p>
          <a:p>
            <a:pPr lvl="1" indent="0">
              <a:buFont typeface="Wingdings 2" pitchFamily="18" charset="2"/>
              <a:buChar char=""/>
            </a:pPr>
            <a:r>
              <a:rPr lang="en-US" dirty="0"/>
              <a:t> Relationships</a:t>
            </a:r>
          </a:p>
          <a:p>
            <a:pPr indent="0">
              <a:buNone/>
            </a:pPr>
            <a:r>
              <a:rPr lang="en-US" sz="2800" dirty="0"/>
              <a:t>The Semantic Web (Web 3.0) allows the hyper linking between information resources, non-information resources and the relations between them.</a:t>
            </a:r>
            <a:endParaRPr lang="en-US" sz="2800" dirty="0">
              <a:solidFill>
                <a:schemeClr val="accent2"/>
              </a:solidFill>
            </a:endParaRPr>
          </a:p>
          <a:p>
            <a:pPr indent="0"/>
            <a:endParaRPr lang="en-US" dirty="0"/>
          </a:p>
          <a:p>
            <a:pPr lvl="2" indent="0">
              <a:buNone/>
            </a:pPr>
            <a:r>
              <a:rPr lang="en-US" sz="3200" dirty="0">
                <a:solidFill>
                  <a:schemeClr val="accent2"/>
                </a:solidFill>
              </a:rPr>
              <a:t> </a:t>
            </a:r>
          </a:p>
          <a:p>
            <a:pPr indent="0">
              <a:buNone/>
            </a:pPr>
            <a:endParaRPr lang="en-US" dirty="0"/>
          </a:p>
          <a:p>
            <a:pPr indent="0">
              <a:buNone/>
            </a:pPr>
            <a:endParaRPr lang="en-US" dirty="0"/>
          </a:p>
        </p:txBody>
      </p:sp>
      <p:sp>
        <p:nvSpPr>
          <p:cNvPr id="8" name="Slide Number Placeholder 7"/>
          <p:cNvSpPr>
            <a:spLocks noGrp="1"/>
          </p:cNvSpPr>
          <p:nvPr>
            <p:ph type="sldNum" sz="quarter" idx="12"/>
          </p:nvPr>
        </p:nvSpPr>
        <p:spPr/>
        <p:txBody>
          <a:bodyPr/>
          <a:lstStyle/>
          <a:p>
            <a:fld id="{4947057F-4A00-41C5-A9B8-74064BF06201}"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Goal of the semantic web</a:t>
            </a:r>
          </a:p>
        </p:txBody>
      </p:sp>
      <p:sp>
        <p:nvSpPr>
          <p:cNvPr id="3" name="Content Placeholder 2"/>
          <p:cNvSpPr>
            <a:spLocks noGrp="1"/>
          </p:cNvSpPr>
          <p:nvPr>
            <p:ph idx="1"/>
          </p:nvPr>
        </p:nvSpPr>
        <p:spPr>
          <a:xfrm>
            <a:off x="152400" y="1408389"/>
            <a:ext cx="8836152" cy="4922838"/>
          </a:xfrm>
        </p:spPr>
        <p:txBody>
          <a:bodyPr>
            <a:normAutofit/>
          </a:bodyPr>
          <a:lstStyle/>
          <a:p>
            <a:pPr marL="0" indent="0">
              <a:buNone/>
            </a:pPr>
            <a:r>
              <a:rPr lang="en-US" dirty="0"/>
              <a:t>The goal of the Semantic Web is to move from a Web of Documents to an open accessible, inter-connected Web of Data using Linked Data.</a:t>
            </a:r>
          </a:p>
          <a:p>
            <a:pPr marL="0" indent="0">
              <a:buNone/>
            </a:pPr>
            <a:endParaRPr lang="en-US" dirty="0"/>
          </a:p>
          <a:p>
            <a:pPr marL="0" indent="0">
              <a:buNone/>
            </a:pPr>
            <a:r>
              <a:rPr lang="en-US" dirty="0">
                <a:solidFill>
                  <a:schemeClr val="accent4">
                    <a:lumMod val="75000"/>
                  </a:schemeClr>
                </a:solidFill>
              </a:rPr>
              <a:t>Make data available free of proprietary software, single social networks, or web application!</a:t>
            </a:r>
          </a:p>
          <a:p>
            <a:pPr marL="0" indent="0">
              <a:buNone/>
            </a:pPr>
            <a:endParaRPr lang="en-US" sz="1900" dirty="0"/>
          </a:p>
          <a:p>
            <a:pPr marL="0" indent="0">
              <a:buNone/>
            </a:pPr>
            <a:endParaRPr lang="en-US" sz="1900" dirty="0"/>
          </a:p>
          <a:p>
            <a:pPr marL="0" indent="0">
              <a:buNone/>
            </a:pPr>
            <a:r>
              <a:rPr lang="en-US" sz="1900" dirty="0"/>
              <a:t>Bauer, Florian and </a:t>
            </a:r>
            <a:r>
              <a:rPr lang="en-US" sz="1900" dirty="0" err="1"/>
              <a:t>Kaltenböck</a:t>
            </a:r>
            <a:r>
              <a:rPr lang="en-US" sz="1900" dirty="0"/>
              <a:t>, Martin. (2012). </a:t>
            </a:r>
            <a:r>
              <a:rPr lang="en-US" sz="1900" i="1" dirty="0"/>
              <a:t>Linked Open Data: The Essentials</a:t>
            </a:r>
            <a:r>
              <a:rPr lang="en-US" sz="1900" dirty="0"/>
              <a:t>. Downloaded December 30, 2014 from</a:t>
            </a:r>
            <a:r>
              <a:rPr lang="en-US" sz="1900" dirty="0">
                <a:hlinkClick r:id="rId3" action="ppaction://hlinkfile"/>
              </a:rPr>
              <a:t>: http://www.reeep.org/LOD-the-Essentials.pdf</a:t>
            </a:r>
            <a:r>
              <a:rPr lang="en-US" sz="1900" dirty="0"/>
              <a:t>, p.25.</a:t>
            </a:r>
          </a:p>
        </p:txBody>
      </p:sp>
      <p:sp>
        <p:nvSpPr>
          <p:cNvPr id="8" name="Slide Number Placeholder 7"/>
          <p:cNvSpPr>
            <a:spLocks noGrp="1"/>
          </p:cNvSpPr>
          <p:nvPr>
            <p:ph type="sldNum" sz="quarter" idx="12"/>
          </p:nvPr>
        </p:nvSpPr>
        <p:spPr/>
        <p:txBody>
          <a:bodyPr/>
          <a:lstStyle/>
          <a:p>
            <a:fld id="{4947057F-4A00-41C5-A9B8-74064BF06201}" type="slidenum">
              <a:rPr lang="en-US" smtClean="0"/>
              <a:pPr/>
              <a:t>5</a:t>
            </a:fld>
            <a:endParaRPr lang="en-US"/>
          </a:p>
        </p:txBody>
      </p:sp>
    </p:spTree>
    <p:extLst>
      <p:ext uri="{BB962C8B-B14F-4D97-AF65-F5344CB8AC3E}">
        <p14:creationId xmlns:p14="http://schemas.microsoft.com/office/powerpoint/2010/main" val="315772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solidFill>
              </a:rPr>
              <a:t>Linking open data Cloud (LOD) diagram</a:t>
            </a:r>
          </a:p>
        </p:txBody>
      </p:sp>
      <p:sp>
        <p:nvSpPr>
          <p:cNvPr id="5" name="TextBox 4"/>
          <p:cNvSpPr txBox="1"/>
          <p:nvPr/>
        </p:nvSpPr>
        <p:spPr>
          <a:xfrm>
            <a:off x="457200" y="6012621"/>
            <a:ext cx="8382000" cy="584775"/>
          </a:xfrm>
          <a:prstGeom prst="rect">
            <a:avLst/>
          </a:prstGeom>
          <a:noFill/>
        </p:spPr>
        <p:txBody>
          <a:bodyPr wrap="square" rtlCol="0">
            <a:spAutoFit/>
          </a:bodyPr>
          <a:lstStyle/>
          <a:p>
            <a:pPr>
              <a:buNone/>
            </a:pPr>
            <a:r>
              <a:rPr lang="en-US" sz="1600" dirty="0">
                <a:solidFill>
                  <a:schemeClr val="accent4">
                    <a:lumMod val="50000"/>
                  </a:schemeClr>
                </a:solidFill>
              </a:rPr>
              <a:t>Richard </a:t>
            </a:r>
            <a:r>
              <a:rPr lang="en-US" sz="1600" dirty="0" err="1">
                <a:solidFill>
                  <a:schemeClr val="accent4">
                    <a:lumMod val="50000"/>
                  </a:schemeClr>
                </a:solidFill>
              </a:rPr>
              <a:t>Cyganiak</a:t>
            </a:r>
            <a:r>
              <a:rPr lang="en-US" sz="1600" dirty="0">
                <a:solidFill>
                  <a:schemeClr val="accent4">
                    <a:lumMod val="50000"/>
                  </a:schemeClr>
                </a:solidFill>
              </a:rPr>
              <a:t>, Richard, and </a:t>
            </a:r>
            <a:r>
              <a:rPr lang="en-US" sz="1600" dirty="0" err="1">
                <a:solidFill>
                  <a:schemeClr val="accent4">
                    <a:lumMod val="50000"/>
                  </a:schemeClr>
                </a:solidFill>
              </a:rPr>
              <a:t>Jentzsch</a:t>
            </a:r>
            <a:r>
              <a:rPr lang="en-US" sz="1600" dirty="0">
                <a:solidFill>
                  <a:schemeClr val="accent4">
                    <a:lumMod val="50000"/>
                  </a:schemeClr>
                </a:solidFill>
              </a:rPr>
              <a:t>, </a:t>
            </a:r>
            <a:r>
              <a:rPr lang="en-US" sz="1600" dirty="0" err="1">
                <a:solidFill>
                  <a:schemeClr val="accent4">
                    <a:lumMod val="50000"/>
                  </a:schemeClr>
                </a:solidFill>
              </a:rPr>
              <a:t>Anja</a:t>
            </a:r>
            <a:r>
              <a:rPr lang="en-US" sz="1600" dirty="0">
                <a:solidFill>
                  <a:schemeClr val="accent4">
                    <a:lumMod val="50000"/>
                  </a:schemeClr>
                </a:solidFill>
              </a:rPr>
              <a:t>. Linking Open Data cloud diagram Downloaded February 12, 2014 from  </a:t>
            </a:r>
            <a:r>
              <a:rPr lang="en-US" sz="1600" dirty="0">
                <a:hlinkClick r:id="rId3"/>
              </a:rPr>
              <a:t>http://lod-cloud.net/versions/2011-09-19/lod-cloud_colored.html</a:t>
            </a:r>
            <a:endParaRPr lang="en-US" sz="1600" dirty="0"/>
          </a:p>
        </p:txBody>
      </p:sp>
      <p:pic>
        <p:nvPicPr>
          <p:cNvPr id="7" name="Picture 6" descr="http://lod-cloud.net/versions/2011-09-19/lod-cloud_colored.png">
            <a:hlinkClick r:id="rId3"/>
          </p:cNvPr>
          <p:cNvPicPr/>
          <p:nvPr/>
        </p:nvPicPr>
        <p:blipFill>
          <a:blip r:embed="rId4" cstate="print"/>
          <a:srcRect/>
          <a:stretch>
            <a:fillRect/>
          </a:stretch>
        </p:blipFill>
        <p:spPr bwMode="auto">
          <a:xfrm>
            <a:off x="1066800" y="1364421"/>
            <a:ext cx="7162800" cy="46482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4947057F-4A00-41C5-A9B8-74064BF06201}"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Linked Data</a:t>
            </a:r>
          </a:p>
        </p:txBody>
      </p:sp>
      <p:sp>
        <p:nvSpPr>
          <p:cNvPr id="3" name="Content Placeholder 2"/>
          <p:cNvSpPr>
            <a:spLocks noGrp="1"/>
          </p:cNvSpPr>
          <p:nvPr>
            <p:ph idx="1"/>
          </p:nvPr>
        </p:nvSpPr>
        <p:spPr/>
        <p:txBody>
          <a:bodyPr>
            <a:normAutofit/>
          </a:bodyPr>
          <a:lstStyle/>
          <a:p>
            <a:pPr marL="0" indent="0">
              <a:buNone/>
            </a:pPr>
            <a:r>
              <a:rPr lang="en-US" dirty="0"/>
              <a:t>Linked Data relies on HIGH-QUALITY METADATA MANAGEMENT in order to enhance data usage.</a:t>
            </a:r>
          </a:p>
          <a:p>
            <a:pPr marL="0" indent="0">
              <a:buNone/>
            </a:pPr>
            <a:endParaRPr lang="en-US" sz="1000" dirty="0"/>
          </a:p>
          <a:p>
            <a:pPr marL="0" indent="0">
              <a:buNone/>
            </a:pPr>
            <a:r>
              <a:rPr lang="en-US" dirty="0"/>
              <a:t>What do cataloging &amp; metadata information specialists do: CREATE HIGH-QUALITY METADATA to enhance usage (access) of information resources.</a:t>
            </a:r>
          </a:p>
          <a:p>
            <a:pPr marL="0" indent="0">
              <a:buNone/>
            </a:pPr>
            <a:endParaRPr lang="en-US" sz="1100" dirty="0"/>
          </a:p>
          <a:p>
            <a:pPr marL="0" indent="0">
              <a:buNone/>
            </a:pPr>
            <a:r>
              <a:rPr lang="en-US" sz="1900" dirty="0"/>
              <a:t>Bauer, Florian and </a:t>
            </a:r>
            <a:r>
              <a:rPr lang="en-US" sz="1900" dirty="0" err="1"/>
              <a:t>Kaltenböck</a:t>
            </a:r>
            <a:r>
              <a:rPr lang="en-US" sz="1900" dirty="0"/>
              <a:t>, Martin. (2012). </a:t>
            </a:r>
            <a:r>
              <a:rPr lang="en-US" sz="1900" i="1" dirty="0"/>
              <a:t>Linked Open Data: The Essentials</a:t>
            </a:r>
            <a:r>
              <a:rPr lang="en-US" sz="1900" dirty="0"/>
              <a:t>. Downloaded December 30, 2014 from</a:t>
            </a:r>
            <a:r>
              <a:rPr lang="en-US" sz="1900" dirty="0">
                <a:hlinkClick r:id="rId3" action="ppaction://hlinkfile"/>
              </a:rPr>
              <a:t>: http://www.reeep.org/LOD-the-Essentials.pdf</a:t>
            </a:r>
            <a:r>
              <a:rPr lang="en-US" sz="1900" dirty="0"/>
              <a:t>, p.27.</a:t>
            </a:r>
          </a:p>
          <a:p>
            <a:pPr marL="0" indent="0">
              <a:buNone/>
            </a:pPr>
            <a:endParaRPr lang="en-US" dirty="0"/>
          </a:p>
        </p:txBody>
      </p:sp>
      <p:sp>
        <p:nvSpPr>
          <p:cNvPr id="4" name="Slide Number Placeholder 3"/>
          <p:cNvSpPr>
            <a:spLocks noGrp="1"/>
          </p:cNvSpPr>
          <p:nvPr>
            <p:ph type="sldNum" sz="quarter" idx="12"/>
          </p:nvPr>
        </p:nvSpPr>
        <p:spPr/>
        <p:txBody>
          <a:bodyPr/>
          <a:lstStyle/>
          <a:p>
            <a:fld id="{4947057F-4A00-41C5-A9B8-74064BF06201}" type="slidenum">
              <a:rPr lang="en-US" smtClean="0"/>
              <a:pPr/>
              <a:t>7</a:t>
            </a:fld>
            <a:endParaRPr lang="en-US"/>
          </a:p>
        </p:txBody>
      </p:sp>
    </p:spTree>
    <p:extLst>
      <p:ext uri="{BB962C8B-B14F-4D97-AF65-F5344CB8AC3E}">
        <p14:creationId xmlns:p14="http://schemas.microsoft.com/office/powerpoint/2010/main" val="3028290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RESOURCE Description Framework</a:t>
            </a:r>
          </a:p>
        </p:txBody>
      </p:sp>
      <p:sp>
        <p:nvSpPr>
          <p:cNvPr id="3" name="Content Placeholder 2"/>
          <p:cNvSpPr>
            <a:spLocks noGrp="1"/>
          </p:cNvSpPr>
          <p:nvPr>
            <p:ph idx="1"/>
          </p:nvPr>
        </p:nvSpPr>
        <p:spPr>
          <a:xfrm>
            <a:off x="304800" y="1295400"/>
            <a:ext cx="8686800" cy="1447800"/>
          </a:xfrm>
        </p:spPr>
        <p:txBody>
          <a:bodyPr>
            <a:normAutofit fontScale="92500" lnSpcReduction="10000"/>
          </a:bodyPr>
          <a:lstStyle/>
          <a:p>
            <a:pPr indent="0">
              <a:buNone/>
            </a:pPr>
            <a:r>
              <a:rPr lang="en-US" dirty="0"/>
              <a:t>Resource Description Framework (RDF) is a model consisting of layers of technology used to implement Linked Data on the Semantic Web.</a:t>
            </a:r>
          </a:p>
          <a:p>
            <a:pPr indent="0">
              <a:buNone/>
            </a:pPr>
            <a:endParaRPr lang="en-US" dirty="0"/>
          </a:p>
          <a:p>
            <a:pPr indent="0">
              <a:buNone/>
            </a:pPr>
            <a:endParaRPr lang="en-US" dirty="0"/>
          </a:p>
        </p:txBody>
      </p:sp>
      <p:pic>
        <p:nvPicPr>
          <p:cNvPr id="4" name="Picture 3" descr="XML, RDF, Ontology vocabulary, "/>
          <p:cNvPicPr/>
          <p:nvPr/>
        </p:nvPicPr>
        <p:blipFill>
          <a:blip r:embed="rId3" cstate="print"/>
          <a:srcRect/>
          <a:stretch>
            <a:fillRect/>
          </a:stretch>
        </p:blipFill>
        <p:spPr bwMode="auto">
          <a:xfrm>
            <a:off x="2133600" y="2667000"/>
            <a:ext cx="4867275" cy="3124200"/>
          </a:xfrm>
          <a:prstGeom prst="rect">
            <a:avLst/>
          </a:prstGeom>
          <a:noFill/>
          <a:ln w="9525">
            <a:noFill/>
            <a:miter lim="800000"/>
            <a:headEnd/>
            <a:tailEnd/>
          </a:ln>
        </p:spPr>
      </p:pic>
      <p:sp>
        <p:nvSpPr>
          <p:cNvPr id="5" name="TextBox 4"/>
          <p:cNvSpPr txBox="1"/>
          <p:nvPr/>
        </p:nvSpPr>
        <p:spPr>
          <a:xfrm>
            <a:off x="762000" y="5943600"/>
            <a:ext cx="8382000" cy="523220"/>
          </a:xfrm>
          <a:prstGeom prst="rect">
            <a:avLst/>
          </a:prstGeom>
          <a:noFill/>
        </p:spPr>
        <p:txBody>
          <a:bodyPr wrap="square" rtlCol="0">
            <a:spAutoFit/>
          </a:bodyPr>
          <a:lstStyle/>
          <a:p>
            <a:r>
              <a:rPr lang="en-US" sz="1400" dirty="0">
                <a:solidFill>
                  <a:schemeClr val="tx2"/>
                </a:solidFill>
              </a:rPr>
              <a:t>Tim Berners-Lee. Architecture. World Wide Web Consortium.</a:t>
            </a:r>
          </a:p>
          <a:p>
            <a:r>
              <a:rPr lang="en-US" sz="1400" dirty="0">
                <a:solidFill>
                  <a:schemeClr val="tx2"/>
                </a:solidFill>
              </a:rPr>
              <a:t>Downloaded January 30, 2014 from:</a:t>
            </a:r>
            <a:r>
              <a:rPr lang="en-US" sz="1400" dirty="0"/>
              <a:t> </a:t>
            </a:r>
            <a:r>
              <a:rPr lang="en-US" sz="1400" u="sng" dirty="0">
                <a:hlinkClick r:id="rId4"/>
              </a:rPr>
              <a:t>http://www.w3.org/2000/Talks/1206-xml2k-tbl/slide10-0.html</a:t>
            </a:r>
            <a:endParaRPr lang="en-US" sz="1400" dirty="0"/>
          </a:p>
        </p:txBody>
      </p:sp>
      <p:sp>
        <p:nvSpPr>
          <p:cNvPr id="10" name="Slide Number Placeholder 9"/>
          <p:cNvSpPr>
            <a:spLocks noGrp="1"/>
          </p:cNvSpPr>
          <p:nvPr>
            <p:ph type="sldNum" sz="quarter" idx="12"/>
          </p:nvPr>
        </p:nvSpPr>
        <p:spPr/>
        <p:txBody>
          <a:bodyPr/>
          <a:lstStyle/>
          <a:p>
            <a:fld id="{4947057F-4A00-41C5-A9B8-74064BF06201}"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RDF is a graph technology</a:t>
            </a:r>
            <a:r>
              <a:rPr lang="en-US" sz="2400" dirty="0">
                <a:solidFill>
                  <a:schemeClr val="accent2"/>
                </a:solidFill>
              </a:rPr>
              <a:t>	</a:t>
            </a:r>
            <a:endParaRPr lang="en-US" sz="2400" dirty="0"/>
          </a:p>
        </p:txBody>
      </p:sp>
      <p:sp>
        <p:nvSpPr>
          <p:cNvPr id="8" name="Slide Number Placeholder 7"/>
          <p:cNvSpPr>
            <a:spLocks noGrp="1"/>
          </p:cNvSpPr>
          <p:nvPr>
            <p:ph type="sldNum" sz="quarter" idx="12"/>
          </p:nvPr>
        </p:nvSpPr>
        <p:spPr/>
        <p:txBody>
          <a:bodyPr/>
          <a:lstStyle/>
          <a:p>
            <a:fld id="{4947057F-4A00-41C5-A9B8-74064BF06201}" type="slidenum">
              <a:rPr lang="en-US" smtClean="0"/>
              <a:pPr/>
              <a:t>9</a:t>
            </a:fld>
            <a:endParaRPr lang="en-US"/>
          </a:p>
        </p:txBody>
      </p:sp>
      <p:sp>
        <p:nvSpPr>
          <p:cNvPr id="6" name="Oval 5"/>
          <p:cNvSpPr/>
          <p:nvPr/>
        </p:nvSpPr>
        <p:spPr>
          <a:xfrm>
            <a:off x="2743200" y="1649451"/>
            <a:ext cx="1301441" cy="1246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Jane Addams</a:t>
            </a:r>
          </a:p>
        </p:txBody>
      </p:sp>
      <p:sp>
        <p:nvSpPr>
          <p:cNvPr id="7" name="Rectangle 6"/>
          <p:cNvSpPr/>
          <p:nvPr/>
        </p:nvSpPr>
        <p:spPr>
          <a:xfrm>
            <a:off x="5257800" y="4059973"/>
            <a:ext cx="1232984"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Newer Ideals of Peace</a:t>
            </a:r>
          </a:p>
        </p:txBody>
      </p:sp>
      <p:sp>
        <p:nvSpPr>
          <p:cNvPr id="9" name="Rectangle 8"/>
          <p:cNvSpPr/>
          <p:nvPr/>
        </p:nvSpPr>
        <p:spPr>
          <a:xfrm>
            <a:off x="5236891" y="5242931"/>
            <a:ext cx="1232675" cy="1038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Women at The Hague</a:t>
            </a:r>
          </a:p>
        </p:txBody>
      </p:sp>
      <p:sp>
        <p:nvSpPr>
          <p:cNvPr id="10" name="Oval 9"/>
          <p:cNvSpPr/>
          <p:nvPr/>
        </p:nvSpPr>
        <p:spPr>
          <a:xfrm>
            <a:off x="2819400" y="3325851"/>
            <a:ext cx="1280532" cy="1246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Emily        Greene Balch</a:t>
            </a:r>
          </a:p>
        </p:txBody>
      </p:sp>
      <p:sp>
        <p:nvSpPr>
          <p:cNvPr id="11" name="Oval 10"/>
          <p:cNvSpPr/>
          <p:nvPr/>
        </p:nvSpPr>
        <p:spPr>
          <a:xfrm>
            <a:off x="2535780" y="4693425"/>
            <a:ext cx="1523767" cy="14901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Alice Hamilton</a:t>
            </a:r>
          </a:p>
        </p:txBody>
      </p:sp>
      <p:sp>
        <p:nvSpPr>
          <p:cNvPr id="12" name="Oval 11"/>
          <p:cNvSpPr/>
          <p:nvPr/>
        </p:nvSpPr>
        <p:spPr>
          <a:xfrm>
            <a:off x="331749" y="3926623"/>
            <a:ext cx="1447800" cy="1371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a:p>
            <a:pPr algn="ctr"/>
            <a:r>
              <a:rPr lang="en-US" dirty="0">
                <a:solidFill>
                  <a:srgbClr val="FFC000"/>
                </a:solidFill>
              </a:rPr>
              <a:t>WomenNobel Prize Winners</a:t>
            </a:r>
          </a:p>
          <a:p>
            <a:pPr algn="ctr"/>
            <a:endParaRPr lang="en-US" dirty="0">
              <a:solidFill>
                <a:srgbClr val="FFC000"/>
              </a:solidFill>
            </a:endParaRPr>
          </a:p>
        </p:txBody>
      </p:sp>
      <p:cxnSp>
        <p:nvCxnSpPr>
          <p:cNvPr id="14" name="Straight Arrow Connector 13"/>
          <p:cNvCxnSpPr>
            <a:stCxn id="6" idx="5"/>
            <a:endCxn id="7" idx="1"/>
          </p:cNvCxnSpPr>
          <p:nvPr/>
        </p:nvCxnSpPr>
        <p:spPr>
          <a:xfrm>
            <a:off x="3854049" y="2713106"/>
            <a:ext cx="1403751" cy="181359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5"/>
            <a:endCxn id="9" idx="1"/>
          </p:cNvCxnSpPr>
          <p:nvPr/>
        </p:nvCxnSpPr>
        <p:spPr>
          <a:xfrm>
            <a:off x="3854049" y="2713106"/>
            <a:ext cx="1382842" cy="304905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5"/>
            <a:endCxn id="9" idx="1"/>
          </p:cNvCxnSpPr>
          <p:nvPr/>
        </p:nvCxnSpPr>
        <p:spPr>
          <a:xfrm>
            <a:off x="3912402" y="4389506"/>
            <a:ext cx="1324489" cy="137265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6"/>
            <a:endCxn id="9" idx="1"/>
          </p:cNvCxnSpPr>
          <p:nvPr/>
        </p:nvCxnSpPr>
        <p:spPr>
          <a:xfrm>
            <a:off x="4059547" y="5438505"/>
            <a:ext cx="1177344" cy="32365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209552">
            <a:off x="4311321" y="3338322"/>
            <a:ext cx="914400" cy="381000"/>
          </a:xfrm>
          <a:prstGeom prst="rect">
            <a:avLst/>
          </a:prstGeom>
          <a:noFill/>
        </p:spPr>
        <p:txBody>
          <a:bodyPr wrap="square" rtlCol="0">
            <a:spAutoFit/>
          </a:bodyPr>
          <a:lstStyle/>
          <a:p>
            <a:r>
              <a:rPr lang="en-US" dirty="0">
                <a:solidFill>
                  <a:srgbClr val="C00000"/>
                </a:solidFill>
              </a:rPr>
              <a:t>Creator</a:t>
            </a:r>
          </a:p>
        </p:txBody>
      </p:sp>
      <p:sp>
        <p:nvSpPr>
          <p:cNvPr id="34" name="TextBox 33"/>
          <p:cNvSpPr txBox="1"/>
          <p:nvPr/>
        </p:nvSpPr>
        <p:spPr>
          <a:xfrm rot="4106737">
            <a:off x="4454520" y="4499405"/>
            <a:ext cx="914400" cy="369332"/>
          </a:xfrm>
          <a:prstGeom prst="rect">
            <a:avLst/>
          </a:prstGeom>
          <a:noFill/>
        </p:spPr>
        <p:txBody>
          <a:bodyPr wrap="square" rtlCol="0">
            <a:spAutoFit/>
          </a:bodyPr>
          <a:lstStyle/>
          <a:p>
            <a:r>
              <a:rPr lang="en-US" dirty="0">
                <a:solidFill>
                  <a:srgbClr val="C00000"/>
                </a:solidFill>
              </a:rPr>
              <a:t>Creator</a:t>
            </a:r>
          </a:p>
        </p:txBody>
      </p:sp>
      <p:sp>
        <p:nvSpPr>
          <p:cNvPr id="35" name="TextBox 34"/>
          <p:cNvSpPr txBox="1"/>
          <p:nvPr/>
        </p:nvSpPr>
        <p:spPr>
          <a:xfrm rot="3281196">
            <a:off x="4087010" y="4555416"/>
            <a:ext cx="914400" cy="381000"/>
          </a:xfrm>
          <a:prstGeom prst="rect">
            <a:avLst/>
          </a:prstGeom>
          <a:noFill/>
        </p:spPr>
        <p:txBody>
          <a:bodyPr wrap="square" rtlCol="0">
            <a:spAutoFit/>
          </a:bodyPr>
          <a:lstStyle/>
          <a:p>
            <a:r>
              <a:rPr lang="en-US" dirty="0">
                <a:solidFill>
                  <a:srgbClr val="C00000"/>
                </a:solidFill>
              </a:rPr>
              <a:t>Creator</a:t>
            </a:r>
          </a:p>
        </p:txBody>
      </p:sp>
      <p:sp>
        <p:nvSpPr>
          <p:cNvPr id="36" name="TextBox 35"/>
          <p:cNvSpPr txBox="1"/>
          <p:nvPr/>
        </p:nvSpPr>
        <p:spPr>
          <a:xfrm rot="698669">
            <a:off x="4144411" y="5431018"/>
            <a:ext cx="914400" cy="369332"/>
          </a:xfrm>
          <a:prstGeom prst="rect">
            <a:avLst/>
          </a:prstGeom>
          <a:noFill/>
        </p:spPr>
        <p:txBody>
          <a:bodyPr wrap="square" rtlCol="0">
            <a:spAutoFit/>
          </a:bodyPr>
          <a:lstStyle/>
          <a:p>
            <a:r>
              <a:rPr lang="en-US" dirty="0">
                <a:solidFill>
                  <a:srgbClr val="C00000"/>
                </a:solidFill>
              </a:rPr>
              <a:t>Creator</a:t>
            </a:r>
          </a:p>
        </p:txBody>
      </p:sp>
      <p:sp>
        <p:nvSpPr>
          <p:cNvPr id="37" name="TextBox 36"/>
          <p:cNvSpPr txBox="1"/>
          <p:nvPr/>
        </p:nvSpPr>
        <p:spPr>
          <a:xfrm rot="18393194">
            <a:off x="1339858" y="3528143"/>
            <a:ext cx="1143000" cy="369332"/>
          </a:xfrm>
          <a:prstGeom prst="rect">
            <a:avLst/>
          </a:prstGeom>
          <a:noFill/>
        </p:spPr>
        <p:txBody>
          <a:bodyPr wrap="square" rtlCol="0">
            <a:spAutoFit/>
          </a:bodyPr>
          <a:lstStyle/>
          <a:p>
            <a:r>
              <a:rPr lang="en-US" dirty="0">
                <a:solidFill>
                  <a:srgbClr val="C00000"/>
                </a:solidFill>
              </a:rPr>
              <a:t>Recipient</a:t>
            </a:r>
          </a:p>
        </p:txBody>
      </p:sp>
      <p:sp>
        <p:nvSpPr>
          <p:cNvPr id="38" name="TextBox 37"/>
          <p:cNvSpPr txBox="1"/>
          <p:nvPr/>
        </p:nvSpPr>
        <p:spPr>
          <a:xfrm rot="20383247">
            <a:off x="1831554" y="4187909"/>
            <a:ext cx="1139356" cy="369332"/>
          </a:xfrm>
          <a:prstGeom prst="rect">
            <a:avLst/>
          </a:prstGeom>
          <a:noFill/>
        </p:spPr>
        <p:txBody>
          <a:bodyPr wrap="square" rtlCol="0">
            <a:spAutoFit/>
          </a:bodyPr>
          <a:lstStyle/>
          <a:p>
            <a:r>
              <a:rPr lang="en-US" dirty="0">
                <a:solidFill>
                  <a:srgbClr val="C00000"/>
                </a:solidFill>
              </a:rPr>
              <a:t>R</a:t>
            </a:r>
            <a:r>
              <a:rPr lang="en-US" b="1" dirty="0">
                <a:solidFill>
                  <a:srgbClr val="C00000"/>
                </a:solidFill>
              </a:rPr>
              <a:t>e</a:t>
            </a:r>
            <a:r>
              <a:rPr lang="en-US" dirty="0">
                <a:solidFill>
                  <a:srgbClr val="C00000"/>
                </a:solidFill>
              </a:rPr>
              <a:t>cipient</a:t>
            </a:r>
          </a:p>
        </p:txBody>
      </p:sp>
      <p:sp>
        <p:nvSpPr>
          <p:cNvPr id="41" name="Oval 40"/>
          <p:cNvSpPr/>
          <p:nvPr/>
        </p:nvSpPr>
        <p:spPr>
          <a:xfrm>
            <a:off x="304800" y="1447800"/>
            <a:ext cx="1447800" cy="1447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a:p>
            <a:pPr algn="ctr"/>
            <a:r>
              <a:rPr lang="en-US" dirty="0">
                <a:solidFill>
                  <a:srgbClr val="FFC000"/>
                </a:solidFill>
              </a:rPr>
              <a:t>Nobel  Prize Winners</a:t>
            </a:r>
          </a:p>
          <a:p>
            <a:pPr algn="ctr"/>
            <a:endParaRPr lang="en-US" dirty="0">
              <a:solidFill>
                <a:srgbClr val="FFC000"/>
              </a:solidFill>
            </a:endParaRPr>
          </a:p>
        </p:txBody>
      </p:sp>
      <p:cxnSp>
        <p:nvCxnSpPr>
          <p:cNvPr id="49" name="Straight Arrow Connector 48"/>
          <p:cNvCxnSpPr>
            <a:stCxn id="12" idx="0"/>
            <a:endCxn id="41" idx="4"/>
          </p:cNvCxnSpPr>
          <p:nvPr/>
        </p:nvCxnSpPr>
        <p:spPr>
          <a:xfrm flipH="1" flipV="1">
            <a:off x="1028700" y="2895600"/>
            <a:ext cx="26949" cy="1031023"/>
          </a:xfrm>
          <a:prstGeom prst="straightConnector1">
            <a:avLst/>
          </a:prstGeom>
          <a:ln w="19050">
            <a:solidFill>
              <a:schemeClr val="tx1">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rot="15849146">
            <a:off x="698047" y="3461266"/>
            <a:ext cx="551507" cy="369332"/>
          </a:xfrm>
          <a:prstGeom prst="rect">
            <a:avLst/>
          </a:prstGeom>
          <a:noFill/>
        </p:spPr>
        <p:txBody>
          <a:bodyPr wrap="square" rtlCol="0">
            <a:spAutoFit/>
          </a:bodyPr>
          <a:lstStyle/>
          <a:p>
            <a:r>
              <a:rPr lang="en-US" dirty="0">
                <a:solidFill>
                  <a:srgbClr val="C00000"/>
                </a:solidFill>
              </a:rPr>
              <a:t>Is a </a:t>
            </a:r>
          </a:p>
        </p:txBody>
      </p:sp>
      <p:sp>
        <p:nvSpPr>
          <p:cNvPr id="97" name="Rectangle 96"/>
          <p:cNvSpPr/>
          <p:nvPr/>
        </p:nvSpPr>
        <p:spPr>
          <a:xfrm>
            <a:off x="5257800" y="2687599"/>
            <a:ext cx="1253622" cy="112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Twenty Years at Hull House</a:t>
            </a:r>
          </a:p>
        </p:txBody>
      </p:sp>
      <p:cxnSp>
        <p:nvCxnSpPr>
          <p:cNvPr id="98" name="Straight Arrow Connector 97"/>
          <p:cNvCxnSpPr>
            <a:stCxn id="6" idx="5"/>
            <a:endCxn id="97" idx="1"/>
          </p:cNvCxnSpPr>
          <p:nvPr/>
        </p:nvCxnSpPr>
        <p:spPr>
          <a:xfrm>
            <a:off x="3854049" y="2713106"/>
            <a:ext cx="1403751" cy="535694"/>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rot="1315295">
            <a:off x="4229100" y="2599112"/>
            <a:ext cx="914400" cy="381000"/>
          </a:xfrm>
          <a:prstGeom prst="rect">
            <a:avLst/>
          </a:prstGeom>
          <a:noFill/>
        </p:spPr>
        <p:txBody>
          <a:bodyPr wrap="square" rtlCol="0">
            <a:spAutoFit/>
          </a:bodyPr>
          <a:lstStyle/>
          <a:p>
            <a:r>
              <a:rPr lang="en-US" dirty="0">
                <a:solidFill>
                  <a:srgbClr val="C00000"/>
                </a:solidFill>
              </a:rPr>
              <a:t>Creator</a:t>
            </a:r>
          </a:p>
        </p:txBody>
      </p:sp>
      <p:sp>
        <p:nvSpPr>
          <p:cNvPr id="104" name="TextBox 103"/>
          <p:cNvSpPr txBox="1"/>
          <p:nvPr/>
        </p:nvSpPr>
        <p:spPr>
          <a:xfrm rot="2689554">
            <a:off x="1576556" y="2842807"/>
            <a:ext cx="1143000" cy="369332"/>
          </a:xfrm>
          <a:prstGeom prst="rect">
            <a:avLst/>
          </a:prstGeom>
          <a:noFill/>
        </p:spPr>
        <p:txBody>
          <a:bodyPr wrap="square" rtlCol="0">
            <a:spAutoFit/>
          </a:bodyPr>
          <a:lstStyle/>
          <a:p>
            <a:r>
              <a:rPr lang="en-US" dirty="0">
                <a:solidFill>
                  <a:srgbClr val="C00000"/>
                </a:solidFill>
              </a:rPr>
              <a:t>R</a:t>
            </a:r>
            <a:r>
              <a:rPr lang="en-US" b="1" dirty="0">
                <a:solidFill>
                  <a:srgbClr val="C00000"/>
                </a:solidFill>
              </a:rPr>
              <a:t>e</a:t>
            </a:r>
            <a:r>
              <a:rPr lang="en-US" dirty="0">
                <a:solidFill>
                  <a:srgbClr val="C00000"/>
                </a:solidFill>
              </a:rPr>
              <a:t>cipi</a:t>
            </a:r>
            <a:r>
              <a:rPr lang="en-US" i="1" dirty="0">
                <a:solidFill>
                  <a:srgbClr val="C00000"/>
                </a:solidFill>
              </a:rPr>
              <a:t>e</a:t>
            </a:r>
            <a:r>
              <a:rPr lang="en-US" dirty="0">
                <a:solidFill>
                  <a:srgbClr val="C00000"/>
                </a:solidFill>
              </a:rPr>
              <a:t>nt</a:t>
            </a:r>
          </a:p>
        </p:txBody>
      </p:sp>
      <p:sp>
        <p:nvSpPr>
          <p:cNvPr id="107" name="TextBox 106"/>
          <p:cNvSpPr txBox="1"/>
          <p:nvPr/>
        </p:nvSpPr>
        <p:spPr>
          <a:xfrm rot="165410">
            <a:off x="1684856" y="1779868"/>
            <a:ext cx="1143000" cy="379166"/>
          </a:xfrm>
          <a:prstGeom prst="rect">
            <a:avLst/>
          </a:prstGeom>
          <a:noFill/>
        </p:spPr>
        <p:txBody>
          <a:bodyPr wrap="square" rtlCol="0">
            <a:spAutoFit/>
          </a:bodyPr>
          <a:lstStyle/>
          <a:p>
            <a:r>
              <a:rPr lang="en-US" dirty="0">
                <a:solidFill>
                  <a:srgbClr val="C00000"/>
                </a:solidFill>
              </a:rPr>
              <a:t>R</a:t>
            </a:r>
            <a:r>
              <a:rPr lang="en-US" b="1" dirty="0">
                <a:solidFill>
                  <a:srgbClr val="C00000"/>
                </a:solidFill>
              </a:rPr>
              <a:t>e</a:t>
            </a:r>
            <a:r>
              <a:rPr lang="en-US" dirty="0">
                <a:solidFill>
                  <a:srgbClr val="C00000"/>
                </a:solidFill>
              </a:rPr>
              <a:t>cipient</a:t>
            </a:r>
          </a:p>
        </p:txBody>
      </p:sp>
      <p:sp>
        <p:nvSpPr>
          <p:cNvPr id="32" name="Oval 31"/>
          <p:cNvSpPr/>
          <p:nvPr/>
        </p:nvSpPr>
        <p:spPr>
          <a:xfrm>
            <a:off x="7162800" y="1226054"/>
            <a:ext cx="1766384" cy="1212346"/>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Settlement Houses</a:t>
            </a:r>
          </a:p>
        </p:txBody>
      </p:sp>
      <p:sp>
        <p:nvSpPr>
          <p:cNvPr id="39" name="Oval 38"/>
          <p:cNvSpPr/>
          <p:nvPr/>
        </p:nvSpPr>
        <p:spPr>
          <a:xfrm>
            <a:off x="5181600" y="1219200"/>
            <a:ext cx="1219200" cy="11430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Hull House</a:t>
            </a:r>
          </a:p>
        </p:txBody>
      </p:sp>
      <p:cxnSp>
        <p:nvCxnSpPr>
          <p:cNvPr id="173" name="Straight Arrow Connector 172"/>
          <p:cNvCxnSpPr>
            <a:stCxn id="6" idx="7"/>
            <a:endCxn id="39" idx="2"/>
          </p:cNvCxnSpPr>
          <p:nvPr/>
        </p:nvCxnSpPr>
        <p:spPr>
          <a:xfrm flipV="1">
            <a:off x="3854049" y="1790700"/>
            <a:ext cx="1327551" cy="41245"/>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88448">
            <a:off x="4200750" y="1396363"/>
            <a:ext cx="914400" cy="381000"/>
          </a:xfrm>
          <a:prstGeom prst="rect">
            <a:avLst/>
          </a:prstGeom>
          <a:noFill/>
        </p:spPr>
        <p:txBody>
          <a:bodyPr wrap="square" rtlCol="0">
            <a:spAutoFit/>
          </a:bodyPr>
          <a:lstStyle/>
          <a:p>
            <a:r>
              <a:rPr lang="en-US" dirty="0">
                <a:solidFill>
                  <a:srgbClr val="C00000"/>
                </a:solidFill>
              </a:rPr>
              <a:t>Creator</a:t>
            </a:r>
          </a:p>
        </p:txBody>
      </p:sp>
      <p:cxnSp>
        <p:nvCxnSpPr>
          <p:cNvPr id="179" name="Straight Arrow Connector 178"/>
          <p:cNvCxnSpPr>
            <a:stCxn id="39" idx="6"/>
            <a:endCxn id="32" idx="1"/>
          </p:cNvCxnSpPr>
          <p:nvPr/>
        </p:nvCxnSpPr>
        <p:spPr>
          <a:xfrm flipV="1">
            <a:off x="6400800" y="1403598"/>
            <a:ext cx="1020681" cy="387102"/>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rot="20591874">
            <a:off x="6518435" y="1292206"/>
            <a:ext cx="559655" cy="369332"/>
          </a:xfrm>
          <a:prstGeom prst="rect">
            <a:avLst/>
          </a:prstGeom>
          <a:noFill/>
        </p:spPr>
        <p:txBody>
          <a:bodyPr wrap="square" rtlCol="0">
            <a:spAutoFit/>
          </a:bodyPr>
          <a:lstStyle/>
          <a:p>
            <a:r>
              <a:rPr lang="en-US" dirty="0">
                <a:solidFill>
                  <a:srgbClr val="C00000"/>
                </a:solidFill>
              </a:rPr>
              <a:t>Is a </a:t>
            </a:r>
          </a:p>
        </p:txBody>
      </p:sp>
      <p:sp>
        <p:nvSpPr>
          <p:cNvPr id="198" name="Oval 197"/>
          <p:cNvSpPr/>
          <p:nvPr/>
        </p:nvSpPr>
        <p:spPr>
          <a:xfrm>
            <a:off x="7086600" y="4953000"/>
            <a:ext cx="1676400" cy="1600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U S National Register of Historic Places</a:t>
            </a:r>
            <a:endParaRPr lang="en-US" dirty="0"/>
          </a:p>
        </p:txBody>
      </p:sp>
      <p:cxnSp>
        <p:nvCxnSpPr>
          <p:cNvPr id="207" name="Straight Arrow Connector 206"/>
          <p:cNvCxnSpPr>
            <a:stCxn id="39" idx="6"/>
            <a:endCxn id="198" idx="1"/>
          </p:cNvCxnSpPr>
          <p:nvPr/>
        </p:nvCxnSpPr>
        <p:spPr>
          <a:xfrm>
            <a:off x="6400800" y="1790700"/>
            <a:ext cx="931303" cy="3396644"/>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391400" y="3283454"/>
            <a:ext cx="1524039" cy="1364746"/>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Buildings</a:t>
            </a:r>
            <a:endParaRPr lang="en-US" dirty="0"/>
          </a:p>
        </p:txBody>
      </p:sp>
      <p:cxnSp>
        <p:nvCxnSpPr>
          <p:cNvPr id="61" name="Straight Arrow Connector 60"/>
          <p:cNvCxnSpPr>
            <a:stCxn id="32" idx="4"/>
            <a:endCxn id="43" idx="0"/>
          </p:cNvCxnSpPr>
          <p:nvPr/>
        </p:nvCxnSpPr>
        <p:spPr>
          <a:xfrm>
            <a:off x="8045992" y="2438400"/>
            <a:ext cx="107428" cy="845054"/>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rot="5086314">
            <a:off x="8020835" y="2610011"/>
            <a:ext cx="528700" cy="369332"/>
          </a:xfrm>
          <a:prstGeom prst="rect">
            <a:avLst/>
          </a:prstGeom>
          <a:noFill/>
        </p:spPr>
        <p:txBody>
          <a:bodyPr wrap="square" rtlCol="0">
            <a:spAutoFit/>
          </a:bodyPr>
          <a:lstStyle/>
          <a:p>
            <a:r>
              <a:rPr lang="en-US" dirty="0">
                <a:solidFill>
                  <a:srgbClr val="C00000"/>
                </a:solidFill>
              </a:rPr>
              <a:t>Is a </a:t>
            </a:r>
          </a:p>
        </p:txBody>
      </p:sp>
      <p:sp>
        <p:nvSpPr>
          <p:cNvPr id="93" name="TextBox 92"/>
          <p:cNvSpPr txBox="1"/>
          <p:nvPr/>
        </p:nvSpPr>
        <p:spPr>
          <a:xfrm rot="4432132">
            <a:off x="6793479" y="3541240"/>
            <a:ext cx="669978" cy="369332"/>
          </a:xfrm>
          <a:prstGeom prst="rect">
            <a:avLst/>
          </a:prstGeom>
          <a:noFill/>
        </p:spPr>
        <p:txBody>
          <a:bodyPr wrap="square" rtlCol="0">
            <a:spAutoFit/>
          </a:bodyPr>
          <a:lstStyle/>
          <a:p>
            <a:r>
              <a:rPr lang="en-US" dirty="0">
                <a:solidFill>
                  <a:srgbClr val="C00000"/>
                </a:solidFill>
              </a:rPr>
              <a:t>Is a </a:t>
            </a:r>
          </a:p>
        </p:txBody>
      </p:sp>
      <p:cxnSp>
        <p:nvCxnSpPr>
          <p:cNvPr id="94" name="Straight Arrow Connector 93"/>
          <p:cNvCxnSpPr>
            <a:stCxn id="39" idx="6"/>
            <a:endCxn id="43" idx="1"/>
          </p:cNvCxnSpPr>
          <p:nvPr/>
        </p:nvCxnSpPr>
        <p:spPr>
          <a:xfrm>
            <a:off x="6400800" y="1790700"/>
            <a:ext cx="1213790" cy="1692616"/>
          </a:xfrm>
          <a:prstGeom prst="straightConnector1">
            <a:avLst/>
          </a:prstGeom>
          <a:ln w="19050">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292100" y="5422900"/>
            <a:ext cx="2084349" cy="922338"/>
          </a:xfrm>
          <a:prstGeom prst="rect">
            <a:avLst/>
          </a:prstGeom>
          <a:noFill/>
        </p:spPr>
        <p:txBody>
          <a:bodyPr wrap="square" rtlCol="0">
            <a:spAutoFit/>
          </a:bodyPr>
          <a:lstStyle/>
          <a:p>
            <a:r>
              <a:rPr lang="en-US" b="1" dirty="0">
                <a:solidFill>
                  <a:schemeClr val="tx1">
                    <a:lumMod val="25000"/>
                  </a:schemeClr>
                </a:solidFill>
              </a:rPr>
              <a:t>Nobel Prize Domain</a:t>
            </a:r>
          </a:p>
          <a:p>
            <a:r>
              <a:rPr lang="en-US" b="1" dirty="0">
                <a:solidFill>
                  <a:schemeClr val="accent4">
                    <a:lumMod val="50000"/>
                  </a:schemeClr>
                </a:solidFill>
              </a:rPr>
              <a:t>Author Domain</a:t>
            </a:r>
          </a:p>
          <a:p>
            <a:r>
              <a:rPr lang="en-US" b="1" dirty="0">
                <a:solidFill>
                  <a:schemeClr val="bg2">
                    <a:lumMod val="50000"/>
                  </a:schemeClr>
                </a:solidFill>
              </a:rPr>
              <a:t>Building Domain</a:t>
            </a:r>
          </a:p>
        </p:txBody>
      </p:sp>
      <p:sp>
        <p:nvSpPr>
          <p:cNvPr id="55" name="TextBox 54"/>
          <p:cNvSpPr txBox="1"/>
          <p:nvPr/>
        </p:nvSpPr>
        <p:spPr>
          <a:xfrm rot="3191210">
            <a:off x="6808883" y="2531501"/>
            <a:ext cx="990600" cy="369332"/>
          </a:xfrm>
          <a:prstGeom prst="rect">
            <a:avLst/>
          </a:prstGeom>
          <a:noFill/>
        </p:spPr>
        <p:txBody>
          <a:bodyPr wrap="square" rtlCol="0">
            <a:spAutoFit/>
          </a:bodyPr>
          <a:lstStyle/>
          <a:p>
            <a:r>
              <a:rPr lang="en-US" dirty="0">
                <a:solidFill>
                  <a:srgbClr val="C00000"/>
                </a:solidFill>
              </a:rPr>
              <a:t>Inferred</a:t>
            </a:r>
          </a:p>
        </p:txBody>
      </p:sp>
      <p:cxnSp>
        <p:nvCxnSpPr>
          <p:cNvPr id="4" name="Straight Arrow Connector 3"/>
          <p:cNvCxnSpPr>
            <a:stCxn id="41" idx="5"/>
            <a:endCxn id="10" idx="2"/>
          </p:cNvCxnSpPr>
          <p:nvPr/>
        </p:nvCxnSpPr>
        <p:spPr>
          <a:xfrm>
            <a:off x="1540575" y="2683575"/>
            <a:ext cx="1278825" cy="12653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1" idx="6"/>
            <a:endCxn id="6" idx="2"/>
          </p:cNvCxnSpPr>
          <p:nvPr/>
        </p:nvCxnSpPr>
        <p:spPr>
          <a:xfrm>
            <a:off x="1752600" y="2171700"/>
            <a:ext cx="990600" cy="1008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2" idx="6"/>
            <a:endCxn id="10" idx="3"/>
          </p:cNvCxnSpPr>
          <p:nvPr/>
        </p:nvCxnSpPr>
        <p:spPr>
          <a:xfrm flipV="1">
            <a:off x="1779549" y="4389506"/>
            <a:ext cx="1227381" cy="2229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 idx="3"/>
            <a:endCxn id="12" idx="7"/>
          </p:cNvCxnSpPr>
          <p:nvPr/>
        </p:nvCxnSpPr>
        <p:spPr>
          <a:xfrm flipH="1">
            <a:off x="1567524" y="2713106"/>
            <a:ext cx="1366268" cy="14143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289854" y="6371993"/>
            <a:ext cx="3069644" cy="369332"/>
          </a:xfrm>
          <a:prstGeom prst="rect">
            <a:avLst/>
          </a:prstGeom>
        </p:spPr>
        <p:txBody>
          <a:bodyPr rtlCol="0">
            <a:spAutoFit/>
          </a:bodyPr>
          <a:lstStyle/>
          <a:p>
            <a:r>
              <a:rPr lang="en-US">
                <a:solidFill>
                  <a:srgbClr val="4C2600"/>
                </a:solidFill>
              </a:rPr>
              <a:t>Chart by Rhonda Super, 2014</a:t>
            </a:r>
            <a:endParaRPr lang="en-US"/>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Web Colors">
      <a:dk1>
        <a:srgbClr val="FFFFCD"/>
      </a:dk1>
      <a:lt1>
        <a:srgbClr val="320000"/>
      </a:lt1>
      <a:dk2>
        <a:srgbClr val="8A3C12"/>
      </a:dk2>
      <a:lt2>
        <a:srgbClr val="FFCD66"/>
      </a:lt2>
      <a:accent1>
        <a:srgbClr val="663200"/>
      </a:accent1>
      <a:accent2>
        <a:srgbClr val="CC3200"/>
      </a:accent2>
      <a:accent3>
        <a:srgbClr val="663300"/>
      </a:accent3>
      <a:accent4>
        <a:srgbClr val="FF9900"/>
      </a:accent4>
      <a:accent5>
        <a:srgbClr val="000000"/>
      </a:accent5>
      <a:accent6>
        <a:srgbClr val="735005"/>
      </a:accent6>
      <a:hlink>
        <a:srgbClr val="CC3200"/>
      </a:hlink>
      <a:folHlink>
        <a:srgbClr val="FF965A"/>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7561</TotalTime>
  <Words>3608</Words>
  <Application>Microsoft Office PowerPoint</Application>
  <PresentationFormat>On-screen Show (4:3)</PresentationFormat>
  <Paragraphs>335</Paragraphs>
  <Slides>32</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Calibri</vt:lpstr>
      <vt:lpstr>Franklin Gothic Book</vt:lpstr>
      <vt:lpstr>Franklin Gothic Medium</vt:lpstr>
      <vt:lpstr>Glendower</vt:lpstr>
      <vt:lpstr>Wingdings</vt:lpstr>
      <vt:lpstr>Wingdings 2</vt:lpstr>
      <vt:lpstr>Trek</vt:lpstr>
      <vt:lpstr>  An Introduction to The  Semantic Web and   Why BIBFRAME   </vt:lpstr>
      <vt:lpstr>Web 2.0 and information resources</vt:lpstr>
      <vt:lpstr>MARC RECORD</vt:lpstr>
      <vt:lpstr>non-information resourceS &amp; Web 3.0</vt:lpstr>
      <vt:lpstr>Goal of the semantic web</vt:lpstr>
      <vt:lpstr>Linking open data Cloud (LOD) diagram</vt:lpstr>
      <vt:lpstr>Linked Data</vt:lpstr>
      <vt:lpstr>RESOURCE Description Framework</vt:lpstr>
      <vt:lpstr>RDF is a graph technology </vt:lpstr>
      <vt:lpstr>LIBRARIES CONTRIBUTING DATASETS </vt:lpstr>
      <vt:lpstr>Library of congress authorities and vocabularies</vt:lpstr>
      <vt:lpstr>VIRTUAL INTERNATIONAL AUTHORITY FILE (VIAF)</vt:lpstr>
      <vt:lpstr>Worldcat</vt:lpstr>
      <vt:lpstr>Jane Addams Wikipedia Page</vt:lpstr>
      <vt:lpstr>Authority control on Wikipedia page</vt:lpstr>
      <vt:lpstr>Wikipedia authority control policies</vt:lpstr>
      <vt:lpstr>LOD Cloud </vt:lpstr>
      <vt:lpstr>LIBRARIES CONTRIBUTING DATASETS </vt:lpstr>
      <vt:lpstr>MARC RECORD</vt:lpstr>
      <vt:lpstr>Rdf graph of a marc record</vt:lpstr>
      <vt:lpstr>references</vt:lpstr>
      <vt:lpstr>references</vt:lpstr>
      <vt:lpstr>references</vt:lpstr>
      <vt:lpstr>Resources</vt:lpstr>
      <vt:lpstr>Resources</vt:lpstr>
      <vt:lpstr>Resources</vt:lpstr>
      <vt:lpstr>Resources</vt:lpstr>
      <vt:lpstr>Resources</vt:lpstr>
      <vt:lpstr>Resources</vt:lpstr>
      <vt:lpstr>Resources</vt:lpstr>
      <vt:lpstr>Resources</vt:lpstr>
      <vt:lpstr>Resources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Semantic Web:   An introduction</dc:title>
  <dc:creator>Rhonda Super</dc:creator>
  <cp:lastModifiedBy>Rhonda Super</cp:lastModifiedBy>
  <cp:revision>499</cp:revision>
  <dcterms:created xsi:type="dcterms:W3CDTF">2011-04-17T19:05:06Z</dcterms:created>
  <dcterms:modified xsi:type="dcterms:W3CDTF">2018-06-27T16:32:05Z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1915596585</vt:i4>
  </property>
  <property fmtid="{D5CDD505-2E9C-101B-9397-08002B2CF9AE}" pid="3" name="_NewReviewCycle">
    <vt:lpwstr/>
  </property>
  <property fmtid="{D5CDD505-2E9C-101B-9397-08002B2CF9AE}" pid="4" name="_EmailSubject">
    <vt:lpwstr>ALCTS e-Forum - slides 2</vt:lpwstr>
  </property>
  <property fmtid="{D5CDD505-2E9C-101B-9397-08002B2CF9AE}" pid="5" name="_AuthorEmail">
    <vt:lpwstr>rasuper1@library.ucla.edu</vt:lpwstr>
  </property>
  <property fmtid="{D5CDD505-2E9C-101B-9397-08002B2CF9AE}" pid="6" name="_AuthorEmailDisplayName">
    <vt:lpwstr>Super, Rhonda</vt:lpwstr>
  </property>
</Properties>
</file>