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8"/>
  </p:notesMasterIdLst>
  <p:sldIdLst>
    <p:sldId id="256" r:id="rId2"/>
    <p:sldId id="284" r:id="rId3"/>
    <p:sldId id="258" r:id="rId4"/>
    <p:sldId id="275" r:id="rId5"/>
    <p:sldId id="276" r:id="rId6"/>
    <p:sldId id="262" r:id="rId7"/>
    <p:sldId id="263" r:id="rId8"/>
    <p:sldId id="264" r:id="rId9"/>
    <p:sldId id="277" r:id="rId10"/>
    <p:sldId id="278" r:id="rId11"/>
    <p:sldId id="279" r:id="rId12"/>
    <p:sldId id="281" r:id="rId13"/>
    <p:sldId id="269" r:id="rId14"/>
    <p:sldId id="282" r:id="rId15"/>
    <p:sldId id="283"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828"/>
    <a:srgbClr val="EDAE11"/>
    <a:srgbClr val="F3B70D"/>
    <a:srgbClr val="F6B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982F3-D864-4613-8C31-5E834EEB4BAE}" v="44" dt="2023-11-29T16:57:57.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varScale="1">
        <p:scale>
          <a:sx n="78" d="100"/>
          <a:sy n="78" d="100"/>
        </p:scale>
        <p:origin x="15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2BB7C-5670-4A9D-878F-A0AA83C92C7A}" type="doc">
      <dgm:prSet loTypeId="urn:microsoft.com/office/officeart/2005/8/layout/chart3" loCatId="cycle" qsTypeId="urn:microsoft.com/office/officeart/2005/8/quickstyle/simple1" qsCatId="simple" csTypeId="urn:microsoft.com/office/officeart/2005/8/colors/colorful4" csCatId="colorful" phldr="1"/>
      <dgm:spPr/>
    </dgm:pt>
    <dgm:pt modelId="{0EC8DA0F-43CB-4352-8DFE-179215E0BC64}">
      <dgm:prSet phldrT="[Text]"/>
      <dgm:spPr/>
      <dgm:t>
        <a:bodyPr/>
        <a:lstStyle/>
        <a:p>
          <a:r>
            <a:rPr lang="en-US" dirty="0">
              <a:latin typeface="Verdana" panose="020B0604030504040204" pitchFamily="34" charset="0"/>
              <a:ea typeface="Verdana" panose="020B0604030504040204" pitchFamily="34" charset="0"/>
            </a:rPr>
            <a:t>LCDGT</a:t>
          </a:r>
        </a:p>
      </dgm:t>
    </dgm:pt>
    <dgm:pt modelId="{4318481B-17D4-4590-9311-C841E5708157}" type="parTrans" cxnId="{C3BA0EFA-9CD0-46ED-BAC3-FA3EC0A0DE8F}">
      <dgm:prSet/>
      <dgm:spPr/>
      <dgm:t>
        <a:bodyPr/>
        <a:lstStyle/>
        <a:p>
          <a:endParaRPr lang="en-US"/>
        </a:p>
      </dgm:t>
    </dgm:pt>
    <dgm:pt modelId="{1D6F9C9F-7C73-4E5B-B8C6-E8A34A72F978}" type="sibTrans" cxnId="{C3BA0EFA-9CD0-46ED-BAC3-FA3EC0A0DE8F}">
      <dgm:prSet/>
      <dgm:spPr/>
      <dgm:t>
        <a:bodyPr/>
        <a:lstStyle/>
        <a:p>
          <a:endParaRPr lang="en-US"/>
        </a:p>
      </dgm:t>
    </dgm:pt>
    <dgm:pt modelId="{BEDAC80B-85EE-4FAC-966F-A785996DA87B}">
      <dgm:prSet phldrT="[Text]"/>
      <dgm:spPr/>
      <dgm:t>
        <a:bodyPr/>
        <a:lstStyle/>
        <a:p>
          <a:r>
            <a:rPr lang="en-US" dirty="0">
              <a:latin typeface="Verdana" panose="020B0604030504040204" pitchFamily="34" charset="0"/>
              <a:ea typeface="Verdana" panose="020B0604030504040204" pitchFamily="34" charset="0"/>
            </a:rPr>
            <a:t>LCSH</a:t>
          </a:r>
        </a:p>
      </dgm:t>
    </dgm:pt>
    <dgm:pt modelId="{4742E31A-8546-4AE6-BC7A-ABDCE9CC377E}" type="parTrans" cxnId="{183ED2CD-0041-4F86-BAAD-7C1EF103DB8E}">
      <dgm:prSet/>
      <dgm:spPr/>
      <dgm:t>
        <a:bodyPr/>
        <a:lstStyle/>
        <a:p>
          <a:endParaRPr lang="en-US"/>
        </a:p>
      </dgm:t>
    </dgm:pt>
    <dgm:pt modelId="{9A31540A-0558-43F1-86FA-C616AFFEA5F3}" type="sibTrans" cxnId="{183ED2CD-0041-4F86-BAAD-7C1EF103DB8E}">
      <dgm:prSet/>
      <dgm:spPr/>
      <dgm:t>
        <a:bodyPr/>
        <a:lstStyle/>
        <a:p>
          <a:endParaRPr lang="en-US"/>
        </a:p>
      </dgm:t>
    </dgm:pt>
    <dgm:pt modelId="{D5D763C9-B4C0-4B60-AC7E-9ABF1569582F}">
      <dgm:prSet phldrT="[Text]"/>
      <dgm:spPr/>
      <dgm:t>
        <a:bodyPr/>
        <a:lstStyle/>
        <a:p>
          <a:r>
            <a:rPr lang="en-US" dirty="0">
              <a:latin typeface="Verdana" panose="020B0604030504040204" pitchFamily="34" charset="0"/>
              <a:ea typeface="Verdana" panose="020B0604030504040204" pitchFamily="34" charset="0"/>
            </a:rPr>
            <a:t>LCGFT</a:t>
          </a:r>
        </a:p>
      </dgm:t>
    </dgm:pt>
    <dgm:pt modelId="{A95E76EF-D458-4C8B-8F33-B4259BFCD956}" type="parTrans" cxnId="{0AB9A5DE-EB08-4EBA-82A7-BF5144619848}">
      <dgm:prSet/>
      <dgm:spPr/>
      <dgm:t>
        <a:bodyPr/>
        <a:lstStyle/>
        <a:p>
          <a:endParaRPr lang="en-US"/>
        </a:p>
      </dgm:t>
    </dgm:pt>
    <dgm:pt modelId="{65A91119-594D-4062-88B9-877A47A81B28}" type="sibTrans" cxnId="{0AB9A5DE-EB08-4EBA-82A7-BF5144619848}">
      <dgm:prSet/>
      <dgm:spPr/>
      <dgm:t>
        <a:bodyPr/>
        <a:lstStyle/>
        <a:p>
          <a:endParaRPr lang="en-US"/>
        </a:p>
      </dgm:t>
    </dgm:pt>
    <dgm:pt modelId="{A1088F73-137F-4639-BD01-7BC87CD379EF}">
      <dgm:prSet phldrT="[Text]"/>
      <dgm:spPr/>
      <dgm:t>
        <a:bodyPr/>
        <a:lstStyle/>
        <a:p>
          <a:r>
            <a:rPr lang="en-US" dirty="0">
              <a:latin typeface="Verdana" panose="020B0604030504040204" pitchFamily="34" charset="0"/>
              <a:ea typeface="Verdana" panose="020B0604030504040204" pitchFamily="34" charset="0"/>
            </a:rPr>
            <a:t>LCMPT</a:t>
          </a:r>
        </a:p>
      </dgm:t>
    </dgm:pt>
    <dgm:pt modelId="{56078E21-E7ED-4E37-A3CA-F790B041C4F9}" type="parTrans" cxnId="{9F6A3AFD-47AA-4ACD-9CC3-6C720CB22A24}">
      <dgm:prSet/>
      <dgm:spPr/>
      <dgm:t>
        <a:bodyPr/>
        <a:lstStyle/>
        <a:p>
          <a:endParaRPr lang="en-US"/>
        </a:p>
      </dgm:t>
    </dgm:pt>
    <dgm:pt modelId="{58DFC47E-C3E8-4412-AEBB-85E3FF8F0C6B}" type="sibTrans" cxnId="{9F6A3AFD-47AA-4ACD-9CC3-6C720CB22A24}">
      <dgm:prSet/>
      <dgm:spPr/>
      <dgm:t>
        <a:bodyPr/>
        <a:lstStyle/>
        <a:p>
          <a:endParaRPr lang="en-US"/>
        </a:p>
      </dgm:t>
    </dgm:pt>
    <dgm:pt modelId="{AC005691-FFB7-4829-8B9A-06186A09F25A}">
      <dgm:prSet phldrT="[Text]" custT="1"/>
      <dgm:spPr/>
      <dgm:t>
        <a:bodyPr/>
        <a:lstStyle/>
        <a:p>
          <a:r>
            <a:rPr lang="en-US" sz="2000" dirty="0">
              <a:latin typeface="Verdana" panose="020B0604030504040204" pitchFamily="34" charset="0"/>
              <a:ea typeface="Verdana" panose="020B0604030504040204" pitchFamily="34" charset="0"/>
            </a:rPr>
            <a:t>Children’s Subject Headings</a:t>
          </a:r>
        </a:p>
      </dgm:t>
    </dgm:pt>
    <dgm:pt modelId="{0C30640D-8DE4-40A7-9673-75AC937A77D3}" type="parTrans" cxnId="{0AC575B9-BB0B-47D8-A743-75A2B6ED8CD6}">
      <dgm:prSet/>
      <dgm:spPr/>
      <dgm:t>
        <a:bodyPr/>
        <a:lstStyle/>
        <a:p>
          <a:endParaRPr lang="en-US"/>
        </a:p>
      </dgm:t>
    </dgm:pt>
    <dgm:pt modelId="{128CE852-F341-4909-A163-B37B9A56A11E}" type="sibTrans" cxnId="{0AC575B9-BB0B-47D8-A743-75A2B6ED8CD6}">
      <dgm:prSet/>
      <dgm:spPr/>
      <dgm:t>
        <a:bodyPr/>
        <a:lstStyle/>
        <a:p>
          <a:endParaRPr lang="en-US"/>
        </a:p>
      </dgm:t>
    </dgm:pt>
    <dgm:pt modelId="{98DA561A-D55E-4907-AC1C-5D1D07DFE40E}" type="pres">
      <dgm:prSet presAssocID="{6AE2BB7C-5670-4A9D-878F-A0AA83C92C7A}" presName="compositeShape" presStyleCnt="0">
        <dgm:presLayoutVars>
          <dgm:chMax val="7"/>
          <dgm:dir/>
          <dgm:resizeHandles val="exact"/>
        </dgm:presLayoutVars>
      </dgm:prSet>
      <dgm:spPr/>
    </dgm:pt>
    <dgm:pt modelId="{E3FA3610-4F47-4CDE-978C-556A9B2E36F0}" type="pres">
      <dgm:prSet presAssocID="{6AE2BB7C-5670-4A9D-878F-A0AA83C92C7A}" presName="wedge1" presStyleLbl="node1" presStyleIdx="0" presStyleCnt="5"/>
      <dgm:spPr/>
    </dgm:pt>
    <dgm:pt modelId="{215CA792-72C7-46D6-BCB3-ACCCF4C5B03A}" type="pres">
      <dgm:prSet presAssocID="{6AE2BB7C-5670-4A9D-878F-A0AA83C92C7A}" presName="wedge1Tx" presStyleLbl="node1" presStyleIdx="0" presStyleCnt="5">
        <dgm:presLayoutVars>
          <dgm:chMax val="0"/>
          <dgm:chPref val="0"/>
          <dgm:bulletEnabled val="1"/>
        </dgm:presLayoutVars>
      </dgm:prSet>
      <dgm:spPr/>
    </dgm:pt>
    <dgm:pt modelId="{772F7E0A-2084-4528-B563-91E9ECC0ED6C}" type="pres">
      <dgm:prSet presAssocID="{6AE2BB7C-5670-4A9D-878F-A0AA83C92C7A}" presName="wedge2" presStyleLbl="node1" presStyleIdx="1" presStyleCnt="5"/>
      <dgm:spPr/>
    </dgm:pt>
    <dgm:pt modelId="{333687AA-E362-4765-8D70-2A6262F1BDD9}" type="pres">
      <dgm:prSet presAssocID="{6AE2BB7C-5670-4A9D-878F-A0AA83C92C7A}" presName="wedge2Tx" presStyleLbl="node1" presStyleIdx="1" presStyleCnt="5">
        <dgm:presLayoutVars>
          <dgm:chMax val="0"/>
          <dgm:chPref val="0"/>
          <dgm:bulletEnabled val="1"/>
        </dgm:presLayoutVars>
      </dgm:prSet>
      <dgm:spPr/>
    </dgm:pt>
    <dgm:pt modelId="{31B8DD2D-1600-4CC1-BED2-11705B6A2F47}" type="pres">
      <dgm:prSet presAssocID="{6AE2BB7C-5670-4A9D-878F-A0AA83C92C7A}" presName="wedge3" presStyleLbl="node1" presStyleIdx="2" presStyleCnt="5"/>
      <dgm:spPr/>
    </dgm:pt>
    <dgm:pt modelId="{38696BC8-0D90-406E-B3BB-15F779726C18}" type="pres">
      <dgm:prSet presAssocID="{6AE2BB7C-5670-4A9D-878F-A0AA83C92C7A}" presName="wedge3Tx" presStyleLbl="node1" presStyleIdx="2" presStyleCnt="5">
        <dgm:presLayoutVars>
          <dgm:chMax val="0"/>
          <dgm:chPref val="0"/>
          <dgm:bulletEnabled val="1"/>
        </dgm:presLayoutVars>
      </dgm:prSet>
      <dgm:spPr/>
    </dgm:pt>
    <dgm:pt modelId="{B4F463A7-D536-4BAD-9509-B929A838D745}" type="pres">
      <dgm:prSet presAssocID="{6AE2BB7C-5670-4A9D-878F-A0AA83C92C7A}" presName="wedge4" presStyleLbl="node1" presStyleIdx="3" presStyleCnt="5"/>
      <dgm:spPr/>
    </dgm:pt>
    <dgm:pt modelId="{C3738BF3-E707-42F7-BE68-3AEDCDC4E5F8}" type="pres">
      <dgm:prSet presAssocID="{6AE2BB7C-5670-4A9D-878F-A0AA83C92C7A}" presName="wedge4Tx" presStyleLbl="node1" presStyleIdx="3" presStyleCnt="5">
        <dgm:presLayoutVars>
          <dgm:chMax val="0"/>
          <dgm:chPref val="0"/>
          <dgm:bulletEnabled val="1"/>
        </dgm:presLayoutVars>
      </dgm:prSet>
      <dgm:spPr/>
    </dgm:pt>
    <dgm:pt modelId="{D42A3784-3106-4984-B918-1D2A1E3C3E66}" type="pres">
      <dgm:prSet presAssocID="{6AE2BB7C-5670-4A9D-878F-A0AA83C92C7A}" presName="wedge5" presStyleLbl="node1" presStyleIdx="4" presStyleCnt="5"/>
      <dgm:spPr/>
    </dgm:pt>
    <dgm:pt modelId="{A1762197-F67C-4C9E-9E18-A4EFE36E73DF}" type="pres">
      <dgm:prSet presAssocID="{6AE2BB7C-5670-4A9D-878F-A0AA83C92C7A}" presName="wedge5Tx" presStyleLbl="node1" presStyleIdx="4" presStyleCnt="5">
        <dgm:presLayoutVars>
          <dgm:chMax val="0"/>
          <dgm:chPref val="0"/>
          <dgm:bulletEnabled val="1"/>
        </dgm:presLayoutVars>
      </dgm:prSet>
      <dgm:spPr/>
    </dgm:pt>
  </dgm:ptLst>
  <dgm:cxnLst>
    <dgm:cxn modelId="{FCF4D618-4171-464C-A814-5F577D6EAFC2}" type="presOf" srcId="{BEDAC80B-85EE-4FAC-966F-A785996DA87B}" destId="{772F7E0A-2084-4528-B563-91E9ECC0ED6C}" srcOrd="0" destOrd="0" presId="urn:microsoft.com/office/officeart/2005/8/layout/chart3"/>
    <dgm:cxn modelId="{A3150A1B-BD06-46D7-B355-CAE2C79F89CB}" type="presOf" srcId="{0EC8DA0F-43CB-4352-8DFE-179215E0BC64}" destId="{215CA792-72C7-46D6-BCB3-ACCCF4C5B03A}" srcOrd="1" destOrd="0" presId="urn:microsoft.com/office/officeart/2005/8/layout/chart3"/>
    <dgm:cxn modelId="{24A57028-9CE1-4F6D-98E5-6B3275970944}" type="presOf" srcId="{0EC8DA0F-43CB-4352-8DFE-179215E0BC64}" destId="{E3FA3610-4F47-4CDE-978C-556A9B2E36F0}" srcOrd="0" destOrd="0" presId="urn:microsoft.com/office/officeart/2005/8/layout/chart3"/>
    <dgm:cxn modelId="{3BCC6D3B-FD00-4441-A59B-0EEC2D56F19A}" type="presOf" srcId="{D5D763C9-B4C0-4B60-AC7E-9ABF1569582F}" destId="{31B8DD2D-1600-4CC1-BED2-11705B6A2F47}" srcOrd="0" destOrd="0" presId="urn:microsoft.com/office/officeart/2005/8/layout/chart3"/>
    <dgm:cxn modelId="{8376FE3C-8D26-4D8C-9760-6171B9853639}" type="presOf" srcId="{AC005691-FFB7-4829-8B9A-06186A09F25A}" destId="{D42A3784-3106-4984-B918-1D2A1E3C3E66}" srcOrd="0" destOrd="0" presId="urn:microsoft.com/office/officeart/2005/8/layout/chart3"/>
    <dgm:cxn modelId="{A2CD1C3E-A5B9-4876-9A3B-ED435F7B1F61}" type="presOf" srcId="{D5D763C9-B4C0-4B60-AC7E-9ABF1569582F}" destId="{38696BC8-0D90-406E-B3BB-15F779726C18}" srcOrd="1" destOrd="0" presId="urn:microsoft.com/office/officeart/2005/8/layout/chart3"/>
    <dgm:cxn modelId="{267A5B3E-7F73-4B7E-B17C-6996758CC204}" type="presOf" srcId="{BEDAC80B-85EE-4FAC-966F-A785996DA87B}" destId="{333687AA-E362-4765-8D70-2A6262F1BDD9}" srcOrd="1" destOrd="0" presId="urn:microsoft.com/office/officeart/2005/8/layout/chart3"/>
    <dgm:cxn modelId="{479CCB5F-DCC1-47A7-8840-D48F8CAEC1E6}" type="presOf" srcId="{A1088F73-137F-4639-BD01-7BC87CD379EF}" destId="{C3738BF3-E707-42F7-BE68-3AEDCDC4E5F8}" srcOrd="1" destOrd="0" presId="urn:microsoft.com/office/officeart/2005/8/layout/chart3"/>
    <dgm:cxn modelId="{6AFB2372-CB0B-46FE-A26C-AA5B191EE02B}" type="presOf" srcId="{AC005691-FFB7-4829-8B9A-06186A09F25A}" destId="{A1762197-F67C-4C9E-9E18-A4EFE36E73DF}" srcOrd="1" destOrd="0" presId="urn:microsoft.com/office/officeart/2005/8/layout/chart3"/>
    <dgm:cxn modelId="{7F0629A1-4839-4473-B3F3-8E6B700E0B0E}" type="presOf" srcId="{A1088F73-137F-4639-BD01-7BC87CD379EF}" destId="{B4F463A7-D536-4BAD-9509-B929A838D745}" srcOrd="0" destOrd="0" presId="urn:microsoft.com/office/officeart/2005/8/layout/chart3"/>
    <dgm:cxn modelId="{0AC575B9-BB0B-47D8-A743-75A2B6ED8CD6}" srcId="{6AE2BB7C-5670-4A9D-878F-A0AA83C92C7A}" destId="{AC005691-FFB7-4829-8B9A-06186A09F25A}" srcOrd="4" destOrd="0" parTransId="{0C30640D-8DE4-40A7-9673-75AC937A77D3}" sibTransId="{128CE852-F341-4909-A163-B37B9A56A11E}"/>
    <dgm:cxn modelId="{183ED2CD-0041-4F86-BAAD-7C1EF103DB8E}" srcId="{6AE2BB7C-5670-4A9D-878F-A0AA83C92C7A}" destId="{BEDAC80B-85EE-4FAC-966F-A785996DA87B}" srcOrd="1" destOrd="0" parTransId="{4742E31A-8546-4AE6-BC7A-ABDCE9CC377E}" sibTransId="{9A31540A-0558-43F1-86FA-C616AFFEA5F3}"/>
    <dgm:cxn modelId="{0AB9A5DE-EB08-4EBA-82A7-BF5144619848}" srcId="{6AE2BB7C-5670-4A9D-878F-A0AA83C92C7A}" destId="{D5D763C9-B4C0-4B60-AC7E-9ABF1569582F}" srcOrd="2" destOrd="0" parTransId="{A95E76EF-D458-4C8B-8F33-B4259BFCD956}" sibTransId="{65A91119-594D-4062-88B9-877A47A81B28}"/>
    <dgm:cxn modelId="{5E1B6CF8-0520-4324-9BC2-502F0F82F347}" type="presOf" srcId="{6AE2BB7C-5670-4A9D-878F-A0AA83C92C7A}" destId="{98DA561A-D55E-4907-AC1C-5D1D07DFE40E}" srcOrd="0" destOrd="0" presId="urn:microsoft.com/office/officeart/2005/8/layout/chart3"/>
    <dgm:cxn modelId="{C3BA0EFA-9CD0-46ED-BAC3-FA3EC0A0DE8F}" srcId="{6AE2BB7C-5670-4A9D-878F-A0AA83C92C7A}" destId="{0EC8DA0F-43CB-4352-8DFE-179215E0BC64}" srcOrd="0" destOrd="0" parTransId="{4318481B-17D4-4590-9311-C841E5708157}" sibTransId="{1D6F9C9F-7C73-4E5B-B8C6-E8A34A72F978}"/>
    <dgm:cxn modelId="{9F6A3AFD-47AA-4ACD-9CC3-6C720CB22A24}" srcId="{6AE2BB7C-5670-4A9D-878F-A0AA83C92C7A}" destId="{A1088F73-137F-4639-BD01-7BC87CD379EF}" srcOrd="3" destOrd="0" parTransId="{56078E21-E7ED-4E37-A3CA-F790B041C4F9}" sibTransId="{58DFC47E-C3E8-4412-AEBB-85E3FF8F0C6B}"/>
    <dgm:cxn modelId="{DC0220B8-8A30-4B45-BF8C-E00EDF5A45A3}" type="presParOf" srcId="{98DA561A-D55E-4907-AC1C-5D1D07DFE40E}" destId="{E3FA3610-4F47-4CDE-978C-556A9B2E36F0}" srcOrd="0" destOrd="0" presId="urn:microsoft.com/office/officeart/2005/8/layout/chart3"/>
    <dgm:cxn modelId="{AE392A70-11E7-4611-9540-AE7A3AA4850B}" type="presParOf" srcId="{98DA561A-D55E-4907-AC1C-5D1D07DFE40E}" destId="{215CA792-72C7-46D6-BCB3-ACCCF4C5B03A}" srcOrd="1" destOrd="0" presId="urn:microsoft.com/office/officeart/2005/8/layout/chart3"/>
    <dgm:cxn modelId="{7642FAB2-AD95-4A0C-A159-CB58745EEAB2}" type="presParOf" srcId="{98DA561A-D55E-4907-AC1C-5D1D07DFE40E}" destId="{772F7E0A-2084-4528-B563-91E9ECC0ED6C}" srcOrd="2" destOrd="0" presId="urn:microsoft.com/office/officeart/2005/8/layout/chart3"/>
    <dgm:cxn modelId="{6237A4E1-4BC0-4628-B736-83E66FBADF6A}" type="presParOf" srcId="{98DA561A-D55E-4907-AC1C-5D1D07DFE40E}" destId="{333687AA-E362-4765-8D70-2A6262F1BDD9}" srcOrd="3" destOrd="0" presId="urn:microsoft.com/office/officeart/2005/8/layout/chart3"/>
    <dgm:cxn modelId="{63942ECA-D74F-4756-9630-5CA029C5F2E0}" type="presParOf" srcId="{98DA561A-D55E-4907-AC1C-5D1D07DFE40E}" destId="{31B8DD2D-1600-4CC1-BED2-11705B6A2F47}" srcOrd="4" destOrd="0" presId="urn:microsoft.com/office/officeart/2005/8/layout/chart3"/>
    <dgm:cxn modelId="{4B5675F6-7C22-413E-9537-66052D573CF2}" type="presParOf" srcId="{98DA561A-D55E-4907-AC1C-5D1D07DFE40E}" destId="{38696BC8-0D90-406E-B3BB-15F779726C18}" srcOrd="5" destOrd="0" presId="urn:microsoft.com/office/officeart/2005/8/layout/chart3"/>
    <dgm:cxn modelId="{CD393896-FF0B-444D-B186-A4FE6D901F37}" type="presParOf" srcId="{98DA561A-D55E-4907-AC1C-5D1D07DFE40E}" destId="{B4F463A7-D536-4BAD-9509-B929A838D745}" srcOrd="6" destOrd="0" presId="urn:microsoft.com/office/officeart/2005/8/layout/chart3"/>
    <dgm:cxn modelId="{408B731B-6E22-4FAB-B7DD-54A751D7D847}" type="presParOf" srcId="{98DA561A-D55E-4907-AC1C-5D1D07DFE40E}" destId="{C3738BF3-E707-42F7-BE68-3AEDCDC4E5F8}" srcOrd="7" destOrd="0" presId="urn:microsoft.com/office/officeart/2005/8/layout/chart3"/>
    <dgm:cxn modelId="{F6B5973A-FFB2-4371-838B-955E71838368}" type="presParOf" srcId="{98DA561A-D55E-4907-AC1C-5D1D07DFE40E}" destId="{D42A3784-3106-4984-B918-1D2A1E3C3E66}" srcOrd="8" destOrd="0" presId="urn:microsoft.com/office/officeart/2005/8/layout/chart3"/>
    <dgm:cxn modelId="{27391E8D-278A-418C-94F0-4C3F73CA41FB}" type="presParOf" srcId="{98DA561A-D55E-4907-AC1C-5D1D07DFE40E}" destId="{A1762197-F67C-4C9E-9E18-A4EFE36E73DF}"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AD01A-61DA-4350-994E-84879C1618B6}" type="doc">
      <dgm:prSet loTypeId="urn:microsoft.com/office/officeart/2005/8/layout/hProcess11" loCatId="process" qsTypeId="urn:microsoft.com/office/officeart/2005/8/quickstyle/simple1" qsCatId="simple" csTypeId="urn:microsoft.com/office/officeart/2005/8/colors/accent1_2" csCatId="accent1" phldr="1"/>
      <dgm:spPr/>
    </dgm:pt>
    <dgm:pt modelId="{E9685657-DB1B-4523-B18F-92C0BD09CE78}">
      <dgm:prSet phldrT="[Text]" custT="1"/>
      <dgm:spPr>
        <a:solidFill>
          <a:schemeClr val="accent3">
            <a:lumMod val="60000"/>
            <a:lumOff val="40000"/>
          </a:schemeClr>
        </a:solidFill>
      </dgm:spPr>
      <dgm:t>
        <a:bodyPr anchor="ctr" anchorCtr="0"/>
        <a:lstStyle/>
        <a:p>
          <a:pPr>
            <a:spcAft>
              <a:spcPts val="0"/>
            </a:spcAft>
          </a:pPr>
          <a:r>
            <a:rPr lang="en-US" sz="1600" b="1" dirty="0">
              <a:latin typeface="Verdana" panose="020B0604030504040204" pitchFamily="34" charset="0"/>
              <a:ea typeface="Verdana" panose="020B0604030504040204" pitchFamily="34" charset="0"/>
            </a:rPr>
            <a:t>2013</a:t>
          </a:r>
        </a:p>
        <a:p>
          <a:pPr>
            <a:spcAft>
              <a:spcPct val="35000"/>
            </a:spcAft>
          </a:pPr>
          <a:r>
            <a:rPr lang="en-US" sz="1600" dirty="0">
              <a:latin typeface="Verdana" panose="020B0604030504040204" pitchFamily="34" charset="0"/>
              <a:ea typeface="Verdana" panose="020B0604030504040204" pitchFamily="34" charset="0"/>
            </a:rPr>
            <a:t>LCDGT development begins</a:t>
          </a:r>
        </a:p>
      </dgm:t>
    </dgm:pt>
    <dgm:pt modelId="{BDB998FF-4436-4675-82A1-4A17440E4955}" type="parTrans" cxnId="{C976EFD7-CFFA-45D9-BCB9-3EC3EAD90804}">
      <dgm:prSet/>
      <dgm:spPr/>
      <dgm:t>
        <a:bodyPr/>
        <a:lstStyle/>
        <a:p>
          <a:endParaRPr lang="en-US"/>
        </a:p>
      </dgm:t>
    </dgm:pt>
    <dgm:pt modelId="{5189F888-1EE8-4A02-A3C1-7C2FDAF493ED}" type="sibTrans" cxnId="{C976EFD7-CFFA-45D9-BCB9-3EC3EAD90804}">
      <dgm:prSet/>
      <dgm:spPr/>
      <dgm:t>
        <a:bodyPr/>
        <a:lstStyle/>
        <a:p>
          <a:endParaRPr lang="en-US"/>
        </a:p>
      </dgm:t>
    </dgm:pt>
    <dgm:pt modelId="{EBE3438D-3EE9-4A8D-8AB9-AD4F3258E355}">
      <dgm:prSet phldrT="[Text]" custT="1"/>
      <dgm:spPr>
        <a:solidFill>
          <a:schemeClr val="accent3">
            <a:lumMod val="60000"/>
            <a:lumOff val="40000"/>
          </a:schemeClr>
        </a:solidFill>
      </dgm:spPr>
      <dgm:t>
        <a:bodyPr anchor="ctr" anchorCtr="0"/>
        <a:lstStyle/>
        <a:p>
          <a:pPr>
            <a:spcAft>
              <a:spcPts val="0"/>
            </a:spcAft>
          </a:pPr>
          <a:r>
            <a:rPr lang="en-US" sz="1600" b="1" dirty="0">
              <a:latin typeface="Verdana" panose="020B0604030504040204" pitchFamily="34" charset="0"/>
              <a:ea typeface="Verdana" panose="020B0604030504040204" pitchFamily="34" charset="0"/>
            </a:rPr>
            <a:t>2018</a:t>
          </a:r>
        </a:p>
        <a:p>
          <a:pPr>
            <a:spcAft>
              <a:spcPct val="35000"/>
            </a:spcAft>
          </a:pPr>
          <a:r>
            <a:rPr lang="en-US" sz="1600" dirty="0">
              <a:latin typeface="Verdana" panose="020B0604030504040204" pitchFamily="34" charset="0"/>
              <a:ea typeface="Verdana" panose="020B0604030504040204" pitchFamily="34" charset="0"/>
            </a:rPr>
            <a:t>Moratorium placed on LCDGT proposals</a:t>
          </a:r>
        </a:p>
      </dgm:t>
    </dgm:pt>
    <dgm:pt modelId="{1F7515DB-B689-479C-842F-DC2604ECE717}" type="parTrans" cxnId="{BACC8D0F-0CAF-44A8-AF0D-0664B264427C}">
      <dgm:prSet/>
      <dgm:spPr/>
      <dgm:t>
        <a:bodyPr/>
        <a:lstStyle/>
        <a:p>
          <a:endParaRPr lang="en-US"/>
        </a:p>
      </dgm:t>
    </dgm:pt>
    <dgm:pt modelId="{6BF87A8D-F2BD-4012-B657-9EF21E2C2CA6}" type="sibTrans" cxnId="{BACC8D0F-0CAF-44A8-AF0D-0664B264427C}">
      <dgm:prSet/>
      <dgm:spPr/>
      <dgm:t>
        <a:bodyPr/>
        <a:lstStyle/>
        <a:p>
          <a:endParaRPr lang="en-US"/>
        </a:p>
      </dgm:t>
    </dgm:pt>
    <dgm:pt modelId="{67340695-0E7D-4EAF-B98D-E8C98CD9004A}">
      <dgm:prSet phldrT="[Text]" custT="1"/>
      <dgm:spPr>
        <a:solidFill>
          <a:schemeClr val="accent3">
            <a:lumMod val="60000"/>
            <a:lumOff val="40000"/>
          </a:schemeClr>
        </a:solidFill>
      </dgm:spPr>
      <dgm:t>
        <a:bodyPr anchor="ctr" anchorCtr="0"/>
        <a:lstStyle/>
        <a:p>
          <a:pPr>
            <a:spcAft>
              <a:spcPts val="0"/>
            </a:spcAft>
          </a:pPr>
          <a:r>
            <a:rPr lang="en-US" sz="1600" b="1" dirty="0">
              <a:latin typeface="Verdana" panose="020B0604030504040204" pitchFamily="34" charset="0"/>
              <a:ea typeface="Verdana" panose="020B0604030504040204" pitchFamily="34" charset="0"/>
            </a:rPr>
            <a:t>October 2021</a:t>
          </a:r>
        </a:p>
        <a:p>
          <a:pPr>
            <a:spcAft>
              <a:spcPts val="0"/>
            </a:spcAft>
          </a:pPr>
          <a:r>
            <a:rPr lang="en-US" sz="1600" dirty="0">
              <a:latin typeface="Verdana" panose="020B0604030504040204" pitchFamily="34" charset="0"/>
              <a:ea typeface="Verdana" panose="020B0604030504040204" pitchFamily="34" charset="0"/>
            </a:rPr>
            <a:t>LCDGT Advisory Group formed</a:t>
          </a:r>
        </a:p>
      </dgm:t>
    </dgm:pt>
    <dgm:pt modelId="{5A7A3EE0-6CFF-4CDE-9887-19B4F891D61A}" type="parTrans" cxnId="{76918590-493D-49EC-B732-ADC22050F049}">
      <dgm:prSet/>
      <dgm:spPr/>
      <dgm:t>
        <a:bodyPr/>
        <a:lstStyle/>
        <a:p>
          <a:endParaRPr lang="en-US"/>
        </a:p>
      </dgm:t>
    </dgm:pt>
    <dgm:pt modelId="{D465C95D-8951-47DC-8FA6-BCD3B43AC8AD}" type="sibTrans" cxnId="{76918590-493D-49EC-B732-ADC22050F049}">
      <dgm:prSet/>
      <dgm:spPr/>
      <dgm:t>
        <a:bodyPr/>
        <a:lstStyle/>
        <a:p>
          <a:endParaRPr lang="en-US"/>
        </a:p>
      </dgm:t>
    </dgm:pt>
    <dgm:pt modelId="{E358F46D-D517-4C8F-810D-2E4B94025AA6}">
      <dgm:prSet phldrT="[Text]" custT="1"/>
      <dgm:spPr>
        <a:solidFill>
          <a:schemeClr val="accent3">
            <a:lumMod val="60000"/>
            <a:lumOff val="40000"/>
          </a:schemeClr>
        </a:solidFill>
      </dgm:spPr>
      <dgm:t>
        <a:bodyPr anchor="ctr" anchorCtr="0"/>
        <a:lstStyle/>
        <a:p>
          <a:pPr>
            <a:spcAft>
              <a:spcPts val="0"/>
            </a:spcAft>
          </a:pPr>
          <a:r>
            <a:rPr lang="en-US" sz="1900" b="1" dirty="0"/>
            <a:t> </a:t>
          </a:r>
          <a:r>
            <a:rPr lang="en-US" sz="1600" b="1" dirty="0">
              <a:latin typeface="Verdana" panose="020B0604030504040204" pitchFamily="34" charset="0"/>
              <a:ea typeface="Verdana" panose="020B0604030504040204" pitchFamily="34" charset="0"/>
            </a:rPr>
            <a:t>January 2022</a:t>
          </a:r>
        </a:p>
        <a:p>
          <a:pPr>
            <a:spcAft>
              <a:spcPct val="35000"/>
            </a:spcAft>
          </a:pPr>
          <a:r>
            <a:rPr lang="en-US" sz="1600" dirty="0">
              <a:latin typeface="Verdana" panose="020B0604030504040204" pitchFamily="34" charset="0"/>
              <a:ea typeface="Verdana" panose="020B0604030504040204" pitchFamily="34" charset="0"/>
            </a:rPr>
            <a:t>Moratorium ends</a:t>
          </a:r>
        </a:p>
      </dgm:t>
    </dgm:pt>
    <dgm:pt modelId="{B89F5EB5-0BF8-470C-8DC6-CFAC3BDDD217}" type="parTrans" cxnId="{0A32EDA0-C154-490F-B8A7-0D8FDB53EBC1}">
      <dgm:prSet/>
      <dgm:spPr/>
      <dgm:t>
        <a:bodyPr/>
        <a:lstStyle/>
        <a:p>
          <a:endParaRPr lang="en-US"/>
        </a:p>
      </dgm:t>
    </dgm:pt>
    <dgm:pt modelId="{4A56FB52-A652-4545-8E45-F038E6722C39}" type="sibTrans" cxnId="{0A32EDA0-C154-490F-B8A7-0D8FDB53EBC1}">
      <dgm:prSet/>
      <dgm:spPr/>
      <dgm:t>
        <a:bodyPr/>
        <a:lstStyle/>
        <a:p>
          <a:endParaRPr lang="en-US"/>
        </a:p>
      </dgm:t>
    </dgm:pt>
    <dgm:pt modelId="{CF99921B-9732-4603-A356-4FE2D5714AA5}">
      <dgm:prSet phldrT="[Text]" custT="1"/>
      <dgm:spPr>
        <a:solidFill>
          <a:schemeClr val="accent3">
            <a:lumMod val="60000"/>
            <a:lumOff val="40000"/>
          </a:schemeClr>
        </a:solidFill>
      </dgm:spPr>
      <dgm:t>
        <a:bodyPr anchor="ctr" anchorCtr="0"/>
        <a:lstStyle/>
        <a:p>
          <a:pPr>
            <a:spcAft>
              <a:spcPts val="0"/>
            </a:spcAft>
          </a:pPr>
          <a:r>
            <a:rPr lang="en-US" sz="1600" b="1" dirty="0">
              <a:latin typeface="Verdana" panose="020B0604030504040204" pitchFamily="34" charset="0"/>
              <a:ea typeface="Verdana" panose="020B0604030504040204" pitchFamily="34" charset="0"/>
            </a:rPr>
            <a:t>November 2023</a:t>
          </a:r>
        </a:p>
        <a:p>
          <a:pPr>
            <a:spcAft>
              <a:spcPct val="35000"/>
            </a:spcAft>
          </a:pPr>
          <a:r>
            <a:rPr lang="en-US" sz="1600" dirty="0">
              <a:latin typeface="Verdana" panose="020B0604030504040204" pitchFamily="34" charset="0"/>
              <a:ea typeface="Verdana" panose="020B0604030504040204" pitchFamily="34" charset="0"/>
            </a:rPr>
            <a:t>LCDGT has grown to 2185 terms</a:t>
          </a:r>
        </a:p>
      </dgm:t>
    </dgm:pt>
    <dgm:pt modelId="{2C3B7FCE-2844-4F3E-B80E-88C768D9D3CF}" type="parTrans" cxnId="{C9976549-0696-4265-9831-8FCC927D536A}">
      <dgm:prSet/>
      <dgm:spPr/>
      <dgm:t>
        <a:bodyPr/>
        <a:lstStyle/>
        <a:p>
          <a:endParaRPr lang="en-US"/>
        </a:p>
      </dgm:t>
    </dgm:pt>
    <dgm:pt modelId="{EFEDE8F5-7339-44ED-B014-8E36F9536441}" type="sibTrans" cxnId="{C9976549-0696-4265-9831-8FCC927D536A}">
      <dgm:prSet/>
      <dgm:spPr/>
      <dgm:t>
        <a:bodyPr/>
        <a:lstStyle/>
        <a:p>
          <a:endParaRPr lang="en-US"/>
        </a:p>
      </dgm:t>
    </dgm:pt>
    <dgm:pt modelId="{9F08DD3E-8ED5-48DE-8368-C951C6AD2129}" type="pres">
      <dgm:prSet presAssocID="{B24AD01A-61DA-4350-994E-84879C1618B6}" presName="Name0" presStyleCnt="0">
        <dgm:presLayoutVars>
          <dgm:dir/>
          <dgm:resizeHandles val="exact"/>
        </dgm:presLayoutVars>
      </dgm:prSet>
      <dgm:spPr/>
    </dgm:pt>
    <dgm:pt modelId="{25B12FC2-8FA4-4DA9-BDFC-2765F3D871DF}" type="pres">
      <dgm:prSet presAssocID="{B24AD01A-61DA-4350-994E-84879C1618B6}" presName="arrow" presStyleLbl="bgShp" presStyleIdx="0" presStyleCnt="1"/>
      <dgm:spPr/>
    </dgm:pt>
    <dgm:pt modelId="{6380BF30-BA22-4586-9B13-A8DA105D2AC9}" type="pres">
      <dgm:prSet presAssocID="{B24AD01A-61DA-4350-994E-84879C1618B6}" presName="points" presStyleCnt="0"/>
      <dgm:spPr/>
    </dgm:pt>
    <dgm:pt modelId="{E0CD7B78-843E-4C28-96C5-A165C93CDA82}" type="pres">
      <dgm:prSet presAssocID="{E9685657-DB1B-4523-B18F-92C0BD09CE78}" presName="compositeA" presStyleCnt="0"/>
      <dgm:spPr/>
    </dgm:pt>
    <dgm:pt modelId="{367DD025-A256-437F-BB75-185BE3857E17}" type="pres">
      <dgm:prSet presAssocID="{E9685657-DB1B-4523-B18F-92C0BD09CE78}" presName="textA" presStyleLbl="revTx" presStyleIdx="0" presStyleCnt="5">
        <dgm:presLayoutVars>
          <dgm:bulletEnabled val="1"/>
        </dgm:presLayoutVars>
      </dgm:prSet>
      <dgm:spPr/>
    </dgm:pt>
    <dgm:pt modelId="{333C6E37-1DD1-4042-B484-8B3FF9830507}" type="pres">
      <dgm:prSet presAssocID="{E9685657-DB1B-4523-B18F-92C0BD09CE78}" presName="circleA" presStyleLbl="node1" presStyleIdx="0" presStyleCnt="5"/>
      <dgm:spPr>
        <a:solidFill>
          <a:schemeClr val="accent4">
            <a:lumMod val="75000"/>
          </a:schemeClr>
        </a:solidFill>
      </dgm:spPr>
    </dgm:pt>
    <dgm:pt modelId="{1BADD66B-C107-4656-9035-647CAA34679C}" type="pres">
      <dgm:prSet presAssocID="{E9685657-DB1B-4523-B18F-92C0BD09CE78}" presName="spaceA" presStyleCnt="0"/>
      <dgm:spPr/>
    </dgm:pt>
    <dgm:pt modelId="{A89361C7-65ED-4F52-8692-C23744BD4ABD}" type="pres">
      <dgm:prSet presAssocID="{5189F888-1EE8-4A02-A3C1-7C2FDAF493ED}" presName="space" presStyleCnt="0"/>
      <dgm:spPr/>
    </dgm:pt>
    <dgm:pt modelId="{705DFCF7-6E40-4B12-9ECC-8A2B222A91CB}" type="pres">
      <dgm:prSet presAssocID="{EBE3438D-3EE9-4A8D-8AB9-AD4F3258E355}" presName="compositeB" presStyleCnt="0"/>
      <dgm:spPr/>
    </dgm:pt>
    <dgm:pt modelId="{58C1D40D-E91A-492A-B2EB-F710CDB9E37F}" type="pres">
      <dgm:prSet presAssocID="{EBE3438D-3EE9-4A8D-8AB9-AD4F3258E355}" presName="textB" presStyleLbl="revTx" presStyleIdx="1" presStyleCnt="5">
        <dgm:presLayoutVars>
          <dgm:bulletEnabled val="1"/>
        </dgm:presLayoutVars>
      </dgm:prSet>
      <dgm:spPr/>
    </dgm:pt>
    <dgm:pt modelId="{7F43B4E6-1CC0-4375-B940-2056B41EF9E1}" type="pres">
      <dgm:prSet presAssocID="{EBE3438D-3EE9-4A8D-8AB9-AD4F3258E355}" presName="circleB" presStyleLbl="node1" presStyleIdx="1" presStyleCnt="5"/>
      <dgm:spPr>
        <a:solidFill>
          <a:schemeClr val="accent4">
            <a:lumMod val="75000"/>
          </a:schemeClr>
        </a:solidFill>
      </dgm:spPr>
    </dgm:pt>
    <dgm:pt modelId="{AE1D1ADB-EC97-49CF-B1C3-60CBB924EBF3}" type="pres">
      <dgm:prSet presAssocID="{EBE3438D-3EE9-4A8D-8AB9-AD4F3258E355}" presName="spaceB" presStyleCnt="0"/>
      <dgm:spPr/>
    </dgm:pt>
    <dgm:pt modelId="{FD5B5CED-FECC-4E5B-A8BE-B5483FB7AD10}" type="pres">
      <dgm:prSet presAssocID="{6BF87A8D-F2BD-4012-B657-9EF21E2C2CA6}" presName="space" presStyleCnt="0"/>
      <dgm:spPr/>
    </dgm:pt>
    <dgm:pt modelId="{5A69A35A-CC77-4969-8D75-1B5253C91974}" type="pres">
      <dgm:prSet presAssocID="{67340695-0E7D-4EAF-B98D-E8C98CD9004A}" presName="compositeA" presStyleCnt="0"/>
      <dgm:spPr/>
    </dgm:pt>
    <dgm:pt modelId="{8364CEFF-28C1-41F3-A547-9E4E106114B3}" type="pres">
      <dgm:prSet presAssocID="{67340695-0E7D-4EAF-B98D-E8C98CD9004A}" presName="textA" presStyleLbl="revTx" presStyleIdx="2" presStyleCnt="5">
        <dgm:presLayoutVars>
          <dgm:bulletEnabled val="1"/>
        </dgm:presLayoutVars>
      </dgm:prSet>
      <dgm:spPr/>
    </dgm:pt>
    <dgm:pt modelId="{D90F5A64-C406-4446-9183-7621F12A4E39}" type="pres">
      <dgm:prSet presAssocID="{67340695-0E7D-4EAF-B98D-E8C98CD9004A}" presName="circleA" presStyleLbl="node1" presStyleIdx="2" presStyleCnt="5"/>
      <dgm:spPr>
        <a:solidFill>
          <a:schemeClr val="accent4">
            <a:lumMod val="75000"/>
          </a:schemeClr>
        </a:solidFill>
      </dgm:spPr>
    </dgm:pt>
    <dgm:pt modelId="{73330F35-FC0B-405F-8C67-7BE0BBB5D7C6}" type="pres">
      <dgm:prSet presAssocID="{67340695-0E7D-4EAF-B98D-E8C98CD9004A}" presName="spaceA" presStyleCnt="0"/>
      <dgm:spPr/>
    </dgm:pt>
    <dgm:pt modelId="{83836491-C51F-4285-AEEC-9FAA43972158}" type="pres">
      <dgm:prSet presAssocID="{D465C95D-8951-47DC-8FA6-BCD3B43AC8AD}" presName="space" presStyleCnt="0"/>
      <dgm:spPr/>
    </dgm:pt>
    <dgm:pt modelId="{4CFFE070-921C-4226-BFCA-612332A32A84}" type="pres">
      <dgm:prSet presAssocID="{E358F46D-D517-4C8F-810D-2E4B94025AA6}" presName="compositeB" presStyleCnt="0"/>
      <dgm:spPr/>
    </dgm:pt>
    <dgm:pt modelId="{01FD04C1-BC1E-4B57-A097-91CE87C33777}" type="pres">
      <dgm:prSet presAssocID="{E358F46D-D517-4C8F-810D-2E4B94025AA6}" presName="textB" presStyleLbl="revTx" presStyleIdx="3" presStyleCnt="5">
        <dgm:presLayoutVars>
          <dgm:bulletEnabled val="1"/>
        </dgm:presLayoutVars>
      </dgm:prSet>
      <dgm:spPr/>
    </dgm:pt>
    <dgm:pt modelId="{57D02381-4A63-4EA1-B657-3B6B72F47A29}" type="pres">
      <dgm:prSet presAssocID="{E358F46D-D517-4C8F-810D-2E4B94025AA6}" presName="circleB" presStyleLbl="node1" presStyleIdx="3" presStyleCnt="5"/>
      <dgm:spPr>
        <a:solidFill>
          <a:schemeClr val="accent4">
            <a:lumMod val="75000"/>
          </a:schemeClr>
        </a:solidFill>
      </dgm:spPr>
    </dgm:pt>
    <dgm:pt modelId="{355397A0-13C0-4CD8-8344-361A462E52F3}" type="pres">
      <dgm:prSet presAssocID="{E358F46D-D517-4C8F-810D-2E4B94025AA6}" presName="spaceB" presStyleCnt="0"/>
      <dgm:spPr/>
    </dgm:pt>
    <dgm:pt modelId="{10830410-802F-49F2-A6BA-256658256C64}" type="pres">
      <dgm:prSet presAssocID="{4A56FB52-A652-4545-8E45-F038E6722C39}" presName="space" presStyleCnt="0"/>
      <dgm:spPr/>
    </dgm:pt>
    <dgm:pt modelId="{AD3A8C59-E7DB-4E33-AA73-75903A9ECD22}" type="pres">
      <dgm:prSet presAssocID="{CF99921B-9732-4603-A356-4FE2D5714AA5}" presName="compositeA" presStyleCnt="0"/>
      <dgm:spPr/>
    </dgm:pt>
    <dgm:pt modelId="{373FF141-A596-4D5E-8F55-5B12276C8BA7}" type="pres">
      <dgm:prSet presAssocID="{CF99921B-9732-4603-A356-4FE2D5714AA5}" presName="textA" presStyleLbl="revTx" presStyleIdx="4" presStyleCnt="5">
        <dgm:presLayoutVars>
          <dgm:bulletEnabled val="1"/>
        </dgm:presLayoutVars>
      </dgm:prSet>
      <dgm:spPr/>
    </dgm:pt>
    <dgm:pt modelId="{377F10F0-3121-4F0B-BA14-D239B20FF902}" type="pres">
      <dgm:prSet presAssocID="{CF99921B-9732-4603-A356-4FE2D5714AA5}" presName="circleA" presStyleLbl="node1" presStyleIdx="4" presStyleCnt="5"/>
      <dgm:spPr>
        <a:solidFill>
          <a:schemeClr val="accent4">
            <a:lumMod val="75000"/>
          </a:schemeClr>
        </a:solidFill>
      </dgm:spPr>
    </dgm:pt>
    <dgm:pt modelId="{F4099EC0-0374-4312-8F3C-6E47A9B8920F}" type="pres">
      <dgm:prSet presAssocID="{CF99921B-9732-4603-A356-4FE2D5714AA5}" presName="spaceA" presStyleCnt="0"/>
      <dgm:spPr/>
    </dgm:pt>
  </dgm:ptLst>
  <dgm:cxnLst>
    <dgm:cxn modelId="{43A54901-ABC0-483D-B439-F8BAF2BBE1E0}" type="presOf" srcId="{EBE3438D-3EE9-4A8D-8AB9-AD4F3258E355}" destId="{58C1D40D-E91A-492A-B2EB-F710CDB9E37F}" srcOrd="0" destOrd="0" presId="urn:microsoft.com/office/officeart/2005/8/layout/hProcess11"/>
    <dgm:cxn modelId="{BACC8D0F-0CAF-44A8-AF0D-0664B264427C}" srcId="{B24AD01A-61DA-4350-994E-84879C1618B6}" destId="{EBE3438D-3EE9-4A8D-8AB9-AD4F3258E355}" srcOrd="1" destOrd="0" parTransId="{1F7515DB-B689-479C-842F-DC2604ECE717}" sibTransId="{6BF87A8D-F2BD-4012-B657-9EF21E2C2CA6}"/>
    <dgm:cxn modelId="{2BD55328-F42B-4301-B0B8-9A146C1E1C81}" type="presOf" srcId="{E9685657-DB1B-4523-B18F-92C0BD09CE78}" destId="{367DD025-A256-437F-BB75-185BE3857E17}" srcOrd="0" destOrd="0" presId="urn:microsoft.com/office/officeart/2005/8/layout/hProcess11"/>
    <dgm:cxn modelId="{C9976549-0696-4265-9831-8FCC927D536A}" srcId="{B24AD01A-61DA-4350-994E-84879C1618B6}" destId="{CF99921B-9732-4603-A356-4FE2D5714AA5}" srcOrd="4" destOrd="0" parTransId="{2C3B7FCE-2844-4F3E-B80E-88C768D9D3CF}" sibTransId="{EFEDE8F5-7339-44ED-B014-8E36F9536441}"/>
    <dgm:cxn modelId="{C75A8D83-B316-41A6-BF43-4E6FEFC0EB3F}" type="presOf" srcId="{CF99921B-9732-4603-A356-4FE2D5714AA5}" destId="{373FF141-A596-4D5E-8F55-5B12276C8BA7}" srcOrd="0" destOrd="0" presId="urn:microsoft.com/office/officeart/2005/8/layout/hProcess11"/>
    <dgm:cxn modelId="{8D12D48B-4C1D-4361-A9F5-8EA85E8D480B}" type="presOf" srcId="{B24AD01A-61DA-4350-994E-84879C1618B6}" destId="{9F08DD3E-8ED5-48DE-8368-C951C6AD2129}" srcOrd="0" destOrd="0" presId="urn:microsoft.com/office/officeart/2005/8/layout/hProcess11"/>
    <dgm:cxn modelId="{76918590-493D-49EC-B732-ADC22050F049}" srcId="{B24AD01A-61DA-4350-994E-84879C1618B6}" destId="{67340695-0E7D-4EAF-B98D-E8C98CD9004A}" srcOrd="2" destOrd="0" parTransId="{5A7A3EE0-6CFF-4CDE-9887-19B4F891D61A}" sibTransId="{D465C95D-8951-47DC-8FA6-BCD3B43AC8AD}"/>
    <dgm:cxn modelId="{0A32EDA0-C154-490F-B8A7-0D8FDB53EBC1}" srcId="{B24AD01A-61DA-4350-994E-84879C1618B6}" destId="{E358F46D-D517-4C8F-810D-2E4B94025AA6}" srcOrd="3" destOrd="0" parTransId="{B89F5EB5-0BF8-470C-8DC6-CFAC3BDDD217}" sibTransId="{4A56FB52-A652-4545-8E45-F038E6722C39}"/>
    <dgm:cxn modelId="{5ECE18AB-E354-42B4-BE3C-DBF0558927FD}" type="presOf" srcId="{E358F46D-D517-4C8F-810D-2E4B94025AA6}" destId="{01FD04C1-BC1E-4B57-A097-91CE87C33777}" srcOrd="0" destOrd="0" presId="urn:microsoft.com/office/officeart/2005/8/layout/hProcess11"/>
    <dgm:cxn modelId="{348500CA-8339-4F85-8CD2-B05442537DD4}" type="presOf" srcId="{67340695-0E7D-4EAF-B98D-E8C98CD9004A}" destId="{8364CEFF-28C1-41F3-A547-9E4E106114B3}" srcOrd="0" destOrd="0" presId="urn:microsoft.com/office/officeart/2005/8/layout/hProcess11"/>
    <dgm:cxn modelId="{C976EFD7-CFFA-45D9-BCB9-3EC3EAD90804}" srcId="{B24AD01A-61DA-4350-994E-84879C1618B6}" destId="{E9685657-DB1B-4523-B18F-92C0BD09CE78}" srcOrd="0" destOrd="0" parTransId="{BDB998FF-4436-4675-82A1-4A17440E4955}" sibTransId="{5189F888-1EE8-4A02-A3C1-7C2FDAF493ED}"/>
    <dgm:cxn modelId="{AA2B97D1-7555-42F1-8B61-6B96A542A07D}" type="presParOf" srcId="{9F08DD3E-8ED5-48DE-8368-C951C6AD2129}" destId="{25B12FC2-8FA4-4DA9-BDFC-2765F3D871DF}" srcOrd="0" destOrd="0" presId="urn:microsoft.com/office/officeart/2005/8/layout/hProcess11"/>
    <dgm:cxn modelId="{61D88853-7CEF-46A1-87B0-928DA1F64FE5}" type="presParOf" srcId="{9F08DD3E-8ED5-48DE-8368-C951C6AD2129}" destId="{6380BF30-BA22-4586-9B13-A8DA105D2AC9}" srcOrd="1" destOrd="0" presId="urn:microsoft.com/office/officeart/2005/8/layout/hProcess11"/>
    <dgm:cxn modelId="{B3957105-10AF-4B0A-A2F8-24120D876142}" type="presParOf" srcId="{6380BF30-BA22-4586-9B13-A8DA105D2AC9}" destId="{E0CD7B78-843E-4C28-96C5-A165C93CDA82}" srcOrd="0" destOrd="0" presId="urn:microsoft.com/office/officeart/2005/8/layout/hProcess11"/>
    <dgm:cxn modelId="{5EF1248C-30EE-43AC-A562-D5256A119E51}" type="presParOf" srcId="{E0CD7B78-843E-4C28-96C5-A165C93CDA82}" destId="{367DD025-A256-437F-BB75-185BE3857E17}" srcOrd="0" destOrd="0" presId="urn:microsoft.com/office/officeart/2005/8/layout/hProcess11"/>
    <dgm:cxn modelId="{2DE63659-BCE8-478A-914C-33D59004CAFD}" type="presParOf" srcId="{E0CD7B78-843E-4C28-96C5-A165C93CDA82}" destId="{333C6E37-1DD1-4042-B484-8B3FF9830507}" srcOrd="1" destOrd="0" presId="urn:microsoft.com/office/officeart/2005/8/layout/hProcess11"/>
    <dgm:cxn modelId="{ED1784E0-4DDA-477F-8B81-96C6269013B1}" type="presParOf" srcId="{E0CD7B78-843E-4C28-96C5-A165C93CDA82}" destId="{1BADD66B-C107-4656-9035-647CAA34679C}" srcOrd="2" destOrd="0" presId="urn:microsoft.com/office/officeart/2005/8/layout/hProcess11"/>
    <dgm:cxn modelId="{B36610F1-21DA-4696-A02F-C0F111DE8720}" type="presParOf" srcId="{6380BF30-BA22-4586-9B13-A8DA105D2AC9}" destId="{A89361C7-65ED-4F52-8692-C23744BD4ABD}" srcOrd="1" destOrd="0" presId="urn:microsoft.com/office/officeart/2005/8/layout/hProcess11"/>
    <dgm:cxn modelId="{C8934BA0-C3BF-4C40-963A-AC35C125445C}" type="presParOf" srcId="{6380BF30-BA22-4586-9B13-A8DA105D2AC9}" destId="{705DFCF7-6E40-4B12-9ECC-8A2B222A91CB}" srcOrd="2" destOrd="0" presId="urn:microsoft.com/office/officeart/2005/8/layout/hProcess11"/>
    <dgm:cxn modelId="{CED5381A-86F7-41E0-9B8B-7ADB2E6A418C}" type="presParOf" srcId="{705DFCF7-6E40-4B12-9ECC-8A2B222A91CB}" destId="{58C1D40D-E91A-492A-B2EB-F710CDB9E37F}" srcOrd="0" destOrd="0" presId="urn:microsoft.com/office/officeart/2005/8/layout/hProcess11"/>
    <dgm:cxn modelId="{5A9AB8C0-1CB8-474E-ACB3-701B05421820}" type="presParOf" srcId="{705DFCF7-6E40-4B12-9ECC-8A2B222A91CB}" destId="{7F43B4E6-1CC0-4375-B940-2056B41EF9E1}" srcOrd="1" destOrd="0" presId="urn:microsoft.com/office/officeart/2005/8/layout/hProcess11"/>
    <dgm:cxn modelId="{3306BB44-85E3-43FF-8647-EBF55AB05E75}" type="presParOf" srcId="{705DFCF7-6E40-4B12-9ECC-8A2B222A91CB}" destId="{AE1D1ADB-EC97-49CF-B1C3-60CBB924EBF3}" srcOrd="2" destOrd="0" presId="urn:microsoft.com/office/officeart/2005/8/layout/hProcess11"/>
    <dgm:cxn modelId="{61E9E529-EC73-483B-9B8E-105BE51344B6}" type="presParOf" srcId="{6380BF30-BA22-4586-9B13-A8DA105D2AC9}" destId="{FD5B5CED-FECC-4E5B-A8BE-B5483FB7AD10}" srcOrd="3" destOrd="0" presId="urn:microsoft.com/office/officeart/2005/8/layout/hProcess11"/>
    <dgm:cxn modelId="{03B3BAD6-2F3F-4550-A9F2-0422F0D0FAE6}" type="presParOf" srcId="{6380BF30-BA22-4586-9B13-A8DA105D2AC9}" destId="{5A69A35A-CC77-4969-8D75-1B5253C91974}" srcOrd="4" destOrd="0" presId="urn:microsoft.com/office/officeart/2005/8/layout/hProcess11"/>
    <dgm:cxn modelId="{F9C23C10-BD6E-4B2F-BF0E-38605138300C}" type="presParOf" srcId="{5A69A35A-CC77-4969-8D75-1B5253C91974}" destId="{8364CEFF-28C1-41F3-A547-9E4E106114B3}" srcOrd="0" destOrd="0" presId="urn:microsoft.com/office/officeart/2005/8/layout/hProcess11"/>
    <dgm:cxn modelId="{3ACEC8DD-51B2-449A-BD7B-A6E26D621CD0}" type="presParOf" srcId="{5A69A35A-CC77-4969-8D75-1B5253C91974}" destId="{D90F5A64-C406-4446-9183-7621F12A4E39}" srcOrd="1" destOrd="0" presId="urn:microsoft.com/office/officeart/2005/8/layout/hProcess11"/>
    <dgm:cxn modelId="{4106A241-E6A5-4B76-BF34-B3AB518B7B28}" type="presParOf" srcId="{5A69A35A-CC77-4969-8D75-1B5253C91974}" destId="{73330F35-FC0B-405F-8C67-7BE0BBB5D7C6}" srcOrd="2" destOrd="0" presId="urn:microsoft.com/office/officeart/2005/8/layout/hProcess11"/>
    <dgm:cxn modelId="{C13480FF-A7DE-439B-B44F-0E9C23A3B938}" type="presParOf" srcId="{6380BF30-BA22-4586-9B13-A8DA105D2AC9}" destId="{83836491-C51F-4285-AEEC-9FAA43972158}" srcOrd="5" destOrd="0" presId="urn:microsoft.com/office/officeart/2005/8/layout/hProcess11"/>
    <dgm:cxn modelId="{4B41F9D6-A5BD-40F3-B856-7EE625A834DD}" type="presParOf" srcId="{6380BF30-BA22-4586-9B13-A8DA105D2AC9}" destId="{4CFFE070-921C-4226-BFCA-612332A32A84}" srcOrd="6" destOrd="0" presId="urn:microsoft.com/office/officeart/2005/8/layout/hProcess11"/>
    <dgm:cxn modelId="{0C437920-251F-45E8-89FF-00B7E2B67F58}" type="presParOf" srcId="{4CFFE070-921C-4226-BFCA-612332A32A84}" destId="{01FD04C1-BC1E-4B57-A097-91CE87C33777}" srcOrd="0" destOrd="0" presId="urn:microsoft.com/office/officeart/2005/8/layout/hProcess11"/>
    <dgm:cxn modelId="{AE31D94B-9AB8-4630-A57F-611D858F1B9D}" type="presParOf" srcId="{4CFFE070-921C-4226-BFCA-612332A32A84}" destId="{57D02381-4A63-4EA1-B657-3B6B72F47A29}" srcOrd="1" destOrd="0" presId="urn:microsoft.com/office/officeart/2005/8/layout/hProcess11"/>
    <dgm:cxn modelId="{3F0B7CD1-58B2-4E93-BEDF-946FC68361E2}" type="presParOf" srcId="{4CFFE070-921C-4226-BFCA-612332A32A84}" destId="{355397A0-13C0-4CD8-8344-361A462E52F3}" srcOrd="2" destOrd="0" presId="urn:microsoft.com/office/officeart/2005/8/layout/hProcess11"/>
    <dgm:cxn modelId="{3039BE2A-3448-4DA2-AC97-1BB4630177C7}" type="presParOf" srcId="{6380BF30-BA22-4586-9B13-A8DA105D2AC9}" destId="{10830410-802F-49F2-A6BA-256658256C64}" srcOrd="7" destOrd="0" presId="urn:microsoft.com/office/officeart/2005/8/layout/hProcess11"/>
    <dgm:cxn modelId="{683BC942-C1C7-4948-8380-EC78626D2EB8}" type="presParOf" srcId="{6380BF30-BA22-4586-9B13-A8DA105D2AC9}" destId="{AD3A8C59-E7DB-4E33-AA73-75903A9ECD22}" srcOrd="8" destOrd="0" presId="urn:microsoft.com/office/officeart/2005/8/layout/hProcess11"/>
    <dgm:cxn modelId="{0C8E9101-EA56-48C0-93B4-90AD73CEA1BC}" type="presParOf" srcId="{AD3A8C59-E7DB-4E33-AA73-75903A9ECD22}" destId="{373FF141-A596-4D5E-8F55-5B12276C8BA7}" srcOrd="0" destOrd="0" presId="urn:microsoft.com/office/officeart/2005/8/layout/hProcess11"/>
    <dgm:cxn modelId="{B19AFC7E-7AB3-4E8A-A370-A31789C4D3FF}" type="presParOf" srcId="{AD3A8C59-E7DB-4E33-AA73-75903A9ECD22}" destId="{377F10F0-3121-4F0B-BA14-D239B20FF902}" srcOrd="1" destOrd="0" presId="urn:microsoft.com/office/officeart/2005/8/layout/hProcess11"/>
    <dgm:cxn modelId="{5C11F7B1-58A6-4DFD-9785-98B0B61470EB}" type="presParOf" srcId="{AD3A8C59-E7DB-4E33-AA73-75903A9ECD22}" destId="{F4099EC0-0374-4312-8F3C-6E47A9B8920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FFA179-E76C-497B-8B77-B9DC535FB7D8}"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28DBDBCF-A6D2-49E3-9F87-C210F11D395A}">
      <dgm:prSet phldrT="[Text]"/>
      <dgm:spPr>
        <a:solidFill>
          <a:schemeClr val="accent3"/>
        </a:solidFill>
      </dgm:spPr>
      <dgm:t>
        <a:bodyPr/>
        <a:lstStyle/>
        <a:p>
          <a:r>
            <a:rPr lang="en-US" dirty="0">
              <a:solidFill>
                <a:schemeClr val="bg1"/>
              </a:solidFill>
              <a:latin typeface="Verdana" panose="020B0604030504040204" pitchFamily="34" charset="0"/>
              <a:ea typeface="Verdana" panose="020B0604030504040204" pitchFamily="34" charset="0"/>
            </a:rPr>
            <a:t>LCDGT Advisory Group</a:t>
          </a:r>
        </a:p>
      </dgm:t>
    </dgm:pt>
    <dgm:pt modelId="{7F5851E1-E281-4518-A6CE-CA9C374BA878}" type="parTrans" cxnId="{1B7163E9-0035-4960-B953-80F24F93B2FB}">
      <dgm:prSet/>
      <dgm:spPr/>
      <dgm:t>
        <a:bodyPr/>
        <a:lstStyle/>
        <a:p>
          <a:endParaRPr lang="en-US"/>
        </a:p>
      </dgm:t>
    </dgm:pt>
    <dgm:pt modelId="{F60BC4BE-7401-481F-B998-A536E3583B48}" type="sibTrans" cxnId="{1B7163E9-0035-4960-B953-80F24F93B2FB}">
      <dgm:prSet/>
      <dgm:spPr/>
      <dgm:t>
        <a:bodyPr/>
        <a:lstStyle/>
        <a:p>
          <a:endParaRPr lang="en-US"/>
        </a:p>
      </dgm:t>
    </dgm:pt>
    <dgm:pt modelId="{1C3FD5FF-B390-4C49-AF36-9A02340BB288}">
      <dgm:prSet phldrT="[Text]"/>
      <dgm:spPr>
        <a:solidFill>
          <a:schemeClr val="accent2">
            <a:lumMod val="75000"/>
            <a:alpha val="75000"/>
          </a:schemeClr>
        </a:solidFill>
      </dgm:spPr>
      <dgm:t>
        <a:bodyPr/>
        <a:lstStyle/>
        <a:p>
          <a:r>
            <a:rPr lang="en-US" dirty="0">
              <a:solidFill>
                <a:schemeClr val="bg1"/>
              </a:solidFill>
              <a:latin typeface="Verdana" panose="020B0604030504040204" pitchFamily="34" charset="0"/>
              <a:ea typeface="Verdana" panose="020B0604030504040204" pitchFamily="34" charset="0"/>
            </a:rPr>
            <a:t>Project Leaders</a:t>
          </a:r>
        </a:p>
      </dgm:t>
    </dgm:pt>
    <dgm:pt modelId="{82A76D1D-F6FD-43E5-AEC8-107C118D0967}" type="parTrans" cxnId="{AD23A4B0-27A6-4EAE-AEA4-6414DB2B1362}">
      <dgm:prSet/>
      <dgm:spPr/>
      <dgm:t>
        <a:bodyPr/>
        <a:lstStyle/>
        <a:p>
          <a:endParaRPr lang="en-US"/>
        </a:p>
      </dgm:t>
    </dgm:pt>
    <dgm:pt modelId="{017025A1-2AD5-4759-B084-050D16C11977}" type="sibTrans" cxnId="{AD23A4B0-27A6-4EAE-AEA4-6414DB2B1362}">
      <dgm:prSet/>
      <dgm:spPr/>
      <dgm:t>
        <a:bodyPr/>
        <a:lstStyle/>
        <a:p>
          <a:endParaRPr lang="en-US"/>
        </a:p>
      </dgm:t>
    </dgm:pt>
    <dgm:pt modelId="{EA60969E-4DCB-4B04-B0B8-C4C662615937}">
      <dgm:prSet phldrT="[Text]"/>
      <dgm:spPr>
        <a:solidFill>
          <a:schemeClr val="accent2">
            <a:lumMod val="75000"/>
            <a:alpha val="75000"/>
          </a:schemeClr>
        </a:solidFill>
      </dgm:spPr>
      <dgm:t>
        <a:bodyPr/>
        <a:lstStyle/>
        <a:p>
          <a:r>
            <a:rPr lang="en-US" dirty="0">
              <a:solidFill>
                <a:schemeClr val="bg1"/>
              </a:solidFill>
              <a:latin typeface="Verdana" panose="020B0604030504040204" pitchFamily="34" charset="0"/>
              <a:ea typeface="Verdana" panose="020B0604030504040204" pitchFamily="34" charset="0"/>
            </a:rPr>
            <a:t>LCDGT Support Staff</a:t>
          </a:r>
        </a:p>
      </dgm:t>
    </dgm:pt>
    <dgm:pt modelId="{ECFCBBA1-71D1-4F6E-8189-FDF0FFE44854}" type="parTrans" cxnId="{36F13CBC-2411-40EC-BD2A-2FD1BCB4BB7C}">
      <dgm:prSet/>
      <dgm:spPr/>
      <dgm:t>
        <a:bodyPr/>
        <a:lstStyle/>
        <a:p>
          <a:endParaRPr lang="en-US"/>
        </a:p>
      </dgm:t>
    </dgm:pt>
    <dgm:pt modelId="{C1369804-ABB2-46E6-933D-C43AD261BBA3}" type="sibTrans" cxnId="{36F13CBC-2411-40EC-BD2A-2FD1BCB4BB7C}">
      <dgm:prSet/>
      <dgm:spPr/>
      <dgm:t>
        <a:bodyPr/>
        <a:lstStyle/>
        <a:p>
          <a:endParaRPr lang="en-US"/>
        </a:p>
      </dgm:t>
    </dgm:pt>
    <dgm:pt modelId="{A0462BF3-929E-4D3A-97A9-3BED14AFFCE0}" type="pres">
      <dgm:prSet presAssocID="{EBFFA179-E76C-497B-8B77-B9DC535FB7D8}" presName="Name0" presStyleCnt="0">
        <dgm:presLayoutVars>
          <dgm:dir/>
          <dgm:resizeHandles val="exact"/>
        </dgm:presLayoutVars>
      </dgm:prSet>
      <dgm:spPr/>
    </dgm:pt>
    <dgm:pt modelId="{5A7B1FDB-E3AD-48E4-8EE3-B1FAD49509BD}" type="pres">
      <dgm:prSet presAssocID="{28DBDBCF-A6D2-49E3-9F87-C210F11D395A}" presName="Name5" presStyleLbl="vennNode1" presStyleIdx="0" presStyleCnt="3" custLinFactNeighborY="50568">
        <dgm:presLayoutVars>
          <dgm:bulletEnabled val="1"/>
        </dgm:presLayoutVars>
      </dgm:prSet>
      <dgm:spPr/>
    </dgm:pt>
    <dgm:pt modelId="{BFB6A547-AA21-4877-84CE-2D98B0104736}" type="pres">
      <dgm:prSet presAssocID="{F60BC4BE-7401-481F-B998-A536E3583B48}" presName="space" presStyleCnt="0"/>
      <dgm:spPr/>
    </dgm:pt>
    <dgm:pt modelId="{43E066A9-152F-465C-A3E4-DF45A0E74B10}" type="pres">
      <dgm:prSet presAssocID="{1C3FD5FF-B390-4C49-AF36-9A02340BB288}" presName="Name5" presStyleLbl="vennNode1" presStyleIdx="1" presStyleCnt="3" custLinFactNeighborY="50568">
        <dgm:presLayoutVars>
          <dgm:bulletEnabled val="1"/>
        </dgm:presLayoutVars>
      </dgm:prSet>
      <dgm:spPr/>
    </dgm:pt>
    <dgm:pt modelId="{0B75E8CC-A8DE-4965-8060-28B50D90CA66}" type="pres">
      <dgm:prSet presAssocID="{017025A1-2AD5-4759-B084-050D16C11977}" presName="space" presStyleCnt="0"/>
      <dgm:spPr/>
    </dgm:pt>
    <dgm:pt modelId="{57BB0965-3CB2-463D-BF11-7FEBF3A70B4C}" type="pres">
      <dgm:prSet presAssocID="{EA60969E-4DCB-4B04-B0B8-C4C662615937}" presName="Name5" presStyleLbl="vennNode1" presStyleIdx="2" presStyleCnt="3" custLinFactNeighborY="50568">
        <dgm:presLayoutVars>
          <dgm:bulletEnabled val="1"/>
        </dgm:presLayoutVars>
      </dgm:prSet>
      <dgm:spPr/>
    </dgm:pt>
  </dgm:ptLst>
  <dgm:cxnLst>
    <dgm:cxn modelId="{943BB70F-50D1-4B2D-9AB6-E0A484E214DE}" type="presOf" srcId="{EA60969E-4DCB-4B04-B0B8-C4C662615937}" destId="{57BB0965-3CB2-463D-BF11-7FEBF3A70B4C}" srcOrd="0" destOrd="0" presId="urn:microsoft.com/office/officeart/2005/8/layout/venn3"/>
    <dgm:cxn modelId="{ABD81C5C-5C2F-431D-A40D-8AFA3E684723}" type="presOf" srcId="{EBFFA179-E76C-497B-8B77-B9DC535FB7D8}" destId="{A0462BF3-929E-4D3A-97A9-3BED14AFFCE0}" srcOrd="0" destOrd="0" presId="urn:microsoft.com/office/officeart/2005/8/layout/venn3"/>
    <dgm:cxn modelId="{4B7CDC97-1FC4-4E6F-8C08-4A70DDEC6F44}" type="presOf" srcId="{28DBDBCF-A6D2-49E3-9F87-C210F11D395A}" destId="{5A7B1FDB-E3AD-48E4-8EE3-B1FAD49509BD}" srcOrd="0" destOrd="0" presId="urn:microsoft.com/office/officeart/2005/8/layout/venn3"/>
    <dgm:cxn modelId="{AD23A4B0-27A6-4EAE-AEA4-6414DB2B1362}" srcId="{EBFFA179-E76C-497B-8B77-B9DC535FB7D8}" destId="{1C3FD5FF-B390-4C49-AF36-9A02340BB288}" srcOrd="1" destOrd="0" parTransId="{82A76D1D-F6FD-43E5-AEC8-107C118D0967}" sibTransId="{017025A1-2AD5-4759-B084-050D16C11977}"/>
    <dgm:cxn modelId="{36F13CBC-2411-40EC-BD2A-2FD1BCB4BB7C}" srcId="{EBFFA179-E76C-497B-8B77-B9DC535FB7D8}" destId="{EA60969E-4DCB-4B04-B0B8-C4C662615937}" srcOrd="2" destOrd="0" parTransId="{ECFCBBA1-71D1-4F6E-8189-FDF0FFE44854}" sibTransId="{C1369804-ABB2-46E6-933D-C43AD261BBA3}"/>
    <dgm:cxn modelId="{FFBF9BDE-6879-429B-B77C-D4AA3E9F7399}" type="presOf" srcId="{1C3FD5FF-B390-4C49-AF36-9A02340BB288}" destId="{43E066A9-152F-465C-A3E4-DF45A0E74B10}" srcOrd="0" destOrd="0" presId="urn:microsoft.com/office/officeart/2005/8/layout/venn3"/>
    <dgm:cxn modelId="{1B7163E9-0035-4960-B953-80F24F93B2FB}" srcId="{EBFFA179-E76C-497B-8B77-B9DC535FB7D8}" destId="{28DBDBCF-A6D2-49E3-9F87-C210F11D395A}" srcOrd="0" destOrd="0" parTransId="{7F5851E1-E281-4518-A6CE-CA9C374BA878}" sibTransId="{F60BC4BE-7401-481F-B998-A536E3583B48}"/>
    <dgm:cxn modelId="{D22EF77E-D401-4B95-89BC-69DC45AF33E9}" type="presParOf" srcId="{A0462BF3-929E-4D3A-97A9-3BED14AFFCE0}" destId="{5A7B1FDB-E3AD-48E4-8EE3-B1FAD49509BD}" srcOrd="0" destOrd="0" presId="urn:microsoft.com/office/officeart/2005/8/layout/venn3"/>
    <dgm:cxn modelId="{C22406F9-CDD3-422E-ABCA-E47C06EF5F8A}" type="presParOf" srcId="{A0462BF3-929E-4D3A-97A9-3BED14AFFCE0}" destId="{BFB6A547-AA21-4877-84CE-2D98B0104736}" srcOrd="1" destOrd="0" presId="urn:microsoft.com/office/officeart/2005/8/layout/venn3"/>
    <dgm:cxn modelId="{AF5FC9E9-3F69-4157-9CEF-96DD9FCFD9A7}" type="presParOf" srcId="{A0462BF3-929E-4D3A-97A9-3BED14AFFCE0}" destId="{43E066A9-152F-465C-A3E4-DF45A0E74B10}" srcOrd="2" destOrd="0" presId="urn:microsoft.com/office/officeart/2005/8/layout/venn3"/>
    <dgm:cxn modelId="{AB52553E-B166-428B-957E-6AC7AD73FEA8}" type="presParOf" srcId="{A0462BF3-929E-4D3A-97A9-3BED14AFFCE0}" destId="{0B75E8CC-A8DE-4965-8060-28B50D90CA66}" srcOrd="3" destOrd="0" presId="urn:microsoft.com/office/officeart/2005/8/layout/venn3"/>
    <dgm:cxn modelId="{675E4119-5C2E-4263-81B7-2F49756B18BF}" type="presParOf" srcId="{A0462BF3-929E-4D3A-97A9-3BED14AFFCE0}" destId="{57BB0965-3CB2-463D-BF11-7FEBF3A70B4C}"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A3610-4F47-4CDE-978C-556A9B2E36F0}">
      <dsp:nvSpPr>
        <dsp:cNvPr id="0" name=""/>
        <dsp:cNvSpPr/>
      </dsp:nvSpPr>
      <dsp:spPr>
        <a:xfrm>
          <a:off x="1102188" y="292097"/>
          <a:ext cx="4106468" cy="4106468"/>
        </a:xfrm>
        <a:prstGeom prst="pie">
          <a:avLst>
            <a:gd name="adj1" fmla="val 16200000"/>
            <a:gd name="adj2" fmla="val 2052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Verdana" panose="020B0604030504040204" pitchFamily="34" charset="0"/>
              <a:ea typeface="Verdana" panose="020B0604030504040204" pitchFamily="34" charset="0"/>
            </a:rPr>
            <a:t>LCDGT</a:t>
          </a:r>
        </a:p>
      </dsp:txBody>
      <dsp:txXfrm>
        <a:off x="3207242" y="905622"/>
        <a:ext cx="1393266" cy="953287"/>
      </dsp:txXfrm>
    </dsp:sp>
    <dsp:sp modelId="{772F7E0A-2084-4528-B563-91E9ECC0ED6C}">
      <dsp:nvSpPr>
        <dsp:cNvPr id="0" name=""/>
        <dsp:cNvSpPr/>
      </dsp:nvSpPr>
      <dsp:spPr>
        <a:xfrm>
          <a:off x="958462" y="490087"/>
          <a:ext cx="4106468" cy="4106468"/>
        </a:xfrm>
        <a:prstGeom prst="pie">
          <a:avLst>
            <a:gd name="adj1" fmla="val 20520000"/>
            <a:gd name="adj2" fmla="val 3240000"/>
          </a:avLst>
        </a:prstGeom>
        <a:solidFill>
          <a:schemeClr val="accent4">
            <a:hueOff val="333754"/>
            <a:satOff val="4461"/>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Verdana" panose="020B0604030504040204" pitchFamily="34" charset="0"/>
              <a:ea typeface="Verdana" panose="020B0604030504040204" pitchFamily="34" charset="0"/>
            </a:rPr>
            <a:t>LCSH</a:t>
          </a:r>
        </a:p>
      </dsp:txBody>
      <dsp:txXfrm>
        <a:off x="3642333" y="2347775"/>
        <a:ext cx="1222163" cy="1031505"/>
      </dsp:txXfrm>
    </dsp:sp>
    <dsp:sp modelId="{31B8DD2D-1600-4CC1-BED2-11705B6A2F47}">
      <dsp:nvSpPr>
        <dsp:cNvPr id="0" name=""/>
        <dsp:cNvSpPr/>
      </dsp:nvSpPr>
      <dsp:spPr>
        <a:xfrm>
          <a:off x="958462" y="490087"/>
          <a:ext cx="4106468" cy="4106468"/>
        </a:xfrm>
        <a:prstGeom prst="pie">
          <a:avLst>
            <a:gd name="adj1" fmla="val 3240000"/>
            <a:gd name="adj2" fmla="val 7560000"/>
          </a:avLst>
        </a:prstGeom>
        <a:solidFill>
          <a:schemeClr val="accent4">
            <a:hueOff val="667507"/>
            <a:satOff val="8922"/>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Verdana" panose="020B0604030504040204" pitchFamily="34" charset="0"/>
              <a:ea typeface="Verdana" panose="020B0604030504040204" pitchFamily="34" charset="0"/>
            </a:rPr>
            <a:t>LCGFT</a:t>
          </a:r>
        </a:p>
      </dsp:txBody>
      <dsp:txXfrm>
        <a:off x="2278398" y="3569938"/>
        <a:ext cx="1466595" cy="879957"/>
      </dsp:txXfrm>
    </dsp:sp>
    <dsp:sp modelId="{B4F463A7-D536-4BAD-9509-B929A838D745}">
      <dsp:nvSpPr>
        <dsp:cNvPr id="0" name=""/>
        <dsp:cNvSpPr/>
      </dsp:nvSpPr>
      <dsp:spPr>
        <a:xfrm>
          <a:off x="958462" y="490087"/>
          <a:ext cx="4106468" cy="4106468"/>
        </a:xfrm>
        <a:prstGeom prst="pie">
          <a:avLst>
            <a:gd name="adj1" fmla="val 7560000"/>
            <a:gd name="adj2" fmla="val 11880000"/>
          </a:avLst>
        </a:prstGeom>
        <a:solidFill>
          <a:schemeClr val="accent4">
            <a:hueOff val="1001261"/>
            <a:satOff val="13383"/>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Verdana" panose="020B0604030504040204" pitchFamily="34" charset="0"/>
              <a:ea typeface="Verdana" panose="020B0604030504040204" pitchFamily="34" charset="0"/>
            </a:rPr>
            <a:t>LCMPT</a:t>
          </a:r>
        </a:p>
      </dsp:txBody>
      <dsp:txXfrm>
        <a:off x="1154008" y="2347775"/>
        <a:ext cx="1222163" cy="1031505"/>
      </dsp:txXfrm>
    </dsp:sp>
    <dsp:sp modelId="{D42A3784-3106-4984-B918-1D2A1E3C3E66}">
      <dsp:nvSpPr>
        <dsp:cNvPr id="0" name=""/>
        <dsp:cNvSpPr/>
      </dsp:nvSpPr>
      <dsp:spPr>
        <a:xfrm>
          <a:off x="958462" y="490087"/>
          <a:ext cx="4106468" cy="4106468"/>
        </a:xfrm>
        <a:prstGeom prst="pie">
          <a:avLst>
            <a:gd name="adj1" fmla="val 11880000"/>
            <a:gd name="adj2" fmla="val 16200000"/>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Children’s Subject Headings</a:t>
          </a:r>
        </a:p>
      </dsp:txBody>
      <dsp:txXfrm>
        <a:off x="1557322" y="1115835"/>
        <a:ext cx="1393266" cy="953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12FC2-8FA4-4DA9-BDFC-2765F3D871DF}">
      <dsp:nvSpPr>
        <dsp:cNvPr id="0" name=""/>
        <dsp:cNvSpPr/>
      </dsp:nvSpPr>
      <dsp:spPr>
        <a:xfrm>
          <a:off x="0" y="995362"/>
          <a:ext cx="9601200" cy="13271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DD025-A256-437F-BB75-185BE3857E17}">
      <dsp:nvSpPr>
        <dsp:cNvPr id="0" name=""/>
        <dsp:cNvSpPr/>
      </dsp:nvSpPr>
      <dsp:spPr>
        <a:xfrm>
          <a:off x="3797" y="0"/>
          <a:ext cx="1660285" cy="1327150"/>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ts val="0"/>
            </a:spcAft>
            <a:buNone/>
          </a:pPr>
          <a:r>
            <a:rPr lang="en-US" sz="1600" b="1" kern="1200" dirty="0">
              <a:latin typeface="Verdana" panose="020B0604030504040204" pitchFamily="34" charset="0"/>
              <a:ea typeface="Verdana" panose="020B0604030504040204" pitchFamily="34" charset="0"/>
            </a:rPr>
            <a:t>2013</a:t>
          </a:r>
        </a:p>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LCDGT development begins</a:t>
          </a:r>
        </a:p>
      </dsp:txBody>
      <dsp:txXfrm>
        <a:off x="3797" y="0"/>
        <a:ext cx="1660285" cy="1327150"/>
      </dsp:txXfrm>
    </dsp:sp>
    <dsp:sp modelId="{333C6E37-1DD1-4042-B484-8B3FF9830507}">
      <dsp:nvSpPr>
        <dsp:cNvPr id="0" name=""/>
        <dsp:cNvSpPr/>
      </dsp:nvSpPr>
      <dsp:spPr>
        <a:xfrm>
          <a:off x="668046" y="1493043"/>
          <a:ext cx="331787" cy="331787"/>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1D40D-E91A-492A-B2EB-F710CDB9E37F}">
      <dsp:nvSpPr>
        <dsp:cNvPr id="0" name=""/>
        <dsp:cNvSpPr/>
      </dsp:nvSpPr>
      <dsp:spPr>
        <a:xfrm>
          <a:off x="1747097" y="1990725"/>
          <a:ext cx="1660285" cy="1327150"/>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ts val="0"/>
            </a:spcAft>
            <a:buNone/>
          </a:pPr>
          <a:r>
            <a:rPr lang="en-US" sz="1600" b="1" kern="1200" dirty="0">
              <a:latin typeface="Verdana" panose="020B0604030504040204" pitchFamily="34" charset="0"/>
              <a:ea typeface="Verdana" panose="020B0604030504040204" pitchFamily="34" charset="0"/>
            </a:rPr>
            <a:t>2018</a:t>
          </a:r>
        </a:p>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Moratorium placed on LCDGT proposals</a:t>
          </a:r>
        </a:p>
      </dsp:txBody>
      <dsp:txXfrm>
        <a:off x="1747097" y="1990725"/>
        <a:ext cx="1660285" cy="1327150"/>
      </dsp:txXfrm>
    </dsp:sp>
    <dsp:sp modelId="{7F43B4E6-1CC0-4375-B940-2056B41EF9E1}">
      <dsp:nvSpPr>
        <dsp:cNvPr id="0" name=""/>
        <dsp:cNvSpPr/>
      </dsp:nvSpPr>
      <dsp:spPr>
        <a:xfrm>
          <a:off x="2411346" y="1493043"/>
          <a:ext cx="331787" cy="331787"/>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4CEFF-28C1-41F3-A547-9E4E106114B3}">
      <dsp:nvSpPr>
        <dsp:cNvPr id="0" name=""/>
        <dsp:cNvSpPr/>
      </dsp:nvSpPr>
      <dsp:spPr>
        <a:xfrm>
          <a:off x="3490397" y="0"/>
          <a:ext cx="1660285" cy="1327150"/>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ts val="0"/>
            </a:spcAft>
            <a:buNone/>
          </a:pPr>
          <a:r>
            <a:rPr lang="en-US" sz="1600" b="1" kern="1200" dirty="0">
              <a:latin typeface="Verdana" panose="020B0604030504040204" pitchFamily="34" charset="0"/>
              <a:ea typeface="Verdana" panose="020B0604030504040204" pitchFamily="34" charset="0"/>
            </a:rPr>
            <a:t>October 2021</a:t>
          </a:r>
        </a:p>
        <a:p>
          <a:pPr marL="0" lvl="0" indent="0" algn="ctr" defTabSz="711200">
            <a:lnSpc>
              <a:spcPct val="90000"/>
            </a:lnSpc>
            <a:spcBef>
              <a:spcPct val="0"/>
            </a:spcBef>
            <a:spcAft>
              <a:spcPts val="0"/>
            </a:spcAft>
            <a:buNone/>
          </a:pPr>
          <a:r>
            <a:rPr lang="en-US" sz="1600" kern="1200" dirty="0">
              <a:latin typeface="Verdana" panose="020B0604030504040204" pitchFamily="34" charset="0"/>
              <a:ea typeface="Verdana" panose="020B0604030504040204" pitchFamily="34" charset="0"/>
            </a:rPr>
            <a:t>LCDGT Advisory Group formed</a:t>
          </a:r>
        </a:p>
      </dsp:txBody>
      <dsp:txXfrm>
        <a:off x="3490397" y="0"/>
        <a:ext cx="1660285" cy="1327150"/>
      </dsp:txXfrm>
    </dsp:sp>
    <dsp:sp modelId="{D90F5A64-C406-4446-9183-7621F12A4E39}">
      <dsp:nvSpPr>
        <dsp:cNvPr id="0" name=""/>
        <dsp:cNvSpPr/>
      </dsp:nvSpPr>
      <dsp:spPr>
        <a:xfrm>
          <a:off x="4154646" y="1493043"/>
          <a:ext cx="331787" cy="331787"/>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D04C1-BC1E-4B57-A097-91CE87C33777}">
      <dsp:nvSpPr>
        <dsp:cNvPr id="0" name=""/>
        <dsp:cNvSpPr/>
      </dsp:nvSpPr>
      <dsp:spPr>
        <a:xfrm>
          <a:off x="5233697" y="1990725"/>
          <a:ext cx="1660285" cy="1327150"/>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ts val="0"/>
            </a:spcAft>
            <a:buNone/>
          </a:pPr>
          <a:r>
            <a:rPr lang="en-US" sz="1900" b="1" kern="1200" dirty="0"/>
            <a:t> </a:t>
          </a:r>
          <a:r>
            <a:rPr lang="en-US" sz="1600" b="1" kern="1200" dirty="0">
              <a:latin typeface="Verdana" panose="020B0604030504040204" pitchFamily="34" charset="0"/>
              <a:ea typeface="Verdana" panose="020B0604030504040204" pitchFamily="34" charset="0"/>
            </a:rPr>
            <a:t>January 2022</a:t>
          </a:r>
        </a:p>
        <a:p>
          <a:pPr marL="0" lvl="0" indent="0" algn="ctr" defTabSz="84455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Moratorium ends</a:t>
          </a:r>
        </a:p>
      </dsp:txBody>
      <dsp:txXfrm>
        <a:off x="5233697" y="1990725"/>
        <a:ext cx="1660285" cy="1327150"/>
      </dsp:txXfrm>
    </dsp:sp>
    <dsp:sp modelId="{57D02381-4A63-4EA1-B657-3B6B72F47A29}">
      <dsp:nvSpPr>
        <dsp:cNvPr id="0" name=""/>
        <dsp:cNvSpPr/>
      </dsp:nvSpPr>
      <dsp:spPr>
        <a:xfrm>
          <a:off x="5897946" y="1493043"/>
          <a:ext cx="331787" cy="331787"/>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FF141-A596-4D5E-8F55-5B12276C8BA7}">
      <dsp:nvSpPr>
        <dsp:cNvPr id="0" name=""/>
        <dsp:cNvSpPr/>
      </dsp:nvSpPr>
      <dsp:spPr>
        <a:xfrm>
          <a:off x="6976997" y="0"/>
          <a:ext cx="1660285" cy="1327150"/>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ts val="0"/>
            </a:spcAft>
            <a:buNone/>
          </a:pPr>
          <a:r>
            <a:rPr lang="en-US" sz="1600" b="1" kern="1200" dirty="0">
              <a:latin typeface="Verdana" panose="020B0604030504040204" pitchFamily="34" charset="0"/>
              <a:ea typeface="Verdana" panose="020B0604030504040204" pitchFamily="34" charset="0"/>
            </a:rPr>
            <a:t>November 2023</a:t>
          </a:r>
        </a:p>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LCDGT has grown to 2185 terms</a:t>
          </a:r>
        </a:p>
      </dsp:txBody>
      <dsp:txXfrm>
        <a:off x="6976997" y="0"/>
        <a:ext cx="1660285" cy="1327150"/>
      </dsp:txXfrm>
    </dsp:sp>
    <dsp:sp modelId="{377F10F0-3121-4F0B-BA14-D239B20FF902}">
      <dsp:nvSpPr>
        <dsp:cNvPr id="0" name=""/>
        <dsp:cNvSpPr/>
      </dsp:nvSpPr>
      <dsp:spPr>
        <a:xfrm>
          <a:off x="7641246" y="1493043"/>
          <a:ext cx="331787" cy="331787"/>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B1FDB-E3AD-48E4-8EE3-B1FAD49509BD}">
      <dsp:nvSpPr>
        <dsp:cNvPr id="0" name=""/>
        <dsp:cNvSpPr/>
      </dsp:nvSpPr>
      <dsp:spPr>
        <a:xfrm>
          <a:off x="2531" y="592138"/>
          <a:ext cx="2213714" cy="2213714"/>
        </a:xfrm>
        <a:prstGeom prst="ellipse">
          <a:avLst/>
        </a:prstGeom>
        <a:solidFill>
          <a:schemeClr val="accent3"/>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1828" tIns="30480" rIns="12182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Verdana" panose="020B0604030504040204" pitchFamily="34" charset="0"/>
              <a:ea typeface="Verdana" panose="020B0604030504040204" pitchFamily="34" charset="0"/>
            </a:rPr>
            <a:t>LCDGT Advisory Group</a:t>
          </a:r>
        </a:p>
      </dsp:txBody>
      <dsp:txXfrm>
        <a:off x="326722" y="916329"/>
        <a:ext cx="1565332" cy="1565332"/>
      </dsp:txXfrm>
    </dsp:sp>
    <dsp:sp modelId="{43E066A9-152F-465C-A3E4-DF45A0E74B10}">
      <dsp:nvSpPr>
        <dsp:cNvPr id="0" name=""/>
        <dsp:cNvSpPr/>
      </dsp:nvSpPr>
      <dsp:spPr>
        <a:xfrm>
          <a:off x="1773502" y="592138"/>
          <a:ext cx="2213714" cy="2213714"/>
        </a:xfrm>
        <a:prstGeom prst="ellipse">
          <a:avLst/>
        </a:prstGeom>
        <a:solidFill>
          <a:schemeClr val="accent2">
            <a:lumMod val="75000"/>
            <a:alpha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1828" tIns="30480" rIns="12182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Verdana" panose="020B0604030504040204" pitchFamily="34" charset="0"/>
              <a:ea typeface="Verdana" panose="020B0604030504040204" pitchFamily="34" charset="0"/>
            </a:rPr>
            <a:t>Project Leaders</a:t>
          </a:r>
        </a:p>
      </dsp:txBody>
      <dsp:txXfrm>
        <a:off x="2097693" y="916329"/>
        <a:ext cx="1565332" cy="1565332"/>
      </dsp:txXfrm>
    </dsp:sp>
    <dsp:sp modelId="{57BB0965-3CB2-463D-BF11-7FEBF3A70B4C}">
      <dsp:nvSpPr>
        <dsp:cNvPr id="0" name=""/>
        <dsp:cNvSpPr/>
      </dsp:nvSpPr>
      <dsp:spPr>
        <a:xfrm>
          <a:off x="3544474" y="592138"/>
          <a:ext cx="2213714" cy="2213714"/>
        </a:xfrm>
        <a:prstGeom prst="ellipse">
          <a:avLst/>
        </a:prstGeom>
        <a:solidFill>
          <a:schemeClr val="accent2">
            <a:lumMod val="75000"/>
            <a:alpha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1828" tIns="30480" rIns="12182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Verdana" panose="020B0604030504040204" pitchFamily="34" charset="0"/>
              <a:ea typeface="Verdana" panose="020B0604030504040204" pitchFamily="34" charset="0"/>
            </a:rPr>
            <a:t>LCDGT Support Staff</a:t>
          </a:r>
        </a:p>
      </dsp:txBody>
      <dsp:txXfrm>
        <a:off x="3868665" y="916329"/>
        <a:ext cx="1565332" cy="156533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73D67-500D-44CA-A3AF-69A6EC6EB53E}"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BF6BB-1E35-4460-9E50-FFC4B3C9E2A3}" type="slidenum">
              <a:rPr lang="en-US" smtClean="0"/>
              <a:t>‹#›</a:t>
            </a:fld>
            <a:endParaRPr lang="en-US"/>
          </a:p>
        </p:txBody>
      </p:sp>
    </p:spTree>
    <p:extLst>
      <p:ext uri="{BB962C8B-B14F-4D97-AF65-F5344CB8AC3E}">
        <p14:creationId xmlns:p14="http://schemas.microsoft.com/office/powerpoint/2010/main" val="397558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160EA64-D806-43AC-9DF2-F8C432F32B4C}" type="datetimeFigureOut">
              <a:rPr lang="en-US" smtClean="0"/>
              <a:t>12/18/2023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A7A6979-0714-4377-B894-6BE4C2D6E202}"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88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147495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3497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3479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207034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4500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6181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5339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105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2914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9500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78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353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6988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39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0998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0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534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60EA64-D806-43AC-9DF2-F8C432F32B4C}" type="datetimeFigureOut">
              <a:rPr lang="en-US" smtClean="0"/>
              <a:t>12/18/2023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235838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vera@loc.gov" TargetMode="External"/><Relationship Id="rId2" Type="http://schemas.openxmlformats.org/officeDocument/2006/relationships/hyperlink" Target="mailto:hberthoud@loc.gov" TargetMode="External"/><Relationship Id="rId1" Type="http://schemas.openxmlformats.org/officeDocument/2006/relationships/slideLayout" Target="../slideLayouts/slideLayout2.xml"/><Relationship Id="rId4" Type="http://schemas.openxmlformats.org/officeDocument/2006/relationships/hyperlink" Target="mailto:lcdgt@loc.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latin typeface="Verdana" panose="020B0604030504040204" pitchFamily="34" charset="0"/>
                <a:ea typeface="Verdana" panose="020B0604030504040204" pitchFamily="34" charset="0"/>
                <a:cs typeface="Tahoma" panose="020B0604030504040204" pitchFamily="34" charset="0"/>
              </a:rPr>
              <a:t>LCDGT</a:t>
            </a:r>
          </a:p>
        </p:txBody>
      </p:sp>
      <p:sp>
        <p:nvSpPr>
          <p:cNvPr id="3" name="Subtitle 2"/>
          <p:cNvSpPr>
            <a:spLocks noGrp="1"/>
          </p:cNvSpPr>
          <p:nvPr>
            <p:ph type="subTitle" idx="1"/>
          </p:nvPr>
        </p:nvSpPr>
        <p:spPr/>
        <p:txBody>
          <a:bodyPr>
            <a:normAutofit/>
          </a:bodyPr>
          <a:lstStyle/>
          <a:p>
            <a:r>
              <a:rPr lang="en-US" sz="2600" dirty="0">
                <a:latin typeface="Verdana" panose="020B0604030504040204" pitchFamily="34" charset="0"/>
                <a:ea typeface="Verdana" panose="020B0604030504040204" pitchFamily="34" charset="0"/>
                <a:cs typeface="Tahoma" panose="020B0604030504040204" pitchFamily="34" charset="0"/>
              </a:rPr>
              <a:t>Library of Congress Demographic Group Terms</a:t>
            </a:r>
          </a:p>
        </p:txBody>
      </p:sp>
    </p:spTree>
    <p:extLst>
      <p:ext uri="{BB962C8B-B14F-4D97-AF65-F5344CB8AC3E}">
        <p14:creationId xmlns:p14="http://schemas.microsoft.com/office/powerpoint/2010/main" val="111083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Verdana" panose="020B0604030504040204" pitchFamily="34" charset="0"/>
                <a:ea typeface="Verdana" panose="020B0604030504040204" pitchFamily="34" charset="0"/>
              </a:rPr>
              <a:t>How to Use LCDGT in Cataloging</a:t>
            </a:r>
          </a:p>
        </p:txBody>
      </p:sp>
      <p:sp>
        <p:nvSpPr>
          <p:cNvPr id="3" name="Content Placeholder 2"/>
          <p:cNvSpPr>
            <a:spLocks noGrp="1"/>
          </p:cNvSpPr>
          <p:nvPr>
            <p:ph idx="1"/>
          </p:nvPr>
        </p:nvSpPr>
        <p:spPr>
          <a:xfrm>
            <a:off x="1295401" y="2556931"/>
            <a:ext cx="9601196" cy="3581401"/>
          </a:xfrm>
        </p:spPr>
        <p:txBody>
          <a:bodyPr>
            <a:normAutofit/>
          </a:bodyPr>
          <a:lstStyle/>
          <a:p>
            <a:pPr>
              <a:buClr>
                <a:schemeClr val="accent1">
                  <a:lumMod val="50000"/>
                </a:schemeClr>
              </a:buClr>
            </a:pPr>
            <a:r>
              <a:rPr lang="en-US" sz="2000" dirty="0">
                <a:latin typeface="Verdana" panose="020B0604030504040204" pitchFamily="34" charset="0"/>
                <a:ea typeface="Verdana" panose="020B0604030504040204" pitchFamily="34" charset="0"/>
              </a:rPr>
              <a:t>Catalogers may assign one or more demographic terms with which a person self-identifies and explicitly discloses. </a:t>
            </a:r>
            <a:r>
              <a:rPr lang="en-US" sz="2000" b="1" dirty="0">
                <a:latin typeface="Verdana" panose="020B0604030504040204" pitchFamily="34" charset="0"/>
                <a:ea typeface="Verdana" panose="020B0604030504040204" pitchFamily="34" charset="0"/>
              </a:rPr>
              <a:t>Self-identification is essential. </a:t>
            </a:r>
          </a:p>
          <a:p>
            <a:pPr>
              <a:buClr>
                <a:schemeClr val="accent1">
                  <a:lumMod val="50000"/>
                </a:schemeClr>
              </a:buClr>
            </a:pPr>
            <a:r>
              <a:rPr lang="en-US" sz="2000" dirty="0">
                <a:latin typeface="Verdana" panose="020B0604030504040204" pitchFamily="34" charset="0"/>
                <a:ea typeface="Verdana" panose="020B0604030504040204" pitchFamily="34" charset="0"/>
              </a:rPr>
              <a:t>LCDGT may be used in bibliographic and authority records.</a:t>
            </a:r>
          </a:p>
          <a:p>
            <a:pPr>
              <a:buClr>
                <a:schemeClr val="accent1">
                  <a:lumMod val="50000"/>
                </a:schemeClr>
              </a:buClr>
            </a:pPr>
            <a:r>
              <a:rPr lang="en-US" sz="2000" dirty="0">
                <a:latin typeface="Verdana" panose="020B0604030504040204" pitchFamily="34" charset="0"/>
                <a:ea typeface="Verdana" panose="020B0604030504040204" pitchFamily="34" charset="0"/>
              </a:rPr>
              <a:t>In bibliographic records, terms from LCDGT may appear in the 385 field to describe the intended audience of the resource, or in the 386 field to describe the creator/contributor of the resource.</a:t>
            </a:r>
          </a:p>
          <a:p>
            <a:pPr>
              <a:buClr>
                <a:schemeClr val="accent1">
                  <a:lumMod val="50000"/>
                </a:schemeClr>
              </a:buClr>
            </a:pPr>
            <a:r>
              <a:rPr lang="en-US" sz="2000" dirty="0">
                <a:latin typeface="Verdana" panose="020B0604030504040204" pitchFamily="34" charset="0"/>
                <a:ea typeface="Verdana" panose="020B0604030504040204" pitchFamily="34" charset="0"/>
              </a:rPr>
              <a:t>In name authority records (NARs) for persons, terms from LCDGT may appear as entity attributes in the 368 field (subfield $c) or the 374 field. </a:t>
            </a:r>
          </a:p>
        </p:txBody>
      </p:sp>
    </p:spTree>
    <p:extLst>
      <p:ext uri="{BB962C8B-B14F-4D97-AF65-F5344CB8AC3E}">
        <p14:creationId xmlns:p14="http://schemas.microsoft.com/office/powerpoint/2010/main" val="123853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7828"/>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82980" y="688374"/>
            <a:ext cx="10226038" cy="1303337"/>
          </a:xfrm>
        </p:spPr>
        <p:txBody>
          <a:bodyPr>
            <a:noAutofit/>
          </a:bodyPr>
          <a:lstStyle/>
          <a:p>
            <a:r>
              <a:rPr lang="en-US" sz="3200" dirty="0">
                <a:latin typeface="Verdana" panose="020B0604030504040204" pitchFamily="34" charset="0"/>
                <a:ea typeface="Verdana" panose="020B0604030504040204" pitchFamily="34" charset="0"/>
              </a:rPr>
              <a:t>Example: </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Intended Audience in a Bibliographic Record</a:t>
            </a:r>
            <a:endParaRPr lang="en-US" sz="3200" u="sng" dirty="0">
              <a:latin typeface="Verdana" panose="020B0604030504040204" pitchFamily="34" charset="0"/>
              <a:ea typeface="Verdana" panose="020B0604030504040204" pitchFamily="34" charset="0"/>
            </a:endParaRPr>
          </a:p>
        </p:txBody>
      </p:sp>
      <p:graphicFrame>
        <p:nvGraphicFramePr>
          <p:cNvPr id="7" name="Table 6">
            <a:extLst>
              <a:ext uri="{FF2B5EF4-FFF2-40B4-BE49-F238E27FC236}">
                <a16:creationId xmlns:a16="http://schemas.microsoft.com/office/drawing/2014/main" id="{C859314A-955F-ABF2-ECB7-FF9474DAAF21}"/>
              </a:ext>
            </a:extLst>
          </p:cNvPr>
          <p:cNvGraphicFramePr>
            <a:graphicFrameLocks noGrp="1"/>
          </p:cNvGraphicFramePr>
          <p:nvPr>
            <p:extLst>
              <p:ext uri="{D42A27DB-BD31-4B8C-83A1-F6EECF244321}">
                <p14:modId xmlns:p14="http://schemas.microsoft.com/office/powerpoint/2010/main" val="3013717957"/>
              </p:ext>
            </p:extLst>
          </p:nvPr>
        </p:nvGraphicFramePr>
        <p:xfrm>
          <a:off x="982980" y="1981902"/>
          <a:ext cx="10226039" cy="4177910"/>
        </p:xfrm>
        <a:graphic>
          <a:graphicData uri="http://schemas.openxmlformats.org/drawingml/2006/table">
            <a:tbl>
              <a:tblPr firstRow="1" firstCol="1" bandRow="1"/>
              <a:tblGrid>
                <a:gridCol w="776660">
                  <a:extLst>
                    <a:ext uri="{9D8B030D-6E8A-4147-A177-3AD203B41FA5}">
                      <a16:colId xmlns:a16="http://schemas.microsoft.com/office/drawing/2014/main" val="2500330152"/>
                    </a:ext>
                  </a:extLst>
                </a:gridCol>
                <a:gridCol w="302035">
                  <a:extLst>
                    <a:ext uri="{9D8B030D-6E8A-4147-A177-3AD203B41FA5}">
                      <a16:colId xmlns:a16="http://schemas.microsoft.com/office/drawing/2014/main" val="3035766722"/>
                    </a:ext>
                  </a:extLst>
                </a:gridCol>
                <a:gridCol w="302035">
                  <a:extLst>
                    <a:ext uri="{9D8B030D-6E8A-4147-A177-3AD203B41FA5}">
                      <a16:colId xmlns:a16="http://schemas.microsoft.com/office/drawing/2014/main" val="3943563296"/>
                    </a:ext>
                  </a:extLst>
                </a:gridCol>
                <a:gridCol w="8845309">
                  <a:extLst>
                    <a:ext uri="{9D8B030D-6E8A-4147-A177-3AD203B41FA5}">
                      <a16:colId xmlns:a16="http://schemas.microsoft.com/office/drawing/2014/main" val="2198401394"/>
                    </a:ext>
                  </a:extLst>
                </a:gridCol>
              </a:tblGrid>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010</a:t>
                      </a:r>
                    </a:p>
                  </a:txBody>
                  <a:tcPr marL="59179" marR="59179" marT="821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‡a 2020560510</a:t>
                      </a:r>
                    </a:p>
                  </a:txBody>
                  <a:tcPr marL="59179" marR="59179" marT="821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7927459"/>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100</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1</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‡a Isenberg, Rex, ‡d 1987- ‡e composer.</a:t>
                      </a: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4403041"/>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245</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1</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0</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‡a Hear, o Israel : ‡b SATB chorus and organ or piano / ‡c Rex Isenberg.</a:t>
                      </a: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86336950"/>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300</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‡a 1 score (12 pages) ; ‡c 26 cm</a:t>
                      </a: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73611036"/>
                  </a:ext>
                </a:extLst>
              </a:tr>
              <a:tr h="320157">
                <a:tc>
                  <a:txBody>
                    <a:bodyPr/>
                    <a:lstStyle/>
                    <a:p>
                      <a:pPr marL="0" marR="0">
                        <a:lnSpc>
                          <a:spcPct val="107000"/>
                        </a:lnSpc>
                        <a:spcBef>
                          <a:spcPts val="0"/>
                        </a:spcBef>
                        <a:spcAft>
                          <a:spcPts val="800"/>
                        </a:spcAft>
                      </a:pPr>
                      <a:r>
                        <a:rPr lang="en-US" sz="1800" kern="100">
                          <a:solidFill>
                            <a:srgbClr val="000000"/>
                          </a:solidFill>
                          <a:effectLst/>
                          <a:latin typeface="Calibri" panose="020F0502020204030204" pitchFamily="34" charset="0"/>
                          <a:ea typeface="DengXian" panose="02010600030101010101" pitchFamily="2" charset="-122"/>
                          <a:cs typeface="Calibri" panose="020F0502020204030204" pitchFamily="34" charset="0"/>
                        </a:rPr>
                        <a:t>385</a:t>
                      </a:r>
                      <a:endParaRPr lang="en-US" sz="1800" kern="100">
                        <a:effectLst/>
                        <a:latin typeface="Calibri" panose="020F0502020204030204" pitchFamily="34" charset="0"/>
                        <a:ea typeface="DengXian" panose="02010600030101010101" pitchFamily="2" charset="-122"/>
                        <a:cs typeface="Calibri" panose="020F0502020204030204" pitchFamily="34" charset="0"/>
                      </a:endParaRPr>
                    </a:p>
                  </a:txBody>
                  <a:tcPr marL="59179" marR="59179" marT="8219" marB="0">
                    <a:lnL w="12700" cap="flat" cmpd="sng" algn="ctr">
                      <a:solidFill>
                        <a:srgbClr val="000000"/>
                      </a:solidFill>
                      <a:prstDash val="solid"/>
                      <a:round/>
                      <a:headEnd type="none" w="med" len="med"/>
                      <a:tailEnd type="none" w="med" len="med"/>
                    </a:lnL>
                    <a:lnR>
                      <a:noFill/>
                    </a:lnR>
                    <a:lnT>
                      <a:noFill/>
                    </a:lnT>
                    <a:lnB>
                      <a:noFill/>
                    </a:lnB>
                    <a:solidFill>
                      <a:srgbClr val="C1D66B"/>
                    </a:solidFill>
                  </a:tcPr>
                </a:tc>
                <a:tc>
                  <a:txBody>
                    <a:bodyPr/>
                    <a:lstStyle/>
                    <a:p>
                      <a:pPr marL="0" marR="0">
                        <a:lnSpc>
                          <a:spcPct val="107000"/>
                        </a:lnSpc>
                        <a:spcBef>
                          <a:spcPts val="0"/>
                        </a:spcBef>
                        <a:spcAft>
                          <a:spcPts val="800"/>
                        </a:spcAft>
                      </a:pPr>
                      <a:r>
                        <a:rPr lang="en-US" sz="1800" kern="10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US" sz="1800" kern="100">
                        <a:effectLst/>
                        <a:latin typeface="Calibri" panose="020F0502020204030204" pitchFamily="34" charset="0"/>
                        <a:ea typeface="DengXian" panose="02010600030101010101" pitchFamily="2" charset="-122"/>
                        <a:cs typeface="Calibri" panose="020F0502020204030204" pitchFamily="34" charset="0"/>
                      </a:endParaRPr>
                    </a:p>
                  </a:txBody>
                  <a:tcPr marL="59179" marR="59179" marT="8219" marB="0">
                    <a:lnL>
                      <a:noFill/>
                    </a:lnL>
                    <a:lnR>
                      <a:noFill/>
                    </a:lnR>
                    <a:lnT>
                      <a:noFill/>
                    </a:lnT>
                    <a:lnB>
                      <a:noFill/>
                    </a:lnB>
                    <a:solidFill>
                      <a:srgbClr val="C1D66B"/>
                    </a:solidFill>
                  </a:tcPr>
                </a:tc>
                <a:tc>
                  <a:txBody>
                    <a:bodyPr/>
                    <a:lstStyle/>
                    <a:p>
                      <a:pPr marL="0" marR="0">
                        <a:lnSpc>
                          <a:spcPct val="107000"/>
                        </a:lnSpc>
                        <a:spcBef>
                          <a:spcPts val="0"/>
                        </a:spcBef>
                        <a:spcAft>
                          <a:spcPts val="800"/>
                        </a:spcAft>
                      </a:pPr>
                      <a:r>
                        <a:rPr lang="en-US" sz="1800" kern="10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US" sz="1800" kern="100">
                        <a:effectLst/>
                        <a:latin typeface="Calibri" panose="020F0502020204030204" pitchFamily="34" charset="0"/>
                        <a:ea typeface="DengXian" panose="02010600030101010101" pitchFamily="2" charset="-122"/>
                        <a:cs typeface="Calibri" panose="020F0502020204030204" pitchFamily="34" charset="0"/>
                      </a:endParaRPr>
                    </a:p>
                  </a:txBody>
                  <a:tcPr marL="59179" marR="59179" marT="8219" marB="0">
                    <a:lnL>
                      <a:noFill/>
                    </a:lnL>
                    <a:lnR>
                      <a:noFill/>
                    </a:lnR>
                    <a:lnT>
                      <a:noFill/>
                    </a:lnT>
                    <a:lnB>
                      <a:noFill/>
                    </a:lnB>
                    <a:solidFill>
                      <a:srgbClr val="C1D66B"/>
                    </a:solidFill>
                  </a:tcPr>
                </a:tc>
                <a:tc>
                  <a:txBody>
                    <a:bodyPr/>
                    <a:lstStyle/>
                    <a:p>
                      <a:pPr marL="0" marR="0">
                        <a:lnSpc>
                          <a:spcPct val="107000"/>
                        </a:lnSpc>
                        <a:spcBef>
                          <a:spcPts val="0"/>
                        </a:spcBef>
                        <a:spcAft>
                          <a:spcPts val="800"/>
                        </a:spcAft>
                      </a:pPr>
                      <a:r>
                        <a:rPr lang="en-US" sz="1800" kern="100">
                          <a:solidFill>
                            <a:srgbClr val="000000"/>
                          </a:solidFill>
                          <a:effectLst/>
                          <a:latin typeface="Calibri" panose="020F0502020204030204" pitchFamily="34" charset="0"/>
                          <a:ea typeface="DengXian" panose="02010600030101010101" pitchFamily="2" charset="-122"/>
                          <a:cs typeface="Calibri" panose="020F0502020204030204" pitchFamily="34" charset="0"/>
                        </a:rPr>
                        <a:t>‡a Jews ‡a Christians ‡2 lcdgt</a:t>
                      </a:r>
                      <a:endParaRPr lang="en-US" sz="1800" kern="100">
                        <a:effectLst/>
                        <a:latin typeface="Calibri" panose="020F0502020204030204" pitchFamily="34" charset="0"/>
                        <a:ea typeface="DengXian" panose="02010600030101010101" pitchFamily="2" charset="-122"/>
                        <a:cs typeface="Calibri" panose="020F0502020204030204" pitchFamily="34" charset="0"/>
                      </a:endParaRPr>
                    </a:p>
                  </a:txBody>
                  <a:tcPr marL="59179" marR="59179" marT="8219" marB="0">
                    <a:lnL>
                      <a:noFill/>
                    </a:lnL>
                    <a:lnR w="12700" cap="flat" cmpd="sng" algn="ctr">
                      <a:solidFill>
                        <a:srgbClr val="000000"/>
                      </a:solidFill>
                      <a:prstDash val="solid"/>
                      <a:round/>
                      <a:headEnd type="none" w="med" len="med"/>
                      <a:tailEnd type="none" w="med" len="med"/>
                    </a:lnR>
                    <a:lnT>
                      <a:noFill/>
                    </a:lnT>
                    <a:lnB>
                      <a:noFill/>
                    </a:lnB>
                    <a:solidFill>
                      <a:srgbClr val="C1D66B"/>
                    </a:solidFill>
                  </a:tcPr>
                </a:tc>
                <a:extLst>
                  <a:ext uri="{0D108BD9-81ED-4DB2-BD59-A6C34878D82A}">
                    <a16:rowId xmlns:a16="http://schemas.microsoft.com/office/drawing/2014/main" val="3501643546"/>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500</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‡a Setting of the Sh'ma and V'ahavta prayers from the Jewish tradition.</a:t>
                      </a: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2093898"/>
                  </a:ext>
                </a:extLst>
              </a:tr>
              <a:tr h="656183">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500</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‡a "The text is presented in a joyous, triumphal setting in celebration of God's glory, which is suitable for </a:t>
                      </a:r>
                      <a:r>
                        <a:rPr lang="en-US" sz="1800" b="1" kern="100" dirty="0">
                          <a:effectLst/>
                          <a:latin typeface="Calibri" panose="020F0502020204030204" pitchFamily="34" charset="0"/>
                          <a:ea typeface="DengXian" panose="02010600030101010101" pitchFamily="2" charset="-122"/>
                          <a:cs typeface="Calibri" panose="020F0502020204030204" pitchFamily="34" charset="0"/>
                        </a:rPr>
                        <a:t>Christian and Jewish contexts alike</a:t>
                      </a:r>
                      <a:r>
                        <a:rPr lang="en-US" sz="1800" kern="100" dirty="0">
                          <a:effectLst/>
                          <a:latin typeface="Calibri" panose="020F0502020204030204" pitchFamily="34" charset="0"/>
                          <a:ea typeface="DengXian" panose="02010600030101010101" pitchFamily="2" charset="-122"/>
                          <a:cs typeface="Calibri" panose="020F0502020204030204" pitchFamily="34" charset="0"/>
                        </a:rPr>
                        <a:t>"--Program note.</a:t>
                      </a: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0617141"/>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650</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0</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‡a Choruses, Sacred (Mixed voices, 4 parts) with organ.</a:t>
                      </a: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85499097"/>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650</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0</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‡a Choruses, Sacred (Mixed voices, 4 parts) with piano.</a:t>
                      </a: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5166223"/>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650</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0</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‡a Jews ‡v Music.</a:t>
                      </a: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0784106"/>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655</a:t>
                      </a:r>
                    </a:p>
                  </a:txBody>
                  <a:tcPr marL="59179" marR="59179" marT="8219"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7</a:t>
                      </a:r>
                    </a:p>
                  </a:txBody>
                  <a:tcPr marL="59179" marR="59179" marT="8219" marB="0">
                    <a:lnL>
                      <a:noFill/>
                    </a:lnL>
                    <a:lnR>
                      <a:noFill/>
                    </a:lnR>
                    <a:lnT>
                      <a:noFill/>
                    </a:lnT>
                    <a:lnB>
                      <a:noFill/>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‡a Sacred music. ‡2 </a:t>
                      </a:r>
                      <a:r>
                        <a:rPr lang="en-US" sz="1800" kern="100" dirty="0" err="1">
                          <a:effectLst/>
                          <a:latin typeface="Calibri" panose="020F0502020204030204" pitchFamily="34" charset="0"/>
                          <a:ea typeface="DengXian" panose="02010600030101010101" pitchFamily="2" charset="-122"/>
                          <a:cs typeface="Calibri" panose="020F0502020204030204" pitchFamily="34" charset="0"/>
                        </a:rPr>
                        <a:t>lcgft</a:t>
                      </a:r>
                      <a:endParaRPr lang="en-US" sz="1800" kern="100" dirty="0">
                        <a:effectLst/>
                        <a:latin typeface="Calibri" panose="020F0502020204030204" pitchFamily="34" charset="0"/>
                        <a:ea typeface="DengXian" panose="02010600030101010101" pitchFamily="2" charset="-122"/>
                        <a:cs typeface="Calibri" panose="020F0502020204030204" pitchFamily="34" charset="0"/>
                      </a:endParaRPr>
                    </a:p>
                  </a:txBody>
                  <a:tcPr marL="59179" marR="59179" marT="8219"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585322"/>
                  </a:ext>
                </a:extLst>
              </a:tr>
              <a:tr h="320157">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655</a:t>
                      </a:r>
                    </a:p>
                  </a:txBody>
                  <a:tcPr marL="59179" marR="59179" marT="8219"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 </a:t>
                      </a:r>
                    </a:p>
                  </a:txBody>
                  <a:tcPr marL="59179" marR="59179" marT="8219"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Calibri" panose="020F0502020204030204" pitchFamily="34" charset="0"/>
                          <a:ea typeface="DengXian" panose="02010600030101010101" pitchFamily="2" charset="-122"/>
                          <a:cs typeface="Calibri" panose="020F0502020204030204" pitchFamily="34" charset="0"/>
                        </a:rPr>
                        <a:t>7</a:t>
                      </a:r>
                    </a:p>
                  </a:txBody>
                  <a:tcPr marL="59179" marR="59179" marT="8219"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‡a Scores. ‡2 </a:t>
                      </a:r>
                      <a:r>
                        <a:rPr lang="en-US" sz="1800" kern="100" dirty="0" err="1">
                          <a:effectLst/>
                          <a:latin typeface="Calibri" panose="020F0502020204030204" pitchFamily="34" charset="0"/>
                          <a:ea typeface="DengXian" panose="02010600030101010101" pitchFamily="2" charset="-122"/>
                          <a:cs typeface="Calibri" panose="020F0502020204030204" pitchFamily="34" charset="0"/>
                        </a:rPr>
                        <a:t>lcgft</a:t>
                      </a:r>
                      <a:endParaRPr lang="en-US" sz="1800" kern="100" dirty="0">
                        <a:effectLst/>
                        <a:latin typeface="Calibri" panose="020F0502020204030204" pitchFamily="34" charset="0"/>
                        <a:ea typeface="DengXian" panose="02010600030101010101" pitchFamily="2" charset="-122"/>
                        <a:cs typeface="Calibri" panose="020F0502020204030204" pitchFamily="34" charset="0"/>
                      </a:endParaRPr>
                    </a:p>
                  </a:txBody>
                  <a:tcPr marL="59179" marR="59179" marT="8219"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211499"/>
                  </a:ext>
                </a:extLst>
              </a:tr>
            </a:tbl>
          </a:graphicData>
        </a:graphic>
      </p:graphicFrame>
    </p:spTree>
    <p:extLst>
      <p:ext uri="{BB962C8B-B14F-4D97-AF65-F5344CB8AC3E}">
        <p14:creationId xmlns:p14="http://schemas.microsoft.com/office/powerpoint/2010/main" val="83525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782319" y="586774"/>
            <a:ext cx="10627361" cy="1150585"/>
          </a:xfrm>
        </p:spPr>
        <p:txBody>
          <a:bodyPr>
            <a:noAutofit/>
          </a:bodyPr>
          <a:lstStyle/>
          <a:p>
            <a:r>
              <a:rPr lang="en-US" sz="2800" dirty="0">
                <a:latin typeface="Verdana" panose="020B0604030504040204" pitchFamily="34" charset="0"/>
                <a:ea typeface="Verdana" panose="020B0604030504040204" pitchFamily="34" charset="0"/>
              </a:rPr>
              <a:t>Example: </a:t>
            </a:r>
            <a:br>
              <a:rPr lang="en-US" sz="2800" dirty="0">
                <a:latin typeface="Verdana" panose="020B0604030504040204" pitchFamily="34" charset="0"/>
                <a:ea typeface="Verdana" panose="020B0604030504040204" pitchFamily="34" charset="0"/>
              </a:rPr>
            </a:br>
            <a:r>
              <a:rPr lang="en-US" sz="2800" dirty="0">
                <a:latin typeface="Verdana" panose="020B0604030504040204" pitchFamily="34" charset="0"/>
                <a:ea typeface="Verdana" panose="020B0604030504040204" pitchFamily="34" charset="0"/>
              </a:rPr>
              <a:t>Creator Characteristics in a Bibliographic Record</a:t>
            </a:r>
            <a:endParaRPr lang="en-US" sz="2800" u="sng" dirty="0">
              <a:latin typeface="Verdana" panose="020B0604030504040204" pitchFamily="34" charset="0"/>
              <a:ea typeface="Verdana" panose="020B0604030504040204" pitchFamily="34" charset="0"/>
            </a:endParaRPr>
          </a:p>
        </p:txBody>
      </p:sp>
      <p:graphicFrame>
        <p:nvGraphicFramePr>
          <p:cNvPr id="2" name="Table 1">
            <a:extLst>
              <a:ext uri="{FF2B5EF4-FFF2-40B4-BE49-F238E27FC236}">
                <a16:creationId xmlns:a16="http://schemas.microsoft.com/office/drawing/2014/main" id="{D5B51C0A-96C7-F6D9-CC8D-648FF4C49A35}"/>
              </a:ext>
            </a:extLst>
          </p:cNvPr>
          <p:cNvGraphicFramePr>
            <a:graphicFrameLocks noGrp="1"/>
          </p:cNvGraphicFramePr>
          <p:nvPr>
            <p:extLst>
              <p:ext uri="{D42A27DB-BD31-4B8C-83A1-F6EECF244321}">
                <p14:modId xmlns:p14="http://schemas.microsoft.com/office/powerpoint/2010/main" val="3501694138"/>
              </p:ext>
            </p:extLst>
          </p:nvPr>
        </p:nvGraphicFramePr>
        <p:xfrm>
          <a:off x="782320" y="1737710"/>
          <a:ext cx="10627362" cy="4398925"/>
        </p:xfrm>
        <a:graphic>
          <a:graphicData uri="http://schemas.openxmlformats.org/drawingml/2006/table">
            <a:tbl>
              <a:tblPr firstRow="1" firstCol="1" bandRow="1"/>
              <a:tblGrid>
                <a:gridCol w="399294">
                  <a:extLst>
                    <a:ext uri="{9D8B030D-6E8A-4147-A177-3AD203B41FA5}">
                      <a16:colId xmlns:a16="http://schemas.microsoft.com/office/drawing/2014/main" val="3573739005"/>
                    </a:ext>
                  </a:extLst>
                </a:gridCol>
                <a:gridCol w="245720">
                  <a:extLst>
                    <a:ext uri="{9D8B030D-6E8A-4147-A177-3AD203B41FA5}">
                      <a16:colId xmlns:a16="http://schemas.microsoft.com/office/drawing/2014/main" val="1041886165"/>
                    </a:ext>
                  </a:extLst>
                </a:gridCol>
                <a:gridCol w="215005">
                  <a:extLst>
                    <a:ext uri="{9D8B030D-6E8A-4147-A177-3AD203B41FA5}">
                      <a16:colId xmlns:a16="http://schemas.microsoft.com/office/drawing/2014/main" val="1766698028"/>
                    </a:ext>
                  </a:extLst>
                </a:gridCol>
                <a:gridCol w="9767343">
                  <a:extLst>
                    <a:ext uri="{9D8B030D-6E8A-4147-A177-3AD203B41FA5}">
                      <a16:colId xmlns:a16="http://schemas.microsoft.com/office/drawing/2014/main" val="3075231481"/>
                    </a:ext>
                  </a:extLst>
                </a:gridCol>
              </a:tblGrid>
              <a:tr h="295566">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010</a:t>
                      </a:r>
                    </a:p>
                  </a:txBody>
                  <a:tcPr marL="52684" marR="52684" marT="7317"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 </a:t>
                      </a:r>
                    </a:p>
                  </a:txBody>
                  <a:tcPr marL="52684" marR="52684" marT="7317"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 </a:t>
                      </a:r>
                    </a:p>
                  </a:txBody>
                  <a:tcPr marL="52684" marR="52684" marT="7317"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‡a 2017934703</a:t>
                      </a:r>
                    </a:p>
                  </a:txBody>
                  <a:tcPr marL="52684" marR="52684" marT="7317"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9053484"/>
                  </a:ext>
                </a:extLst>
              </a:tr>
              <a:tr h="295566">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100</a:t>
                      </a:r>
                    </a:p>
                  </a:txBody>
                  <a:tcPr marL="52684" marR="52684" marT="7317"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1</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 </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‡a Melvin, Leland, ‡d 1964- ‡e author.</a:t>
                      </a:r>
                    </a:p>
                  </a:txBody>
                  <a:tcPr marL="52684" marR="52684" marT="7317"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5933371"/>
                  </a:ext>
                </a:extLst>
              </a:tr>
              <a:tr h="295566">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245</a:t>
                      </a:r>
                    </a:p>
                  </a:txBody>
                  <a:tcPr marL="52684" marR="52684" marT="7317"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1</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0</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‡a Chasing space / ‡c by Leland Melvin.</a:t>
                      </a:r>
                    </a:p>
                  </a:txBody>
                  <a:tcPr marL="52684" marR="52684" marT="7317"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36751969"/>
                  </a:ext>
                </a:extLst>
              </a:tr>
              <a:tr h="295566">
                <a:tc>
                  <a:txBody>
                    <a:bodyPr/>
                    <a:lstStyle/>
                    <a:p>
                      <a:pPr marL="0" marR="0">
                        <a:lnSpc>
                          <a:spcPct val="107000"/>
                        </a:lnSpc>
                        <a:spcBef>
                          <a:spcPts val="0"/>
                        </a:spcBef>
                        <a:spcAft>
                          <a:spcPts val="800"/>
                        </a:spcAft>
                      </a:pPr>
                      <a:r>
                        <a:rPr lang="en-US" sz="1400" kern="100">
                          <a:solidFill>
                            <a:srgbClr val="000000"/>
                          </a:solidFill>
                          <a:effectLst/>
                          <a:latin typeface="Calibri" panose="020F0502020204030204" pitchFamily="34" charset="0"/>
                          <a:ea typeface="DengXian" panose="02010600030101010101" pitchFamily="2" charset="-122"/>
                          <a:cs typeface="Arial" panose="020B0604020202020204" pitchFamily="34" charset="0"/>
                        </a:rPr>
                        <a:t>385</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52684" marR="52684" marT="7317"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nSpc>
                          <a:spcPct val="107000"/>
                        </a:lnSpc>
                        <a:spcBef>
                          <a:spcPts val="0"/>
                        </a:spcBef>
                        <a:spcAft>
                          <a:spcPts val="800"/>
                        </a:spcAft>
                      </a:pPr>
                      <a:r>
                        <a:rPr lang="en-US" sz="1400" kern="10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52684" marR="52684" marT="7317" marB="0">
                    <a:lnL>
                      <a:noFill/>
                    </a:lnL>
                    <a:lnR>
                      <a:noFill/>
                    </a:lnR>
                    <a:lnT>
                      <a:noFill/>
                    </a:lnT>
                    <a:lnB>
                      <a:noFill/>
                    </a:lnB>
                    <a:noFill/>
                  </a:tcPr>
                </a:tc>
                <a:tc>
                  <a:txBody>
                    <a:bodyPr/>
                    <a:lstStyle/>
                    <a:p>
                      <a:pPr marL="0" marR="0">
                        <a:lnSpc>
                          <a:spcPct val="107000"/>
                        </a:lnSpc>
                        <a:spcBef>
                          <a:spcPts val="0"/>
                        </a:spcBef>
                        <a:spcAft>
                          <a:spcPts val="800"/>
                        </a:spcAft>
                      </a:pPr>
                      <a:r>
                        <a:rPr lang="en-US" sz="1400" kern="10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52684" marR="52684" marT="7317" marB="0">
                    <a:lnL>
                      <a:noFill/>
                    </a:lnL>
                    <a:lnR>
                      <a:noFill/>
                    </a:lnR>
                    <a:lnT>
                      <a:noFill/>
                    </a:lnT>
                    <a:lnB>
                      <a:noFill/>
                    </a:lnB>
                    <a:noFill/>
                  </a:tcPr>
                </a:tc>
                <a:tc>
                  <a:txBody>
                    <a:bodyPr/>
                    <a:lstStyle/>
                    <a:p>
                      <a:pPr marL="0" marR="0">
                        <a:lnSpc>
                          <a:spcPct val="107000"/>
                        </a:lnSpc>
                        <a:spcBef>
                          <a:spcPts val="0"/>
                        </a:spcBef>
                        <a:spcAft>
                          <a:spcPts val="800"/>
                        </a:spcAft>
                      </a:pPr>
                      <a:r>
                        <a:rPr lang="en-US" sz="14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 Preteens ‡a Middle school students ‡2 </a:t>
                      </a:r>
                      <a:r>
                        <a:rPr lang="en-US" sz="1400" kern="1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lcdgt</a:t>
                      </a:r>
                      <a:endParaRPr lang="en-US" sz="1400" kern="100" dirty="0">
                        <a:effectLst/>
                        <a:latin typeface="Calibri" panose="020F0502020204030204" pitchFamily="34" charset="0"/>
                        <a:ea typeface="DengXian" panose="02010600030101010101" pitchFamily="2" charset="-122"/>
                        <a:cs typeface="Arial" panose="020B0604020202020204" pitchFamily="34" charset="0"/>
                      </a:endParaRPr>
                    </a:p>
                  </a:txBody>
                  <a:tcPr marL="52684" marR="52684" marT="7317"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12717811"/>
                  </a:ext>
                </a:extLst>
              </a:tr>
              <a:tr h="295566">
                <a:tc>
                  <a:txBody>
                    <a:bodyPr/>
                    <a:lstStyle/>
                    <a:p>
                      <a:pPr marL="0" marR="0">
                        <a:lnSpc>
                          <a:spcPct val="107000"/>
                        </a:lnSpc>
                        <a:spcBef>
                          <a:spcPts val="0"/>
                        </a:spcBef>
                        <a:spcAft>
                          <a:spcPts val="800"/>
                        </a:spcAft>
                      </a:pPr>
                      <a:r>
                        <a:rPr lang="en-US" sz="1400" kern="100">
                          <a:solidFill>
                            <a:srgbClr val="000000"/>
                          </a:solidFill>
                          <a:effectLst/>
                          <a:latin typeface="Calibri" panose="020F0502020204030204" pitchFamily="34" charset="0"/>
                          <a:ea typeface="DengXian" panose="02010600030101010101" pitchFamily="2" charset="-122"/>
                          <a:cs typeface="Arial" panose="020B0604020202020204" pitchFamily="34" charset="0"/>
                        </a:rPr>
                        <a:t>386</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52684" marR="52684" marT="7317" marB="0">
                    <a:lnL w="12700" cap="flat" cmpd="sng" algn="ctr">
                      <a:solidFill>
                        <a:srgbClr val="000000"/>
                      </a:solidFill>
                      <a:prstDash val="solid"/>
                      <a:round/>
                      <a:headEnd type="none" w="med" len="med"/>
                      <a:tailEnd type="none" w="med" len="med"/>
                    </a:lnL>
                    <a:lnR>
                      <a:noFill/>
                    </a:lnR>
                    <a:lnT>
                      <a:noFill/>
                    </a:lnT>
                    <a:lnB>
                      <a:noFill/>
                    </a:lnB>
                    <a:solidFill>
                      <a:srgbClr val="8EAADB"/>
                    </a:solidFill>
                  </a:tcPr>
                </a:tc>
                <a:tc>
                  <a:txBody>
                    <a:bodyPr/>
                    <a:lstStyle/>
                    <a:p>
                      <a:pPr marL="0" marR="0">
                        <a:lnSpc>
                          <a:spcPct val="107000"/>
                        </a:lnSpc>
                        <a:spcBef>
                          <a:spcPts val="0"/>
                        </a:spcBef>
                        <a:spcAft>
                          <a:spcPts val="800"/>
                        </a:spcAft>
                      </a:pPr>
                      <a:r>
                        <a:rPr lang="en-US" sz="1400" kern="10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52684" marR="52684" marT="7317" marB="0">
                    <a:lnL>
                      <a:noFill/>
                    </a:lnL>
                    <a:lnR>
                      <a:noFill/>
                    </a:lnR>
                    <a:lnT>
                      <a:noFill/>
                    </a:lnT>
                    <a:lnB>
                      <a:noFill/>
                    </a:lnB>
                    <a:solidFill>
                      <a:srgbClr val="8EAADB"/>
                    </a:solidFill>
                  </a:tcPr>
                </a:tc>
                <a:tc>
                  <a:txBody>
                    <a:bodyPr/>
                    <a:lstStyle/>
                    <a:p>
                      <a:pPr marL="0" marR="0">
                        <a:lnSpc>
                          <a:spcPct val="107000"/>
                        </a:lnSpc>
                        <a:spcBef>
                          <a:spcPts val="0"/>
                        </a:spcBef>
                        <a:spcAft>
                          <a:spcPts val="800"/>
                        </a:spcAft>
                      </a:pPr>
                      <a:r>
                        <a:rPr lang="en-US" sz="1400" kern="10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52684" marR="52684" marT="7317" marB="0">
                    <a:lnL>
                      <a:noFill/>
                    </a:lnL>
                    <a:lnR>
                      <a:noFill/>
                    </a:lnR>
                    <a:lnT>
                      <a:noFill/>
                    </a:lnT>
                    <a:lnB>
                      <a:noFill/>
                    </a:lnB>
                    <a:solidFill>
                      <a:srgbClr val="8EAADB"/>
                    </a:solidFill>
                  </a:tcPr>
                </a:tc>
                <a:tc>
                  <a:txBody>
                    <a:bodyPr/>
                    <a:lstStyle/>
                    <a:p>
                      <a:pPr marL="0" marR="0">
                        <a:lnSpc>
                          <a:spcPct val="107000"/>
                        </a:lnSpc>
                        <a:spcBef>
                          <a:spcPts val="0"/>
                        </a:spcBef>
                        <a:spcAft>
                          <a:spcPts val="800"/>
                        </a:spcAft>
                      </a:pPr>
                      <a:r>
                        <a:rPr lang="en-US" sz="1400" kern="100">
                          <a:solidFill>
                            <a:srgbClr val="000000"/>
                          </a:solidFill>
                          <a:effectLst/>
                          <a:latin typeface="Calibri" panose="020F0502020204030204" pitchFamily="34" charset="0"/>
                          <a:ea typeface="DengXian" panose="02010600030101010101" pitchFamily="2" charset="-122"/>
                          <a:cs typeface="Arial" panose="020B0604020202020204" pitchFamily="34" charset="0"/>
                        </a:rPr>
                        <a:t>‡a Astronauts ‡a Football players ‡a African Americans ‡2 lcdgt</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52684" marR="52684" marT="7317" marB="0">
                    <a:lnL>
                      <a:noFill/>
                    </a:lnL>
                    <a:lnR w="12700" cap="flat" cmpd="sng" algn="ctr">
                      <a:solidFill>
                        <a:srgbClr val="000000"/>
                      </a:solidFill>
                      <a:prstDash val="solid"/>
                      <a:round/>
                      <a:headEnd type="none" w="med" len="med"/>
                      <a:tailEnd type="none" w="med" len="med"/>
                    </a:lnR>
                    <a:lnT>
                      <a:noFill/>
                    </a:lnT>
                    <a:lnB>
                      <a:noFill/>
                    </a:lnB>
                    <a:solidFill>
                      <a:srgbClr val="8EAADB"/>
                    </a:solidFill>
                  </a:tcPr>
                </a:tc>
                <a:extLst>
                  <a:ext uri="{0D108BD9-81ED-4DB2-BD59-A6C34878D82A}">
                    <a16:rowId xmlns:a16="http://schemas.microsoft.com/office/drawing/2014/main" val="1739598039"/>
                  </a:ext>
                </a:extLst>
              </a:tr>
              <a:tr h="1443265">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520</a:t>
                      </a:r>
                    </a:p>
                  </a:txBody>
                  <a:tcPr marL="52684" marR="52684" marT="7317"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 </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 </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‡a When the former Detroit Lion's football career was cut short by an injury, Leland Marvin didn't waste time mourning his broken dream. Instead, he found a new one -- something completely out of this world. He joined NASA, braved an injury that nearly left him permanently deaf, and traveled to space on the shuttle Atlantis to help build the International Space Station. He also found time to write songs with will.i.am, work with Serena Williams, and appear in television shows like The Dog Whisperer, Top Chef, and Child Genius. Leland's story introduces readers to the creative and scientific challenges he had to deal with in space and will encourage the next generation of can-do scientists to dare to follow their dreams. Includes do-it-yourself experiments in the back of the book.</a:t>
                      </a:r>
                    </a:p>
                  </a:txBody>
                  <a:tcPr marL="52684" marR="52684" marT="7317"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2201552"/>
                  </a:ext>
                </a:extLst>
              </a:tr>
              <a:tr h="295566">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600</a:t>
                      </a:r>
                    </a:p>
                  </a:txBody>
                  <a:tcPr marL="52684" marR="52684" marT="7317"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 1</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0</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‡a Melvin, Leland, ‡d 1964- ‡v Juvenile literature.</a:t>
                      </a:r>
                    </a:p>
                  </a:txBody>
                  <a:tcPr marL="52684" marR="52684" marT="7317"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8307694"/>
                  </a:ext>
                </a:extLst>
              </a:tr>
              <a:tr h="295566">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610</a:t>
                      </a:r>
                    </a:p>
                  </a:txBody>
                  <a:tcPr marL="52684" marR="52684" marT="7317"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 2</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0</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‡a Detroit Lions (Football team) ‡v Juvenile literature.</a:t>
                      </a:r>
                    </a:p>
                  </a:txBody>
                  <a:tcPr marL="52684" marR="52684" marT="7317"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6421054"/>
                  </a:ext>
                </a:extLst>
              </a:tr>
              <a:tr h="295566">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610</a:t>
                      </a:r>
                    </a:p>
                  </a:txBody>
                  <a:tcPr marL="52684" marR="52684" marT="7317"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 2</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0</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‡a International Space Station ‡v Juvenile literature.</a:t>
                      </a:r>
                    </a:p>
                  </a:txBody>
                  <a:tcPr marL="52684" marR="52684" marT="7317"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1448536"/>
                  </a:ext>
                </a:extLst>
              </a:tr>
              <a:tr h="295566">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650</a:t>
                      </a:r>
                    </a:p>
                  </a:txBody>
                  <a:tcPr marL="52684" marR="52684" marT="7317"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 </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0</a:t>
                      </a:r>
                    </a:p>
                  </a:txBody>
                  <a:tcPr marL="52684" marR="52684" marT="7317" marB="0">
                    <a:lnL>
                      <a:noFill/>
                    </a:lnL>
                    <a:lnR>
                      <a:noFill/>
                    </a:lnR>
                    <a:lnT>
                      <a:noFill/>
                    </a:lnT>
                    <a:lnB>
                      <a:noFill/>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‡a African American astronauts ‡v Biography ‡v Juvenile literature.</a:t>
                      </a:r>
                    </a:p>
                  </a:txBody>
                  <a:tcPr marL="52684" marR="52684" marT="7317"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0427711"/>
                  </a:ext>
                </a:extLst>
              </a:tr>
              <a:tr h="295566">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650</a:t>
                      </a:r>
                    </a:p>
                  </a:txBody>
                  <a:tcPr marL="52684" marR="52684" marT="7317"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 </a:t>
                      </a:r>
                    </a:p>
                  </a:txBody>
                  <a:tcPr marL="52684" marR="52684" marT="7317"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kern="100">
                          <a:effectLst/>
                          <a:latin typeface="Calibri" panose="020F0502020204030204" pitchFamily="34" charset="0"/>
                          <a:ea typeface="DengXian" panose="02010600030101010101" pitchFamily="2" charset="-122"/>
                          <a:cs typeface="Arial" panose="020B0604020202020204" pitchFamily="34" charset="0"/>
                        </a:rPr>
                        <a:t>0</a:t>
                      </a:r>
                    </a:p>
                  </a:txBody>
                  <a:tcPr marL="52684" marR="52684" marT="7317"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kern="100" dirty="0">
                          <a:effectLst/>
                          <a:latin typeface="Calibri" panose="020F0502020204030204" pitchFamily="34" charset="0"/>
                          <a:ea typeface="DengXian" panose="02010600030101010101" pitchFamily="2" charset="-122"/>
                          <a:cs typeface="Arial" panose="020B0604020202020204" pitchFamily="34" charset="0"/>
                        </a:rPr>
                        <a:t>‡a African American football players ‡v Biography ‡v Juvenile literature.</a:t>
                      </a:r>
                    </a:p>
                  </a:txBody>
                  <a:tcPr marL="52684" marR="52684" marT="7317"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394040"/>
                  </a:ext>
                </a:extLst>
              </a:tr>
            </a:tbl>
          </a:graphicData>
        </a:graphic>
      </p:graphicFrame>
    </p:spTree>
    <p:extLst>
      <p:ext uri="{BB962C8B-B14F-4D97-AF65-F5344CB8AC3E}">
        <p14:creationId xmlns:p14="http://schemas.microsoft.com/office/powerpoint/2010/main" val="47445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5456" y="914598"/>
            <a:ext cx="9393380" cy="1188720"/>
          </a:xfrm>
        </p:spPr>
        <p:txBody>
          <a:bodyPr>
            <a:normAutofit fontScale="90000"/>
          </a:bodyPr>
          <a:lstStyle/>
          <a:p>
            <a:r>
              <a:rPr lang="en-US" dirty="0">
                <a:latin typeface="Verdana" panose="020B0604030504040204" pitchFamily="34" charset="0"/>
                <a:ea typeface="Verdana" panose="020B0604030504040204" pitchFamily="34" charset="0"/>
              </a:rPr>
              <a:t>Example: Entity Attributes in a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Name Authority Record</a:t>
            </a:r>
          </a:p>
        </p:txBody>
      </p:sp>
      <p:graphicFrame>
        <p:nvGraphicFramePr>
          <p:cNvPr id="7" name="Table 6">
            <a:extLst>
              <a:ext uri="{FF2B5EF4-FFF2-40B4-BE49-F238E27FC236}">
                <a16:creationId xmlns:a16="http://schemas.microsoft.com/office/drawing/2014/main" id="{D935E709-1741-0F7D-901C-19CFA8F9827F}"/>
              </a:ext>
            </a:extLst>
          </p:cNvPr>
          <p:cNvGraphicFramePr>
            <a:graphicFrameLocks noGrp="1"/>
          </p:cNvGraphicFramePr>
          <p:nvPr>
            <p:extLst>
              <p:ext uri="{D42A27DB-BD31-4B8C-83A1-F6EECF244321}">
                <p14:modId xmlns:p14="http://schemas.microsoft.com/office/powerpoint/2010/main" val="3524266818"/>
              </p:ext>
            </p:extLst>
          </p:nvPr>
        </p:nvGraphicFramePr>
        <p:xfrm>
          <a:off x="1587500" y="2890520"/>
          <a:ext cx="9017000" cy="2890647"/>
        </p:xfrm>
        <a:graphic>
          <a:graphicData uri="http://schemas.openxmlformats.org/drawingml/2006/table">
            <a:tbl>
              <a:tblPr firstRow="1" firstCol="1" bandRow="1"/>
              <a:tblGrid>
                <a:gridCol w="685165">
                  <a:extLst>
                    <a:ext uri="{9D8B030D-6E8A-4147-A177-3AD203B41FA5}">
                      <a16:colId xmlns:a16="http://schemas.microsoft.com/office/drawing/2014/main" val="2184328190"/>
                    </a:ext>
                  </a:extLst>
                </a:gridCol>
                <a:gridCol w="266700">
                  <a:extLst>
                    <a:ext uri="{9D8B030D-6E8A-4147-A177-3AD203B41FA5}">
                      <a16:colId xmlns:a16="http://schemas.microsoft.com/office/drawing/2014/main" val="3879264097"/>
                    </a:ext>
                  </a:extLst>
                </a:gridCol>
                <a:gridCol w="266700">
                  <a:extLst>
                    <a:ext uri="{9D8B030D-6E8A-4147-A177-3AD203B41FA5}">
                      <a16:colId xmlns:a16="http://schemas.microsoft.com/office/drawing/2014/main" val="1409994029"/>
                    </a:ext>
                  </a:extLst>
                </a:gridCol>
                <a:gridCol w="7798435">
                  <a:extLst>
                    <a:ext uri="{9D8B030D-6E8A-4147-A177-3AD203B41FA5}">
                      <a16:colId xmlns:a16="http://schemas.microsoft.com/office/drawing/2014/main" val="517096657"/>
                    </a:ext>
                  </a:extLst>
                </a:gridCol>
              </a:tblGrid>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010</a:t>
                      </a:r>
                    </a:p>
                  </a:txBody>
                  <a:tcPr marL="68580" marR="6858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‡a n  78096937</a:t>
                      </a:r>
                    </a:p>
                  </a:txBody>
                  <a:tcPr marL="68580" marR="6858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65016776"/>
                  </a:ext>
                </a:extLst>
              </a:tr>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046</a:t>
                      </a:r>
                    </a:p>
                  </a:txBody>
                  <a:tcPr marL="68580" marR="68580" marT="9525"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‡f 1844-05-22 ‡g 1926-06-14 ‡2 edtf</a:t>
                      </a:r>
                    </a:p>
                  </a:txBody>
                  <a:tcPr marL="68580" marR="68580" marT="9525"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3746507"/>
                  </a:ext>
                </a:extLst>
              </a:tr>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100</a:t>
                      </a:r>
                    </a:p>
                  </a:txBody>
                  <a:tcPr marL="68580" marR="68580" marT="9525"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1</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‡a Cassatt, Mary, ‡d 1844-1926</a:t>
                      </a:r>
                    </a:p>
                  </a:txBody>
                  <a:tcPr marL="68580" marR="68580" marT="9525"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7841440"/>
                  </a:ext>
                </a:extLst>
              </a:tr>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368</a:t>
                      </a:r>
                    </a:p>
                  </a:txBody>
                  <a:tcPr marL="68580" marR="68580" marT="9525" marB="0">
                    <a:lnL w="1270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a:lnSpc>
                          <a:spcPct val="107000"/>
                        </a:lnSpc>
                      </a:pPr>
                      <a:endParaRPr lang="en-US" sz="2000" kern="100">
                        <a:effectLst/>
                        <a:latin typeface="Calibri" panose="020F0502020204030204" pitchFamily="34" charset="0"/>
                        <a:cs typeface="Arial" panose="020B0604020202020204" pitchFamily="34" charset="0"/>
                      </a:endParaRPr>
                    </a:p>
                  </a:txBody>
                  <a:tcPr marL="68580" marR="68580" marT="9525" marB="0">
                    <a:lnL>
                      <a:noFill/>
                    </a:lnL>
                    <a:lnR>
                      <a:noFill/>
                    </a:lnR>
                    <a:lnT>
                      <a:noFill/>
                    </a:lnT>
                    <a:lnB>
                      <a:noFill/>
                    </a:lnB>
                    <a:solidFill>
                      <a:schemeClr val="accent5">
                        <a:lumMod val="60000"/>
                        <a:lumOff val="40000"/>
                      </a:schemeClr>
                    </a:solidFill>
                  </a:tcPr>
                </a:tc>
                <a:tc>
                  <a:txBody>
                    <a:bodyPr/>
                    <a:lstStyle/>
                    <a:p>
                      <a:pPr>
                        <a:lnSpc>
                          <a:spcPct val="107000"/>
                        </a:lnSpc>
                      </a:pPr>
                      <a:endParaRPr lang="en-US" sz="2000" kern="100">
                        <a:effectLst/>
                        <a:latin typeface="Calibri" panose="020F0502020204030204" pitchFamily="34" charset="0"/>
                        <a:cs typeface="Arial" panose="020B0604020202020204" pitchFamily="34" charset="0"/>
                      </a:endParaRPr>
                    </a:p>
                  </a:txBody>
                  <a:tcPr marL="68580" marR="68580" marT="9525" marB="0">
                    <a:lnL>
                      <a:noFill/>
                    </a:lnL>
                    <a:lnR>
                      <a:noFill/>
                    </a:lnR>
                    <a:lnT>
                      <a:noFill/>
                    </a:lnT>
                    <a:lnB>
                      <a:noFill/>
                    </a:lnB>
                    <a:solidFill>
                      <a:schemeClr val="accent5">
                        <a:lumMod val="60000"/>
                        <a:lumOff val="40000"/>
                      </a:schemeClr>
                    </a:solidFill>
                  </a:tcPr>
                </a:tc>
                <a:tc>
                  <a:txBody>
                    <a:bodyPr/>
                    <a:lstStyle/>
                    <a:p>
                      <a:pPr marL="0" marR="0">
                        <a:lnSpc>
                          <a:spcPct val="107000"/>
                        </a:lnSpc>
                        <a:spcBef>
                          <a:spcPts val="0"/>
                        </a:spcBef>
                        <a:spcAft>
                          <a:spcPts val="800"/>
                        </a:spcAft>
                      </a:pPr>
                      <a:r>
                        <a:rPr lang="en-US" sz="2000" kern="100" dirty="0">
                          <a:effectLst/>
                          <a:latin typeface="Calibri" panose="020F0502020204030204" pitchFamily="34" charset="0"/>
                          <a:ea typeface="DengXian" panose="02010600030101010101" pitchFamily="2" charset="-122"/>
                          <a:cs typeface="Arial" panose="020B0604020202020204" pitchFamily="34" charset="0"/>
                        </a:rPr>
                        <a:t>‡c Americans ‡2 </a:t>
                      </a:r>
                      <a:r>
                        <a:rPr lang="en-US" sz="2000" kern="100" dirty="0" err="1">
                          <a:effectLst/>
                          <a:latin typeface="Calibri" panose="020F0502020204030204" pitchFamily="34" charset="0"/>
                          <a:ea typeface="DengXian" panose="02010600030101010101" pitchFamily="2" charset="-122"/>
                          <a:cs typeface="Arial" panose="020B0604020202020204" pitchFamily="34" charset="0"/>
                        </a:rPr>
                        <a:t>lcdgt</a:t>
                      </a:r>
                      <a:endParaRPr lang="en-US" sz="20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0">
                    <a:lnL>
                      <a:noFill/>
                    </a:lnL>
                    <a:lnR w="12700" cap="flat" cmpd="sng" algn="ctr">
                      <a:solidFill>
                        <a:srgbClr val="000000"/>
                      </a:solidFill>
                      <a:prstDash val="solid"/>
                      <a:round/>
                      <a:headEnd type="none" w="med" len="med"/>
                      <a:tailEnd type="none" w="med" len="med"/>
                    </a:lnR>
                    <a:lnT>
                      <a:noFill/>
                    </a:lnT>
                    <a:lnB>
                      <a:noFill/>
                    </a:lnB>
                    <a:solidFill>
                      <a:schemeClr val="accent5">
                        <a:lumMod val="60000"/>
                        <a:lumOff val="40000"/>
                      </a:schemeClr>
                    </a:solidFill>
                  </a:tcPr>
                </a:tc>
                <a:extLst>
                  <a:ext uri="{0D108BD9-81ED-4DB2-BD59-A6C34878D82A}">
                    <a16:rowId xmlns:a16="http://schemas.microsoft.com/office/drawing/2014/main" val="4231808899"/>
                  </a:ext>
                </a:extLst>
              </a:tr>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370</a:t>
                      </a:r>
                    </a:p>
                  </a:txBody>
                  <a:tcPr marL="68580" marR="68580" marT="9525"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‡a Allegheny (Pa.) ‡2 naf</a:t>
                      </a:r>
                    </a:p>
                  </a:txBody>
                  <a:tcPr marL="68580" marR="68580" marT="9525"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0968658"/>
                  </a:ext>
                </a:extLst>
              </a:tr>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370</a:t>
                      </a:r>
                    </a:p>
                  </a:txBody>
                  <a:tcPr marL="68580" marR="68580" marT="9525"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‡c France ‡2 naf</a:t>
                      </a:r>
                    </a:p>
                  </a:txBody>
                  <a:tcPr marL="68580" marR="68580" marT="9525"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6330108"/>
                  </a:ext>
                </a:extLst>
              </a:tr>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374</a:t>
                      </a:r>
                    </a:p>
                  </a:txBody>
                  <a:tcPr marL="68580" marR="68580" marT="9525" marB="0">
                    <a:lnL w="1270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solidFill>
                      <a:schemeClr val="accent5">
                        <a:lumMod val="60000"/>
                        <a:lumOff val="40000"/>
                      </a:schemeClr>
                    </a:solidFill>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solidFill>
                      <a:schemeClr val="accent5">
                        <a:lumMod val="60000"/>
                        <a:lumOff val="40000"/>
                      </a:schemeClr>
                    </a:solidFill>
                  </a:tcPr>
                </a:tc>
                <a:tc>
                  <a:txBody>
                    <a:bodyPr/>
                    <a:lstStyle/>
                    <a:p>
                      <a:pPr marL="0" marR="0">
                        <a:lnSpc>
                          <a:spcPct val="107000"/>
                        </a:lnSpc>
                        <a:spcBef>
                          <a:spcPts val="0"/>
                        </a:spcBef>
                        <a:spcAft>
                          <a:spcPts val="800"/>
                        </a:spcAft>
                      </a:pPr>
                      <a:r>
                        <a:rPr lang="en-US" sz="2000" kern="100" dirty="0">
                          <a:effectLst/>
                          <a:latin typeface="Calibri" panose="020F0502020204030204" pitchFamily="34" charset="0"/>
                          <a:ea typeface="DengXian" panose="02010600030101010101" pitchFamily="2" charset="-122"/>
                          <a:cs typeface="Arial" panose="020B0604020202020204" pitchFamily="34" charset="0"/>
                        </a:rPr>
                        <a:t>‡a Painters ‡2 </a:t>
                      </a:r>
                      <a:r>
                        <a:rPr lang="en-US" sz="2000" kern="100" dirty="0" err="1">
                          <a:effectLst/>
                          <a:latin typeface="Calibri" panose="020F0502020204030204" pitchFamily="34" charset="0"/>
                          <a:ea typeface="DengXian" panose="02010600030101010101" pitchFamily="2" charset="-122"/>
                          <a:cs typeface="Arial" panose="020B0604020202020204" pitchFamily="34" charset="0"/>
                        </a:rPr>
                        <a:t>lcdgt</a:t>
                      </a:r>
                      <a:endParaRPr lang="en-US" sz="20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0">
                    <a:lnL>
                      <a:noFill/>
                    </a:lnL>
                    <a:lnR w="12700" cap="flat" cmpd="sng" algn="ctr">
                      <a:solidFill>
                        <a:srgbClr val="000000"/>
                      </a:solidFill>
                      <a:prstDash val="solid"/>
                      <a:round/>
                      <a:headEnd type="none" w="med" len="med"/>
                      <a:tailEnd type="none" w="med" len="med"/>
                    </a:lnR>
                    <a:lnT>
                      <a:noFill/>
                    </a:lnT>
                    <a:lnB>
                      <a:noFill/>
                    </a:lnB>
                    <a:solidFill>
                      <a:schemeClr val="accent5">
                        <a:lumMod val="60000"/>
                        <a:lumOff val="40000"/>
                      </a:schemeClr>
                    </a:solidFill>
                  </a:tcPr>
                </a:tc>
                <a:extLst>
                  <a:ext uri="{0D108BD9-81ED-4DB2-BD59-A6C34878D82A}">
                    <a16:rowId xmlns:a16="http://schemas.microsoft.com/office/drawing/2014/main" val="3637034364"/>
                  </a:ext>
                </a:extLst>
              </a:tr>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374</a:t>
                      </a:r>
                    </a:p>
                  </a:txBody>
                  <a:tcPr marL="68580" marR="68580" marT="9525" marB="0">
                    <a:lnL w="1270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solidFill>
                      <a:schemeClr val="accent5">
                        <a:lumMod val="60000"/>
                        <a:lumOff val="40000"/>
                      </a:schemeClr>
                    </a:solidFill>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9525" marB="0">
                    <a:lnL>
                      <a:noFill/>
                    </a:lnL>
                    <a:lnR>
                      <a:noFill/>
                    </a:lnR>
                    <a:lnT>
                      <a:noFill/>
                    </a:lnT>
                    <a:lnB>
                      <a:noFill/>
                    </a:lnB>
                    <a:solidFill>
                      <a:schemeClr val="accent5">
                        <a:lumMod val="60000"/>
                        <a:lumOff val="40000"/>
                      </a:schemeClr>
                    </a:solidFill>
                  </a:tcPr>
                </a:tc>
                <a:tc>
                  <a:txBody>
                    <a:bodyPr/>
                    <a:lstStyle/>
                    <a:p>
                      <a:pPr marL="0" marR="0">
                        <a:lnSpc>
                          <a:spcPct val="107000"/>
                        </a:lnSpc>
                        <a:spcBef>
                          <a:spcPts val="0"/>
                        </a:spcBef>
                        <a:spcAft>
                          <a:spcPts val="800"/>
                        </a:spcAft>
                      </a:pPr>
                      <a:r>
                        <a:rPr lang="en-US" sz="2000" kern="100" dirty="0">
                          <a:effectLst/>
                          <a:latin typeface="Calibri" panose="020F0502020204030204" pitchFamily="34" charset="0"/>
                          <a:ea typeface="DengXian" panose="02010600030101010101" pitchFamily="2" charset="-122"/>
                          <a:cs typeface="Arial" panose="020B0604020202020204" pitchFamily="34" charset="0"/>
                        </a:rPr>
                        <a:t>‡a Printmakers ‡2 </a:t>
                      </a:r>
                      <a:r>
                        <a:rPr lang="en-US" sz="2000" kern="100" dirty="0" err="1">
                          <a:effectLst/>
                          <a:latin typeface="Calibri" panose="020F0502020204030204" pitchFamily="34" charset="0"/>
                          <a:ea typeface="DengXian" panose="02010600030101010101" pitchFamily="2" charset="-122"/>
                          <a:cs typeface="Arial" panose="020B0604020202020204" pitchFamily="34" charset="0"/>
                        </a:rPr>
                        <a:t>lcdgt</a:t>
                      </a:r>
                      <a:endParaRPr lang="en-US" sz="20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0">
                    <a:lnL>
                      <a:noFill/>
                    </a:lnL>
                    <a:lnR w="12700" cap="flat" cmpd="sng" algn="ctr">
                      <a:solidFill>
                        <a:srgbClr val="000000"/>
                      </a:solidFill>
                      <a:prstDash val="solid"/>
                      <a:round/>
                      <a:headEnd type="none" w="med" len="med"/>
                      <a:tailEnd type="none" w="med" len="med"/>
                    </a:lnR>
                    <a:lnT>
                      <a:noFill/>
                    </a:lnT>
                    <a:lnB>
                      <a:noFill/>
                    </a:lnB>
                    <a:solidFill>
                      <a:schemeClr val="accent5">
                        <a:lumMod val="60000"/>
                        <a:lumOff val="40000"/>
                      </a:schemeClr>
                    </a:solidFill>
                  </a:tcPr>
                </a:tc>
                <a:extLst>
                  <a:ext uri="{0D108BD9-81ED-4DB2-BD59-A6C34878D82A}">
                    <a16:rowId xmlns:a16="http://schemas.microsoft.com/office/drawing/2014/main" val="445466626"/>
                  </a:ext>
                </a:extLst>
              </a:tr>
              <a:tr h="294640">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400</a:t>
                      </a:r>
                    </a:p>
                  </a:txBody>
                  <a:tcPr marL="68580" marR="68580"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1</a:t>
                      </a: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kern="100">
                          <a:effectLst/>
                          <a:latin typeface="Calibri" panose="020F0502020204030204" pitchFamily="34" charset="0"/>
                          <a:ea typeface="DengXian" panose="02010600030101010101" pitchFamily="2" charset="-122"/>
                          <a:cs typeface="Arial" panose="020B0604020202020204" pitchFamily="34" charset="0"/>
                        </a:rPr>
                        <a:t>0</a:t>
                      </a: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kern="100" dirty="0">
                          <a:effectLst/>
                          <a:latin typeface="Calibri" panose="020F0502020204030204" pitchFamily="34" charset="0"/>
                          <a:ea typeface="DengXian" panose="02010600030101010101" pitchFamily="2" charset="-122"/>
                          <a:cs typeface="Arial" panose="020B0604020202020204" pitchFamily="34" charset="0"/>
                        </a:rPr>
                        <a:t>‡a Stevenson, Mary, ‡d 1844-1926</a:t>
                      </a:r>
                    </a:p>
                  </a:txBody>
                  <a:tcPr marL="68580" marR="6858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061906"/>
                  </a:ext>
                </a:extLst>
              </a:tr>
            </a:tbl>
          </a:graphicData>
        </a:graphic>
      </p:graphicFrame>
    </p:spTree>
    <p:extLst>
      <p:ext uri="{BB962C8B-B14F-4D97-AF65-F5344CB8AC3E}">
        <p14:creationId xmlns:p14="http://schemas.microsoft.com/office/powerpoint/2010/main" val="152216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CDDD-13AC-76E8-42DC-B44F4786ABFA}"/>
              </a:ext>
            </a:extLst>
          </p:cNvPr>
          <p:cNvSpPr>
            <a:spLocks noGrp="1"/>
          </p:cNvSpPr>
          <p:nvPr>
            <p:ph type="title"/>
          </p:nvPr>
        </p:nvSpPr>
        <p:spPr>
          <a:xfrm>
            <a:off x="1293811" y="914400"/>
            <a:ext cx="3718455" cy="1845734"/>
          </a:xfrm>
        </p:spPr>
        <p:txBody>
          <a:bodyPr>
            <a:normAutofit fontScale="90000"/>
          </a:bodyPr>
          <a:lstStyle/>
          <a:p>
            <a:r>
              <a:rPr lang="en-US" sz="3200" dirty="0">
                <a:latin typeface="Verdana" panose="020B0604030504040204" pitchFamily="34" charset="0"/>
                <a:ea typeface="Verdana" panose="020B0604030504040204" pitchFamily="34" charset="0"/>
              </a:rPr>
              <a:t>Where to find more information:</a:t>
            </a:r>
            <a:br>
              <a:rPr lang="en-US" sz="3200" dirty="0">
                <a:latin typeface="Verdana" panose="020B0604030504040204" pitchFamily="34" charset="0"/>
                <a:ea typeface="Verdana" panose="020B0604030504040204" pitchFamily="34" charset="0"/>
              </a:rPr>
            </a:br>
            <a:r>
              <a:rPr lang="en-US" sz="3200" b="1" dirty="0">
                <a:latin typeface="Verdana" panose="020B0604030504040204" pitchFamily="34" charset="0"/>
                <a:ea typeface="Verdana" panose="020B0604030504040204" pitchFamily="34" charset="0"/>
              </a:rPr>
              <a:t>ClassWeb Plus</a:t>
            </a:r>
          </a:p>
        </p:txBody>
      </p:sp>
      <p:sp>
        <p:nvSpPr>
          <p:cNvPr id="4" name="Text Placeholder 3">
            <a:extLst>
              <a:ext uri="{FF2B5EF4-FFF2-40B4-BE49-F238E27FC236}">
                <a16:creationId xmlns:a16="http://schemas.microsoft.com/office/drawing/2014/main" id="{71B1F2E2-0104-579B-06B7-C404BF54D7CF}"/>
              </a:ext>
            </a:extLst>
          </p:cNvPr>
          <p:cNvSpPr>
            <a:spLocks noGrp="1"/>
          </p:cNvSpPr>
          <p:nvPr>
            <p:ph type="body" sz="half" idx="2"/>
          </p:nvPr>
        </p:nvSpPr>
        <p:spPr>
          <a:xfrm>
            <a:off x="969818" y="3031064"/>
            <a:ext cx="4257963" cy="2912535"/>
          </a:xfrm>
        </p:spPr>
        <p:txBody>
          <a:bodyPr>
            <a:normAutofit fontScale="92500"/>
          </a:bodyPr>
          <a:lstStyle/>
          <a:p>
            <a:pPr marL="285750" indent="-285750" algn="l">
              <a:buFont typeface="Arial" panose="020B0604020202020204" pitchFamily="34" charset="0"/>
              <a:buChar char="•"/>
            </a:pPr>
            <a:r>
              <a:rPr lang="en-US" sz="2000" dirty="0">
                <a:latin typeface="Verdana" panose="020B0604030504040204" pitchFamily="34" charset="0"/>
                <a:ea typeface="Verdana" panose="020B0604030504040204" pitchFamily="34" charset="0"/>
              </a:rPr>
              <a:t>ClassWeb Plus contains the LCDGT authority records: https://classweb.org/Proposal/</a:t>
            </a:r>
          </a:p>
          <a:p>
            <a:pPr marL="285750" indent="-285750" algn="l">
              <a:buFont typeface="Arial" panose="020B0604020202020204" pitchFamily="34" charset="0"/>
              <a:buChar char="•"/>
            </a:pPr>
            <a:r>
              <a:rPr lang="en-US" sz="2000" dirty="0">
                <a:latin typeface="Verdana" panose="020B0604030504040204" pitchFamily="34" charset="0"/>
                <a:ea typeface="Verdana" panose="020B0604030504040204" pitchFamily="34" charset="0"/>
              </a:rPr>
              <a:t>Catalogers may use ClassWeb Plus to propose changes and new terms for LCDGT. The proposal process is very similar to the process for LCSH.</a:t>
            </a:r>
          </a:p>
        </p:txBody>
      </p:sp>
      <p:pic>
        <p:nvPicPr>
          <p:cNvPr id="6" name="Content Placeholder 5" descr="Screenshot of the ClassWeb Plus proposal menu">
            <a:extLst>
              <a:ext uri="{FF2B5EF4-FFF2-40B4-BE49-F238E27FC236}">
                <a16:creationId xmlns:a16="http://schemas.microsoft.com/office/drawing/2014/main" id="{3BAF8F38-AC74-2479-A24B-C2A6658B8593}"/>
              </a:ext>
            </a:extLst>
          </p:cNvPr>
          <p:cNvPicPr>
            <a:picLocks noGrp="1" noChangeAspect="1"/>
          </p:cNvPicPr>
          <p:nvPr>
            <p:ph idx="1"/>
          </p:nvPr>
        </p:nvPicPr>
        <p:blipFill>
          <a:blip r:embed="rId2"/>
          <a:stretch>
            <a:fillRect/>
          </a:stretch>
        </p:blipFill>
        <p:spPr>
          <a:xfrm>
            <a:off x="5418138" y="1256157"/>
            <a:ext cx="5470525" cy="4345687"/>
          </a:xfrm>
          <a:ln>
            <a:solidFill>
              <a:schemeClr val="bg1">
                <a:lumMod val="75000"/>
              </a:schemeClr>
            </a:solidFill>
          </a:ln>
        </p:spPr>
      </p:pic>
    </p:spTree>
    <p:extLst>
      <p:ext uri="{BB962C8B-B14F-4D97-AF65-F5344CB8AC3E}">
        <p14:creationId xmlns:p14="http://schemas.microsoft.com/office/powerpoint/2010/main" val="4121929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CDDD-13AC-76E8-42DC-B44F4786ABFA}"/>
              </a:ext>
            </a:extLst>
          </p:cNvPr>
          <p:cNvSpPr>
            <a:spLocks noGrp="1"/>
          </p:cNvSpPr>
          <p:nvPr>
            <p:ph type="title"/>
          </p:nvPr>
        </p:nvSpPr>
        <p:spPr>
          <a:xfrm>
            <a:off x="1293811" y="914400"/>
            <a:ext cx="3718455" cy="1845734"/>
          </a:xfrm>
        </p:spPr>
        <p:txBody>
          <a:bodyPr>
            <a:normAutofit fontScale="90000"/>
          </a:bodyPr>
          <a:lstStyle/>
          <a:p>
            <a:r>
              <a:rPr lang="en-US" sz="3200" dirty="0">
                <a:latin typeface="Verdana" panose="020B0604030504040204" pitchFamily="34" charset="0"/>
                <a:ea typeface="Verdana" panose="020B0604030504040204" pitchFamily="34" charset="0"/>
              </a:rPr>
              <a:t>Where to find more information:</a:t>
            </a:r>
            <a:br>
              <a:rPr lang="en-US" sz="3200" dirty="0">
                <a:latin typeface="Verdana" panose="020B0604030504040204" pitchFamily="34" charset="0"/>
                <a:ea typeface="Verdana" panose="020B0604030504040204" pitchFamily="34" charset="0"/>
              </a:rPr>
            </a:br>
            <a:r>
              <a:rPr lang="en-US" sz="3200" b="1" dirty="0">
                <a:latin typeface="Verdana" panose="020B0604030504040204" pitchFamily="34" charset="0"/>
                <a:ea typeface="Verdana" panose="020B0604030504040204" pitchFamily="34" charset="0"/>
              </a:rPr>
              <a:t>The LCDGT Manual</a:t>
            </a:r>
          </a:p>
        </p:txBody>
      </p:sp>
      <p:sp>
        <p:nvSpPr>
          <p:cNvPr id="4" name="Text Placeholder 3">
            <a:extLst>
              <a:ext uri="{FF2B5EF4-FFF2-40B4-BE49-F238E27FC236}">
                <a16:creationId xmlns:a16="http://schemas.microsoft.com/office/drawing/2014/main" id="{71B1F2E2-0104-579B-06B7-C404BF54D7CF}"/>
              </a:ext>
            </a:extLst>
          </p:cNvPr>
          <p:cNvSpPr>
            <a:spLocks noGrp="1"/>
          </p:cNvSpPr>
          <p:nvPr>
            <p:ph type="body" sz="half" idx="2"/>
          </p:nvPr>
        </p:nvSpPr>
        <p:spPr>
          <a:xfrm>
            <a:off x="853440" y="3100895"/>
            <a:ext cx="4866640" cy="3241040"/>
          </a:xfrm>
        </p:spPr>
        <p:txBody>
          <a:bodyPr>
            <a:noAutofit/>
          </a:bodyPr>
          <a:lstStyle/>
          <a:p>
            <a:pPr algn="l">
              <a:spcBef>
                <a:spcPts val="0"/>
              </a:spcBef>
              <a:spcAft>
                <a:spcPts val="0"/>
              </a:spcAft>
            </a:pPr>
            <a:endParaRPr lang="en-US" sz="1400" dirty="0">
              <a:latin typeface="Verdana" panose="020B0604030504040204" pitchFamily="34" charset="0"/>
              <a:ea typeface="Verdana" panose="020B0604030504040204" pitchFamily="34" charset="0"/>
            </a:endParaRPr>
          </a:p>
          <a:p>
            <a:pPr algn="l">
              <a:spcBef>
                <a:spcPts val="0"/>
              </a:spcBef>
              <a:spcAft>
                <a:spcPts val="0"/>
              </a:spcAft>
            </a:pPr>
            <a:r>
              <a:rPr lang="en-US" dirty="0">
                <a:latin typeface="Verdana" panose="020B0604030504040204" pitchFamily="34" charset="0"/>
                <a:ea typeface="Verdana" panose="020B0604030504040204" pitchFamily="34" charset="0"/>
              </a:rPr>
              <a:t>The Manual is broken into the following main sections, each of which includes multiple instruction sheets.</a:t>
            </a:r>
          </a:p>
          <a:p>
            <a:pPr marL="285750" indent="-285750" algn="l">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Introduction and Ethics</a:t>
            </a:r>
          </a:p>
          <a:p>
            <a:pPr marL="285750" indent="-285750" algn="l">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Understanding the structure of LCDGT</a:t>
            </a:r>
          </a:p>
          <a:p>
            <a:pPr marL="285750" indent="-285750" algn="l">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Making a proposal</a:t>
            </a:r>
          </a:p>
          <a:p>
            <a:pPr marL="285750" indent="-285750" algn="l">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Managing LCDGT</a:t>
            </a:r>
          </a:p>
          <a:p>
            <a:pPr marL="285750" indent="-285750" algn="l">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Using a term in cataloging</a:t>
            </a:r>
          </a:p>
          <a:p>
            <a:pPr marL="285750" indent="-285750" algn="l">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Understanding the LCDGT Categories</a:t>
            </a:r>
          </a:p>
          <a:p>
            <a:pPr marL="285750" indent="-285750" algn="l">
              <a:spcBef>
                <a:spcPts val="0"/>
              </a:spcBef>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rPr>
              <a:t>Understanding LCDGT records in MARC</a:t>
            </a:r>
          </a:p>
        </p:txBody>
      </p:sp>
      <p:pic>
        <p:nvPicPr>
          <p:cNvPr id="8" name="Content Placeholder 7" descr="Screenshot of the Library of Congress Demographic Group Terms manual">
            <a:extLst>
              <a:ext uri="{FF2B5EF4-FFF2-40B4-BE49-F238E27FC236}">
                <a16:creationId xmlns:a16="http://schemas.microsoft.com/office/drawing/2014/main" id="{B7D93F76-DCC3-ADCD-141F-DD35678839EE}"/>
              </a:ext>
            </a:extLst>
          </p:cNvPr>
          <p:cNvPicPr>
            <a:picLocks noGrp="1" noChangeAspect="1"/>
          </p:cNvPicPr>
          <p:nvPr>
            <p:ph idx="1"/>
          </p:nvPr>
        </p:nvPicPr>
        <p:blipFill rotWithShape="1">
          <a:blip r:embed="rId2"/>
          <a:srcRect t="8220"/>
          <a:stretch/>
        </p:blipFill>
        <p:spPr>
          <a:xfrm>
            <a:off x="6007625" y="717275"/>
            <a:ext cx="5330935" cy="4559850"/>
          </a:xfrm>
          <a:ln>
            <a:solidFill>
              <a:schemeClr val="bg1">
                <a:lumMod val="75000"/>
              </a:schemeClr>
            </a:solidFill>
          </a:ln>
        </p:spPr>
      </p:pic>
      <p:sp>
        <p:nvSpPr>
          <p:cNvPr id="3" name="TextBox 2">
            <a:extLst>
              <a:ext uri="{FF2B5EF4-FFF2-40B4-BE49-F238E27FC236}">
                <a16:creationId xmlns:a16="http://schemas.microsoft.com/office/drawing/2014/main" id="{8BC7BAFF-F6C0-1968-2FF6-90F8E90DB7D4}"/>
              </a:ext>
            </a:extLst>
          </p:cNvPr>
          <p:cNvSpPr txBox="1"/>
          <p:nvPr/>
        </p:nvSpPr>
        <p:spPr>
          <a:xfrm>
            <a:off x="6007624" y="5411653"/>
            <a:ext cx="5502503" cy="830997"/>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Available free online at: </a:t>
            </a:r>
            <a:r>
              <a:rPr lang="en-US" sz="1600" dirty="0">
                <a:solidFill>
                  <a:schemeClr val="accent3"/>
                </a:solidFill>
                <a:latin typeface="Verdana" panose="020B0604030504040204" pitchFamily="34" charset="0"/>
                <a:ea typeface="Verdana" panose="020B0604030504040204" pitchFamily="34" charset="0"/>
              </a:rPr>
              <a:t>https://www.loc.gov/aba/publications/FreeLCDGT/</a:t>
            </a:r>
            <a:br>
              <a:rPr lang="en-US" sz="1600" dirty="0">
                <a:solidFill>
                  <a:schemeClr val="accent3"/>
                </a:solidFill>
                <a:latin typeface="Verdana" panose="020B0604030504040204" pitchFamily="34" charset="0"/>
                <a:ea typeface="Verdana" panose="020B0604030504040204" pitchFamily="34" charset="0"/>
              </a:rPr>
            </a:br>
            <a:r>
              <a:rPr lang="en-US" sz="1600" dirty="0">
                <a:solidFill>
                  <a:schemeClr val="accent3"/>
                </a:solidFill>
                <a:latin typeface="Verdana" panose="020B0604030504040204" pitchFamily="34" charset="0"/>
                <a:ea typeface="Verdana" panose="020B0604030504040204" pitchFamily="34" charset="0"/>
              </a:rPr>
              <a:t>freelcdgt.html</a:t>
            </a:r>
          </a:p>
        </p:txBody>
      </p:sp>
    </p:spTree>
    <p:extLst>
      <p:ext uri="{BB962C8B-B14F-4D97-AF65-F5344CB8AC3E}">
        <p14:creationId xmlns:p14="http://schemas.microsoft.com/office/powerpoint/2010/main" val="228829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Verdana" panose="020B0604030504040204" pitchFamily="34" charset="0"/>
                <a:ea typeface="Verdana" panose="020B0604030504040204" pitchFamily="34" charset="0"/>
              </a:rPr>
              <a:t>Where to find more information:</a:t>
            </a:r>
            <a:br>
              <a:rPr lang="en-US" dirty="0">
                <a:latin typeface="Verdana" panose="020B0604030504040204" pitchFamily="34" charset="0"/>
                <a:ea typeface="Verdana" panose="020B0604030504040204" pitchFamily="34" charset="0"/>
              </a:rPr>
            </a:br>
            <a:r>
              <a:rPr lang="en-US" b="1" dirty="0">
                <a:latin typeface="Verdana" panose="020B0604030504040204" pitchFamily="34" charset="0"/>
                <a:ea typeface="Verdana" panose="020B0604030504040204" pitchFamily="34" charset="0"/>
              </a:rPr>
              <a:t>Contacts</a:t>
            </a:r>
          </a:p>
        </p:txBody>
      </p:sp>
      <p:sp>
        <p:nvSpPr>
          <p:cNvPr id="3" name="Content Placeholder 2"/>
          <p:cNvSpPr>
            <a:spLocks noGrp="1"/>
          </p:cNvSpPr>
          <p:nvPr>
            <p:ph idx="1"/>
          </p:nvPr>
        </p:nvSpPr>
        <p:spPr>
          <a:xfrm>
            <a:off x="1395167" y="2638044"/>
            <a:ext cx="9407951" cy="2848356"/>
          </a:xfrm>
          <a:noFill/>
        </p:spPr>
        <p:txBody>
          <a:bodyPr>
            <a:normAutofit lnSpcReduction="10000"/>
          </a:bodyPr>
          <a:lstStyle/>
          <a:p>
            <a:pPr>
              <a:buClr>
                <a:schemeClr val="accent2">
                  <a:lumMod val="50000"/>
                </a:schemeClr>
              </a:buClr>
            </a:pPr>
            <a:r>
              <a:rPr lang="en-US" dirty="0">
                <a:latin typeface="Verdana" panose="020B0604030504040204" pitchFamily="34" charset="0"/>
                <a:ea typeface="Verdana" panose="020B0604030504040204" pitchFamily="34" charset="0"/>
              </a:rPr>
              <a:t>Ask us! Our email addresses are </a:t>
            </a:r>
            <a:r>
              <a:rPr lang="en-US" dirty="0">
                <a:solidFill>
                  <a:schemeClr val="accent2">
                    <a:lumMod val="75000"/>
                  </a:schemeClr>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hberthoud@loc.gov</a:t>
            </a:r>
            <a:r>
              <a:rPr lang="en-US" dirty="0">
                <a:solidFill>
                  <a:schemeClr val="accent2">
                    <a:lumMod val="75000"/>
                  </a:schemeClr>
                </a:solidFill>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and </a:t>
            </a:r>
            <a:r>
              <a:rPr lang="en-US" dirty="0">
                <a:solidFill>
                  <a:schemeClr val="accent2">
                    <a:lumMod val="75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vera@loc.gov</a:t>
            </a:r>
            <a:endParaRPr lang="en-US" dirty="0">
              <a:solidFill>
                <a:schemeClr val="accent2">
                  <a:lumMod val="75000"/>
                </a:schemeClr>
              </a:solidFill>
              <a:latin typeface="Verdana" panose="020B0604030504040204" pitchFamily="34" charset="0"/>
              <a:ea typeface="Verdana" panose="020B0604030504040204" pitchFamily="34" charset="0"/>
            </a:endParaRPr>
          </a:p>
          <a:p>
            <a:pPr>
              <a:buClr>
                <a:schemeClr val="accent2">
                  <a:lumMod val="50000"/>
                </a:schemeClr>
              </a:buClr>
            </a:pPr>
            <a:r>
              <a:rPr lang="en-US" dirty="0">
                <a:latin typeface="Verdana" panose="020B0604030504040204" pitchFamily="34" charset="0"/>
                <a:ea typeface="Verdana" panose="020B0604030504040204" pitchFamily="34" charset="0"/>
              </a:rPr>
              <a:t>Ask your colleagues! I am sure that Haim Gottschalk and Adam Schiff would be happy to help you. If they do not have an answer, they can forward questions to us, and we will do our best to help.</a:t>
            </a:r>
          </a:p>
          <a:p>
            <a:pPr>
              <a:buClr>
                <a:schemeClr val="accent2">
                  <a:lumMod val="50000"/>
                </a:schemeClr>
              </a:buClr>
            </a:pPr>
            <a:r>
              <a:rPr lang="en-US" dirty="0">
                <a:latin typeface="Verdana" panose="020B0604030504040204" pitchFamily="34" charset="0"/>
                <a:ea typeface="Verdana" panose="020B0604030504040204" pitchFamily="34" charset="0"/>
              </a:rPr>
              <a:t>Contact LC’s email account for LCDGT: </a:t>
            </a:r>
            <a:r>
              <a:rPr lang="en-US" dirty="0">
                <a:solidFill>
                  <a:schemeClr val="accent2">
                    <a:lumMod val="75000"/>
                  </a:schemeClr>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lcdgt@loc.gov</a:t>
            </a:r>
            <a:r>
              <a:rPr lang="en-US" dirty="0">
                <a:solidFill>
                  <a:schemeClr val="accent2">
                    <a:lumMod val="75000"/>
                  </a:schemeClr>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98378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DABE-5151-553D-2593-CE691673D487}"/>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8967E111-5541-BB1D-EC32-42911288E57D}"/>
              </a:ext>
            </a:extLst>
          </p:cNvPr>
          <p:cNvSpPr>
            <a:spLocks noGrp="1"/>
          </p:cNvSpPr>
          <p:nvPr>
            <p:ph idx="1"/>
          </p:nvPr>
        </p:nvSpPr>
        <p:spPr/>
        <p:txBody>
          <a:bodyPr/>
          <a:lstStyle/>
          <a:p>
            <a:r>
              <a:rPr lang="en-US" dirty="0"/>
              <a:t>Heidy Berthoud, Library of Congress</a:t>
            </a:r>
          </a:p>
          <a:p>
            <a:r>
              <a:rPr lang="en-US" dirty="0"/>
              <a:t>Veronica </a:t>
            </a:r>
            <a:r>
              <a:rPr lang="en-US" dirty="0" err="1"/>
              <a:t>Rainieri</a:t>
            </a:r>
            <a:r>
              <a:rPr lang="en-US" dirty="0"/>
              <a:t>, Library of Congress</a:t>
            </a:r>
          </a:p>
        </p:txBody>
      </p:sp>
    </p:spTree>
    <p:extLst>
      <p:ext uri="{BB962C8B-B14F-4D97-AF65-F5344CB8AC3E}">
        <p14:creationId xmlns:p14="http://schemas.microsoft.com/office/powerpoint/2010/main" val="12449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13519"/>
          </a:xfrm>
        </p:spPr>
        <p:txBody>
          <a:bodyPr/>
          <a:lstStyle/>
          <a:p>
            <a:r>
              <a:rPr lang="en-US" b="1" dirty="0">
                <a:latin typeface="Verdana" panose="020B0604030504040204" pitchFamily="34" charset="0"/>
                <a:ea typeface="Verdana" panose="020B0604030504040204" pitchFamily="34" charset="0"/>
              </a:rPr>
              <a:t>What is LCDGT?</a:t>
            </a:r>
          </a:p>
        </p:txBody>
      </p:sp>
      <p:sp>
        <p:nvSpPr>
          <p:cNvPr id="3" name="Content Placeholder 2"/>
          <p:cNvSpPr>
            <a:spLocks noGrp="1"/>
          </p:cNvSpPr>
          <p:nvPr>
            <p:ph idx="1"/>
          </p:nvPr>
        </p:nvSpPr>
        <p:spPr>
          <a:xfrm>
            <a:off x="1016000" y="2587521"/>
            <a:ext cx="10206182" cy="1213519"/>
          </a:xfrm>
        </p:spPr>
        <p:txBody>
          <a:bodyPr>
            <a:normAutofit/>
          </a:bodyPr>
          <a:lstStyle/>
          <a:p>
            <a:pPr marL="0" indent="0" algn="ctr">
              <a:spcBef>
                <a:spcPts val="0"/>
              </a:spcBef>
              <a:buNone/>
            </a:pPr>
            <a:r>
              <a:rPr lang="en-US" sz="2000" dirty="0">
                <a:latin typeface="Verdana" panose="020B0604030504040204" pitchFamily="34" charset="0"/>
                <a:ea typeface="Verdana" panose="020B0604030504040204" pitchFamily="34" charset="0"/>
              </a:rPr>
              <a:t>LCDGT is a controlled vocabulary specific to people groups. Terms in the vocabulary are used to describe the characteristics of two types of entities:</a:t>
            </a:r>
            <a:endParaRPr lang="en-US" sz="2000" dirty="0"/>
          </a:p>
        </p:txBody>
      </p:sp>
      <p:sp>
        <p:nvSpPr>
          <p:cNvPr id="4" name="Cube 3">
            <a:extLst>
              <a:ext uri="{C183D7F6-B498-43B3-948B-1728B52AA6E4}">
                <adec:decorative xmlns:adec="http://schemas.microsoft.com/office/drawing/2017/decorative" val="1"/>
              </a:ext>
            </a:extLst>
          </p:cNvPr>
          <p:cNvSpPr>
            <a:spLocks/>
          </p:cNvSpPr>
          <p:nvPr/>
        </p:nvSpPr>
        <p:spPr>
          <a:xfrm>
            <a:off x="2253674" y="4156364"/>
            <a:ext cx="1958108" cy="1976477"/>
          </a:xfrm>
          <a:prstGeom prst="cube">
            <a:avLst>
              <a:gd name="adj" fmla="val 1071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Cube 4">
            <a:extLst>
              <a:ext uri="{C183D7F6-B498-43B3-948B-1728B52AA6E4}">
                <adec:decorative xmlns:adec="http://schemas.microsoft.com/office/drawing/2017/decorative" val="1"/>
              </a:ext>
            </a:extLst>
          </p:cNvPr>
          <p:cNvSpPr/>
          <p:nvPr/>
        </p:nvSpPr>
        <p:spPr>
          <a:xfrm>
            <a:off x="7710517" y="4156363"/>
            <a:ext cx="1876829" cy="1976477"/>
          </a:xfrm>
          <a:prstGeom prst="cube">
            <a:avLst>
              <a:gd name="adj" fmla="val 1071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5C0935F-41CB-DF53-85E3-34722C47434F}"/>
              </a:ext>
            </a:extLst>
          </p:cNvPr>
          <p:cNvSpPr txBox="1"/>
          <p:nvPr/>
        </p:nvSpPr>
        <p:spPr>
          <a:xfrm>
            <a:off x="1295402" y="3369408"/>
            <a:ext cx="398779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the </a:t>
            </a:r>
            <a:r>
              <a:rPr lang="en-US" b="1" dirty="0">
                <a:latin typeface="Verdana" panose="020B0604030504040204" pitchFamily="34" charset="0"/>
                <a:ea typeface="Verdana" panose="020B0604030504040204" pitchFamily="34" charset="0"/>
              </a:rPr>
              <a:t>intended audiences </a:t>
            </a:r>
            <a:r>
              <a:rPr lang="en-US" dirty="0">
                <a:latin typeface="Verdana" panose="020B0604030504040204" pitchFamily="34" charset="0"/>
                <a:ea typeface="Verdana" panose="020B0604030504040204" pitchFamily="34" charset="0"/>
              </a:rPr>
              <a:t>of resources</a:t>
            </a:r>
          </a:p>
        </p:txBody>
      </p:sp>
      <p:sp>
        <p:nvSpPr>
          <p:cNvPr id="6" name="TextBox 5"/>
          <p:cNvSpPr txBox="1">
            <a:spLocks/>
          </p:cNvSpPr>
          <p:nvPr/>
        </p:nvSpPr>
        <p:spPr>
          <a:xfrm>
            <a:off x="2395913" y="4498355"/>
            <a:ext cx="1468581" cy="830997"/>
          </a:xfrm>
          <a:prstGeom prst="rect">
            <a:avLst/>
          </a:prstGeom>
          <a:gradFill flip="none" rotWithShape="1">
            <a:gsLst>
              <a:gs pos="0">
                <a:schemeClr val="bg1"/>
              </a:gs>
              <a:gs pos="23000">
                <a:schemeClr val="bg1">
                  <a:lumMod val="95000"/>
                </a:schemeClr>
              </a:gs>
              <a:gs pos="69000">
                <a:schemeClr val="bg1">
                  <a:lumMod val="95000"/>
                </a:schemeClr>
              </a:gs>
              <a:gs pos="97000">
                <a:schemeClr val="bg1">
                  <a:lumMod val="75000"/>
                </a:schemeClr>
              </a:gs>
            </a:gsLst>
            <a:path path="circle">
              <a:fillToRect l="50000" t="50000" r="50000" b="5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1600" dirty="0">
                <a:latin typeface="Verdana" panose="020B0604030504040204" pitchFamily="34" charset="0"/>
                <a:ea typeface="Verdana" panose="020B0604030504040204" pitchFamily="34" charset="0"/>
              </a:rPr>
              <a:t>A Tourist’s Guide to Chicago</a:t>
            </a:r>
          </a:p>
        </p:txBody>
      </p:sp>
      <p:sp>
        <p:nvSpPr>
          <p:cNvPr id="9" name="TextBox 8">
            <a:extLst>
              <a:ext uri="{FF2B5EF4-FFF2-40B4-BE49-F238E27FC236}">
                <a16:creationId xmlns:a16="http://schemas.microsoft.com/office/drawing/2014/main" id="{E48C6A0E-9A2B-2423-C732-72C6E1DB23B8}"/>
              </a:ext>
            </a:extLst>
          </p:cNvPr>
          <p:cNvSpPr txBox="1"/>
          <p:nvPr/>
        </p:nvSpPr>
        <p:spPr>
          <a:xfrm>
            <a:off x="7197435" y="3371717"/>
            <a:ext cx="3699163"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the </a:t>
            </a:r>
            <a:r>
              <a:rPr lang="en-US" b="1" dirty="0">
                <a:latin typeface="Verdana" panose="020B0604030504040204" pitchFamily="34" charset="0"/>
                <a:ea typeface="Verdana" panose="020B0604030504040204" pitchFamily="34" charset="0"/>
              </a:rPr>
              <a:t>creators and contributors </a:t>
            </a:r>
            <a:r>
              <a:rPr lang="en-US" dirty="0">
                <a:latin typeface="Verdana" panose="020B0604030504040204" pitchFamily="34" charset="0"/>
                <a:ea typeface="Verdana" panose="020B0604030504040204" pitchFamily="34" charset="0"/>
              </a:rPr>
              <a:t>to resources</a:t>
            </a:r>
          </a:p>
        </p:txBody>
      </p:sp>
      <p:sp>
        <p:nvSpPr>
          <p:cNvPr id="8" name="TextBox 7"/>
          <p:cNvSpPr txBox="1"/>
          <p:nvPr/>
        </p:nvSpPr>
        <p:spPr>
          <a:xfrm>
            <a:off x="7874923" y="4498355"/>
            <a:ext cx="1402080" cy="954107"/>
          </a:xfrm>
          <a:prstGeom prst="rect">
            <a:avLst/>
          </a:prstGeom>
          <a:gradFill flip="none" rotWithShape="1">
            <a:gsLst>
              <a:gs pos="0">
                <a:schemeClr val="bg1"/>
              </a:gs>
              <a:gs pos="23000">
                <a:schemeClr val="bg1">
                  <a:lumMod val="95000"/>
                </a:schemeClr>
              </a:gs>
              <a:gs pos="69000">
                <a:schemeClr val="bg1">
                  <a:lumMod val="95000"/>
                </a:schemeClr>
              </a:gs>
              <a:gs pos="97000">
                <a:schemeClr val="bg1">
                  <a:lumMod val="75000"/>
                </a:schemeClr>
              </a:gs>
            </a:gsLst>
            <a:path path="circle">
              <a:fillToRect l="50000" t="50000" r="50000" b="5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1400" dirty="0">
                <a:latin typeface="Verdana" panose="020B0604030504040204" pitchFamily="34" charset="0"/>
                <a:ea typeface="Verdana" panose="020B0604030504040204" pitchFamily="34" charset="0"/>
              </a:rPr>
              <a:t>The Anatomy of Verse: </a:t>
            </a:r>
          </a:p>
          <a:p>
            <a:pPr algn="ctr"/>
            <a:r>
              <a:rPr lang="en-US" sz="1400" dirty="0">
                <a:latin typeface="Verdana" panose="020B0604030504040204" pitchFamily="34" charset="0"/>
                <a:ea typeface="Verdana" panose="020B0604030504040204" pitchFamily="34" charset="0"/>
              </a:rPr>
              <a:t>Poems by Physiologists</a:t>
            </a:r>
          </a:p>
        </p:txBody>
      </p:sp>
    </p:spTree>
    <p:extLst>
      <p:ext uri="{BB962C8B-B14F-4D97-AF65-F5344CB8AC3E}">
        <p14:creationId xmlns:p14="http://schemas.microsoft.com/office/powerpoint/2010/main" val="38867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19E0F-531D-1EFD-550D-AF2B97A18784}"/>
              </a:ext>
            </a:extLst>
          </p:cNvPr>
          <p:cNvSpPr txBox="1">
            <a:spLocks noGrp="1"/>
          </p:cNvSpPr>
          <p:nvPr>
            <p:ph type="title" idx="4294967295"/>
          </p:nvPr>
        </p:nvSpPr>
        <p:spPr>
          <a:xfrm>
            <a:off x="787400" y="680720"/>
            <a:ext cx="46228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rPr>
              <a:t>Part of LC’s Suite of Vocabularies</a:t>
            </a:r>
          </a:p>
        </p:txBody>
      </p:sp>
      <p:graphicFrame>
        <p:nvGraphicFramePr>
          <p:cNvPr id="6" name="Diagram 5" descr="Pie chart showing five Library of Congress vocabularies">
            <a:extLst>
              <a:ext uri="{FF2B5EF4-FFF2-40B4-BE49-F238E27FC236}">
                <a16:creationId xmlns:a16="http://schemas.microsoft.com/office/drawing/2014/main" id="{A5A92B76-2930-B30B-A940-4762ADCB1914}"/>
              </a:ext>
            </a:extLst>
          </p:cNvPr>
          <p:cNvGraphicFramePr/>
          <p:nvPr>
            <p:extLst>
              <p:ext uri="{D42A27DB-BD31-4B8C-83A1-F6EECF244321}">
                <p14:modId xmlns:p14="http://schemas.microsoft.com/office/powerpoint/2010/main" val="3914635756"/>
              </p:ext>
            </p:extLst>
          </p:nvPr>
        </p:nvGraphicFramePr>
        <p:xfrm>
          <a:off x="81280" y="1544320"/>
          <a:ext cx="6167120" cy="4888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4E81535-C4D2-F867-3859-2AECA54B4AA7}"/>
              </a:ext>
            </a:extLst>
          </p:cNvPr>
          <p:cNvSpPr txBox="1"/>
          <p:nvPr/>
        </p:nvSpPr>
        <p:spPr>
          <a:xfrm>
            <a:off x="5028277" y="1191300"/>
            <a:ext cx="6487160" cy="4985980"/>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Library of Congress Demographic Group Terms (LCDGT) identifies the intended audience and creators of resources</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Library of Congress Subject Headings (LCSH) describes the subjects of resources</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Library of Congress Genre/Form Terms (LCGFT) identifies the genres and forms of resources</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Library of Congress Medium of Performance Terms (LCMPT) identifies the medium of performance of musical resources</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Library of Congress Children’s Subject Headings describe subjects in juvenile materials</a:t>
            </a:r>
          </a:p>
          <a:p>
            <a:endParaRPr lang="en-US" dirty="0"/>
          </a:p>
        </p:txBody>
      </p:sp>
    </p:spTree>
    <p:extLst>
      <p:ext uri="{BB962C8B-B14F-4D97-AF65-F5344CB8AC3E}">
        <p14:creationId xmlns:p14="http://schemas.microsoft.com/office/powerpoint/2010/main" val="393375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7C61-3542-3233-1A63-A7BE93D58906}"/>
              </a:ext>
            </a:extLst>
          </p:cNvPr>
          <p:cNvSpPr>
            <a:spLocks noGrp="1"/>
          </p:cNvSpPr>
          <p:nvPr>
            <p:ph type="title"/>
          </p:nvPr>
        </p:nvSpPr>
        <p:spPr/>
        <p:txBody>
          <a:bodyPr/>
          <a:lstStyle/>
          <a:p>
            <a:r>
              <a:rPr lang="en-US" b="1" dirty="0">
                <a:latin typeface="Verdana" panose="020B0604030504040204" pitchFamily="34" charset="0"/>
                <a:ea typeface="Verdana" panose="020B0604030504040204" pitchFamily="34" charset="0"/>
              </a:rPr>
              <a:t>History of LCDGT</a:t>
            </a:r>
          </a:p>
        </p:txBody>
      </p:sp>
      <p:graphicFrame>
        <p:nvGraphicFramePr>
          <p:cNvPr id="4" name="Content Placeholder 3" descr="Timeline of LCDGT development from 2013 to 2023">
            <a:extLst>
              <a:ext uri="{FF2B5EF4-FFF2-40B4-BE49-F238E27FC236}">
                <a16:creationId xmlns:a16="http://schemas.microsoft.com/office/drawing/2014/main" id="{D4776E98-1E0C-07F2-377C-2F3A391EC6C6}"/>
              </a:ext>
            </a:extLst>
          </p:cNvPr>
          <p:cNvGraphicFramePr>
            <a:graphicFrameLocks noGrp="1"/>
          </p:cNvGraphicFramePr>
          <p:nvPr>
            <p:ph idx="1"/>
            <p:extLst>
              <p:ext uri="{D42A27DB-BD31-4B8C-83A1-F6EECF244321}">
                <p14:modId xmlns:p14="http://schemas.microsoft.com/office/powerpoint/2010/main" val="106845483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rPr>
              <a:t>LCDGT Advisory Group</a:t>
            </a:r>
          </a:p>
        </p:txBody>
      </p:sp>
      <p:sp>
        <p:nvSpPr>
          <p:cNvPr id="3" name="Content Placeholder 2"/>
          <p:cNvSpPr>
            <a:spLocks noGrp="1"/>
          </p:cNvSpPr>
          <p:nvPr>
            <p:ph idx="1"/>
          </p:nvPr>
        </p:nvSpPr>
        <p:spPr/>
        <p:txBody>
          <a:bodyPr/>
          <a:lstStyle/>
          <a:p>
            <a:pPr marL="0" indent="0">
              <a:buNone/>
            </a:pPr>
            <a:r>
              <a:rPr lang="en-US" sz="2000" dirty="0">
                <a:latin typeface="Verdana" panose="020B0604030504040204" pitchFamily="34" charset="0"/>
                <a:ea typeface="Verdana" panose="020B0604030504040204" pitchFamily="34" charset="0"/>
              </a:rPr>
              <a:t>The LCDGT Advisory Group embodies LC’s effort to fuse knowledge from catalogers with feedback from subject matter experts.</a:t>
            </a:r>
          </a:p>
          <a:p>
            <a:pPr marL="0" indent="0">
              <a:buNone/>
            </a:pPr>
            <a:r>
              <a:rPr lang="en-US" dirty="0"/>
              <a:t>         </a:t>
            </a:r>
            <a:r>
              <a:rPr lang="en-US" sz="1800" dirty="0">
                <a:latin typeface="Verdana" panose="020B0604030504040204" pitchFamily="34" charset="0"/>
                <a:ea typeface="Verdana" panose="020B0604030504040204" pitchFamily="34" charset="0"/>
              </a:rPr>
              <a:t>Representatives from external organizations                  LC employees</a:t>
            </a:r>
          </a:p>
          <a:p>
            <a:endParaRPr lang="en-US" dirty="0"/>
          </a:p>
        </p:txBody>
      </p:sp>
      <p:graphicFrame>
        <p:nvGraphicFramePr>
          <p:cNvPr id="10" name="Diagram 9" descr="Diagram showing relationship between LCDGT advisory group, project leaders, and support staff"/>
          <p:cNvGraphicFramePr/>
          <p:nvPr>
            <p:extLst>
              <p:ext uri="{D42A27DB-BD31-4B8C-83A1-F6EECF244321}">
                <p14:modId xmlns:p14="http://schemas.microsoft.com/office/powerpoint/2010/main" val="2443795215"/>
              </p:ext>
            </p:extLst>
          </p:nvPr>
        </p:nvGraphicFramePr>
        <p:xfrm>
          <a:off x="3215640" y="3332480"/>
          <a:ext cx="5760720" cy="2805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a:extLst>
              <a:ext uri="{C183D7F6-B498-43B3-948B-1728B52AA6E4}">
                <adec:decorative xmlns:adec="http://schemas.microsoft.com/office/drawing/2017/decorative" val="1"/>
              </a:ext>
            </a:extLst>
          </p:cNvPr>
          <p:cNvSpPr/>
          <p:nvPr/>
        </p:nvSpPr>
        <p:spPr>
          <a:xfrm>
            <a:off x="1697644" y="3507510"/>
            <a:ext cx="228600" cy="228600"/>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C183D7F6-B498-43B3-948B-1728B52AA6E4}">
                <adec:decorative xmlns:adec="http://schemas.microsoft.com/office/drawing/2017/decorative" val="1"/>
              </a:ext>
            </a:extLst>
          </p:cNvPr>
          <p:cNvSpPr/>
          <p:nvPr/>
        </p:nvSpPr>
        <p:spPr>
          <a:xfrm>
            <a:off x="8271164" y="3507510"/>
            <a:ext cx="228600" cy="2286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39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7828"/>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119153" y="1842419"/>
            <a:ext cx="5292509" cy="4327207"/>
          </a:xfrm>
        </p:spPr>
        <p:txBody>
          <a:bodyPr>
            <a:noAutofit/>
          </a:bodyPr>
          <a:lstStyle/>
          <a:p>
            <a:pPr marL="0" indent="0" algn="ctr">
              <a:spcBef>
                <a:spcPts val="200"/>
              </a:spcBef>
              <a:spcAft>
                <a:spcPts val="0"/>
              </a:spcAft>
              <a:buNone/>
            </a:pPr>
            <a:r>
              <a:rPr lang="en-US" sz="2000" b="1" dirty="0">
                <a:latin typeface="Verdana" panose="020B0604030504040204" pitchFamily="34" charset="0"/>
                <a:ea typeface="Verdana" panose="020B0604030504040204" pitchFamily="34" charset="0"/>
              </a:rPr>
              <a:t>LCDGT Advisory Group</a:t>
            </a:r>
          </a:p>
          <a:p>
            <a:pPr>
              <a:spcBef>
                <a:spcPts val="200"/>
              </a:spcBef>
              <a:spcAft>
                <a:spcPts val="0"/>
              </a:spcAft>
              <a:buClr>
                <a:schemeClr val="accent5">
                  <a:lumMod val="50000"/>
                </a:schemeClr>
              </a:buClr>
            </a:pPr>
            <a:r>
              <a:rPr lang="en-US" sz="2000" dirty="0" err="1">
                <a:latin typeface="Verdana" panose="020B0604030504040204" pitchFamily="34" charset="0"/>
                <a:ea typeface="Verdana" panose="020B0604030504040204" pitchFamily="34" charset="0"/>
              </a:rPr>
              <a:t>Atla</a:t>
            </a:r>
            <a:r>
              <a:rPr lang="en-US" sz="2000" dirty="0">
                <a:latin typeface="Verdana" panose="020B0604030504040204" pitchFamily="34" charset="0"/>
                <a:ea typeface="Verdana" panose="020B0604030504040204" pitchFamily="34" charset="0"/>
              </a:rPr>
              <a:t> (formerly the American Theological Library Association)</a:t>
            </a:r>
          </a:p>
          <a:p>
            <a:pPr>
              <a:spcBef>
                <a:spcPts val="200"/>
              </a:spcBef>
              <a:spcAft>
                <a:spcPts val="0"/>
              </a:spcAft>
              <a:buClr>
                <a:schemeClr val="accent5">
                  <a:lumMod val="50000"/>
                </a:schemeClr>
              </a:buClr>
            </a:pPr>
            <a:r>
              <a:rPr lang="en-US" sz="2000" dirty="0">
                <a:latin typeface="Verdana" panose="020B0604030504040204" pitchFamily="34" charset="0"/>
                <a:ea typeface="Verdana" panose="020B0604030504040204" pitchFamily="34" charset="0"/>
              </a:rPr>
              <a:t>Bureau of Labor Statistics</a:t>
            </a:r>
          </a:p>
          <a:p>
            <a:pPr>
              <a:spcBef>
                <a:spcPts val="200"/>
              </a:spcBef>
              <a:spcAft>
                <a:spcPts val="0"/>
              </a:spcAft>
              <a:buClr>
                <a:schemeClr val="accent5">
                  <a:lumMod val="50000"/>
                </a:schemeClr>
              </a:buClr>
            </a:pPr>
            <a:r>
              <a:rPr lang="en-US" sz="2000" dirty="0">
                <a:latin typeface="Verdana" panose="020B0604030504040204" pitchFamily="34" charset="0"/>
                <a:ea typeface="Verdana" panose="020B0604030504040204" pitchFamily="34" charset="0"/>
              </a:rPr>
              <a:t>Census Bureau</a:t>
            </a:r>
          </a:p>
          <a:p>
            <a:pPr>
              <a:spcBef>
                <a:spcPts val="200"/>
              </a:spcBef>
              <a:spcAft>
                <a:spcPts val="0"/>
              </a:spcAft>
              <a:buClr>
                <a:schemeClr val="accent5">
                  <a:lumMod val="50000"/>
                </a:schemeClr>
              </a:buClr>
            </a:pPr>
            <a:r>
              <a:rPr lang="en-US" sz="2000" dirty="0">
                <a:latin typeface="Verdana" panose="020B0604030504040204" pitchFamily="34" charset="0"/>
                <a:ea typeface="Verdana" panose="020B0604030504040204" pitchFamily="34" charset="0"/>
              </a:rPr>
              <a:t>IPUMS (formerly Integrated Public Use Microdata Series)</a:t>
            </a:r>
          </a:p>
          <a:p>
            <a:pPr>
              <a:spcBef>
                <a:spcPts val="200"/>
              </a:spcBef>
              <a:spcAft>
                <a:spcPts val="0"/>
              </a:spcAft>
              <a:buClr>
                <a:schemeClr val="accent5">
                  <a:lumMod val="50000"/>
                </a:schemeClr>
              </a:buClr>
            </a:pPr>
            <a:r>
              <a:rPr lang="en-US" sz="2000" dirty="0">
                <a:latin typeface="Verdana" panose="020B0604030504040204" pitchFamily="34" charset="0"/>
                <a:ea typeface="Verdana" panose="020B0604030504040204" pitchFamily="34" charset="0"/>
              </a:rPr>
              <a:t>Kinsey Institute</a:t>
            </a:r>
          </a:p>
          <a:p>
            <a:pPr>
              <a:spcBef>
                <a:spcPts val="200"/>
              </a:spcBef>
              <a:spcAft>
                <a:spcPts val="0"/>
              </a:spcAft>
              <a:buClr>
                <a:schemeClr val="accent5">
                  <a:lumMod val="50000"/>
                </a:schemeClr>
              </a:buClr>
            </a:pPr>
            <a:r>
              <a:rPr lang="en-US" sz="2000" dirty="0">
                <a:latin typeface="Verdana" panose="020B0604030504040204" pitchFamily="34" charset="0"/>
                <a:ea typeface="Verdana" panose="020B0604030504040204" pitchFamily="34" charset="0"/>
              </a:rPr>
              <a:t>National Library of Medicine (NLM)</a:t>
            </a:r>
          </a:p>
          <a:p>
            <a:pPr>
              <a:spcBef>
                <a:spcPts val="200"/>
              </a:spcBef>
              <a:spcAft>
                <a:spcPts val="0"/>
              </a:spcAft>
              <a:buClr>
                <a:schemeClr val="accent5">
                  <a:lumMod val="50000"/>
                </a:schemeClr>
              </a:buClr>
            </a:pPr>
            <a:r>
              <a:rPr lang="en-US" sz="2000" dirty="0">
                <a:latin typeface="Verdana" panose="020B0604030504040204" pitchFamily="34" charset="0"/>
                <a:ea typeface="Verdana" panose="020B0604030504040204" pitchFamily="34" charset="0"/>
              </a:rPr>
              <a:t>Substance Abuse and Mental Health Services Administration (SAMHSA)</a:t>
            </a:r>
          </a:p>
          <a:p>
            <a:pPr>
              <a:spcBef>
                <a:spcPts val="200"/>
              </a:spcBef>
              <a:spcAft>
                <a:spcPts val="0"/>
              </a:spcAft>
              <a:buClr>
                <a:schemeClr val="accent5">
                  <a:lumMod val="50000"/>
                </a:schemeClr>
              </a:buClr>
            </a:pPr>
            <a:r>
              <a:rPr lang="en-US" sz="2000" dirty="0">
                <a:latin typeface="Verdana" panose="020B0604030504040204" pitchFamily="34" charset="0"/>
                <a:ea typeface="Verdana" panose="020B0604030504040204" pitchFamily="34" charset="0"/>
              </a:rPr>
              <a:t>SIL International</a:t>
            </a:r>
          </a:p>
          <a:p>
            <a:pPr>
              <a:spcBef>
                <a:spcPts val="200"/>
              </a:spcBef>
              <a:spcAft>
                <a:spcPts val="0"/>
              </a:spcAft>
              <a:buClr>
                <a:schemeClr val="accent5">
                  <a:lumMod val="50000"/>
                </a:schemeClr>
              </a:buClr>
            </a:pPr>
            <a:r>
              <a:rPr lang="en-US" sz="2000" dirty="0">
                <a:latin typeface="Verdana" panose="020B0604030504040204" pitchFamily="34" charset="0"/>
                <a:ea typeface="Verdana" panose="020B0604030504040204" pitchFamily="34" charset="0"/>
              </a:rPr>
              <a:t>Smithsonian Libraries and Archives</a:t>
            </a:r>
          </a:p>
        </p:txBody>
      </p:sp>
      <p:sp>
        <p:nvSpPr>
          <p:cNvPr id="4" name="Content Placeholder 3"/>
          <p:cNvSpPr>
            <a:spLocks noGrp="1"/>
          </p:cNvSpPr>
          <p:nvPr>
            <p:ph sz="quarter" idx="4294967295"/>
          </p:nvPr>
        </p:nvSpPr>
        <p:spPr>
          <a:xfrm>
            <a:off x="6411662" y="1842418"/>
            <a:ext cx="4992411" cy="4327207"/>
          </a:xfrm>
        </p:spPr>
        <p:txBody>
          <a:bodyPr>
            <a:normAutofit fontScale="92500" lnSpcReduction="10000"/>
          </a:bodyPr>
          <a:lstStyle/>
          <a:p>
            <a:pPr marL="0" indent="0" algn="ctr">
              <a:buNone/>
            </a:pPr>
            <a:r>
              <a:rPr lang="en-US" sz="2200" b="1" dirty="0">
                <a:latin typeface="Verdana" panose="020B0604030504040204" pitchFamily="34" charset="0"/>
                <a:ea typeface="Verdana" panose="020B0604030504040204" pitchFamily="34" charset="0"/>
              </a:rPr>
              <a:t>LCDGT Support Staff</a:t>
            </a:r>
          </a:p>
          <a:p>
            <a:pPr>
              <a:buClr>
                <a:schemeClr val="accent5">
                  <a:lumMod val="50000"/>
                </a:schemeClr>
              </a:buClr>
            </a:pPr>
            <a:r>
              <a:rPr lang="en-US" sz="2200" dirty="0">
                <a:latin typeface="Verdana" panose="020B0604030504040204" pitchFamily="34" charset="0"/>
                <a:ea typeface="Verdana" panose="020B0604030504040204" pitchFamily="34" charset="0"/>
              </a:rPr>
              <a:t>Cat Eiche (USPRLL)</a:t>
            </a:r>
          </a:p>
          <a:p>
            <a:pPr>
              <a:buClr>
                <a:schemeClr val="accent5">
                  <a:lumMod val="50000"/>
                </a:schemeClr>
              </a:buClr>
            </a:pPr>
            <a:r>
              <a:rPr lang="en-US" sz="2200" dirty="0">
                <a:latin typeface="Verdana" panose="020B0604030504040204" pitchFamily="34" charset="0"/>
                <a:ea typeface="Verdana" panose="020B0604030504040204" pitchFamily="34" charset="0"/>
              </a:rPr>
              <a:t>Cynthia Earman (USASH)</a:t>
            </a:r>
          </a:p>
          <a:p>
            <a:pPr>
              <a:buClr>
                <a:schemeClr val="accent5">
                  <a:lumMod val="50000"/>
                </a:schemeClr>
              </a:buClr>
            </a:pPr>
            <a:r>
              <a:rPr lang="en-US" sz="2200" dirty="0">
                <a:latin typeface="Verdana" panose="020B0604030504040204" pitchFamily="34" charset="0"/>
                <a:ea typeface="Verdana" panose="020B0604030504040204" pitchFamily="34" charset="0"/>
              </a:rPr>
              <a:t>Dida Stadler (G&amp;S)</a:t>
            </a:r>
          </a:p>
          <a:p>
            <a:pPr>
              <a:buClr>
                <a:schemeClr val="accent5">
                  <a:lumMod val="50000"/>
                </a:schemeClr>
              </a:buClr>
            </a:pPr>
            <a:r>
              <a:rPr lang="en-US" sz="2200" dirty="0">
                <a:latin typeface="Verdana" panose="020B0604030504040204" pitchFamily="34" charset="0"/>
                <a:ea typeface="Verdana" panose="020B0604030504040204" pitchFamily="34" charset="0"/>
              </a:rPr>
              <a:t>Haim Gottschalk (ASME)</a:t>
            </a:r>
          </a:p>
          <a:p>
            <a:pPr>
              <a:buClr>
                <a:schemeClr val="accent5">
                  <a:lumMod val="50000"/>
                </a:schemeClr>
              </a:buClr>
            </a:pPr>
            <a:r>
              <a:rPr lang="en-US" sz="2200" dirty="0">
                <a:latin typeface="Verdana" panose="020B0604030504040204" pitchFamily="34" charset="0"/>
                <a:ea typeface="Verdana" panose="020B0604030504040204" pitchFamily="34" charset="0"/>
              </a:rPr>
              <a:t>Tommy Hannigan (ALAWE)</a:t>
            </a:r>
          </a:p>
          <a:p>
            <a:endParaRPr lang="en-US" dirty="0">
              <a:latin typeface="Verdana" panose="020B0604030504040204" pitchFamily="34" charset="0"/>
              <a:ea typeface="Verdana" panose="020B0604030504040204" pitchFamily="34" charset="0"/>
            </a:endParaRPr>
          </a:p>
          <a:p>
            <a:pPr marL="0" lvl="0" indent="0" algn="ctr">
              <a:buNone/>
            </a:pPr>
            <a:r>
              <a:rPr lang="en-US" sz="2200" b="1" dirty="0">
                <a:latin typeface="Verdana" panose="020B0604030504040204" pitchFamily="34" charset="0"/>
                <a:ea typeface="Verdana" panose="020B0604030504040204" pitchFamily="34" charset="0"/>
              </a:rPr>
              <a:t>LCDGT Project Leaders</a:t>
            </a:r>
          </a:p>
          <a:p>
            <a:pPr>
              <a:buClr>
                <a:schemeClr val="accent5">
                  <a:lumMod val="50000"/>
                </a:schemeClr>
              </a:buClr>
            </a:pPr>
            <a:r>
              <a:rPr lang="en-US" sz="2200" dirty="0">
                <a:latin typeface="Verdana" panose="020B0604030504040204" pitchFamily="34" charset="0"/>
                <a:ea typeface="Verdana" panose="020B0604030504040204" pitchFamily="34" charset="0"/>
              </a:rPr>
              <a:t>Veronica Ranieri (PTCP)</a:t>
            </a:r>
          </a:p>
          <a:p>
            <a:pPr>
              <a:buClr>
                <a:schemeClr val="accent5">
                  <a:lumMod val="50000"/>
                </a:schemeClr>
              </a:buClr>
            </a:pPr>
            <a:r>
              <a:rPr lang="en-US" sz="2200" dirty="0">
                <a:latin typeface="Verdana" panose="020B0604030504040204" pitchFamily="34" charset="0"/>
                <a:ea typeface="Verdana" panose="020B0604030504040204" pitchFamily="34" charset="0"/>
              </a:rPr>
              <a:t>Heidy Berthoud (PTCP)</a:t>
            </a:r>
          </a:p>
          <a:p>
            <a:endParaRPr lang="en-US" dirty="0"/>
          </a:p>
        </p:txBody>
      </p:sp>
      <p:sp>
        <p:nvSpPr>
          <p:cNvPr id="6" name="Title 5"/>
          <p:cNvSpPr>
            <a:spLocks noGrp="1"/>
          </p:cNvSpPr>
          <p:nvPr>
            <p:ph type="title" idx="4294967295"/>
          </p:nvPr>
        </p:nvSpPr>
        <p:spPr>
          <a:xfrm>
            <a:off x="1295400" y="688374"/>
            <a:ext cx="9601200" cy="1303337"/>
          </a:xfrm>
        </p:spPr>
        <p:txBody>
          <a:bodyPr/>
          <a:lstStyle/>
          <a:p>
            <a:r>
              <a:rPr lang="en-US" b="1" dirty="0">
                <a:latin typeface="Verdana" panose="020B0604030504040204" pitchFamily="34" charset="0"/>
                <a:ea typeface="Verdana" panose="020B0604030504040204" pitchFamily="34" charset="0"/>
              </a:rPr>
              <a:t>Members</a:t>
            </a:r>
          </a:p>
        </p:txBody>
      </p:sp>
    </p:spTree>
    <p:extLst>
      <p:ext uri="{BB962C8B-B14F-4D97-AF65-F5344CB8AC3E}">
        <p14:creationId xmlns:p14="http://schemas.microsoft.com/office/powerpoint/2010/main" val="91744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latin typeface="Verdana" panose="020B0604030504040204" pitchFamily="34" charset="0"/>
                <a:ea typeface="Verdana" panose="020B0604030504040204" pitchFamily="34" charset="0"/>
              </a:rPr>
              <a:t>The Structure of LCDGT</a:t>
            </a:r>
          </a:p>
        </p:txBody>
      </p:sp>
      <p:sp>
        <p:nvSpPr>
          <p:cNvPr id="6" name="Text Placeholder 5"/>
          <p:cNvSpPr>
            <a:spLocks noGrp="1"/>
          </p:cNvSpPr>
          <p:nvPr>
            <p:ph type="body" sz="half" idx="2"/>
          </p:nvPr>
        </p:nvSpPr>
        <p:spPr>
          <a:xfrm>
            <a:off x="1115568" y="3549918"/>
            <a:ext cx="3794760" cy="2759442"/>
          </a:xfrm>
        </p:spPr>
        <p:txBody>
          <a:bodyPr>
            <a:normAutofit/>
          </a:bodyPr>
          <a:lstStyle/>
          <a:p>
            <a:r>
              <a:rPr lang="en-US" sz="2000" dirty="0">
                <a:latin typeface="Verdana" panose="020B0604030504040204" pitchFamily="34" charset="0"/>
                <a:ea typeface="Verdana" panose="020B0604030504040204" pitchFamily="34" charset="0"/>
              </a:rPr>
              <a:t>All terms in LCDGT are assigned to at least one of nine general categories. These categories serve as the broadest collocation points in the vocabulary.</a:t>
            </a:r>
            <a:r>
              <a:rPr lang="en-US" sz="2000" i="1"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 </a:t>
            </a:r>
          </a:p>
        </p:txBody>
      </p:sp>
      <p:sp>
        <p:nvSpPr>
          <p:cNvPr id="5" name="Content Placeholder 4"/>
          <p:cNvSpPr>
            <a:spLocks noGrp="1"/>
          </p:cNvSpPr>
          <p:nvPr>
            <p:ph idx="1"/>
          </p:nvPr>
        </p:nvSpPr>
        <p:spPr/>
        <p:txBody>
          <a:bodyPr>
            <a:normAutofit fontScale="92500" lnSpcReduction="10000"/>
          </a:bodyPr>
          <a:lstStyle/>
          <a:p>
            <a:pPr marL="0" indent="0" algn="ctr">
              <a:buNone/>
            </a:pPr>
            <a:endParaRPr lang="en-US" u="sng" dirty="0"/>
          </a:p>
          <a:p>
            <a:pPr marL="0" indent="0" algn="ctr">
              <a:buNone/>
            </a:pPr>
            <a:r>
              <a:rPr lang="en-US" sz="2400" b="1" dirty="0">
                <a:latin typeface="Verdana" panose="020B0604030504040204" pitchFamily="34" charset="0"/>
                <a:ea typeface="Verdana" panose="020B0604030504040204" pitchFamily="34" charset="0"/>
              </a:rPr>
              <a:t>LCDGT Categories</a:t>
            </a:r>
          </a:p>
          <a:p>
            <a:pPr>
              <a:buClr>
                <a:schemeClr val="accent1">
                  <a:lumMod val="50000"/>
                </a:schemeClr>
              </a:buClr>
            </a:pPr>
            <a:r>
              <a:rPr lang="en-US" sz="2000" dirty="0">
                <a:latin typeface="Verdana" panose="020B0604030504040204" pitchFamily="34" charset="0"/>
                <a:ea typeface="Verdana" panose="020B0604030504040204" pitchFamily="34" charset="0"/>
              </a:rPr>
              <a:t>Age</a:t>
            </a:r>
          </a:p>
          <a:p>
            <a:pPr>
              <a:buClr>
                <a:schemeClr val="accent1">
                  <a:lumMod val="50000"/>
                </a:schemeClr>
              </a:buClr>
            </a:pPr>
            <a:r>
              <a:rPr lang="en-US" sz="2000" dirty="0">
                <a:latin typeface="Verdana" panose="020B0604030504040204" pitchFamily="34" charset="0"/>
                <a:ea typeface="Verdana" panose="020B0604030504040204" pitchFamily="34" charset="0"/>
              </a:rPr>
              <a:t>Educational level</a:t>
            </a:r>
          </a:p>
          <a:p>
            <a:pPr>
              <a:buClr>
                <a:schemeClr val="accent1">
                  <a:lumMod val="50000"/>
                </a:schemeClr>
              </a:buClr>
            </a:pPr>
            <a:r>
              <a:rPr lang="en-US" sz="2000" dirty="0">
                <a:latin typeface="Verdana" panose="020B0604030504040204" pitchFamily="34" charset="0"/>
                <a:ea typeface="Verdana" panose="020B0604030504040204" pitchFamily="34" charset="0"/>
              </a:rPr>
              <a:t>Ethnic/Cultural category</a:t>
            </a:r>
          </a:p>
          <a:p>
            <a:pPr>
              <a:buClr>
                <a:schemeClr val="accent1">
                  <a:lumMod val="50000"/>
                </a:schemeClr>
              </a:buClr>
            </a:pPr>
            <a:r>
              <a:rPr lang="en-US" sz="2000" dirty="0">
                <a:latin typeface="Verdana" panose="020B0604030504040204" pitchFamily="34" charset="0"/>
                <a:ea typeface="Verdana" panose="020B0604030504040204" pitchFamily="34" charset="0"/>
              </a:rPr>
              <a:t>Language category</a:t>
            </a:r>
          </a:p>
          <a:p>
            <a:pPr>
              <a:buClr>
                <a:schemeClr val="accent1">
                  <a:lumMod val="50000"/>
                </a:schemeClr>
              </a:buClr>
            </a:pPr>
            <a:r>
              <a:rPr lang="en-US" sz="2000" dirty="0">
                <a:latin typeface="Verdana" panose="020B0604030504040204" pitchFamily="34" charset="0"/>
                <a:ea typeface="Verdana" panose="020B0604030504040204" pitchFamily="34" charset="0"/>
              </a:rPr>
              <a:t>Medical, Psychological, and Disability category</a:t>
            </a:r>
          </a:p>
          <a:p>
            <a:pPr>
              <a:buClr>
                <a:schemeClr val="accent1">
                  <a:lumMod val="50000"/>
                </a:schemeClr>
              </a:buClr>
            </a:pPr>
            <a:r>
              <a:rPr lang="en-US" sz="2000" dirty="0">
                <a:latin typeface="Verdana" panose="020B0604030504040204" pitchFamily="34" charset="0"/>
                <a:ea typeface="Verdana" panose="020B0604030504040204" pitchFamily="34" charset="0"/>
              </a:rPr>
              <a:t>National/Regional category</a:t>
            </a:r>
          </a:p>
          <a:p>
            <a:pPr>
              <a:buClr>
                <a:schemeClr val="accent1">
                  <a:lumMod val="50000"/>
                </a:schemeClr>
              </a:buClr>
            </a:pPr>
            <a:r>
              <a:rPr lang="en-US" sz="2000" dirty="0">
                <a:latin typeface="Verdana" panose="020B0604030504040204" pitchFamily="34" charset="0"/>
                <a:ea typeface="Verdana" panose="020B0604030504040204" pitchFamily="34" charset="0"/>
              </a:rPr>
              <a:t>Occupation/Field of activity</a:t>
            </a:r>
          </a:p>
          <a:p>
            <a:pPr>
              <a:buClr>
                <a:schemeClr val="accent1">
                  <a:lumMod val="50000"/>
                </a:schemeClr>
              </a:buClr>
            </a:pPr>
            <a:r>
              <a:rPr lang="en-US" sz="2000" dirty="0">
                <a:latin typeface="Verdana" panose="020B0604030504040204" pitchFamily="34" charset="0"/>
                <a:ea typeface="Verdana" panose="020B0604030504040204" pitchFamily="34" charset="0"/>
              </a:rPr>
              <a:t>Religion category</a:t>
            </a:r>
          </a:p>
          <a:p>
            <a:pPr>
              <a:buClr>
                <a:schemeClr val="accent1">
                  <a:lumMod val="50000"/>
                </a:schemeClr>
              </a:buClr>
            </a:pPr>
            <a:r>
              <a:rPr lang="en-US" sz="2000" dirty="0">
                <a:latin typeface="Verdana" panose="020B0604030504040204" pitchFamily="34" charset="0"/>
                <a:ea typeface="Verdana" panose="020B0604030504040204" pitchFamily="34" charset="0"/>
              </a:rPr>
              <a:t>Social category</a:t>
            </a:r>
          </a:p>
          <a:p>
            <a:endParaRPr lang="en-US" dirty="0"/>
          </a:p>
        </p:txBody>
      </p:sp>
    </p:spTree>
    <p:extLst>
      <p:ext uri="{BB962C8B-B14F-4D97-AF65-F5344CB8AC3E}">
        <p14:creationId xmlns:p14="http://schemas.microsoft.com/office/powerpoint/2010/main" val="311588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7C61-3542-3233-1A63-A7BE93D58906}"/>
              </a:ext>
            </a:extLst>
          </p:cNvPr>
          <p:cNvSpPr>
            <a:spLocks noGrp="1"/>
          </p:cNvSpPr>
          <p:nvPr>
            <p:ph type="title"/>
          </p:nvPr>
        </p:nvSpPr>
        <p:spPr/>
        <p:txBody>
          <a:bodyPr/>
          <a:lstStyle/>
          <a:p>
            <a:r>
              <a:rPr lang="en-US" b="1" dirty="0">
                <a:latin typeface="Verdana" panose="020B0604030504040204" pitchFamily="34" charset="0"/>
                <a:ea typeface="Verdana" panose="020B0604030504040204" pitchFamily="34" charset="0"/>
              </a:rPr>
              <a:t>Why use LCDGT?</a:t>
            </a:r>
          </a:p>
        </p:txBody>
      </p:sp>
      <p:sp>
        <p:nvSpPr>
          <p:cNvPr id="5" name="Content Placeholder 4">
            <a:extLst>
              <a:ext uri="{FF2B5EF4-FFF2-40B4-BE49-F238E27FC236}">
                <a16:creationId xmlns:a16="http://schemas.microsoft.com/office/drawing/2014/main" id="{B242EE84-3620-87F4-7535-E29335AF9342}"/>
              </a:ext>
            </a:extLst>
          </p:cNvPr>
          <p:cNvSpPr>
            <a:spLocks noGrp="1"/>
          </p:cNvSpPr>
          <p:nvPr>
            <p:ph idx="1"/>
          </p:nvPr>
        </p:nvSpPr>
        <p:spPr>
          <a:xfrm>
            <a:off x="1282045" y="2556932"/>
            <a:ext cx="9614552" cy="2618383"/>
          </a:xfrm>
        </p:spPr>
        <p:txBody>
          <a:bodyPr>
            <a:normAutofit fontScale="85000" lnSpcReduction="20000"/>
          </a:bodyPr>
          <a:lstStyle/>
          <a:p>
            <a:pPr>
              <a:buClr>
                <a:schemeClr val="accent2">
                  <a:lumMod val="50000"/>
                </a:schemeClr>
              </a:buClr>
            </a:pPr>
            <a:r>
              <a:rPr lang="en-US" dirty="0">
                <a:latin typeface="Verdana" panose="020B0604030504040204" pitchFamily="34" charset="0"/>
                <a:ea typeface="Verdana" panose="020B0604030504040204" pitchFamily="34" charset="0"/>
              </a:rPr>
              <a:t>Scholars often focus their research on a topic to a certain demographic group or groups. </a:t>
            </a:r>
          </a:p>
          <a:p>
            <a:pPr>
              <a:buClr>
                <a:schemeClr val="accent2">
                  <a:lumMod val="50000"/>
                </a:schemeClr>
              </a:buClr>
            </a:pPr>
            <a:r>
              <a:rPr lang="en-US" dirty="0">
                <a:latin typeface="Verdana" panose="020B0604030504040204" pitchFamily="34" charset="0"/>
                <a:ea typeface="Verdana" panose="020B0604030504040204" pitchFamily="34" charset="0"/>
              </a:rPr>
              <a:t>Parents or teachers often want to find materials written for certain grade levels or age groups. </a:t>
            </a:r>
          </a:p>
          <a:p>
            <a:pPr>
              <a:buClr>
                <a:schemeClr val="accent2">
                  <a:lumMod val="50000"/>
                </a:schemeClr>
              </a:buClr>
            </a:pPr>
            <a:r>
              <a:rPr lang="en-US" dirty="0">
                <a:latin typeface="Verdana" panose="020B0604030504040204" pitchFamily="34" charset="0"/>
                <a:ea typeface="Verdana" panose="020B0604030504040204" pitchFamily="34" charset="0"/>
              </a:rPr>
              <a:t>Audiobook users have expressed the desire to filter audiobook collections based on the narrators’ accent.</a:t>
            </a:r>
          </a:p>
          <a:p>
            <a:pPr marL="0" indent="0">
              <a:buNone/>
            </a:pPr>
            <a:r>
              <a:rPr lang="en-US" dirty="0">
                <a:latin typeface="Verdana" panose="020B0604030504040204" pitchFamily="34" charset="0"/>
                <a:ea typeface="Verdana" panose="020B0604030504040204" pitchFamily="34" charset="0"/>
              </a:rPr>
              <a:t>Explicitly recording demographic information in catalog records would help each of these kinds of users find relevant resources more efficiently.</a:t>
            </a:r>
          </a:p>
        </p:txBody>
      </p:sp>
      <p:sp>
        <p:nvSpPr>
          <p:cNvPr id="3" name="TextBox 2">
            <a:extLst>
              <a:ext uri="{FF2B5EF4-FFF2-40B4-BE49-F238E27FC236}">
                <a16:creationId xmlns:a16="http://schemas.microsoft.com/office/drawing/2014/main" id="{E69CBC41-C12B-2BF4-36EC-9961069704E0}"/>
              </a:ext>
            </a:extLst>
          </p:cNvPr>
          <p:cNvSpPr txBox="1"/>
          <p:nvPr/>
        </p:nvSpPr>
        <p:spPr>
          <a:xfrm>
            <a:off x="1282045" y="5250135"/>
            <a:ext cx="9614552" cy="1107996"/>
          </a:xfrm>
          <a:prstGeom prst="rect">
            <a:avLst/>
          </a:prstGeom>
          <a:noFill/>
        </p:spPr>
        <p:txBody>
          <a:bodyPr wrap="square" rtlCol="0">
            <a:spAutoFit/>
          </a:bodyPr>
          <a:lstStyle/>
          <a:p>
            <a:pPr algn="just"/>
            <a:r>
              <a:rPr lang="en-US" sz="1600" i="1" dirty="0">
                <a:latin typeface="Verdana" panose="020B0604030504040204" pitchFamily="34" charset="0"/>
                <a:ea typeface="Verdana" panose="020B0604030504040204" pitchFamily="34" charset="0"/>
              </a:rPr>
              <a:t>Note: There is no obligation to use LCDGT, but it may be very helpful in providing additional searching and filtering options to users. This is a perfect opportunity for us to exercise our cataloger’s judgement!  </a:t>
            </a:r>
          </a:p>
          <a:p>
            <a:endParaRPr lang="en-US" dirty="0"/>
          </a:p>
        </p:txBody>
      </p:sp>
    </p:spTree>
    <p:extLst>
      <p:ext uri="{BB962C8B-B14F-4D97-AF65-F5344CB8AC3E}">
        <p14:creationId xmlns:p14="http://schemas.microsoft.com/office/powerpoint/2010/main" val="30381066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7431</TotalTime>
  <Words>1433</Words>
  <Application>Microsoft Office PowerPoint</Application>
  <PresentationFormat>Widescreen</PresentationFormat>
  <Paragraphs>232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Garamond</vt:lpstr>
      <vt:lpstr>Verdana</vt:lpstr>
      <vt:lpstr>Organic</vt:lpstr>
      <vt:lpstr>LCDGT</vt:lpstr>
      <vt:lpstr>Presenters</vt:lpstr>
      <vt:lpstr>What is LCDGT?</vt:lpstr>
      <vt:lpstr>Part of LC’s Suite of Vocabularies</vt:lpstr>
      <vt:lpstr>History of LCDGT</vt:lpstr>
      <vt:lpstr>LCDGT Advisory Group</vt:lpstr>
      <vt:lpstr>Members</vt:lpstr>
      <vt:lpstr>The Structure of LCDGT</vt:lpstr>
      <vt:lpstr>Why use LCDGT?</vt:lpstr>
      <vt:lpstr>How to Use LCDGT in Cataloging</vt:lpstr>
      <vt:lpstr>Example:  Intended Audience in a Bibliographic Record</vt:lpstr>
      <vt:lpstr>Example:  Creator Characteristics in a Bibliographic Record</vt:lpstr>
      <vt:lpstr>Example: Entity Attributes in a  Name Authority Record</vt:lpstr>
      <vt:lpstr>Where to find more information: ClassWeb Plus</vt:lpstr>
      <vt:lpstr>Where to find more information: The LCDGT Manual</vt:lpstr>
      <vt:lpstr>Where to find more information: Contacts</vt:lpstr>
    </vt:vector>
  </TitlesOfParts>
  <Company>The Library of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LCDGT</dc:title>
  <dc:creator>Veronica Lee Ranieri</dc:creator>
  <cp:lastModifiedBy>Margaret Mering</cp:lastModifiedBy>
  <cp:revision>110</cp:revision>
  <dcterms:created xsi:type="dcterms:W3CDTF">2022-02-22T11:20:36Z</dcterms:created>
  <dcterms:modified xsi:type="dcterms:W3CDTF">2023-12-18T15:06:35Z</dcterms:modified>
</cp:coreProperties>
</file>