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68" r:id="rId4"/>
    <p:sldId id="260" r:id="rId5"/>
    <p:sldId id="259" r:id="rId6"/>
    <p:sldId id="261" r:id="rId7"/>
    <p:sldId id="263" r:id="rId8"/>
    <p:sldId id="262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12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A4E3-B7EC-4546-AF88-8FBBB22550A7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F9B0-0D51-4B08-B1EF-CE07085E808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95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A4E3-B7EC-4546-AF88-8FBBB22550A7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F9B0-0D51-4B08-B1EF-CE07085E8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12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A4E3-B7EC-4546-AF88-8FBBB22550A7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F9B0-0D51-4B08-B1EF-CE07085E8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17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A4E3-B7EC-4546-AF88-8FBBB22550A7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F9B0-0D51-4B08-B1EF-CE07085E8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6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A4E3-B7EC-4546-AF88-8FBBB22550A7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F9B0-0D51-4B08-B1EF-CE07085E808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27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A4E3-B7EC-4546-AF88-8FBBB22550A7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F9B0-0D51-4B08-B1EF-CE07085E8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90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A4E3-B7EC-4546-AF88-8FBBB22550A7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F9B0-0D51-4B08-B1EF-CE07085E8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04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A4E3-B7EC-4546-AF88-8FBBB22550A7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F9B0-0D51-4B08-B1EF-CE07085E8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A4E3-B7EC-4546-AF88-8FBBB22550A7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F9B0-0D51-4B08-B1EF-CE07085E8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72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4EAA4E3-B7EC-4546-AF88-8FBBB22550A7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2CF9B0-0D51-4B08-B1EF-CE07085E8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97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A4E3-B7EC-4546-AF88-8FBBB22550A7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CF9B0-0D51-4B08-B1EF-CE07085E8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3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4EAA4E3-B7EC-4546-AF88-8FBBB22550A7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62CF9B0-0D51-4B08-B1EF-CE07085E808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8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hoffman@loc.gov" TargetMode="External"/><Relationship Id="rId2" Type="http://schemas.openxmlformats.org/officeDocument/2006/relationships/hyperlink" Target="mailto:bcs@loc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lscatalog.loc.gov/webvoy.htm" TargetMode="External"/><Relationship Id="rId4" Type="http://schemas.openxmlformats.org/officeDocument/2006/relationships/hyperlink" Target="https://www.loc.gov/nl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993" y="732820"/>
            <a:ext cx="11471565" cy="173934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Designed for Accessibility: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MARC </a:t>
            </a:r>
            <a:r>
              <a:rPr lang="en-US" sz="3200" b="1" dirty="0"/>
              <a:t>Records for the National Library Service for the Blind and Print Disabled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11018" y="2244437"/>
            <a:ext cx="113198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Anita </a:t>
            </a:r>
            <a:r>
              <a:rPr lang="en-US" sz="1600" dirty="0" err="1" smtClean="0"/>
              <a:t>Kazmierczak</a:t>
            </a:r>
            <a:r>
              <a:rPr lang="en-US" sz="1600" dirty="0"/>
              <a:t>, </a:t>
            </a:r>
            <a:r>
              <a:rPr lang="en-US" sz="1600" dirty="0" smtClean="0"/>
              <a:t>Head, Bibliographic Control Section, National Library Service for the Blind and Print Disabled. </a:t>
            </a:r>
          </a:p>
          <a:p>
            <a:pPr algn="ctr"/>
            <a:r>
              <a:rPr lang="en-US" sz="1600" i="1" dirty="0" smtClean="0"/>
              <a:t>March 2022</a:t>
            </a:r>
          </a:p>
          <a:p>
            <a:endParaRPr lang="en-US" dirty="0"/>
          </a:p>
        </p:txBody>
      </p:sp>
      <p:pic>
        <p:nvPicPr>
          <p:cNvPr id="1030" name="Picture 6" descr="NLS at the Library of Congress - National Library Service for the Blind and  Print Disabled (NLS) | Library of Cong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0342"/>
            <a:ext cx="5287617" cy="200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841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3" y="506730"/>
            <a:ext cx="3200400" cy="2286000"/>
          </a:xfrm>
        </p:spPr>
        <p:txBody>
          <a:bodyPr/>
          <a:lstStyle/>
          <a:p>
            <a:r>
              <a:rPr lang="pl-PL" dirty="0" smtClean="0"/>
              <a:t>New Accesibility MARC Tags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6699" y="1148443"/>
            <a:ext cx="8044543" cy="5257800"/>
          </a:xfrm>
        </p:spPr>
        <p:txBody>
          <a:bodyPr/>
          <a:lstStyle/>
          <a:p>
            <a:r>
              <a:rPr lang="pl-PL" dirty="0" smtClean="0"/>
              <a:t>DRAFT braille MARC21 RECORD with new accesibility tags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28" y="2920637"/>
            <a:ext cx="3918856" cy="3379124"/>
          </a:xfrm>
        </p:spPr>
        <p:txBody>
          <a:bodyPr/>
          <a:lstStyle/>
          <a:p>
            <a:endParaRPr lang="pl-PL" dirty="0" smtClean="0"/>
          </a:p>
          <a:p>
            <a:r>
              <a:rPr lang="en-US" dirty="0"/>
              <a:t>In 2022 NLS will add to the MARC records new accessibility </a:t>
            </a:r>
            <a:r>
              <a:rPr lang="en-US" dirty="0" smtClean="0"/>
              <a:t>tags</a:t>
            </a:r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341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Accessibility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Content </a:t>
            </a:r>
          </a:p>
          <a:p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532 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Accessibility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</a:p>
          <a:p>
            <a:endParaRPr lang="pl-PL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189" t="16720" r="2143" b="7883"/>
          <a:stretch/>
        </p:blipFill>
        <p:spPr>
          <a:xfrm>
            <a:off x="3486150" y="1491887"/>
            <a:ext cx="8705850" cy="5366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11" name="Oval 10"/>
          <p:cNvSpPr/>
          <p:nvPr/>
        </p:nvSpPr>
        <p:spPr>
          <a:xfrm>
            <a:off x="3486150" y="5437414"/>
            <a:ext cx="3741964" cy="55517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486150" y="4093028"/>
            <a:ext cx="3741964" cy="35378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731829" y="212271"/>
            <a:ext cx="2019300" cy="8871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Braille </a:t>
            </a:r>
            <a:r>
              <a:rPr lang="en-US" b="1" dirty="0" smtClean="0">
                <a:solidFill>
                  <a:schemeClr val="tx1"/>
                </a:solidFill>
              </a:rPr>
              <a:t>R</a:t>
            </a:r>
            <a:r>
              <a:rPr lang="pl-PL" b="1" dirty="0" smtClean="0">
                <a:solidFill>
                  <a:schemeClr val="tx1"/>
                </a:solidFill>
              </a:rPr>
              <a:t>ecord - BR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062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263887" y="1500809"/>
            <a:ext cx="3041373" cy="2584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MARC</a:t>
            </a:r>
            <a:endParaRPr lang="pl-PL" sz="3600" dirty="0" smtClean="0"/>
          </a:p>
          <a:p>
            <a:pPr algn="ctr"/>
            <a:r>
              <a:rPr lang="pl-PL" sz="3600" dirty="0" smtClean="0"/>
              <a:t>MATRIX</a:t>
            </a:r>
            <a:endParaRPr lang="en-US" sz="3600" dirty="0"/>
          </a:p>
        </p:txBody>
      </p:sp>
      <p:sp>
        <p:nvSpPr>
          <p:cNvPr id="3" name="Right Arrow 2"/>
          <p:cNvSpPr/>
          <p:nvPr/>
        </p:nvSpPr>
        <p:spPr>
          <a:xfrm rot="18971196">
            <a:off x="6925908" y="121143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10800000">
            <a:off x="3118194" y="27347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7446676" y="27347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7450015">
            <a:off x="3915346" y="427397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3386864">
            <a:off x="6577517" y="425748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3472091">
            <a:off x="3691041" y="120057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935879" y="172701"/>
            <a:ext cx="2673557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PATRONS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8469837" y="2519915"/>
            <a:ext cx="2644839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CIRCULATION VENDORS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7446675" y="4977287"/>
            <a:ext cx="3009289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 smtClean="0"/>
              <a:t>BARD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1321905" y="172701"/>
            <a:ext cx="2339678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STANDARDS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9330" y="2519915"/>
            <a:ext cx="2867448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BOOK </a:t>
            </a:r>
          </a:p>
          <a:p>
            <a:pPr algn="ctr"/>
            <a:r>
              <a:rPr lang="en-US" sz="3200" dirty="0"/>
              <a:t>PRODUCTION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21905" y="4977287"/>
            <a:ext cx="2607411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/>
              <a:t>NETWORK</a:t>
            </a:r>
            <a:r>
              <a:rPr lang="en-US" sz="3200" dirty="0"/>
              <a:t> </a:t>
            </a:r>
            <a:r>
              <a:rPr lang="pl-PL" sz="3200" dirty="0"/>
              <a:t>LIBRARIES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173209" y="3504201"/>
            <a:ext cx="914400" cy="3961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007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291238" y="3510420"/>
            <a:ext cx="914400" cy="3961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084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229025" y="3504202"/>
            <a:ext cx="914400" cy="3961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260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780170" y="939587"/>
            <a:ext cx="1373455" cy="3961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ALL MARC21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88227" y="4032891"/>
            <a:ext cx="914400" cy="3961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856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261106" y="4032890"/>
            <a:ext cx="914400" cy="3961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306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309979" y="4023231"/>
            <a:ext cx="914400" cy="3961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9xx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125023" y="5495582"/>
            <a:ext cx="914400" cy="3961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856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125023" y="4975548"/>
            <a:ext cx="914400" cy="3961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655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54032" y="5495580"/>
            <a:ext cx="914400" cy="3961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082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64265" y="4969776"/>
            <a:ext cx="914400" cy="3961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072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0631783" y="5472538"/>
            <a:ext cx="914400" cy="3961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4XX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631783" y="4965077"/>
            <a:ext cx="914400" cy="3961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516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388146" y="5495581"/>
            <a:ext cx="914400" cy="3961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084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388146" y="4974755"/>
            <a:ext cx="914400" cy="3961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072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8325413" y="4019402"/>
            <a:ext cx="1100309" cy="3961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511/700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10450764" y="3503953"/>
            <a:ext cx="914400" cy="3961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538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9425722" y="3503953"/>
            <a:ext cx="914400" cy="3961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4XX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329512" y="3504201"/>
            <a:ext cx="914400" cy="3961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072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0561406" y="4027125"/>
            <a:ext cx="914400" cy="3961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521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9536364" y="4027125"/>
            <a:ext cx="914400" cy="3961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520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10044963" y="1209680"/>
            <a:ext cx="914400" cy="3961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521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8962981" y="1204424"/>
            <a:ext cx="967642" cy="3961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041/546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7934242" y="1193156"/>
            <a:ext cx="914400" cy="3961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072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7809019" y="69633"/>
            <a:ext cx="1550844" cy="3961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341/532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7415112" y="5990374"/>
            <a:ext cx="914400" cy="3961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520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8494119" y="5984878"/>
            <a:ext cx="914400" cy="3961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521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9525393" y="5973545"/>
            <a:ext cx="914400" cy="3961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856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7583162" y="4762403"/>
            <a:ext cx="1670496" cy="3961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341/532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8266219" y="2165138"/>
            <a:ext cx="1550844" cy="3961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341/532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1336679" y="4625809"/>
            <a:ext cx="1550844" cy="3961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341/532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109330" y="2178010"/>
            <a:ext cx="1550844" cy="3961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341/532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11255828" y="3013365"/>
            <a:ext cx="914400" cy="3961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260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11255828" y="2519915"/>
            <a:ext cx="914400" cy="3961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041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10798628" y="155070"/>
            <a:ext cx="1103593" cy="3961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511/700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10798628" y="679723"/>
            <a:ext cx="914400" cy="3961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506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6390860" y="5987113"/>
            <a:ext cx="914400" cy="3961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506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10611529" y="5967790"/>
            <a:ext cx="914400" cy="3961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520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264265" y="5980903"/>
            <a:ext cx="914400" cy="3961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084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1322970" y="5990374"/>
            <a:ext cx="914400" cy="3961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520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2381675" y="5990373"/>
            <a:ext cx="914400" cy="3961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590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3446540" y="6002829"/>
            <a:ext cx="914400" cy="3961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260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10174583" y="2160356"/>
            <a:ext cx="914400" cy="3961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516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11088983" y="1203714"/>
            <a:ext cx="914400" cy="3961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516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9587763" y="48300"/>
            <a:ext cx="914400" cy="3961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4XX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9536364" y="4767569"/>
            <a:ext cx="914400" cy="3961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538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3009716" y="4625809"/>
            <a:ext cx="914400" cy="3961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538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532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71" y="286603"/>
            <a:ext cx="11095809" cy="1450757"/>
          </a:xfrm>
        </p:spPr>
        <p:txBody>
          <a:bodyPr>
            <a:normAutofit/>
          </a:bodyPr>
          <a:lstStyle/>
          <a:p>
            <a:pPr algn="ctr" fontAlgn="base"/>
            <a:r>
              <a:rPr lang="en-US" dirty="0"/>
              <a:t>And that brings us to the end. I’d like to thank you for your time and attention today.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845733"/>
            <a:ext cx="12121243" cy="4462537"/>
          </a:xfrm>
        </p:spPr>
        <p:txBody>
          <a:bodyPr>
            <a:normAutofit/>
          </a:bodyPr>
          <a:lstStyle/>
          <a:p>
            <a:r>
              <a:rPr lang="en-US" dirty="0"/>
              <a:t>If anyone </a:t>
            </a:r>
            <a:r>
              <a:rPr lang="en-US" dirty="0" smtClean="0"/>
              <a:t>w</a:t>
            </a:r>
            <a:r>
              <a:rPr lang="pl-PL" dirty="0" smtClean="0"/>
              <a:t>ould</a:t>
            </a:r>
            <a:r>
              <a:rPr lang="en-US" dirty="0" smtClean="0"/>
              <a:t> </a:t>
            </a:r>
            <a:r>
              <a:rPr lang="en-US" dirty="0"/>
              <a:t>like more information or has questions, please feel free to </a:t>
            </a:r>
            <a:r>
              <a:rPr lang="en-US" dirty="0" smtClean="0"/>
              <a:t>contact</a:t>
            </a:r>
            <a:r>
              <a:rPr lang="pl-PL" dirty="0" smtClean="0"/>
              <a:t> NLS/BCS team</a:t>
            </a:r>
          </a:p>
          <a:p>
            <a:r>
              <a:rPr lang="pl-PL" dirty="0" smtClean="0"/>
              <a:t>BCS contact: </a:t>
            </a:r>
          </a:p>
          <a:p>
            <a:r>
              <a:rPr lang="pl-PL" dirty="0" smtClean="0">
                <a:hlinkClick r:id="rId2"/>
              </a:rPr>
              <a:t>bcs@loc.gov</a:t>
            </a:r>
            <a:endParaRPr lang="pl-PL" dirty="0" smtClean="0"/>
          </a:p>
          <a:p>
            <a:r>
              <a:rPr lang="pl-PL" dirty="0" smtClean="0"/>
              <a:t>Bibliographic Control Section Head contact:</a:t>
            </a:r>
          </a:p>
          <a:p>
            <a:r>
              <a:rPr lang="pl-PL" dirty="0" smtClean="0">
                <a:hlinkClick r:id="rId3"/>
              </a:rPr>
              <a:t>ahoffman@loc.gov</a:t>
            </a:r>
            <a:endParaRPr lang="pl-PL" dirty="0" smtClean="0"/>
          </a:p>
          <a:p>
            <a:r>
              <a:rPr lang="pl-PL" dirty="0" smtClean="0"/>
              <a:t>NLS website: </a:t>
            </a:r>
          </a:p>
          <a:p>
            <a:r>
              <a:rPr lang="en-US" dirty="0">
                <a:hlinkClick r:id="rId4"/>
              </a:rPr>
              <a:t>https://www.loc.gov/nls</a:t>
            </a:r>
            <a:r>
              <a:rPr lang="en-US" dirty="0" smtClean="0">
                <a:hlinkClick r:id="rId4"/>
              </a:rPr>
              <a:t>/</a:t>
            </a:r>
            <a:endParaRPr lang="pl-PL" dirty="0" smtClean="0"/>
          </a:p>
          <a:p>
            <a:r>
              <a:rPr lang="pl-PL" dirty="0" smtClean="0"/>
              <a:t>NLS catalog: </a:t>
            </a:r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nlscatalog.loc.gov/webvoy.htm</a:t>
            </a:r>
            <a:endParaRPr lang="pl-PL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123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603"/>
            <a:ext cx="12121243" cy="1450757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MARC records accessibility in the making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3469" y="2408738"/>
            <a:ext cx="117467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r>
              <a:rPr lang="pl-PL" dirty="0" smtClean="0"/>
              <a:t>          </a:t>
            </a:r>
            <a:r>
              <a:rPr lang="en-US" dirty="0"/>
              <a:t>NLS receives feedback and accessibility requirements from patrons and Network libraries </a:t>
            </a:r>
            <a:endParaRPr lang="pl-PL" dirty="0" smtClean="0"/>
          </a:p>
          <a:p>
            <a:endParaRPr lang="pl-PL" dirty="0"/>
          </a:p>
          <a:p>
            <a:r>
              <a:rPr lang="pl-PL" dirty="0" smtClean="0"/>
              <a:t>          </a:t>
            </a:r>
            <a:r>
              <a:rPr lang="en-US" dirty="0" smtClean="0"/>
              <a:t>NLS l</a:t>
            </a:r>
            <a:r>
              <a:rPr lang="pl-PL" dirty="0" smtClean="0"/>
              <a:t>istens and learns</a:t>
            </a:r>
            <a:r>
              <a:rPr lang="en-US" dirty="0" smtClean="0"/>
              <a:t> and constantly </a:t>
            </a:r>
            <a:r>
              <a:rPr lang="pl-PL" dirty="0" smtClean="0"/>
              <a:t>improves</a:t>
            </a:r>
            <a:r>
              <a:rPr lang="en-US" dirty="0" smtClean="0"/>
              <a:t> accessibility of</a:t>
            </a:r>
            <a:r>
              <a:rPr lang="pl-PL" dirty="0" smtClean="0"/>
              <a:t> </a:t>
            </a:r>
            <a:r>
              <a:rPr lang="en-US" dirty="0" smtClean="0"/>
              <a:t>NLS c</a:t>
            </a:r>
            <a:r>
              <a:rPr lang="pl-PL" dirty="0" smtClean="0"/>
              <a:t>atalog</a:t>
            </a:r>
            <a:endParaRPr lang="en-US" dirty="0" smtClean="0"/>
          </a:p>
          <a:p>
            <a:endParaRPr lang="en-US" dirty="0" smtClean="0"/>
          </a:p>
          <a:p>
            <a:r>
              <a:rPr lang="pl-PL" dirty="0" smtClean="0"/>
              <a:t>          </a:t>
            </a:r>
            <a:r>
              <a:rPr lang="en-US" dirty="0"/>
              <a:t>NLS’s Bibliographic Control Section designs MARC records that address patron accessibility </a:t>
            </a:r>
            <a:r>
              <a:rPr lang="en-US" dirty="0" smtClean="0"/>
              <a:t>needs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          </a:t>
            </a:r>
            <a:r>
              <a:rPr lang="en-US" dirty="0" smtClean="0"/>
              <a:t>NLS MARC is an ongoing design process</a:t>
            </a:r>
            <a:endParaRPr lang="pl-PL" dirty="0" smtClean="0"/>
          </a:p>
          <a:p>
            <a:endParaRPr lang="en-US" dirty="0" smtClean="0"/>
          </a:p>
          <a:p>
            <a:r>
              <a:rPr lang="pl-PL" dirty="0" smtClean="0"/>
              <a:t>          </a:t>
            </a:r>
            <a:r>
              <a:rPr lang="en-US" dirty="0" smtClean="0"/>
              <a:t>New </a:t>
            </a:r>
            <a:r>
              <a:rPr lang="en-US" dirty="0"/>
              <a:t>formats demands influenced NLA MARC records (print to web) </a:t>
            </a:r>
            <a:endParaRPr lang="pl-PL" dirty="0" smtClean="0"/>
          </a:p>
          <a:p>
            <a:endParaRPr lang="en-US" dirty="0" smtClean="0"/>
          </a:p>
          <a:p>
            <a:r>
              <a:rPr lang="pl-PL" dirty="0" smtClean="0"/>
              <a:t>          </a:t>
            </a:r>
            <a:r>
              <a:rPr lang="en-US" dirty="0"/>
              <a:t>NLS maintains the highest quality of accessibility and will introduce new tags to </a:t>
            </a:r>
            <a:r>
              <a:rPr lang="en-US" dirty="0" smtClean="0"/>
              <a:t>continuously improve</a:t>
            </a:r>
            <a:endParaRPr lang="pl-PL" dirty="0" smtClean="0"/>
          </a:p>
          <a:p>
            <a:r>
              <a:rPr lang="pl-PL" dirty="0"/>
              <a:t> </a:t>
            </a:r>
            <a:r>
              <a:rPr lang="pl-PL" dirty="0" smtClean="0"/>
              <a:t>         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173469" y="2716442"/>
            <a:ext cx="428975" cy="26147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08849" y="5486401"/>
            <a:ext cx="428975" cy="26147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77903" y="3276548"/>
            <a:ext cx="428975" cy="26147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77902" y="3849111"/>
            <a:ext cx="428975" cy="26147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99476" y="4924613"/>
            <a:ext cx="428975" cy="26147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08849" y="4401660"/>
            <a:ext cx="428975" cy="26147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28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" y="0"/>
            <a:ext cx="121539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/>
              <a:t>MARC record accessibility tags are a hidden treasure behind the discoverability of library </a:t>
            </a:r>
            <a:r>
              <a:rPr lang="en-US" b="1" i="1" dirty="0" smtClean="0"/>
              <a:t>collections</a:t>
            </a:r>
            <a:endParaRPr lang="pl-PL" b="1" i="1" dirty="0" smtClean="0"/>
          </a:p>
          <a:p>
            <a:pPr algn="ctr"/>
            <a:r>
              <a:rPr lang="pl-PL" b="1" i="1" dirty="0" smtClean="0"/>
              <a:t>MARC vs MARC partners</a:t>
            </a:r>
            <a:r>
              <a:rPr lang="en-US" b="1" i="1" dirty="0" smtClean="0"/>
              <a:t> </a:t>
            </a:r>
            <a:endParaRPr lang="pl-PL" b="1" i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750976"/>
            <a:ext cx="12192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+mj-lt"/>
              </a:rPr>
              <a:t>NLS </a:t>
            </a:r>
            <a:r>
              <a:rPr lang="pl-PL" sz="3200" b="1" dirty="0">
                <a:latin typeface="+mj-lt"/>
              </a:rPr>
              <a:t>MARC </a:t>
            </a:r>
            <a:r>
              <a:rPr lang="en-US" sz="3200" b="1" dirty="0">
                <a:latin typeface="+mj-lt"/>
              </a:rPr>
              <a:t>must</a:t>
            </a:r>
            <a:r>
              <a:rPr lang="pl-PL" sz="3200" b="1" dirty="0">
                <a:latin typeface="+mj-lt"/>
              </a:rPr>
              <a:t> serve </a:t>
            </a:r>
            <a:r>
              <a:rPr lang="en-US" sz="3200" b="1" dirty="0">
                <a:latin typeface="+mj-lt"/>
              </a:rPr>
              <a:t>ALL </a:t>
            </a:r>
            <a:r>
              <a:rPr lang="pl-PL" sz="3200" b="1" u="sng" dirty="0">
                <a:latin typeface="+mj-lt"/>
              </a:rPr>
              <a:t>readers</a:t>
            </a:r>
            <a:r>
              <a:rPr lang="pl-PL" sz="3200" b="1" dirty="0">
                <a:latin typeface="+mj-lt"/>
              </a:rPr>
              <a:t/>
            </a:r>
            <a:br>
              <a:rPr lang="pl-PL" sz="3200" b="1" dirty="0">
                <a:latin typeface="+mj-lt"/>
              </a:rPr>
            </a:br>
            <a:r>
              <a:rPr lang="en-US" sz="3200" b="1" dirty="0">
                <a:latin typeface="+mj-lt"/>
              </a:rPr>
              <a:t/>
            </a:r>
            <a:br>
              <a:rPr lang="en-US" sz="3200" b="1" dirty="0">
                <a:latin typeface="+mj-lt"/>
              </a:rPr>
            </a:br>
            <a:r>
              <a:rPr lang="en-US" sz="3200" b="1" dirty="0">
                <a:latin typeface="+mj-lt"/>
              </a:rPr>
              <a:t>NLS </a:t>
            </a:r>
            <a:r>
              <a:rPr lang="pl-PL" sz="3200" b="1" dirty="0">
                <a:latin typeface="+mj-lt"/>
              </a:rPr>
              <a:t>MARC must follow ALL </a:t>
            </a:r>
            <a:r>
              <a:rPr lang="pl-PL" sz="3200" b="1" u="sng" dirty="0">
                <a:latin typeface="+mj-lt"/>
              </a:rPr>
              <a:t>national standards</a:t>
            </a:r>
            <a:r>
              <a:rPr lang="pl-PL" sz="3200" b="1" dirty="0">
                <a:latin typeface="+mj-lt"/>
              </a:rPr>
              <a:t/>
            </a:r>
            <a:br>
              <a:rPr lang="pl-PL" sz="3200" b="1" dirty="0">
                <a:latin typeface="+mj-lt"/>
              </a:rPr>
            </a:br>
            <a:r>
              <a:rPr lang="en-US" sz="3200" b="1" dirty="0">
                <a:latin typeface="+mj-lt"/>
              </a:rPr>
              <a:t/>
            </a:r>
            <a:br>
              <a:rPr lang="en-US" sz="3200" b="1" dirty="0">
                <a:latin typeface="+mj-lt"/>
              </a:rPr>
            </a:br>
            <a:r>
              <a:rPr lang="en-US" sz="3200" b="1" dirty="0">
                <a:latin typeface="+mj-lt"/>
              </a:rPr>
              <a:t>NLS </a:t>
            </a:r>
            <a:r>
              <a:rPr lang="pl-PL" sz="3200" b="1" dirty="0">
                <a:latin typeface="+mj-lt"/>
              </a:rPr>
              <a:t>MARC </a:t>
            </a:r>
            <a:r>
              <a:rPr lang="en-US" sz="3200" b="1" dirty="0">
                <a:latin typeface="+mj-lt"/>
              </a:rPr>
              <a:t>must</a:t>
            </a:r>
            <a:r>
              <a:rPr lang="pl-PL" sz="3200" b="1" dirty="0">
                <a:latin typeface="+mj-lt"/>
              </a:rPr>
              <a:t> support ALL </a:t>
            </a:r>
            <a:r>
              <a:rPr lang="pl-PL" sz="3200" b="1" u="sng" dirty="0">
                <a:latin typeface="+mj-lt"/>
              </a:rPr>
              <a:t>network libraries</a:t>
            </a:r>
            <a:r>
              <a:rPr lang="pl-PL" sz="3200" b="1" dirty="0">
                <a:latin typeface="+mj-lt"/>
              </a:rPr>
              <a:t/>
            </a:r>
            <a:br>
              <a:rPr lang="pl-PL" sz="3200" b="1" dirty="0">
                <a:latin typeface="+mj-lt"/>
              </a:rPr>
            </a:br>
            <a:r>
              <a:rPr lang="en-US" sz="3200" b="1" dirty="0">
                <a:latin typeface="+mj-lt"/>
              </a:rPr>
              <a:t/>
            </a:r>
            <a:br>
              <a:rPr lang="en-US" sz="3200" b="1" dirty="0">
                <a:latin typeface="+mj-lt"/>
              </a:rPr>
            </a:br>
            <a:r>
              <a:rPr lang="en-US" sz="3200" b="1" dirty="0">
                <a:latin typeface="+mj-lt"/>
              </a:rPr>
              <a:t>NLS </a:t>
            </a:r>
            <a:r>
              <a:rPr lang="pl-PL" sz="3200" b="1" dirty="0">
                <a:latin typeface="+mj-lt"/>
              </a:rPr>
              <a:t>MARC</a:t>
            </a:r>
            <a:r>
              <a:rPr lang="en-US" sz="3200" b="1" dirty="0">
                <a:latin typeface="+mj-lt"/>
              </a:rPr>
              <a:t> </a:t>
            </a:r>
            <a:r>
              <a:rPr lang="pl-PL" sz="3200" b="1" dirty="0">
                <a:latin typeface="+mj-lt"/>
              </a:rPr>
              <a:t>must support </a:t>
            </a:r>
            <a:r>
              <a:rPr lang="pl-PL" sz="3200" b="1" u="sng" dirty="0">
                <a:latin typeface="+mj-lt"/>
              </a:rPr>
              <a:t>circulation vendors</a:t>
            </a:r>
            <a:br>
              <a:rPr lang="pl-PL" sz="3200" b="1" u="sng" dirty="0">
                <a:latin typeface="+mj-lt"/>
              </a:rPr>
            </a:br>
            <a:r>
              <a:rPr lang="en-US" sz="3200" b="1" dirty="0">
                <a:latin typeface="+mj-lt"/>
              </a:rPr>
              <a:t/>
            </a:r>
            <a:br>
              <a:rPr lang="en-US" sz="3200" b="1" dirty="0">
                <a:latin typeface="+mj-lt"/>
              </a:rPr>
            </a:br>
            <a:r>
              <a:rPr lang="en-US" sz="3200" b="1" dirty="0">
                <a:latin typeface="+mj-lt"/>
              </a:rPr>
              <a:t>NLS </a:t>
            </a:r>
            <a:r>
              <a:rPr lang="pl-PL" sz="3200" b="1" dirty="0">
                <a:latin typeface="+mj-lt"/>
              </a:rPr>
              <a:t>MARC</a:t>
            </a:r>
            <a:r>
              <a:rPr lang="en-US" sz="3200" b="1" dirty="0">
                <a:latin typeface="+mj-lt"/>
              </a:rPr>
              <a:t> must support </a:t>
            </a:r>
            <a:r>
              <a:rPr lang="en-US" sz="3200" b="1" u="sng" dirty="0">
                <a:latin typeface="+mj-lt"/>
              </a:rPr>
              <a:t>book </a:t>
            </a:r>
            <a:r>
              <a:rPr lang="en-US" sz="3200" b="1" u="sng" dirty="0" smtClean="0">
                <a:latin typeface="+mj-lt"/>
              </a:rPr>
              <a:t>production</a:t>
            </a:r>
            <a:endParaRPr lang="pl-PL" sz="3200" b="1" u="sng" dirty="0" smtClean="0">
              <a:latin typeface="+mj-lt"/>
            </a:endParaRPr>
          </a:p>
          <a:p>
            <a:r>
              <a:rPr lang="pl-PL" sz="3200" b="1" dirty="0">
                <a:latin typeface="+mj-lt"/>
              </a:rPr>
              <a:t/>
            </a:r>
            <a:br>
              <a:rPr lang="pl-PL" sz="3200" b="1" dirty="0">
                <a:latin typeface="+mj-lt"/>
              </a:rPr>
            </a:br>
            <a:r>
              <a:rPr lang="pl-PL" sz="3200" b="1" dirty="0">
                <a:latin typeface="+mj-lt"/>
              </a:rPr>
              <a:t>NLS MARC must support </a:t>
            </a:r>
            <a:r>
              <a:rPr lang="pl-PL" sz="3200" b="1" u="sng" dirty="0">
                <a:latin typeface="+mj-lt"/>
              </a:rPr>
              <a:t>BARD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2147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263887" y="1500809"/>
            <a:ext cx="3041373" cy="2584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MARC</a:t>
            </a:r>
            <a:endParaRPr lang="pl-PL" sz="3600" dirty="0" smtClean="0"/>
          </a:p>
          <a:p>
            <a:pPr algn="ctr"/>
            <a:r>
              <a:rPr lang="pl-PL" sz="3600" dirty="0" smtClean="0"/>
              <a:t>MATRIX</a:t>
            </a:r>
            <a:endParaRPr lang="en-US" sz="3600" dirty="0"/>
          </a:p>
        </p:txBody>
      </p:sp>
      <p:sp>
        <p:nvSpPr>
          <p:cNvPr id="3" name="Right Arrow 2"/>
          <p:cNvSpPr/>
          <p:nvPr/>
        </p:nvSpPr>
        <p:spPr>
          <a:xfrm rot="18971196">
            <a:off x="6925908" y="121143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10800000">
            <a:off x="3118194" y="27347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7446676" y="27347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7450015">
            <a:off x="3915346" y="427397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3386864">
            <a:off x="6577517" y="425748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3472091">
            <a:off x="3691041" y="120057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935880" y="172701"/>
            <a:ext cx="2195436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PATRONS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8566500" y="2519915"/>
            <a:ext cx="2644839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CIRCULATION VENDORS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7446675" y="4977287"/>
            <a:ext cx="3009289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 smtClean="0"/>
              <a:t>BARD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1321905" y="172701"/>
            <a:ext cx="2339678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STANDARDS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9330" y="2519915"/>
            <a:ext cx="2867448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BOOK </a:t>
            </a:r>
          </a:p>
          <a:p>
            <a:pPr algn="ctr"/>
            <a:r>
              <a:rPr lang="en-US" sz="3200" dirty="0"/>
              <a:t>PRODUCTION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21905" y="5041425"/>
            <a:ext cx="2607411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 smtClean="0"/>
              <a:t>NETWORK</a:t>
            </a:r>
            <a:r>
              <a:rPr lang="en-US" sz="3200" dirty="0" smtClean="0"/>
              <a:t> </a:t>
            </a:r>
            <a:r>
              <a:rPr lang="pl-PL" sz="3200" dirty="0" smtClean="0"/>
              <a:t>LIBRARIES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31210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6666" r="35580" b="6830"/>
          <a:stretch/>
        </p:blipFill>
        <p:spPr>
          <a:xfrm>
            <a:off x="0" y="0"/>
            <a:ext cx="11334466" cy="68579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917987" y="172082"/>
            <a:ext cx="1138773" cy="63411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4400" b="1" dirty="0" smtClean="0"/>
              <a:t>M A R C 21   NLS  EDITION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" y="3086100"/>
            <a:ext cx="1069521" cy="10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" y="2933700"/>
            <a:ext cx="1069521" cy="5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" y="3858986"/>
            <a:ext cx="1069521" cy="5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-2722" y="4969332"/>
            <a:ext cx="1069521" cy="5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-14969" y="5279571"/>
            <a:ext cx="1069521" cy="5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-14968" y="6373588"/>
            <a:ext cx="1069521" cy="5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" y="5736772"/>
            <a:ext cx="1069521" cy="5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-14967" y="6204859"/>
            <a:ext cx="1069521" cy="5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-2723" y="5121730"/>
            <a:ext cx="1069521" cy="5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-14970" y="4822376"/>
            <a:ext cx="1069521" cy="5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-14970" y="4664536"/>
            <a:ext cx="1069521" cy="5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-14971" y="4501247"/>
            <a:ext cx="1069521" cy="5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-14972" y="4033160"/>
            <a:ext cx="1069521" cy="5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-14973" y="2471055"/>
            <a:ext cx="1069521" cy="5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-14974" y="1711775"/>
            <a:ext cx="1069521" cy="5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-14975" y="6700162"/>
            <a:ext cx="597361" cy="5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264729" y="1208314"/>
            <a:ext cx="2019300" cy="8871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Cas</a:t>
            </a:r>
            <a:r>
              <a:rPr lang="en-US" b="1" dirty="0">
                <a:solidFill>
                  <a:schemeClr val="tx1"/>
                </a:solidFill>
              </a:rPr>
              <a:t>s</a:t>
            </a:r>
            <a:r>
              <a:rPr lang="pl-PL" b="1" dirty="0" smtClean="0">
                <a:solidFill>
                  <a:schemeClr val="tx1"/>
                </a:solidFill>
              </a:rPr>
              <a:t>ette </a:t>
            </a:r>
            <a:r>
              <a:rPr lang="en-US" b="1" dirty="0">
                <a:solidFill>
                  <a:schemeClr val="tx1"/>
                </a:solidFill>
              </a:rPr>
              <a:t>R</a:t>
            </a:r>
            <a:r>
              <a:rPr lang="pl-PL" b="1" dirty="0" smtClean="0">
                <a:solidFill>
                  <a:schemeClr val="tx1"/>
                </a:solidFill>
              </a:rPr>
              <a:t>ecord - RC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382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6866" r="34341" b="6053"/>
          <a:stretch/>
        </p:blipFill>
        <p:spPr>
          <a:xfrm>
            <a:off x="0" y="37183"/>
            <a:ext cx="11402704" cy="68208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5244756">
            <a:off x="5977216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 rot="5400000">
            <a:off x="8733429" y="2791799"/>
            <a:ext cx="63530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M A R C 21   NLS  EDITION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-17695" y="1387553"/>
            <a:ext cx="1069521" cy="5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-18687" y="4810470"/>
            <a:ext cx="1069521" cy="5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-18688" y="4458609"/>
            <a:ext cx="1069521" cy="5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-18689" y="5115717"/>
            <a:ext cx="1069521" cy="5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-18690" y="5268130"/>
            <a:ext cx="1069521" cy="5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-18691" y="2367559"/>
            <a:ext cx="1069521" cy="5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-18690" y="2525624"/>
            <a:ext cx="1069521" cy="5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-18691" y="2837838"/>
            <a:ext cx="1069521" cy="5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0" y="2687678"/>
            <a:ext cx="1069521" cy="5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0" y="2041940"/>
            <a:ext cx="1069521" cy="5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-18691" y="3812871"/>
            <a:ext cx="1069521" cy="5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0" y="3970154"/>
            <a:ext cx="1069521" cy="5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-18692" y="5772404"/>
            <a:ext cx="1069521" cy="5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-5963" y="3482533"/>
            <a:ext cx="1069521" cy="5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-18688" y="4962883"/>
            <a:ext cx="1069521" cy="5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264729" y="1208314"/>
            <a:ext cx="2019300" cy="8871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Braille </a:t>
            </a:r>
            <a:r>
              <a:rPr lang="en-US" b="1" dirty="0" smtClean="0">
                <a:solidFill>
                  <a:schemeClr val="tx1"/>
                </a:solidFill>
              </a:rPr>
              <a:t>R</a:t>
            </a:r>
            <a:r>
              <a:rPr lang="pl-PL" b="1" dirty="0" smtClean="0">
                <a:solidFill>
                  <a:schemeClr val="tx1"/>
                </a:solidFill>
              </a:rPr>
              <a:t>ecord - BR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81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-50" t="-266" r="28933" b="5822"/>
          <a:stretch/>
        </p:blipFill>
        <p:spPr>
          <a:xfrm>
            <a:off x="0" y="1"/>
            <a:ext cx="11517718" cy="686710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270248" y="313639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76272" y="987552"/>
            <a:ext cx="5138928" cy="2359152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8747759" y="2769961"/>
            <a:ext cx="63093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M A R C 21   NLS  EDITION</a:t>
            </a:r>
          </a:p>
        </p:txBody>
      </p:sp>
      <p:sp>
        <p:nvSpPr>
          <p:cNvPr id="9" name="Oval 8"/>
          <p:cNvSpPr/>
          <p:nvPr/>
        </p:nvSpPr>
        <p:spPr>
          <a:xfrm>
            <a:off x="8077200" y="2411185"/>
            <a:ext cx="2019300" cy="8871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Braille </a:t>
            </a:r>
            <a:r>
              <a:rPr lang="en-US" b="1" dirty="0" smtClean="0">
                <a:solidFill>
                  <a:schemeClr val="tx1"/>
                </a:solidFill>
              </a:rPr>
              <a:t>R</a:t>
            </a:r>
            <a:r>
              <a:rPr lang="pl-PL" b="1" dirty="0" smtClean="0">
                <a:solidFill>
                  <a:schemeClr val="tx1"/>
                </a:solidFill>
              </a:rPr>
              <a:t>ecord - BR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82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2275" r="2410" b="5714"/>
          <a:stretch/>
        </p:blipFill>
        <p:spPr>
          <a:xfrm>
            <a:off x="-15876" y="72373"/>
            <a:ext cx="11661152" cy="6803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69658" y="54592"/>
            <a:ext cx="1138773" cy="63325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4400" b="1" dirty="0" smtClean="0"/>
              <a:t>M A R C 21   NLS  EDITION</a:t>
            </a:r>
          </a:p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-14974" y="1719744"/>
            <a:ext cx="526702" cy="4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0" y="1627464"/>
            <a:ext cx="511728" cy="1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-14974" y="1447521"/>
            <a:ext cx="526702" cy="7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-14974" y="1040656"/>
            <a:ext cx="526702" cy="7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-14974" y="906432"/>
            <a:ext cx="526702" cy="7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0" y="1955056"/>
            <a:ext cx="526702" cy="7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-7487" y="1835513"/>
            <a:ext cx="526702" cy="7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0" y="2327463"/>
            <a:ext cx="526702" cy="7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0" y="2552146"/>
            <a:ext cx="526702" cy="7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-14974" y="2753450"/>
            <a:ext cx="526702" cy="7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-14974" y="2950770"/>
            <a:ext cx="526702" cy="7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-15876" y="3111420"/>
            <a:ext cx="526702" cy="7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-15876" y="3257081"/>
            <a:ext cx="526702" cy="7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0" y="3367571"/>
            <a:ext cx="526702" cy="7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-7487" y="3474077"/>
            <a:ext cx="526702" cy="7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-7487" y="3572615"/>
            <a:ext cx="526702" cy="7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-15876" y="3776404"/>
            <a:ext cx="526702" cy="7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-15876" y="3992564"/>
            <a:ext cx="526702" cy="7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-15876" y="4091938"/>
            <a:ext cx="526702" cy="7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-15876" y="4291743"/>
            <a:ext cx="526702" cy="7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-15876" y="4406103"/>
            <a:ext cx="526702" cy="7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-15876" y="4532451"/>
            <a:ext cx="526702" cy="7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-15876" y="4622910"/>
            <a:ext cx="526702" cy="7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-15876" y="5223966"/>
            <a:ext cx="526702" cy="7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-15876" y="5622443"/>
            <a:ext cx="526702" cy="7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6264729" y="1208314"/>
            <a:ext cx="2019300" cy="8871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Digital Talking Book R</a:t>
            </a:r>
            <a:r>
              <a:rPr lang="pl-PL" b="1" dirty="0" smtClean="0">
                <a:solidFill>
                  <a:schemeClr val="tx1"/>
                </a:solidFill>
              </a:rPr>
              <a:t>ecord - DB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527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"/>
          </a:xfr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l-PL" dirty="0" smtClean="0"/>
              <a:t>BARD view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9672" b="49799"/>
          <a:stretch/>
        </p:blipFill>
        <p:spPr>
          <a:xfrm>
            <a:off x="0" y="925286"/>
            <a:ext cx="12262757" cy="51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566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5156</TotalTime>
  <Words>410</Words>
  <Application>Microsoft Office PowerPoint</Application>
  <PresentationFormat>Widescreen</PresentationFormat>
  <Paragraphs>116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Retrospect</vt:lpstr>
      <vt:lpstr>Designed for Accessibility:  MARC Records for the National Library Service for the Blind and Print Disabled </vt:lpstr>
      <vt:lpstr>MARC records accessibility in the making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BARD view</vt:lpstr>
      <vt:lpstr>New Accesibility MARC Tags</vt:lpstr>
      <vt:lpstr>PowerPoint Presentation</vt:lpstr>
      <vt:lpstr>And that brings us to the end. I’d like to thank you for your time and attention today.</vt:lpstr>
    </vt:vector>
  </TitlesOfParts>
  <Company>The Library of Congress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Designed for Accessibility:  MARC Records for the National Library Service for the Blind and Print Disabled</dc:title>
  <dc:creator>Anita Hoffman</dc:creator>
  <cp:lastModifiedBy>Anita Hoffman</cp:lastModifiedBy>
  <cp:revision>44</cp:revision>
  <dcterms:created xsi:type="dcterms:W3CDTF">2022-03-04T02:42:09Z</dcterms:created>
  <dcterms:modified xsi:type="dcterms:W3CDTF">2022-03-07T17:42:26Z</dcterms:modified>
</cp:coreProperties>
</file>