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0" r:id="rId1"/>
  </p:sldMasterIdLst>
  <p:notesMasterIdLst>
    <p:notesMasterId r:id="rId15"/>
  </p:notesMasterIdLst>
  <p:sldIdLst>
    <p:sldId id="256" r:id="rId2"/>
    <p:sldId id="258" r:id="rId3"/>
    <p:sldId id="264" r:id="rId4"/>
    <p:sldId id="257" r:id="rId5"/>
    <p:sldId id="260" r:id="rId6"/>
    <p:sldId id="259" r:id="rId7"/>
    <p:sldId id="265" r:id="rId8"/>
    <p:sldId id="269" r:id="rId9"/>
    <p:sldId id="268" r:id="rId10"/>
    <p:sldId id="266" r:id="rId11"/>
    <p:sldId id="267" r:id="rId12"/>
    <p:sldId id="261"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334" autoAdjust="0"/>
  </p:normalViewPr>
  <p:slideViewPr>
    <p:cSldViewPr snapToGrid="0">
      <p:cViewPr varScale="1">
        <p:scale>
          <a:sx n="105" d="100"/>
          <a:sy n="105" d="100"/>
        </p:scale>
        <p:origin x="7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BB060F-2B75-476B-8961-C4200EBDEA5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0657A92-F0F0-4A69-8F35-32D97E4ADF84}">
      <dgm:prSet/>
      <dgm:spPr/>
      <dgm:t>
        <a:bodyPr/>
        <a:lstStyle/>
        <a:p>
          <a:pPr rtl="0"/>
          <a:r>
            <a:rPr lang="en-US" smtClean="0"/>
            <a:t>2011</a:t>
          </a:r>
          <a:endParaRPr lang="en-US"/>
        </a:p>
      </dgm:t>
    </dgm:pt>
    <dgm:pt modelId="{EF150113-F840-480C-9A51-9878DD704D54}" type="parTrans" cxnId="{15B9AD7B-27DF-4117-B003-D33C17A652CF}">
      <dgm:prSet/>
      <dgm:spPr/>
      <dgm:t>
        <a:bodyPr/>
        <a:lstStyle/>
        <a:p>
          <a:endParaRPr lang="en-US"/>
        </a:p>
      </dgm:t>
    </dgm:pt>
    <dgm:pt modelId="{E5EFCA97-AAA3-499A-B74B-8521FBA59D71}" type="sibTrans" cxnId="{15B9AD7B-27DF-4117-B003-D33C17A652CF}">
      <dgm:prSet/>
      <dgm:spPr/>
      <dgm:t>
        <a:bodyPr/>
        <a:lstStyle/>
        <a:p>
          <a:endParaRPr lang="en-US"/>
        </a:p>
      </dgm:t>
    </dgm:pt>
    <dgm:pt modelId="{B0C813D8-DA3D-43FF-BF4C-3465DEE9411D}">
      <dgm:prSet/>
      <dgm:spPr/>
      <dgm:t>
        <a:bodyPr/>
        <a:lstStyle/>
        <a:p>
          <a:pPr rtl="0"/>
          <a:r>
            <a:rPr lang="en-US" dirty="0" smtClean="0"/>
            <a:t>SU starts using </a:t>
          </a:r>
          <a:r>
            <a:rPr lang="en-US" dirty="0" err="1" smtClean="0"/>
            <a:t>WorldCat</a:t>
          </a:r>
          <a:r>
            <a:rPr lang="en-US" dirty="0" smtClean="0"/>
            <a:t> Local as our discovery layer</a:t>
          </a:r>
          <a:endParaRPr lang="en-US" dirty="0"/>
        </a:p>
      </dgm:t>
    </dgm:pt>
    <dgm:pt modelId="{A21C769C-7A26-4D9C-B3A4-5364B24D64AF}" type="parTrans" cxnId="{D3D13321-7D9D-4DE9-B0A5-CAA8B3118A37}">
      <dgm:prSet/>
      <dgm:spPr/>
      <dgm:t>
        <a:bodyPr/>
        <a:lstStyle/>
        <a:p>
          <a:endParaRPr lang="en-US"/>
        </a:p>
      </dgm:t>
    </dgm:pt>
    <dgm:pt modelId="{D63AE869-4F86-4604-89F0-E87F6C5F20A0}" type="sibTrans" cxnId="{D3D13321-7D9D-4DE9-B0A5-CAA8B3118A37}">
      <dgm:prSet/>
      <dgm:spPr/>
      <dgm:t>
        <a:bodyPr/>
        <a:lstStyle/>
        <a:p>
          <a:endParaRPr lang="en-US"/>
        </a:p>
      </dgm:t>
    </dgm:pt>
    <dgm:pt modelId="{EB9DB783-26E4-449B-A7F1-589A748C5E18}">
      <dgm:prSet/>
      <dgm:spPr/>
      <dgm:t>
        <a:bodyPr/>
        <a:lstStyle/>
        <a:p>
          <a:pPr rtl="0"/>
          <a:r>
            <a:rPr lang="en-US" smtClean="0"/>
            <a:t>2018</a:t>
          </a:r>
          <a:endParaRPr lang="en-US"/>
        </a:p>
      </dgm:t>
    </dgm:pt>
    <dgm:pt modelId="{215EBF31-BE9E-40FD-920D-7582781A132E}" type="parTrans" cxnId="{7CDB3EA5-A841-417C-9881-65A75A8F93C2}">
      <dgm:prSet/>
      <dgm:spPr/>
      <dgm:t>
        <a:bodyPr/>
        <a:lstStyle/>
        <a:p>
          <a:endParaRPr lang="en-US"/>
        </a:p>
      </dgm:t>
    </dgm:pt>
    <dgm:pt modelId="{A8714C0F-DD54-4AE6-9D63-850A86DC0954}" type="sibTrans" cxnId="{7CDB3EA5-A841-417C-9881-65A75A8F93C2}">
      <dgm:prSet/>
      <dgm:spPr/>
      <dgm:t>
        <a:bodyPr/>
        <a:lstStyle/>
        <a:p>
          <a:endParaRPr lang="en-US"/>
        </a:p>
      </dgm:t>
    </dgm:pt>
    <dgm:pt modelId="{C4D12824-CEA3-4F3F-9F09-256350403D6A}">
      <dgm:prSet/>
      <dgm:spPr/>
      <dgm:t>
        <a:bodyPr/>
        <a:lstStyle/>
        <a:p>
          <a:pPr rtl="0"/>
          <a:r>
            <a:rPr lang="en-US" smtClean="0"/>
            <a:t>Summer: SU transitions from WorldCat Local to WorldCat Discovery</a:t>
          </a:r>
          <a:endParaRPr lang="en-US"/>
        </a:p>
      </dgm:t>
    </dgm:pt>
    <dgm:pt modelId="{DFB38633-7E7A-4EF0-A752-F01D8FD37D8F}" type="parTrans" cxnId="{180D9F64-120F-422D-9A23-FF625CADB0E0}">
      <dgm:prSet/>
      <dgm:spPr/>
      <dgm:t>
        <a:bodyPr/>
        <a:lstStyle/>
        <a:p>
          <a:endParaRPr lang="en-US"/>
        </a:p>
      </dgm:t>
    </dgm:pt>
    <dgm:pt modelId="{47A8B17D-3580-447B-A3B2-CEF5AF5485B7}" type="sibTrans" cxnId="{180D9F64-120F-422D-9A23-FF625CADB0E0}">
      <dgm:prSet/>
      <dgm:spPr/>
      <dgm:t>
        <a:bodyPr/>
        <a:lstStyle/>
        <a:p>
          <a:endParaRPr lang="en-US"/>
        </a:p>
      </dgm:t>
    </dgm:pt>
    <dgm:pt modelId="{8BB05C6A-2A41-480B-85E1-B864E13A769A}">
      <dgm:prSet/>
      <dgm:spPr/>
      <dgm:t>
        <a:bodyPr/>
        <a:lstStyle/>
        <a:p>
          <a:pPr rtl="0"/>
          <a:r>
            <a:rPr lang="en-US" smtClean="0"/>
            <a:t>Fall: we start implementing changes to make the interface more user friendly</a:t>
          </a:r>
          <a:endParaRPr lang="en-US"/>
        </a:p>
      </dgm:t>
    </dgm:pt>
    <dgm:pt modelId="{6ED854E9-9E43-4CFF-8534-43C630821548}" type="parTrans" cxnId="{A496313C-E036-41E3-8D61-5C9AFD161C25}">
      <dgm:prSet/>
      <dgm:spPr/>
      <dgm:t>
        <a:bodyPr/>
        <a:lstStyle/>
        <a:p>
          <a:endParaRPr lang="en-US"/>
        </a:p>
      </dgm:t>
    </dgm:pt>
    <dgm:pt modelId="{82134F36-D399-43CA-B67F-024A1E72EF4A}" type="sibTrans" cxnId="{A496313C-E036-41E3-8D61-5C9AFD161C25}">
      <dgm:prSet/>
      <dgm:spPr/>
      <dgm:t>
        <a:bodyPr/>
        <a:lstStyle/>
        <a:p>
          <a:endParaRPr lang="en-US"/>
        </a:p>
      </dgm:t>
    </dgm:pt>
    <dgm:pt modelId="{00A364EB-E405-4201-93DC-0851C65D699A}" type="pres">
      <dgm:prSet presAssocID="{72BB060F-2B75-476B-8961-C4200EBDEA58}" presName="linear" presStyleCnt="0">
        <dgm:presLayoutVars>
          <dgm:animLvl val="lvl"/>
          <dgm:resizeHandles val="exact"/>
        </dgm:presLayoutVars>
      </dgm:prSet>
      <dgm:spPr/>
      <dgm:t>
        <a:bodyPr/>
        <a:lstStyle/>
        <a:p>
          <a:endParaRPr lang="en-US"/>
        </a:p>
      </dgm:t>
    </dgm:pt>
    <dgm:pt modelId="{F0FFB816-D7FD-4EEF-895B-80C9DAC65F2B}" type="pres">
      <dgm:prSet presAssocID="{90657A92-F0F0-4A69-8F35-32D97E4ADF84}" presName="parentText" presStyleLbl="node1" presStyleIdx="0" presStyleCnt="2">
        <dgm:presLayoutVars>
          <dgm:chMax val="0"/>
          <dgm:bulletEnabled val="1"/>
        </dgm:presLayoutVars>
      </dgm:prSet>
      <dgm:spPr/>
      <dgm:t>
        <a:bodyPr/>
        <a:lstStyle/>
        <a:p>
          <a:endParaRPr lang="en-US"/>
        </a:p>
      </dgm:t>
    </dgm:pt>
    <dgm:pt modelId="{7F433525-D9D1-459D-A5EF-0C77EE713301}" type="pres">
      <dgm:prSet presAssocID="{90657A92-F0F0-4A69-8F35-32D97E4ADF84}" presName="childText" presStyleLbl="revTx" presStyleIdx="0" presStyleCnt="2">
        <dgm:presLayoutVars>
          <dgm:bulletEnabled val="1"/>
        </dgm:presLayoutVars>
      </dgm:prSet>
      <dgm:spPr/>
      <dgm:t>
        <a:bodyPr/>
        <a:lstStyle/>
        <a:p>
          <a:endParaRPr lang="en-US"/>
        </a:p>
      </dgm:t>
    </dgm:pt>
    <dgm:pt modelId="{9ED2265D-DA06-4FD4-9F14-01A2474E6B3D}" type="pres">
      <dgm:prSet presAssocID="{EB9DB783-26E4-449B-A7F1-589A748C5E18}" presName="parentText" presStyleLbl="node1" presStyleIdx="1" presStyleCnt="2">
        <dgm:presLayoutVars>
          <dgm:chMax val="0"/>
          <dgm:bulletEnabled val="1"/>
        </dgm:presLayoutVars>
      </dgm:prSet>
      <dgm:spPr/>
      <dgm:t>
        <a:bodyPr/>
        <a:lstStyle/>
        <a:p>
          <a:endParaRPr lang="en-US"/>
        </a:p>
      </dgm:t>
    </dgm:pt>
    <dgm:pt modelId="{C851DE34-4C9D-4614-8B2D-19885E48EA96}" type="pres">
      <dgm:prSet presAssocID="{EB9DB783-26E4-449B-A7F1-589A748C5E18}" presName="childText" presStyleLbl="revTx" presStyleIdx="1" presStyleCnt="2">
        <dgm:presLayoutVars>
          <dgm:bulletEnabled val="1"/>
        </dgm:presLayoutVars>
      </dgm:prSet>
      <dgm:spPr/>
      <dgm:t>
        <a:bodyPr/>
        <a:lstStyle/>
        <a:p>
          <a:endParaRPr lang="en-US"/>
        </a:p>
      </dgm:t>
    </dgm:pt>
  </dgm:ptLst>
  <dgm:cxnLst>
    <dgm:cxn modelId="{D3D13321-7D9D-4DE9-B0A5-CAA8B3118A37}" srcId="{90657A92-F0F0-4A69-8F35-32D97E4ADF84}" destId="{B0C813D8-DA3D-43FF-BF4C-3465DEE9411D}" srcOrd="0" destOrd="0" parTransId="{A21C769C-7A26-4D9C-B3A4-5364B24D64AF}" sibTransId="{D63AE869-4F86-4604-89F0-E87F6C5F20A0}"/>
    <dgm:cxn modelId="{A496313C-E036-41E3-8D61-5C9AFD161C25}" srcId="{EB9DB783-26E4-449B-A7F1-589A748C5E18}" destId="{8BB05C6A-2A41-480B-85E1-B864E13A769A}" srcOrd="1" destOrd="0" parTransId="{6ED854E9-9E43-4CFF-8534-43C630821548}" sibTransId="{82134F36-D399-43CA-B67F-024A1E72EF4A}"/>
    <dgm:cxn modelId="{7463A7C4-82C3-4853-B7E1-3D6BA3F9A954}" type="presOf" srcId="{90657A92-F0F0-4A69-8F35-32D97E4ADF84}" destId="{F0FFB816-D7FD-4EEF-895B-80C9DAC65F2B}" srcOrd="0" destOrd="0" presId="urn:microsoft.com/office/officeart/2005/8/layout/vList2"/>
    <dgm:cxn modelId="{7CDB3EA5-A841-417C-9881-65A75A8F93C2}" srcId="{72BB060F-2B75-476B-8961-C4200EBDEA58}" destId="{EB9DB783-26E4-449B-A7F1-589A748C5E18}" srcOrd="1" destOrd="0" parTransId="{215EBF31-BE9E-40FD-920D-7582781A132E}" sibTransId="{A8714C0F-DD54-4AE6-9D63-850A86DC0954}"/>
    <dgm:cxn modelId="{E6CAE5EB-D7AF-4E99-9637-3F497508CD7E}" type="presOf" srcId="{B0C813D8-DA3D-43FF-BF4C-3465DEE9411D}" destId="{7F433525-D9D1-459D-A5EF-0C77EE713301}" srcOrd="0" destOrd="0" presId="urn:microsoft.com/office/officeart/2005/8/layout/vList2"/>
    <dgm:cxn modelId="{15B9AD7B-27DF-4117-B003-D33C17A652CF}" srcId="{72BB060F-2B75-476B-8961-C4200EBDEA58}" destId="{90657A92-F0F0-4A69-8F35-32D97E4ADF84}" srcOrd="0" destOrd="0" parTransId="{EF150113-F840-480C-9A51-9878DD704D54}" sibTransId="{E5EFCA97-AAA3-499A-B74B-8521FBA59D71}"/>
    <dgm:cxn modelId="{7E0B07F4-4AED-4A03-98B7-82BDA6958822}" type="presOf" srcId="{EB9DB783-26E4-449B-A7F1-589A748C5E18}" destId="{9ED2265D-DA06-4FD4-9F14-01A2474E6B3D}" srcOrd="0" destOrd="0" presId="urn:microsoft.com/office/officeart/2005/8/layout/vList2"/>
    <dgm:cxn modelId="{E26D9134-0AE2-46E4-B627-AF1BD4A4C044}" type="presOf" srcId="{8BB05C6A-2A41-480B-85E1-B864E13A769A}" destId="{C851DE34-4C9D-4614-8B2D-19885E48EA96}" srcOrd="0" destOrd="1" presId="urn:microsoft.com/office/officeart/2005/8/layout/vList2"/>
    <dgm:cxn modelId="{180D9F64-120F-422D-9A23-FF625CADB0E0}" srcId="{EB9DB783-26E4-449B-A7F1-589A748C5E18}" destId="{C4D12824-CEA3-4F3F-9F09-256350403D6A}" srcOrd="0" destOrd="0" parTransId="{DFB38633-7E7A-4EF0-A752-F01D8FD37D8F}" sibTransId="{47A8B17D-3580-447B-A3B2-CEF5AF5485B7}"/>
    <dgm:cxn modelId="{FF10FC2F-F4FF-4330-9663-BA40A9DD5DD4}" type="presOf" srcId="{72BB060F-2B75-476B-8961-C4200EBDEA58}" destId="{00A364EB-E405-4201-93DC-0851C65D699A}" srcOrd="0" destOrd="0" presId="urn:microsoft.com/office/officeart/2005/8/layout/vList2"/>
    <dgm:cxn modelId="{62595F1C-7DF8-48D7-A760-3D5CD07D9F4F}" type="presOf" srcId="{C4D12824-CEA3-4F3F-9F09-256350403D6A}" destId="{C851DE34-4C9D-4614-8B2D-19885E48EA96}" srcOrd="0" destOrd="0" presId="urn:microsoft.com/office/officeart/2005/8/layout/vList2"/>
    <dgm:cxn modelId="{66B1F8B7-2F9E-46F0-8602-EFD2F48B426D}" type="presParOf" srcId="{00A364EB-E405-4201-93DC-0851C65D699A}" destId="{F0FFB816-D7FD-4EEF-895B-80C9DAC65F2B}" srcOrd="0" destOrd="0" presId="urn:microsoft.com/office/officeart/2005/8/layout/vList2"/>
    <dgm:cxn modelId="{5384F715-F9CE-4478-B999-CD9EEACE816D}" type="presParOf" srcId="{00A364EB-E405-4201-93DC-0851C65D699A}" destId="{7F433525-D9D1-459D-A5EF-0C77EE713301}" srcOrd="1" destOrd="0" presId="urn:microsoft.com/office/officeart/2005/8/layout/vList2"/>
    <dgm:cxn modelId="{30B15868-E189-4ECF-BA7E-2FD0415CC13B}" type="presParOf" srcId="{00A364EB-E405-4201-93DC-0851C65D699A}" destId="{9ED2265D-DA06-4FD4-9F14-01A2474E6B3D}" srcOrd="2" destOrd="0" presId="urn:microsoft.com/office/officeart/2005/8/layout/vList2"/>
    <dgm:cxn modelId="{669A6712-9F1D-44C0-89AC-BD1DF4AE1A56}" type="presParOf" srcId="{00A364EB-E405-4201-93DC-0851C65D699A}" destId="{C851DE34-4C9D-4614-8B2D-19885E48EA9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00A8E5-A691-4C1B-A694-52D461ED4EA5}" type="doc">
      <dgm:prSet loTypeId="urn:microsoft.com/office/officeart/2005/8/layout/funnel1" loCatId="process" qsTypeId="urn:microsoft.com/office/officeart/2005/8/quickstyle/simple1" qsCatId="simple" csTypeId="urn:microsoft.com/office/officeart/2005/8/colors/accent1_2" csCatId="accent1"/>
      <dgm:spPr/>
      <dgm:t>
        <a:bodyPr/>
        <a:lstStyle/>
        <a:p>
          <a:endParaRPr lang="en-US"/>
        </a:p>
      </dgm:t>
    </dgm:pt>
    <dgm:pt modelId="{57124303-08F4-43A9-BE06-ADF779ECB9EF}">
      <dgm:prSet/>
      <dgm:spPr/>
      <dgm:t>
        <a:bodyPr/>
        <a:lstStyle/>
        <a:p>
          <a:pPr rtl="0"/>
          <a:r>
            <a:rPr lang="en-US" smtClean="0"/>
            <a:t>I identified problem areas (August 2018)</a:t>
          </a:r>
          <a:endParaRPr lang="en-US"/>
        </a:p>
      </dgm:t>
    </dgm:pt>
    <dgm:pt modelId="{793723F4-7655-4A85-9810-75826C19AAEB}" type="parTrans" cxnId="{86C40A7B-D813-43C9-B2FA-1D956082F477}">
      <dgm:prSet/>
      <dgm:spPr/>
      <dgm:t>
        <a:bodyPr/>
        <a:lstStyle/>
        <a:p>
          <a:endParaRPr lang="en-US"/>
        </a:p>
      </dgm:t>
    </dgm:pt>
    <dgm:pt modelId="{D5F6A753-9BD6-4E04-B43D-6EE04623C685}" type="sibTrans" cxnId="{86C40A7B-D813-43C9-B2FA-1D956082F477}">
      <dgm:prSet/>
      <dgm:spPr/>
      <dgm:t>
        <a:bodyPr/>
        <a:lstStyle/>
        <a:p>
          <a:endParaRPr lang="en-US"/>
        </a:p>
      </dgm:t>
    </dgm:pt>
    <dgm:pt modelId="{9AA75C96-BC18-439A-A297-4240B53247D0}">
      <dgm:prSet/>
      <dgm:spPr/>
      <dgm:t>
        <a:bodyPr/>
        <a:lstStyle/>
        <a:p>
          <a:pPr rtl="0"/>
          <a:r>
            <a:rPr lang="en-US" dirty="0" smtClean="0"/>
            <a:t>Reference librarians listed their pain points (December 2018)</a:t>
          </a:r>
          <a:endParaRPr lang="en-US" dirty="0"/>
        </a:p>
      </dgm:t>
    </dgm:pt>
    <dgm:pt modelId="{22F8AFCF-8E35-4655-A9C1-AB18845E34F6}" type="parTrans" cxnId="{7573FF2B-32D2-4C78-985B-9876205C87FB}">
      <dgm:prSet/>
      <dgm:spPr/>
      <dgm:t>
        <a:bodyPr/>
        <a:lstStyle/>
        <a:p>
          <a:endParaRPr lang="en-US"/>
        </a:p>
      </dgm:t>
    </dgm:pt>
    <dgm:pt modelId="{1D7A9AE8-1176-44B9-8AC2-34BA39119C4C}" type="sibTrans" cxnId="{7573FF2B-32D2-4C78-985B-9876205C87FB}">
      <dgm:prSet/>
      <dgm:spPr/>
      <dgm:t>
        <a:bodyPr/>
        <a:lstStyle/>
        <a:p>
          <a:endParaRPr lang="en-US"/>
        </a:p>
      </dgm:t>
    </dgm:pt>
    <dgm:pt modelId="{8DAB4B68-F24A-40CE-A61C-8D9D62BB9545}">
      <dgm:prSet/>
      <dgm:spPr/>
      <dgm:t>
        <a:bodyPr/>
        <a:lstStyle/>
        <a:p>
          <a:pPr rtl="0"/>
          <a:r>
            <a:rPr lang="en-US" smtClean="0"/>
            <a:t>Library staff identify bugs (ongoing)</a:t>
          </a:r>
          <a:endParaRPr lang="en-US"/>
        </a:p>
      </dgm:t>
    </dgm:pt>
    <dgm:pt modelId="{D9A4532B-F653-400D-863D-5B54A20B64C9}" type="parTrans" cxnId="{C17CA4FB-2E2F-440F-A573-2BB0941E519D}">
      <dgm:prSet/>
      <dgm:spPr/>
      <dgm:t>
        <a:bodyPr/>
        <a:lstStyle/>
        <a:p>
          <a:endParaRPr lang="en-US"/>
        </a:p>
      </dgm:t>
    </dgm:pt>
    <dgm:pt modelId="{30FF1A42-5CA1-4D04-B4A0-000BDAE4D08A}" type="sibTrans" cxnId="{C17CA4FB-2E2F-440F-A573-2BB0941E519D}">
      <dgm:prSet/>
      <dgm:spPr/>
      <dgm:t>
        <a:bodyPr/>
        <a:lstStyle/>
        <a:p>
          <a:endParaRPr lang="en-US"/>
        </a:p>
      </dgm:t>
    </dgm:pt>
    <dgm:pt modelId="{C4EB1B42-2869-45CC-B8BD-4DCCA9741697}">
      <dgm:prSet/>
      <dgm:spPr/>
      <dgm:t>
        <a:bodyPr/>
        <a:lstStyle/>
        <a:p>
          <a:pPr rtl="0"/>
          <a:r>
            <a:rPr lang="en-US" smtClean="0"/>
            <a:t>Prioritized list of improvements</a:t>
          </a:r>
          <a:endParaRPr lang="en-US"/>
        </a:p>
      </dgm:t>
    </dgm:pt>
    <dgm:pt modelId="{1D6A869B-9835-4CF1-9FAD-084ED9467829}" type="parTrans" cxnId="{72F9192C-65D2-4734-8CFF-4003D5186656}">
      <dgm:prSet/>
      <dgm:spPr/>
      <dgm:t>
        <a:bodyPr/>
        <a:lstStyle/>
        <a:p>
          <a:endParaRPr lang="en-US"/>
        </a:p>
      </dgm:t>
    </dgm:pt>
    <dgm:pt modelId="{9FFEABB2-F282-482B-AEC2-88A4022B25BF}" type="sibTrans" cxnId="{72F9192C-65D2-4734-8CFF-4003D5186656}">
      <dgm:prSet/>
      <dgm:spPr/>
      <dgm:t>
        <a:bodyPr/>
        <a:lstStyle/>
        <a:p>
          <a:endParaRPr lang="en-US"/>
        </a:p>
      </dgm:t>
    </dgm:pt>
    <dgm:pt modelId="{B23F699F-57C2-43B3-9DA9-42199BEB89B2}" type="pres">
      <dgm:prSet presAssocID="{F900A8E5-A691-4C1B-A694-52D461ED4EA5}" presName="Name0" presStyleCnt="0">
        <dgm:presLayoutVars>
          <dgm:chMax val="4"/>
          <dgm:resizeHandles val="exact"/>
        </dgm:presLayoutVars>
      </dgm:prSet>
      <dgm:spPr/>
      <dgm:t>
        <a:bodyPr/>
        <a:lstStyle/>
        <a:p>
          <a:endParaRPr lang="en-US"/>
        </a:p>
      </dgm:t>
    </dgm:pt>
    <dgm:pt modelId="{49DFB433-DB97-4507-968E-F8621CA808F1}" type="pres">
      <dgm:prSet presAssocID="{F900A8E5-A691-4C1B-A694-52D461ED4EA5}" presName="ellipse" presStyleLbl="trBgShp" presStyleIdx="0" presStyleCnt="1"/>
      <dgm:spPr/>
    </dgm:pt>
    <dgm:pt modelId="{C8294C8B-0165-418F-A07C-BB9F60F56E9B}" type="pres">
      <dgm:prSet presAssocID="{F900A8E5-A691-4C1B-A694-52D461ED4EA5}" presName="arrow1" presStyleLbl="fgShp" presStyleIdx="0" presStyleCnt="1"/>
      <dgm:spPr/>
    </dgm:pt>
    <dgm:pt modelId="{1ECB50BB-E0A5-4EAE-9B35-2A46A6F05D4A}" type="pres">
      <dgm:prSet presAssocID="{F900A8E5-A691-4C1B-A694-52D461ED4EA5}" presName="rectangle" presStyleLbl="revTx" presStyleIdx="0" presStyleCnt="1">
        <dgm:presLayoutVars>
          <dgm:bulletEnabled val="1"/>
        </dgm:presLayoutVars>
      </dgm:prSet>
      <dgm:spPr/>
      <dgm:t>
        <a:bodyPr/>
        <a:lstStyle/>
        <a:p>
          <a:endParaRPr lang="en-US"/>
        </a:p>
      </dgm:t>
    </dgm:pt>
    <dgm:pt modelId="{7C07CF6E-2906-4A9D-85E8-D18DCE2E2F6E}" type="pres">
      <dgm:prSet presAssocID="{9AA75C96-BC18-439A-A297-4240B53247D0}" presName="item1" presStyleLbl="node1" presStyleIdx="0" presStyleCnt="3">
        <dgm:presLayoutVars>
          <dgm:bulletEnabled val="1"/>
        </dgm:presLayoutVars>
      </dgm:prSet>
      <dgm:spPr/>
      <dgm:t>
        <a:bodyPr/>
        <a:lstStyle/>
        <a:p>
          <a:endParaRPr lang="en-US"/>
        </a:p>
      </dgm:t>
    </dgm:pt>
    <dgm:pt modelId="{B9FFC904-EF48-4324-A795-6ECAA23C3B0D}" type="pres">
      <dgm:prSet presAssocID="{8DAB4B68-F24A-40CE-A61C-8D9D62BB9545}" presName="item2" presStyleLbl="node1" presStyleIdx="1" presStyleCnt="3">
        <dgm:presLayoutVars>
          <dgm:bulletEnabled val="1"/>
        </dgm:presLayoutVars>
      </dgm:prSet>
      <dgm:spPr/>
      <dgm:t>
        <a:bodyPr/>
        <a:lstStyle/>
        <a:p>
          <a:endParaRPr lang="en-US"/>
        </a:p>
      </dgm:t>
    </dgm:pt>
    <dgm:pt modelId="{7C5FC1E7-8A38-4E0E-8ACD-0541727F0C3E}" type="pres">
      <dgm:prSet presAssocID="{C4EB1B42-2869-45CC-B8BD-4DCCA9741697}" presName="item3" presStyleLbl="node1" presStyleIdx="2" presStyleCnt="3">
        <dgm:presLayoutVars>
          <dgm:bulletEnabled val="1"/>
        </dgm:presLayoutVars>
      </dgm:prSet>
      <dgm:spPr/>
      <dgm:t>
        <a:bodyPr/>
        <a:lstStyle/>
        <a:p>
          <a:endParaRPr lang="en-US"/>
        </a:p>
      </dgm:t>
    </dgm:pt>
    <dgm:pt modelId="{66CEEA6E-9927-49CB-9484-33F82C2AE294}" type="pres">
      <dgm:prSet presAssocID="{F900A8E5-A691-4C1B-A694-52D461ED4EA5}" presName="funnel" presStyleLbl="trAlignAcc1" presStyleIdx="0" presStyleCnt="1"/>
      <dgm:spPr/>
    </dgm:pt>
  </dgm:ptLst>
  <dgm:cxnLst>
    <dgm:cxn modelId="{33E53091-EE05-4664-B355-170416E5F41E}" type="presOf" srcId="{57124303-08F4-43A9-BE06-ADF779ECB9EF}" destId="{7C5FC1E7-8A38-4E0E-8ACD-0541727F0C3E}" srcOrd="0" destOrd="0" presId="urn:microsoft.com/office/officeart/2005/8/layout/funnel1"/>
    <dgm:cxn modelId="{7573FF2B-32D2-4C78-985B-9876205C87FB}" srcId="{F900A8E5-A691-4C1B-A694-52D461ED4EA5}" destId="{9AA75C96-BC18-439A-A297-4240B53247D0}" srcOrd="1" destOrd="0" parTransId="{22F8AFCF-8E35-4655-A9C1-AB18845E34F6}" sibTransId="{1D7A9AE8-1176-44B9-8AC2-34BA39119C4C}"/>
    <dgm:cxn modelId="{C17CA4FB-2E2F-440F-A573-2BB0941E519D}" srcId="{F900A8E5-A691-4C1B-A694-52D461ED4EA5}" destId="{8DAB4B68-F24A-40CE-A61C-8D9D62BB9545}" srcOrd="2" destOrd="0" parTransId="{D9A4532B-F653-400D-863D-5B54A20B64C9}" sibTransId="{30FF1A42-5CA1-4D04-B4A0-000BDAE4D08A}"/>
    <dgm:cxn modelId="{72F9192C-65D2-4734-8CFF-4003D5186656}" srcId="{F900A8E5-A691-4C1B-A694-52D461ED4EA5}" destId="{C4EB1B42-2869-45CC-B8BD-4DCCA9741697}" srcOrd="3" destOrd="0" parTransId="{1D6A869B-9835-4CF1-9FAD-084ED9467829}" sibTransId="{9FFEABB2-F282-482B-AEC2-88A4022B25BF}"/>
    <dgm:cxn modelId="{E9C6E5A2-0DE6-4501-9927-4DDC8D6090B1}" type="presOf" srcId="{8DAB4B68-F24A-40CE-A61C-8D9D62BB9545}" destId="{7C07CF6E-2906-4A9D-85E8-D18DCE2E2F6E}" srcOrd="0" destOrd="0" presId="urn:microsoft.com/office/officeart/2005/8/layout/funnel1"/>
    <dgm:cxn modelId="{D3827B5F-C554-459D-823A-D76D62CE08BA}" type="presOf" srcId="{9AA75C96-BC18-439A-A297-4240B53247D0}" destId="{B9FFC904-EF48-4324-A795-6ECAA23C3B0D}" srcOrd="0" destOrd="0" presId="urn:microsoft.com/office/officeart/2005/8/layout/funnel1"/>
    <dgm:cxn modelId="{38DBBF22-8DA7-4C8C-94B8-7A21CD67C396}" type="presOf" srcId="{F900A8E5-A691-4C1B-A694-52D461ED4EA5}" destId="{B23F699F-57C2-43B3-9DA9-42199BEB89B2}" srcOrd="0" destOrd="0" presId="urn:microsoft.com/office/officeart/2005/8/layout/funnel1"/>
    <dgm:cxn modelId="{86C40A7B-D813-43C9-B2FA-1D956082F477}" srcId="{F900A8E5-A691-4C1B-A694-52D461ED4EA5}" destId="{57124303-08F4-43A9-BE06-ADF779ECB9EF}" srcOrd="0" destOrd="0" parTransId="{793723F4-7655-4A85-9810-75826C19AAEB}" sibTransId="{D5F6A753-9BD6-4E04-B43D-6EE04623C685}"/>
    <dgm:cxn modelId="{AF9555BB-3440-4DCE-B9AC-762860736632}" type="presOf" srcId="{C4EB1B42-2869-45CC-B8BD-4DCCA9741697}" destId="{1ECB50BB-E0A5-4EAE-9B35-2A46A6F05D4A}" srcOrd="0" destOrd="0" presId="urn:microsoft.com/office/officeart/2005/8/layout/funnel1"/>
    <dgm:cxn modelId="{34317CA8-B4BC-468E-8AEA-49B0B3937E41}" type="presParOf" srcId="{B23F699F-57C2-43B3-9DA9-42199BEB89B2}" destId="{49DFB433-DB97-4507-968E-F8621CA808F1}" srcOrd="0" destOrd="0" presId="urn:microsoft.com/office/officeart/2005/8/layout/funnel1"/>
    <dgm:cxn modelId="{01AE6ECD-F8CE-45EF-BB35-DDFA8C89FA42}" type="presParOf" srcId="{B23F699F-57C2-43B3-9DA9-42199BEB89B2}" destId="{C8294C8B-0165-418F-A07C-BB9F60F56E9B}" srcOrd="1" destOrd="0" presId="urn:microsoft.com/office/officeart/2005/8/layout/funnel1"/>
    <dgm:cxn modelId="{DEE0F6DE-A890-4B44-BFA7-508363CF60C1}" type="presParOf" srcId="{B23F699F-57C2-43B3-9DA9-42199BEB89B2}" destId="{1ECB50BB-E0A5-4EAE-9B35-2A46A6F05D4A}" srcOrd="2" destOrd="0" presId="urn:microsoft.com/office/officeart/2005/8/layout/funnel1"/>
    <dgm:cxn modelId="{636D7075-D765-49E0-AC49-84282D6CD8A4}" type="presParOf" srcId="{B23F699F-57C2-43B3-9DA9-42199BEB89B2}" destId="{7C07CF6E-2906-4A9D-85E8-D18DCE2E2F6E}" srcOrd="3" destOrd="0" presId="urn:microsoft.com/office/officeart/2005/8/layout/funnel1"/>
    <dgm:cxn modelId="{B08B8747-9C44-4916-A689-6813C5353F37}" type="presParOf" srcId="{B23F699F-57C2-43B3-9DA9-42199BEB89B2}" destId="{B9FFC904-EF48-4324-A795-6ECAA23C3B0D}" srcOrd="4" destOrd="0" presId="urn:microsoft.com/office/officeart/2005/8/layout/funnel1"/>
    <dgm:cxn modelId="{35A1FE1F-030E-4EB7-8FD1-F2933FC2A4FE}" type="presParOf" srcId="{B23F699F-57C2-43B3-9DA9-42199BEB89B2}" destId="{7C5FC1E7-8A38-4E0E-8ACD-0541727F0C3E}" srcOrd="5" destOrd="0" presId="urn:microsoft.com/office/officeart/2005/8/layout/funnel1"/>
    <dgm:cxn modelId="{91C9362E-EB5F-43F8-A26C-807922CA56A0}" type="presParOf" srcId="{B23F699F-57C2-43B3-9DA9-42199BEB89B2}" destId="{66CEEA6E-9927-49CB-9484-33F82C2AE29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FB816-D7FD-4EEF-895B-80C9DAC65F2B}">
      <dsp:nvSpPr>
        <dsp:cNvPr id="0" name=""/>
        <dsp:cNvSpPr/>
      </dsp:nvSpPr>
      <dsp:spPr>
        <a:xfrm>
          <a:off x="0" y="67019"/>
          <a:ext cx="9601200" cy="73007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2011</a:t>
          </a:r>
          <a:endParaRPr lang="en-US" sz="3200" kern="1200"/>
        </a:p>
      </dsp:txBody>
      <dsp:txXfrm>
        <a:off x="35640" y="102659"/>
        <a:ext cx="9529920" cy="658799"/>
      </dsp:txXfrm>
    </dsp:sp>
    <dsp:sp modelId="{7F433525-D9D1-459D-A5EF-0C77EE713301}">
      <dsp:nvSpPr>
        <dsp:cNvPr id="0" name=""/>
        <dsp:cNvSpPr/>
      </dsp:nvSpPr>
      <dsp:spPr>
        <a:xfrm>
          <a:off x="0" y="797099"/>
          <a:ext cx="9601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SU starts using </a:t>
          </a:r>
          <a:r>
            <a:rPr lang="en-US" sz="2500" kern="1200" dirty="0" err="1" smtClean="0"/>
            <a:t>WorldCat</a:t>
          </a:r>
          <a:r>
            <a:rPr lang="en-US" sz="2500" kern="1200" dirty="0" smtClean="0"/>
            <a:t> Local as our discovery layer</a:t>
          </a:r>
          <a:endParaRPr lang="en-US" sz="2500" kern="1200" dirty="0"/>
        </a:p>
      </dsp:txBody>
      <dsp:txXfrm>
        <a:off x="0" y="797099"/>
        <a:ext cx="9601200" cy="529920"/>
      </dsp:txXfrm>
    </dsp:sp>
    <dsp:sp modelId="{9ED2265D-DA06-4FD4-9F14-01A2474E6B3D}">
      <dsp:nvSpPr>
        <dsp:cNvPr id="0" name=""/>
        <dsp:cNvSpPr/>
      </dsp:nvSpPr>
      <dsp:spPr>
        <a:xfrm>
          <a:off x="0" y="1327020"/>
          <a:ext cx="9601200" cy="73007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2018</a:t>
          </a:r>
          <a:endParaRPr lang="en-US" sz="3200" kern="1200"/>
        </a:p>
      </dsp:txBody>
      <dsp:txXfrm>
        <a:off x="35640" y="1362660"/>
        <a:ext cx="9529920" cy="658799"/>
      </dsp:txXfrm>
    </dsp:sp>
    <dsp:sp modelId="{C851DE34-4C9D-4614-8B2D-19885E48EA96}">
      <dsp:nvSpPr>
        <dsp:cNvPr id="0" name=""/>
        <dsp:cNvSpPr/>
      </dsp:nvSpPr>
      <dsp:spPr>
        <a:xfrm>
          <a:off x="0" y="2057100"/>
          <a:ext cx="9601200"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smtClean="0"/>
            <a:t>Summer: SU transitions from WorldCat Local to WorldCat Discovery</a:t>
          </a:r>
          <a:endParaRPr lang="en-US" sz="2500" kern="1200"/>
        </a:p>
        <a:p>
          <a:pPr marL="228600" lvl="1" indent="-228600" algn="l" defTabSz="1111250" rtl="0">
            <a:lnSpc>
              <a:spcPct val="90000"/>
            </a:lnSpc>
            <a:spcBef>
              <a:spcPct val="0"/>
            </a:spcBef>
            <a:spcAft>
              <a:spcPct val="20000"/>
            </a:spcAft>
            <a:buChar char="••"/>
          </a:pPr>
          <a:r>
            <a:rPr lang="en-US" sz="2500" kern="1200" smtClean="0"/>
            <a:t>Fall: we start implementing changes to make the interface more user friendly</a:t>
          </a:r>
          <a:endParaRPr lang="en-US" sz="2500" kern="1200"/>
        </a:p>
      </dsp:txBody>
      <dsp:txXfrm>
        <a:off x="0" y="2057100"/>
        <a:ext cx="9601200" cy="145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FB433-DB97-4507-968E-F8621CA808F1}">
      <dsp:nvSpPr>
        <dsp:cNvPr id="0" name=""/>
        <dsp:cNvSpPr/>
      </dsp:nvSpPr>
      <dsp:spPr>
        <a:xfrm>
          <a:off x="2755824" y="205425"/>
          <a:ext cx="4076909" cy="141585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294C8B-0165-418F-A07C-BB9F60F56E9B}">
      <dsp:nvSpPr>
        <dsp:cNvPr id="0" name=""/>
        <dsp:cNvSpPr/>
      </dsp:nvSpPr>
      <dsp:spPr>
        <a:xfrm>
          <a:off x="4405550" y="3672378"/>
          <a:ext cx="790098" cy="505663"/>
        </a:xfrm>
        <a:prstGeom prst="downArrow">
          <a:avLst/>
        </a:prstGeom>
        <a:solidFill>
          <a:schemeClr val="accent1">
            <a:tint val="6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CB50BB-E0A5-4EAE-9B35-2A46A6F05D4A}">
      <dsp:nvSpPr>
        <dsp:cNvPr id="0" name=""/>
        <dsp:cNvSpPr/>
      </dsp:nvSpPr>
      <dsp:spPr>
        <a:xfrm>
          <a:off x="2904363" y="4076909"/>
          <a:ext cx="3792474" cy="948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n-US" sz="2300" kern="1200" smtClean="0"/>
            <a:t>Prioritized list of improvements</a:t>
          </a:r>
          <a:endParaRPr lang="en-US" sz="2300" kern="1200"/>
        </a:p>
      </dsp:txBody>
      <dsp:txXfrm>
        <a:off x="2904363" y="4076909"/>
        <a:ext cx="3792474" cy="948118"/>
      </dsp:txXfrm>
    </dsp:sp>
    <dsp:sp modelId="{7C07CF6E-2906-4A9D-85E8-D18DCE2E2F6E}">
      <dsp:nvSpPr>
        <dsp:cNvPr id="0" name=""/>
        <dsp:cNvSpPr/>
      </dsp:nvSpPr>
      <dsp:spPr>
        <a:xfrm>
          <a:off x="4238049" y="1730632"/>
          <a:ext cx="1422177" cy="1422177"/>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kern="1200" smtClean="0"/>
            <a:t>Library staff identify bugs (ongoing)</a:t>
          </a:r>
          <a:endParaRPr lang="en-US" sz="1200" kern="1200"/>
        </a:p>
      </dsp:txBody>
      <dsp:txXfrm>
        <a:off x="4446322" y="1938905"/>
        <a:ext cx="1005631" cy="1005631"/>
      </dsp:txXfrm>
    </dsp:sp>
    <dsp:sp modelId="{B9FFC904-EF48-4324-A795-6ECAA23C3B0D}">
      <dsp:nvSpPr>
        <dsp:cNvPr id="0" name=""/>
        <dsp:cNvSpPr/>
      </dsp:nvSpPr>
      <dsp:spPr>
        <a:xfrm>
          <a:off x="3220402" y="663682"/>
          <a:ext cx="1422177" cy="1422177"/>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kern="1200" dirty="0" smtClean="0"/>
            <a:t>Reference librarians listed their pain points (December 2018)</a:t>
          </a:r>
          <a:endParaRPr lang="en-US" sz="1200" kern="1200" dirty="0"/>
        </a:p>
      </dsp:txBody>
      <dsp:txXfrm>
        <a:off x="3428675" y="871955"/>
        <a:ext cx="1005631" cy="1005631"/>
      </dsp:txXfrm>
    </dsp:sp>
    <dsp:sp modelId="{7C5FC1E7-8A38-4E0E-8ACD-0541727F0C3E}">
      <dsp:nvSpPr>
        <dsp:cNvPr id="0" name=""/>
        <dsp:cNvSpPr/>
      </dsp:nvSpPr>
      <dsp:spPr>
        <a:xfrm>
          <a:off x="4674184" y="319831"/>
          <a:ext cx="1422177" cy="1422177"/>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kern="1200" smtClean="0"/>
            <a:t>I identified problem areas (August 2018)</a:t>
          </a:r>
          <a:endParaRPr lang="en-US" sz="1200" kern="1200"/>
        </a:p>
      </dsp:txBody>
      <dsp:txXfrm>
        <a:off x="4882457" y="528104"/>
        <a:ext cx="1005631" cy="1005631"/>
      </dsp:txXfrm>
    </dsp:sp>
    <dsp:sp modelId="{66CEEA6E-9927-49CB-9484-33F82C2AE294}">
      <dsp:nvSpPr>
        <dsp:cNvPr id="0" name=""/>
        <dsp:cNvSpPr/>
      </dsp:nvSpPr>
      <dsp:spPr>
        <a:xfrm>
          <a:off x="2588323" y="31603"/>
          <a:ext cx="4424553" cy="3539642"/>
        </a:xfrm>
        <a:prstGeom prst="funnel">
          <a:avLst/>
        </a:prstGeom>
        <a:solidFill>
          <a:schemeClr val="lt1">
            <a:alpha val="4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6EF61-E50A-418A-BD0D-2522DE9DA2AD}" type="datetimeFigureOut">
              <a:rPr lang="en-US" smtClean="0"/>
              <a:t>6/17/2019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17B09-D36D-4D4F-B849-0D19D683FA6D}" type="slidenum">
              <a:rPr lang="en-US" smtClean="0"/>
              <a:t>‹#›</a:t>
            </a:fld>
            <a:endParaRPr lang="en-US"/>
          </a:p>
        </p:txBody>
      </p:sp>
    </p:spTree>
    <p:extLst>
      <p:ext uri="{BB962C8B-B14F-4D97-AF65-F5344CB8AC3E}">
        <p14:creationId xmlns:p14="http://schemas.microsoft.com/office/powerpoint/2010/main" val="3418114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regional</a:t>
            </a:r>
            <a:r>
              <a:rPr lang="en-US" baseline="0" dirty="0" smtClean="0"/>
              <a:t> comprehensive; 8500 students; 450 faculty</a:t>
            </a:r>
          </a:p>
          <a:p>
            <a:r>
              <a:rPr lang="en-US" baseline="0" dirty="0" smtClean="0"/>
              <a:t>SU Libraries has 15 faculty librarians, 15 FTE staff</a:t>
            </a:r>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2</a:t>
            </a:fld>
            <a:endParaRPr lang="en-US"/>
          </a:p>
        </p:txBody>
      </p:sp>
    </p:spTree>
    <p:extLst>
      <p:ext uri="{BB962C8B-B14F-4D97-AF65-F5344CB8AC3E}">
        <p14:creationId xmlns:p14="http://schemas.microsoft.com/office/powerpoint/2010/main" val="3340849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advantage of all possible avenues of feedback—if you make it easy to give feedback, people will, but if they have to search for contact info, you’ll probably never know about their problem, e.g. all the broken link reports which I never</a:t>
            </a:r>
            <a:r>
              <a:rPr lang="en-US" baseline="0" dirty="0" smtClean="0"/>
              <a:t> heard a peep about until I turned on that feature</a:t>
            </a:r>
            <a:endParaRPr lang="en-US" dirty="0" smtClean="0"/>
          </a:p>
          <a:p>
            <a:r>
              <a:rPr lang="en-US" dirty="0" smtClean="0"/>
              <a:t>-Talk with your reference </a:t>
            </a:r>
            <a:r>
              <a:rPr lang="en-US" dirty="0" smtClean="0"/>
              <a:t>and circulation departments—as </a:t>
            </a:r>
            <a:r>
              <a:rPr lang="en-US" dirty="0" smtClean="0"/>
              <a:t>the frontline in helping users, they generally are quite aware of what problems are being frequently encountered </a:t>
            </a:r>
          </a:p>
          <a:p>
            <a:r>
              <a:rPr lang="en-US" dirty="0" smtClean="0"/>
              <a:t>-Make sure coworkers know that you will address issues if they bring them up—we had a few outstanding issues which were the work of minutes to change but which had never been mentioned before the meeting, e.g.</a:t>
            </a:r>
            <a:r>
              <a:rPr lang="en-US" baseline="0" dirty="0" smtClean="0"/>
              <a:t> changing what links were in the Discovery page header</a:t>
            </a:r>
            <a:endParaRPr lang="en-US" dirty="0" smtClean="0"/>
          </a:p>
          <a:p>
            <a:r>
              <a:rPr lang="en-US" dirty="0" smtClean="0"/>
              <a:t>-Focus on incremental </a:t>
            </a:r>
            <a:r>
              <a:rPr lang="en-US" dirty="0" smtClean="0"/>
              <a:t>progress—“better” will help your users more than waiting to be able to do things “right</a:t>
            </a:r>
            <a:r>
              <a:rPr lang="en-US" dirty="0" smtClean="0"/>
              <a:t>”; small wins which can be done now</a:t>
            </a:r>
            <a:endParaRPr lang="en-US" dirty="0" smtClean="0"/>
          </a:p>
          <a:p>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13</a:t>
            </a:fld>
            <a:endParaRPr lang="en-US"/>
          </a:p>
        </p:txBody>
      </p:sp>
    </p:spTree>
    <p:extLst>
      <p:ext uri="{BB962C8B-B14F-4D97-AF65-F5344CB8AC3E}">
        <p14:creationId xmlns:p14="http://schemas.microsoft.com/office/powerpoint/2010/main" val="195159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Started w/</a:t>
            </a:r>
            <a:r>
              <a:rPr lang="en-US" dirty="0" err="1" smtClean="0"/>
              <a:t>WorldCat</a:t>
            </a:r>
            <a:r>
              <a:rPr lang="en-US" dirty="0" smtClean="0"/>
              <a:t> Local in 2011, and decided to transition to Discovery in summer 2018, because</a:t>
            </a:r>
            <a:r>
              <a:rPr lang="en-US" baseline="0" dirty="0" smtClean="0"/>
              <a:t> Local was no longer being supported. Discovery and Local share settings, so the actual work to transition was minimal, but we decided to use the change as a catalyst to try to improve the search experience</a:t>
            </a:r>
            <a:r>
              <a:rPr lang="en-US" baseline="0" dirty="0" smtClean="0"/>
              <a:t>. Had not really looked critically at settings etc. for quite a while</a:t>
            </a:r>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3</a:t>
            </a:fld>
            <a:endParaRPr lang="en-US"/>
          </a:p>
        </p:txBody>
      </p:sp>
    </p:spTree>
    <p:extLst>
      <p:ext uri="{BB962C8B-B14F-4D97-AF65-F5344CB8AC3E}">
        <p14:creationId xmlns:p14="http://schemas.microsoft.com/office/powerpoint/2010/main" val="287641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Started with me identifying</a:t>
            </a:r>
            <a:r>
              <a:rPr lang="en-US" baseline="0" dirty="0" smtClean="0"/>
              <a:t> several areas which could be improved, such as doing a comprehensive update of our knowledge base holdings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met with the reference librarians in December 2018 to discuss the pain points they had found during the semester—at this point, we discussed</a:t>
            </a:r>
            <a:r>
              <a:rPr lang="en-US" baseline="0" dirty="0" smtClean="0"/>
              <a:t> my ideas with them, and then prioritized everything</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also had several </a:t>
            </a:r>
            <a:r>
              <a:rPr lang="en-US" dirty="0" smtClean="0"/>
              <a:t>display issues </a:t>
            </a:r>
            <a:r>
              <a:rPr lang="en-US" dirty="0" smtClean="0"/>
              <a:t>come up as bugs at various points throughout the past year</a:t>
            </a:r>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5</a:t>
            </a:fld>
            <a:endParaRPr lang="en-US"/>
          </a:p>
        </p:txBody>
      </p:sp>
    </p:spTree>
    <p:extLst>
      <p:ext uri="{BB962C8B-B14F-4D97-AF65-F5344CB8AC3E}">
        <p14:creationId xmlns:p14="http://schemas.microsoft.com/office/powerpoint/2010/main" val="314617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of the limited configurability, we often have</a:t>
            </a:r>
            <a:r>
              <a:rPr lang="en-US" dirty="0" smtClean="0"/>
              <a:t> to deal with the status quo (trying to</a:t>
            </a:r>
            <a:r>
              <a:rPr lang="en-US" baseline="0" dirty="0" smtClean="0"/>
              <a:t> </a:t>
            </a:r>
            <a:r>
              <a:rPr lang="en-US" dirty="0" smtClean="0"/>
              <a:t>find a creative workaround), rather than actually being able to make direct changes we’d like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single librarian (me) is primarily responsible for all maintenance and configuration of the discovery layer,</a:t>
            </a:r>
            <a:r>
              <a:rPr lang="en-US" baseline="0" dirty="0" smtClean="0"/>
              <a:t> and that is far from my only job responsibility. Other librarians are willing to make suggestions but too busy to contribute much more than that</a:t>
            </a:r>
            <a:endParaRPr lang="en-US" dirty="0" smtClean="0"/>
          </a:p>
        </p:txBody>
      </p:sp>
      <p:sp>
        <p:nvSpPr>
          <p:cNvPr id="4" name="Slide Number Placeholder 3"/>
          <p:cNvSpPr>
            <a:spLocks noGrp="1"/>
          </p:cNvSpPr>
          <p:nvPr>
            <p:ph type="sldNum" sz="quarter" idx="10"/>
          </p:nvPr>
        </p:nvSpPr>
        <p:spPr/>
        <p:txBody>
          <a:bodyPr/>
          <a:lstStyle/>
          <a:p>
            <a:fld id="{09017B09-D36D-4D4F-B849-0D19D683FA6D}" type="slidenum">
              <a:rPr lang="en-US" smtClean="0"/>
              <a:t>6</a:t>
            </a:fld>
            <a:endParaRPr lang="en-US"/>
          </a:p>
        </p:txBody>
      </p:sp>
    </p:spTree>
    <p:extLst>
      <p:ext uri="{BB962C8B-B14F-4D97-AF65-F5344CB8AC3E}">
        <p14:creationId xmlns:p14="http://schemas.microsoft.com/office/powerpoint/2010/main" val="11664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Our knowledge base holdings had not been comprehensively reviewed for at least</a:t>
            </a:r>
            <a:r>
              <a:rPr lang="en-US" baseline="0" dirty="0" smtClean="0"/>
              <a:t> 3 years, if ever. Ended up being more complicated than I expected.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Turned on the option to get copies of feedback, but it has not been used yet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Asked OCLC to add something to the interface which would let users know that the library holds multiple print copies, along the lines of the recent different formats notification they put in</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Problems/bugs: having “check at circulation desk” for availability changed to “requested” or “</a:t>
            </a:r>
            <a:r>
              <a:rPr lang="en-US" dirty="0" smtClean="0"/>
              <a:t>lost,” </a:t>
            </a:r>
            <a:r>
              <a:rPr lang="en-US" dirty="0" smtClean="0"/>
              <a:t>and have the full item location display in the search results list (rather than just library and call number</a:t>
            </a:r>
            <a:r>
              <a:rPr lang="en-US" dirty="0" smtClean="0"/>
              <a:t>)—last deemed</a:t>
            </a:r>
            <a:r>
              <a:rPr lang="en-US" baseline="0" dirty="0" smtClean="0"/>
              <a:t> not a bug by OCLC</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Changed</a:t>
            </a:r>
            <a:r>
              <a:rPr lang="en-US" baseline="0" dirty="0" smtClean="0"/>
              <a:t> links by request of the reference librarians</a:t>
            </a:r>
            <a:endParaRPr lang="en-US" dirty="0" smtClean="0"/>
          </a:p>
          <a:p>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7</a:t>
            </a:fld>
            <a:endParaRPr lang="en-US"/>
          </a:p>
        </p:txBody>
      </p:sp>
    </p:spTree>
    <p:extLst>
      <p:ext uri="{BB962C8B-B14F-4D97-AF65-F5344CB8AC3E}">
        <p14:creationId xmlns:p14="http://schemas.microsoft.com/office/powerpoint/2010/main" val="330972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link resolver has been labeled “find</a:t>
            </a:r>
            <a:r>
              <a:rPr lang="en-US" baseline="0" dirty="0" smtClean="0"/>
              <a:t> it” for a very long time, and is known as the “find it button” among librarians and staff and is taught that way to students.</a:t>
            </a:r>
          </a:p>
          <a:p>
            <a:r>
              <a:rPr lang="en-US" baseline="0" dirty="0" smtClean="0"/>
              <a:t>In local, this was an actual </a:t>
            </a:r>
            <a:r>
              <a:rPr lang="en-US" baseline="0" dirty="0" smtClean="0"/>
              <a:t>button (see left).</a:t>
            </a:r>
            <a:endParaRPr lang="en-US" baseline="0" dirty="0" smtClean="0"/>
          </a:p>
          <a:p>
            <a:r>
              <a:rPr lang="en-US" baseline="0" dirty="0" smtClean="0"/>
              <a:t>In Discovery, it was demoted to a plain </a:t>
            </a:r>
            <a:r>
              <a:rPr lang="en-US" baseline="0" dirty="0" smtClean="0"/>
              <a:t>link (see right). </a:t>
            </a:r>
            <a:r>
              <a:rPr lang="en-US" baseline="0" dirty="0" smtClean="0"/>
              <a:t>This did not sit well with our reference librarians, who wanted it more visible.</a:t>
            </a:r>
          </a:p>
          <a:p>
            <a:r>
              <a:rPr lang="en-US" baseline="0" dirty="0" smtClean="0"/>
              <a:t>As you can see, OCLC’s links from their own link resolver do show, but we generally advise that patrons use our link resolver (through Find It) as the final arbiter of whether we have online access to something. Though hopefully as the OCLC knowledge base gets further cleaned up, we will have fewer and fewer false links in OCLC.</a:t>
            </a:r>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8</a:t>
            </a:fld>
            <a:endParaRPr lang="en-US"/>
          </a:p>
        </p:txBody>
      </p:sp>
    </p:spTree>
    <p:extLst>
      <p:ext uri="{BB962C8B-B14F-4D97-AF65-F5344CB8AC3E}">
        <p14:creationId xmlns:p14="http://schemas.microsoft.com/office/powerpoint/2010/main" val="1861148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Originally, “Find</a:t>
            </a:r>
            <a:r>
              <a:rPr lang="en-US" baseline="0" dirty="0" smtClean="0"/>
              <a:t> It” had only had the first letter of each word capitalized. We changed it to all caps to make it stand out at least a little more.</a:t>
            </a:r>
          </a:p>
          <a:p>
            <a:r>
              <a:rPr lang="en-US" baseline="0" dirty="0" smtClean="0"/>
              <a:t>Also put in an enhancement request asking to be able to actually customize the display beyond just the text, to allow us to once again make it more prominent.</a:t>
            </a:r>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9</a:t>
            </a:fld>
            <a:endParaRPr lang="en-US"/>
          </a:p>
        </p:txBody>
      </p:sp>
    </p:spTree>
    <p:extLst>
      <p:ext uri="{BB962C8B-B14F-4D97-AF65-F5344CB8AC3E}">
        <p14:creationId xmlns:p14="http://schemas.microsoft.com/office/powerpoint/2010/main" val="1851831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Enabling puts “Report a broken link” next to each OCLC-generated</a:t>
            </a:r>
            <a:r>
              <a:rPr lang="en-US" baseline="0" dirty="0" smtClean="0"/>
              <a:t> link, and users can click the link to generate a report which gets emailed to me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Can </a:t>
            </a:r>
            <a:r>
              <a:rPr lang="en-US" dirty="0" smtClean="0"/>
              <a:t>be actual broken links, but also database problems (such as being unable to access the linked material due to paywalls or 404 </a:t>
            </a:r>
            <a:r>
              <a:rPr lang="en-US" dirty="0" smtClean="0"/>
              <a:t>errors</a:t>
            </a:r>
            <a:r>
              <a:rPr lang="en-US" dirty="0" smtClean="0"/>
              <a:t>) or confusion over the landing page of the link (such as when it takes them to a search results page rather than the item directly)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has led me to recognize and</a:t>
            </a:r>
            <a:r>
              <a:rPr lang="en-US" baseline="0" dirty="0" smtClean="0"/>
              <a:t> therefore fix multiple linking problems, including wrong collections being activated in the knowledge base as well as OCLC link-resolver </a:t>
            </a:r>
            <a:r>
              <a:rPr lang="en-US" baseline="0" dirty="0" smtClean="0"/>
              <a:t>errors (via bug reports). Sometimes the cause is bad metadata, which goes all the way back to the vendor and therefore may or may not be fixed.</a:t>
            </a:r>
            <a:endParaRPr lang="en-US" dirty="0" smtClean="0"/>
          </a:p>
          <a:p>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10</a:t>
            </a:fld>
            <a:endParaRPr lang="en-US"/>
          </a:p>
        </p:txBody>
      </p:sp>
    </p:spTree>
    <p:extLst>
      <p:ext uri="{BB962C8B-B14F-4D97-AF65-F5344CB8AC3E}">
        <p14:creationId xmlns:p14="http://schemas.microsoft.com/office/powerpoint/2010/main" val="3107273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Adjusted the results list so that all OCLC links show to users by default rather than just the first in the list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Used to all look like the top one, even if there were multiple links; now that’s only if there’s only a single link</a:t>
            </a:r>
          </a:p>
          <a:p>
            <a:r>
              <a:rPr lang="en-US" dirty="0" smtClean="0"/>
              <a:t>Users didn’t necessarily realize that there was more than one link available, so if the first link was broken, they’d just assume they couldn’t get to the content at all</a:t>
            </a:r>
            <a:endParaRPr lang="en-US" dirty="0"/>
          </a:p>
        </p:txBody>
      </p:sp>
      <p:sp>
        <p:nvSpPr>
          <p:cNvPr id="4" name="Slide Number Placeholder 3"/>
          <p:cNvSpPr>
            <a:spLocks noGrp="1"/>
          </p:cNvSpPr>
          <p:nvPr>
            <p:ph type="sldNum" sz="quarter" idx="10"/>
          </p:nvPr>
        </p:nvSpPr>
        <p:spPr/>
        <p:txBody>
          <a:bodyPr/>
          <a:lstStyle/>
          <a:p>
            <a:fld id="{09017B09-D36D-4D4F-B849-0D19D683FA6D}" type="slidenum">
              <a:rPr lang="en-US" smtClean="0"/>
              <a:t>11</a:t>
            </a:fld>
            <a:endParaRPr lang="en-US"/>
          </a:p>
        </p:txBody>
      </p:sp>
    </p:spTree>
    <p:extLst>
      <p:ext uri="{BB962C8B-B14F-4D97-AF65-F5344CB8AC3E}">
        <p14:creationId xmlns:p14="http://schemas.microsoft.com/office/powerpoint/2010/main" val="184368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CF20CE2-0AC4-4131-B169-A6726F29D96D}" type="datetimeFigureOut">
              <a:rPr lang="en-US" smtClean="0"/>
              <a:t>6/17/2019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1157F18-BCF4-4B60-B899-5B341B51EB79}"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51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F20CE2-0AC4-4131-B169-A6726F29D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13832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F20CE2-0AC4-4131-B169-A6726F29D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196907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F20CE2-0AC4-4131-B169-A6726F29D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291441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CF20CE2-0AC4-4131-B169-A6726F29D96D}" type="datetimeFigureOut">
              <a:rPr lang="en-US" smtClean="0"/>
              <a:t>6/17/2019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1157F18-BCF4-4B60-B899-5B341B51EB7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2152275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F20CE2-0AC4-4131-B169-A6726F29D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340805949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F20CE2-0AC4-4131-B169-A6726F29D96D}" type="datetimeFigureOut">
              <a:rPr lang="en-US" smtClean="0"/>
              <a:t>6/17/2019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24807086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F20CE2-0AC4-4131-B169-A6726F29D96D}" type="datetimeFigureOut">
              <a:rPr lang="en-US" smtClean="0"/>
              <a:t>6/17/2019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807192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20CE2-0AC4-4131-B169-A6726F29D96D}" type="datetimeFigureOut">
              <a:rPr lang="en-US" smtClean="0"/>
              <a:t>6/17/2019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157F18-BCF4-4B60-B899-5B341B51EB79}" type="slidenum">
              <a:rPr lang="en-US" smtClean="0"/>
              <a:t>‹#›</a:t>
            </a:fld>
            <a:endParaRPr lang="en-US"/>
          </a:p>
        </p:txBody>
      </p:sp>
    </p:spTree>
    <p:extLst>
      <p:ext uri="{BB962C8B-B14F-4D97-AF65-F5344CB8AC3E}">
        <p14:creationId xmlns:p14="http://schemas.microsoft.com/office/powerpoint/2010/main" val="41979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CF20CE2-0AC4-4131-B169-A6726F29D96D}" type="datetimeFigureOut">
              <a:rPr lang="en-US" smtClean="0"/>
              <a:t>6/17/2019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1157F18-BCF4-4B60-B899-5B341B51EB7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73336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CF20CE2-0AC4-4131-B169-A6726F29D96D}" type="datetimeFigureOut">
              <a:rPr lang="en-US" smtClean="0"/>
              <a:t>6/17/2019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1157F18-BCF4-4B60-B899-5B341B51EB7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319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CF20CE2-0AC4-4131-B169-A6726F29D96D}" type="datetimeFigureOut">
              <a:rPr lang="en-US" smtClean="0"/>
              <a:t>6/17/2019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1157F18-BCF4-4B60-B899-5B341B51EB7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5018348"/>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inyurl.com/EditionsEnhance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hyperlink" Target="https://tinyurl.com/LinkResolverEnhance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2154214"/>
            <a:ext cx="8361229" cy="2098226"/>
          </a:xfrm>
        </p:spPr>
        <p:txBody>
          <a:bodyPr>
            <a:noAutofit/>
          </a:bodyPr>
          <a:lstStyle/>
          <a:p>
            <a:r>
              <a:rPr lang="en-US" sz="5000" cap="none" dirty="0" smtClean="0"/>
              <a:t>Making the Most of Discovery: Navigating Limits for </a:t>
            </a:r>
            <a:br>
              <a:rPr lang="en-US" sz="5000" cap="none" dirty="0" smtClean="0"/>
            </a:br>
            <a:r>
              <a:rPr lang="en-US" sz="5000" cap="none" dirty="0" smtClean="0"/>
              <a:t>User-centered Discovery Layer Configuration</a:t>
            </a:r>
            <a:endParaRPr lang="en-US" sz="5000" cap="none" dirty="0"/>
          </a:p>
        </p:txBody>
      </p:sp>
      <p:sp>
        <p:nvSpPr>
          <p:cNvPr id="3" name="Subtitle 2"/>
          <p:cNvSpPr>
            <a:spLocks noGrp="1"/>
          </p:cNvSpPr>
          <p:nvPr>
            <p:ph type="subTitle" idx="1"/>
          </p:nvPr>
        </p:nvSpPr>
        <p:spPr>
          <a:xfrm>
            <a:off x="2679906" y="4404335"/>
            <a:ext cx="6831673" cy="1086237"/>
          </a:xfrm>
        </p:spPr>
        <p:txBody>
          <a:bodyPr>
            <a:normAutofit fontScale="70000" lnSpcReduction="20000"/>
          </a:bodyPr>
          <a:lstStyle/>
          <a:p>
            <a:r>
              <a:rPr lang="en-US" dirty="0" smtClean="0"/>
              <a:t>Jennifer Martin</a:t>
            </a:r>
            <a:br>
              <a:rPr lang="en-US" dirty="0" smtClean="0"/>
            </a:br>
            <a:r>
              <a:rPr lang="en-US" dirty="0" smtClean="0"/>
              <a:t>ALA Annual 2019</a:t>
            </a:r>
            <a:br>
              <a:rPr lang="en-US" dirty="0" smtClean="0"/>
            </a:br>
            <a:r>
              <a:rPr lang="en-US" dirty="0" err="1"/>
              <a:t>CaMMS</a:t>
            </a:r>
            <a:r>
              <a:rPr lang="en-US" dirty="0"/>
              <a:t> Catalog Form &amp; Function Interest </a:t>
            </a:r>
            <a:r>
              <a:rPr lang="en-US" dirty="0" smtClean="0"/>
              <a:t>Group Meeting</a:t>
            </a:r>
            <a:br>
              <a:rPr lang="en-US" dirty="0" smtClean="0"/>
            </a:br>
            <a:r>
              <a:rPr lang="en-US" dirty="0" smtClean="0"/>
              <a:t>June 22, 2019</a:t>
            </a:r>
            <a:endParaRPr lang="en-US" dirty="0"/>
          </a:p>
        </p:txBody>
      </p:sp>
    </p:spTree>
    <p:extLst>
      <p:ext uri="{BB962C8B-B14F-4D97-AF65-F5344CB8AC3E}">
        <p14:creationId xmlns:p14="http://schemas.microsoft.com/office/powerpoint/2010/main" val="127118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Enabled broken link reports</a:t>
            </a:r>
          </a:p>
        </p:txBody>
      </p:sp>
      <p:sp>
        <p:nvSpPr>
          <p:cNvPr id="3" name="Content Placeholder 2"/>
          <p:cNvSpPr>
            <a:spLocks noGrp="1"/>
          </p:cNvSpPr>
          <p:nvPr>
            <p:ph sz="half" idx="1"/>
          </p:nvPr>
        </p:nvSpPr>
        <p:spPr/>
        <p:txBody>
          <a:bodyPr>
            <a:noAutofit/>
          </a:bodyPr>
          <a:lstStyle/>
          <a:p>
            <a:r>
              <a:rPr lang="en-US" sz="1700" dirty="0" smtClean="0"/>
              <a:t>Reports can come from:</a:t>
            </a:r>
          </a:p>
          <a:p>
            <a:pPr lvl="1"/>
            <a:r>
              <a:rPr lang="en-US" sz="1700" i="0" dirty="0" smtClean="0"/>
              <a:t>actual </a:t>
            </a:r>
            <a:r>
              <a:rPr lang="en-US" sz="1700" i="0" dirty="0" smtClean="0"/>
              <a:t>broken </a:t>
            </a:r>
            <a:r>
              <a:rPr lang="en-US" sz="1700" i="0" dirty="0" smtClean="0"/>
              <a:t>links</a:t>
            </a:r>
          </a:p>
          <a:p>
            <a:pPr lvl="1"/>
            <a:r>
              <a:rPr lang="en-US" sz="1700" i="0" dirty="0" smtClean="0"/>
              <a:t>database problems</a:t>
            </a:r>
          </a:p>
          <a:p>
            <a:pPr lvl="1"/>
            <a:r>
              <a:rPr lang="en-US" sz="1700" i="0" dirty="0" smtClean="0"/>
              <a:t>confusion </a:t>
            </a:r>
            <a:r>
              <a:rPr lang="en-US" sz="1700" i="0" dirty="0"/>
              <a:t>over the landing page of the </a:t>
            </a:r>
            <a:r>
              <a:rPr lang="en-US" sz="1700" i="0" dirty="0" smtClean="0"/>
              <a:t>link</a:t>
            </a:r>
          </a:p>
          <a:p>
            <a:r>
              <a:rPr lang="en-US" sz="1700" dirty="0" smtClean="0"/>
              <a:t>Solutions have included:</a:t>
            </a:r>
          </a:p>
          <a:p>
            <a:pPr lvl="1"/>
            <a:r>
              <a:rPr lang="en-US" sz="1700" i="0" dirty="0" smtClean="0"/>
              <a:t>changing knowledge base selections</a:t>
            </a:r>
          </a:p>
          <a:p>
            <a:pPr lvl="1"/>
            <a:r>
              <a:rPr lang="en-US" sz="1700" i="0" dirty="0" smtClean="0"/>
              <a:t>reporting link resolver issues to OCLC</a:t>
            </a:r>
          </a:p>
          <a:p>
            <a:pPr lvl="1"/>
            <a:r>
              <a:rPr lang="en-US" sz="1700" i="0" dirty="0" smtClean="0"/>
              <a:t>removing bad links from our local catalog</a:t>
            </a:r>
          </a:p>
          <a:p>
            <a:pPr lvl="1"/>
            <a:r>
              <a:rPr lang="en-US" sz="1700" i="0" dirty="0" smtClean="0"/>
              <a:t>asking for vendors to correct their metadata</a:t>
            </a:r>
            <a:endParaRPr lang="en-US" sz="1700" i="0"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66201" y="2285999"/>
            <a:ext cx="5728474" cy="3824021"/>
          </a:xfrm>
        </p:spPr>
      </p:pic>
    </p:spTree>
    <p:extLst>
      <p:ext uri="{BB962C8B-B14F-4D97-AF65-F5344CB8AC3E}">
        <p14:creationId xmlns:p14="http://schemas.microsoft.com/office/powerpoint/2010/main" val="416282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Changed the display of links to online content in the results list</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8473" y="2286000"/>
            <a:ext cx="7507453" cy="3581400"/>
          </a:xfrm>
        </p:spPr>
      </p:pic>
    </p:spTree>
    <p:extLst>
      <p:ext uri="{BB962C8B-B14F-4D97-AF65-F5344CB8AC3E}">
        <p14:creationId xmlns:p14="http://schemas.microsoft.com/office/powerpoint/2010/main" val="18577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Complete the knowledge base update</a:t>
            </a:r>
          </a:p>
          <a:p>
            <a:r>
              <a:rPr lang="en-US" sz="2400" dirty="0" smtClean="0"/>
              <a:t>Add a print holdings collection to the knowledge base so that our article-level holdings accurately reflect our temporal coverage</a:t>
            </a:r>
          </a:p>
          <a:p>
            <a:r>
              <a:rPr lang="en-US" sz="2400" dirty="0" smtClean="0"/>
              <a:t>Submit additional enhancement requests</a:t>
            </a:r>
          </a:p>
          <a:p>
            <a:pPr lvl="1"/>
            <a:r>
              <a:rPr lang="en-US" sz="2400" dirty="0" smtClean="0"/>
              <a:t>“</a:t>
            </a:r>
            <a:r>
              <a:rPr lang="en-US" sz="2400" i="0" dirty="0" smtClean="0"/>
              <a:t>From” field on the email-a-record feature</a:t>
            </a:r>
          </a:p>
          <a:p>
            <a:pPr lvl="1"/>
            <a:r>
              <a:rPr lang="en-US" sz="2400" i="0" dirty="0" smtClean="0"/>
              <a:t>The ability to customize the zero results screen (to allow us to present search tips)</a:t>
            </a:r>
          </a:p>
          <a:p>
            <a:pPr lvl="1"/>
            <a:r>
              <a:rPr lang="en-US" sz="2400" i="0" dirty="0" smtClean="0"/>
              <a:t>Ability to decide which sort options to display to users</a:t>
            </a:r>
          </a:p>
          <a:p>
            <a:r>
              <a:rPr lang="en-US" sz="2400" dirty="0" smtClean="0"/>
              <a:t>Perform user </a:t>
            </a:r>
            <a:r>
              <a:rPr lang="en-US" sz="2400" dirty="0"/>
              <a:t>testing on questions such as which databases should be searched by </a:t>
            </a:r>
            <a:r>
              <a:rPr lang="en-US" sz="2400" dirty="0" smtClean="0"/>
              <a:t>default, what </a:t>
            </a:r>
            <a:r>
              <a:rPr lang="en-US" sz="2400" dirty="0"/>
              <a:t>the default sort options should be, etc.</a:t>
            </a:r>
          </a:p>
          <a:p>
            <a:endParaRPr lang="en-US" dirty="0"/>
          </a:p>
        </p:txBody>
      </p:sp>
    </p:spTree>
    <p:extLst>
      <p:ext uri="{BB962C8B-B14F-4D97-AF65-F5344CB8AC3E}">
        <p14:creationId xmlns:p14="http://schemas.microsoft.com/office/powerpoint/2010/main" val="394910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2400" dirty="0" smtClean="0"/>
              <a:t>Take advantage of all possible avenues of feedback</a:t>
            </a:r>
          </a:p>
          <a:p>
            <a:r>
              <a:rPr lang="en-US" sz="2400" dirty="0" smtClean="0"/>
              <a:t>Talk with your reference </a:t>
            </a:r>
            <a:r>
              <a:rPr lang="en-US" sz="2400" dirty="0" smtClean="0"/>
              <a:t>and circulation departments</a:t>
            </a:r>
            <a:endParaRPr lang="en-US" sz="2400" dirty="0" smtClean="0"/>
          </a:p>
          <a:p>
            <a:r>
              <a:rPr lang="en-US" sz="2400" dirty="0" smtClean="0"/>
              <a:t>Make sure coworkers know that you will address issues if they bring them up</a:t>
            </a:r>
          </a:p>
          <a:p>
            <a:r>
              <a:rPr lang="en-US" sz="2400" dirty="0" smtClean="0"/>
              <a:t>Focus on incremental </a:t>
            </a:r>
            <a:r>
              <a:rPr lang="en-US" sz="2400" dirty="0" smtClean="0"/>
              <a:t>progress</a:t>
            </a:r>
            <a:endParaRPr lang="en-US" sz="2400" dirty="0"/>
          </a:p>
        </p:txBody>
      </p:sp>
    </p:spTree>
    <p:extLst>
      <p:ext uri="{BB962C8B-B14F-4D97-AF65-F5344CB8AC3E}">
        <p14:creationId xmlns:p14="http://schemas.microsoft.com/office/powerpoint/2010/main" val="1695178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half" idx="1"/>
          </p:nvPr>
        </p:nvSpPr>
        <p:spPr/>
        <p:txBody>
          <a:bodyPr>
            <a:noAutofit/>
          </a:bodyPr>
          <a:lstStyle/>
          <a:p>
            <a:r>
              <a:rPr lang="en-US" sz="2200" dirty="0" smtClean="0"/>
              <a:t>Salisbury University is a public regional comprehensive university serving about 8500 undergraduate and graduate students, with about 450 faculty</a:t>
            </a:r>
          </a:p>
          <a:p>
            <a:r>
              <a:rPr lang="en-US" sz="2200" dirty="0" smtClean="0"/>
              <a:t>SU is located in Salisbury, MD, on Maryland’s Eastern Shore</a:t>
            </a:r>
          </a:p>
          <a:p>
            <a:r>
              <a:rPr lang="en-US" sz="2200" dirty="0" smtClean="0"/>
              <a:t>SU Libraries has about 15 faculty librarians and 15 FTE library staff</a:t>
            </a: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867144" y="125864"/>
            <a:ext cx="4389120" cy="6589970"/>
          </a:xfrm>
        </p:spPr>
      </p:pic>
    </p:spTree>
    <p:extLst>
      <p:ext uri="{BB962C8B-B14F-4D97-AF65-F5344CB8AC3E}">
        <p14:creationId xmlns:p14="http://schemas.microsoft.com/office/powerpoint/2010/main" val="353407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4617968"/>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922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400" dirty="0" smtClean="0"/>
              <a:t>Make </a:t>
            </a:r>
            <a:r>
              <a:rPr lang="en-US" sz="2400" dirty="0"/>
              <a:t>materials easier to </a:t>
            </a:r>
            <a:r>
              <a:rPr lang="en-US" sz="2400" dirty="0" smtClean="0"/>
              <a:t>find</a:t>
            </a:r>
            <a:endParaRPr lang="en-US" sz="2400" dirty="0" smtClean="0"/>
          </a:p>
          <a:p>
            <a:r>
              <a:rPr lang="en-US" sz="2400" dirty="0" smtClean="0"/>
              <a:t>Reduce user confusion</a:t>
            </a:r>
          </a:p>
        </p:txBody>
      </p:sp>
    </p:spTree>
    <p:extLst>
      <p:ext uri="{BB962C8B-B14F-4D97-AF65-F5344CB8AC3E}">
        <p14:creationId xmlns:p14="http://schemas.microsoft.com/office/powerpoint/2010/main" val="1986226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1520"/>
          </a:xfrm>
        </p:spPr>
        <p:txBody>
          <a:bodyPr/>
          <a:lstStyle/>
          <a:p>
            <a:r>
              <a:rPr lang="en-US" dirty="0" smtClean="0"/>
              <a:t>Our Process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4147629"/>
              </p:ext>
            </p:extLst>
          </p:nvPr>
        </p:nvGraphicFramePr>
        <p:xfrm>
          <a:off x="1371600" y="1417320"/>
          <a:ext cx="9601200" cy="5056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152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sz="2400" dirty="0" err="1" smtClean="0"/>
              <a:t>WorldCat</a:t>
            </a:r>
            <a:r>
              <a:rPr lang="en-US" sz="2400" dirty="0" smtClean="0"/>
              <a:t> Discovery has minimal configurability</a:t>
            </a:r>
          </a:p>
          <a:p>
            <a:r>
              <a:rPr lang="en-US" sz="2400" dirty="0" smtClean="0"/>
              <a:t>Limited staff availability and time</a:t>
            </a:r>
          </a:p>
        </p:txBody>
      </p:sp>
    </p:spTree>
    <p:extLst>
      <p:ext uri="{BB962C8B-B14F-4D97-AF65-F5344CB8AC3E}">
        <p14:creationId xmlns:p14="http://schemas.microsoft.com/office/powerpoint/2010/main" val="1957700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Work</a:t>
            </a:r>
            <a:endParaRPr lang="en-US" dirty="0"/>
          </a:p>
        </p:txBody>
      </p:sp>
      <p:sp>
        <p:nvSpPr>
          <p:cNvPr id="3" name="Content Placeholder 2"/>
          <p:cNvSpPr>
            <a:spLocks noGrp="1"/>
          </p:cNvSpPr>
          <p:nvPr>
            <p:ph idx="1"/>
          </p:nvPr>
        </p:nvSpPr>
        <p:spPr/>
        <p:txBody>
          <a:bodyPr>
            <a:noAutofit/>
          </a:bodyPr>
          <a:lstStyle/>
          <a:p>
            <a:r>
              <a:rPr lang="en-US" sz="2400" dirty="0" smtClean="0"/>
              <a:t>Updated holdings in the knowledge base (work in progress)</a:t>
            </a:r>
          </a:p>
          <a:p>
            <a:r>
              <a:rPr lang="en-US" sz="2400" dirty="0" smtClean="0"/>
              <a:t>Enabled </a:t>
            </a:r>
            <a:r>
              <a:rPr lang="en-US" sz="2400" dirty="0"/>
              <a:t>getting copies of any feedback sent to OCLC using the feedback form (have not gotten any, to date)</a:t>
            </a:r>
          </a:p>
          <a:p>
            <a:r>
              <a:rPr lang="en-US" sz="2400" dirty="0" smtClean="0"/>
              <a:t>Submitted </a:t>
            </a:r>
            <a:r>
              <a:rPr lang="en-US" sz="2400" dirty="0"/>
              <a:t>an enhancement request for </a:t>
            </a:r>
            <a:r>
              <a:rPr lang="en-US" sz="2400" dirty="0" smtClean="0"/>
              <a:t>adding something to the interface which notifies </a:t>
            </a:r>
            <a:r>
              <a:rPr lang="en-US" sz="2400" dirty="0"/>
              <a:t>the user when the library holds multiple editions of a work (</a:t>
            </a:r>
            <a:r>
              <a:rPr lang="en-US" sz="2400" dirty="0">
                <a:hlinkClick r:id="rId3"/>
              </a:rPr>
              <a:t>https://</a:t>
            </a:r>
            <a:r>
              <a:rPr lang="en-US" sz="2400" dirty="0" smtClean="0">
                <a:hlinkClick r:id="rId3"/>
              </a:rPr>
              <a:t>tinyurl.com/EditionsEnhancement</a:t>
            </a:r>
            <a:r>
              <a:rPr lang="en-US" sz="2400" dirty="0" smtClean="0"/>
              <a:t>)</a:t>
            </a:r>
            <a:endParaRPr lang="en-US" sz="2400" dirty="0"/>
          </a:p>
          <a:p>
            <a:r>
              <a:rPr lang="en-US" sz="2400" dirty="0"/>
              <a:t>Submitted tickets to have various interface problems/bugs fixed, as identified </a:t>
            </a:r>
            <a:r>
              <a:rPr lang="en-US" sz="2400" dirty="0" smtClean="0"/>
              <a:t>by library staff</a:t>
            </a:r>
          </a:p>
          <a:p>
            <a:r>
              <a:rPr lang="en-US" sz="2400" dirty="0" smtClean="0"/>
              <a:t>Changed library </a:t>
            </a:r>
            <a:r>
              <a:rPr lang="en-US" sz="2400" dirty="0"/>
              <a:t>links in our header</a:t>
            </a:r>
          </a:p>
        </p:txBody>
      </p:sp>
    </p:spTree>
    <p:extLst>
      <p:ext uri="{BB962C8B-B14F-4D97-AF65-F5344CB8AC3E}">
        <p14:creationId xmlns:p14="http://schemas.microsoft.com/office/powerpoint/2010/main" val="619403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685800"/>
            <a:ext cx="9601200" cy="822960"/>
          </a:xfrm>
        </p:spPr>
        <p:txBody>
          <a:bodyPr/>
          <a:lstStyle/>
          <a:p>
            <a:r>
              <a:rPr lang="en-US" dirty="0" smtClean="0"/>
              <a:t>Our “Find It” button (link resolver)</a:t>
            </a:r>
            <a:endParaRPr lang="en-US" dirty="0"/>
          </a:p>
        </p:txBody>
      </p:sp>
      <p:sp>
        <p:nvSpPr>
          <p:cNvPr id="5" name="Text Placeholder 4"/>
          <p:cNvSpPr>
            <a:spLocks noGrp="1"/>
          </p:cNvSpPr>
          <p:nvPr>
            <p:ph type="body" idx="1"/>
          </p:nvPr>
        </p:nvSpPr>
        <p:spPr>
          <a:xfrm>
            <a:off x="1205908" y="2340864"/>
            <a:ext cx="4443984" cy="823912"/>
          </a:xfrm>
        </p:spPr>
        <p:txBody>
          <a:bodyPr/>
          <a:lstStyle/>
          <a:p>
            <a:r>
              <a:rPr lang="en-US" dirty="0" err="1" smtClean="0"/>
              <a:t>WorldCat</a:t>
            </a:r>
            <a:r>
              <a:rPr lang="en-US" dirty="0" smtClean="0"/>
              <a:t> Local</a:t>
            </a:r>
            <a:endParaRPr lang="en-US"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205908" y="3529584"/>
            <a:ext cx="4737121" cy="1990023"/>
          </a:xfrm>
        </p:spPr>
      </p:pic>
      <p:sp>
        <p:nvSpPr>
          <p:cNvPr id="7" name="Text Placeholder 6"/>
          <p:cNvSpPr>
            <a:spLocks noGrp="1"/>
          </p:cNvSpPr>
          <p:nvPr>
            <p:ph type="body" sz="quarter" idx="3"/>
          </p:nvPr>
        </p:nvSpPr>
        <p:spPr>
          <a:xfrm>
            <a:off x="6392986" y="2340864"/>
            <a:ext cx="4443984" cy="823912"/>
          </a:xfrm>
        </p:spPr>
        <p:txBody>
          <a:bodyPr/>
          <a:lstStyle/>
          <a:p>
            <a:r>
              <a:rPr lang="en-US" dirty="0" err="1" smtClean="0"/>
              <a:t>WorldCat</a:t>
            </a:r>
            <a:r>
              <a:rPr lang="en-US" dirty="0" smtClean="0"/>
              <a:t> Discovery</a:t>
            </a:r>
            <a:endParaRPr lang="en-US" dirty="0"/>
          </a:p>
        </p:txBody>
      </p:sp>
      <p:pic>
        <p:nvPicPr>
          <p:cNvPr id="10" name="Content Placeholder 9"/>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392986" y="3584448"/>
            <a:ext cx="5356871" cy="1889439"/>
          </a:xfrm>
        </p:spPr>
      </p:pic>
    </p:spTree>
    <p:extLst>
      <p:ext uri="{BB962C8B-B14F-4D97-AF65-F5344CB8AC3E}">
        <p14:creationId xmlns:p14="http://schemas.microsoft.com/office/powerpoint/2010/main" val="3311954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Improved our “Find It” </a:t>
            </a:r>
            <a:r>
              <a:rPr lang="en-US" dirty="0" smtClean="0"/>
              <a:t>link</a:t>
            </a:r>
            <a:endParaRPr lang="en-US" dirty="0"/>
          </a:p>
        </p:txBody>
      </p:sp>
      <p:sp>
        <p:nvSpPr>
          <p:cNvPr id="3" name="Content Placeholder 2"/>
          <p:cNvSpPr>
            <a:spLocks noGrp="1"/>
          </p:cNvSpPr>
          <p:nvPr>
            <p:ph idx="1"/>
          </p:nvPr>
        </p:nvSpPr>
        <p:spPr/>
        <p:txBody>
          <a:bodyPr/>
          <a:lstStyle/>
          <a:p>
            <a:r>
              <a:rPr lang="en-US" sz="2400" dirty="0"/>
              <a:t>Changed “Find It” link to </a:t>
            </a:r>
            <a:r>
              <a:rPr lang="en-US" sz="2400" dirty="0" smtClean="0"/>
              <a:t>all caps to make </a:t>
            </a:r>
            <a:r>
              <a:rPr lang="en-US" sz="2400" dirty="0"/>
              <a:t>it </a:t>
            </a:r>
            <a:r>
              <a:rPr lang="en-US" sz="2400" dirty="0" smtClean="0"/>
              <a:t>marginally easier </a:t>
            </a:r>
            <a:r>
              <a:rPr lang="en-US" sz="2400" dirty="0"/>
              <a:t>to </a:t>
            </a:r>
            <a:r>
              <a:rPr lang="en-US" sz="2400" dirty="0" smtClean="0"/>
              <a:t>spot</a:t>
            </a:r>
          </a:p>
          <a:p>
            <a:r>
              <a:rPr lang="en-US" sz="2400" dirty="0" smtClean="0"/>
              <a:t>Put </a:t>
            </a:r>
            <a:r>
              <a:rPr lang="en-US" sz="2400" dirty="0"/>
              <a:t>in an enhancement request </a:t>
            </a:r>
            <a:r>
              <a:rPr lang="en-US" sz="2400" dirty="0" smtClean="0"/>
              <a:t>asking for the ability to further customize the link </a:t>
            </a:r>
            <a:r>
              <a:rPr lang="en-US" sz="2400" dirty="0"/>
              <a:t>(</a:t>
            </a:r>
            <a:r>
              <a:rPr lang="en-US" sz="2400" dirty="0">
                <a:hlinkClick r:id="rId3"/>
              </a:rPr>
              <a:t>https://</a:t>
            </a:r>
            <a:r>
              <a:rPr lang="en-US" sz="2400" dirty="0" smtClean="0">
                <a:hlinkClick r:id="rId3"/>
              </a:rPr>
              <a:t>tinyurl.com/LinkResolverEnhancement</a:t>
            </a:r>
            <a:r>
              <a:rPr lang="en-US" sz="2400" dirty="0" smtClean="0"/>
              <a:t>)</a:t>
            </a:r>
            <a:endParaRPr lang="en-US" sz="2400" dirty="0"/>
          </a:p>
          <a:p>
            <a:endParaRPr lang="en-US" dirty="0"/>
          </a:p>
        </p:txBody>
      </p:sp>
    </p:spTree>
    <p:extLst>
      <p:ext uri="{BB962C8B-B14F-4D97-AF65-F5344CB8AC3E}">
        <p14:creationId xmlns:p14="http://schemas.microsoft.com/office/powerpoint/2010/main" val="119227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391</TotalTime>
  <Words>1447</Words>
  <Application>Microsoft Office PowerPoint</Application>
  <PresentationFormat>Widescreen</PresentationFormat>
  <Paragraphs>98</Paragraphs>
  <Slides>13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Making the Most of Discovery: Navigating Limits for  User-centered Discovery Layer Configuration</vt:lpstr>
      <vt:lpstr>Background</vt:lpstr>
      <vt:lpstr>History</vt:lpstr>
      <vt:lpstr>Goals</vt:lpstr>
      <vt:lpstr>Our Process</vt:lpstr>
      <vt:lpstr>Challenges</vt:lpstr>
      <vt:lpstr>Completed Work</vt:lpstr>
      <vt:lpstr>Our “Find It” button (link resolver)</vt:lpstr>
      <vt:lpstr>Improved our “Find It” link</vt:lpstr>
      <vt:lpstr>Enabled broken link reports</vt:lpstr>
      <vt:lpstr>Changed the display of links to online content in the results list</vt:lpstr>
      <vt:lpstr>Future Work</vt:lpstr>
      <vt:lpstr>Recommendations</vt:lpstr>
    </vt:vector>
  </TitlesOfParts>
  <Company>Salisbury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Most of Discovery: Navigating Limits for User-Centered Discovery Layer Configuration</dc:title>
  <dc:creator>Jennifer Martin</dc:creator>
  <cp:lastModifiedBy>Jennifer Martin</cp:lastModifiedBy>
  <cp:revision>54</cp:revision>
  <dcterms:created xsi:type="dcterms:W3CDTF">2019-06-03T17:53:56Z</dcterms:created>
  <dcterms:modified xsi:type="dcterms:W3CDTF">2019-06-17T15:32:32Z</dcterms:modified>
</cp:coreProperties>
</file>