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6" r:id="rId1"/>
  </p:sldMasterIdLst>
  <p:notesMasterIdLst>
    <p:notesMasterId r:id="rId20"/>
  </p:notesMasterIdLst>
  <p:sldIdLst>
    <p:sldId id="256" r:id="rId2"/>
    <p:sldId id="317" r:id="rId3"/>
    <p:sldId id="318" r:id="rId4"/>
    <p:sldId id="294" r:id="rId5"/>
    <p:sldId id="316" r:id="rId6"/>
    <p:sldId id="319" r:id="rId7"/>
    <p:sldId id="330" r:id="rId8"/>
    <p:sldId id="320" r:id="rId9"/>
    <p:sldId id="323" r:id="rId10"/>
    <p:sldId id="324" r:id="rId11"/>
    <p:sldId id="325" r:id="rId12"/>
    <p:sldId id="326" r:id="rId13"/>
    <p:sldId id="329" r:id="rId14"/>
    <p:sldId id="327" r:id="rId15"/>
    <p:sldId id="328" r:id="rId16"/>
    <p:sldId id="311" r:id="rId17"/>
    <p:sldId id="322" r:id="rId18"/>
    <p:sldId id="28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907" autoAdjust="0"/>
    <p:restoredTop sz="94660"/>
  </p:normalViewPr>
  <p:slideViewPr>
    <p:cSldViewPr>
      <p:cViewPr varScale="1">
        <p:scale>
          <a:sx n="69" d="100"/>
          <a:sy n="69" d="100"/>
        </p:scale>
        <p:origin x="76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A2FBA-DF9C-4C82-9C5B-EAB91C3FF08E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F879C-932B-40C2-86BF-AA9930EE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3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F879C-932B-40C2-86BF-AA9930EEE5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31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F879C-932B-40C2-86BF-AA9930EEE5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95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44AF-5FBC-4D5D-AA0E-BEA382B9EC63}" type="datetime1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6382-FCAC-4F16-ACEE-848EC8C65B59}" type="datetime1">
              <a:rPr lang="en-US" smtClean="0"/>
              <a:t>6/20/2019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31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93F5-EEA0-4117-9A00-4EB33AF74442}" type="datetime1">
              <a:rPr lang="en-US" smtClean="0"/>
              <a:t>6/20/2019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05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400">
                <a:latin typeface="Calibri" panose="020F0502020204030204" pitchFamily="34" charset="0"/>
              </a:defRPr>
            </a:lvl1pPr>
            <a:lvl2pPr>
              <a:defRPr sz="3200">
                <a:latin typeface="Calibri" panose="020F0502020204030204" pitchFamily="34" charset="0"/>
              </a:defRPr>
            </a:lvl2pPr>
            <a:lvl3pPr>
              <a:defRPr sz="2800">
                <a:latin typeface="Calibri" panose="020F0502020204030204" pitchFamily="34" charset="0"/>
              </a:defRPr>
            </a:lvl3pPr>
            <a:lvl4pPr marL="914400">
              <a:defRPr sz="2400"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71B-43C2-4EDD-8DFD-27D0D62CF605}" type="datetime1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50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2892-07D2-4572-BA0F-427E77085C49}" type="datetime1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85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BFE56-0BA4-465B-908B-579C80B882A1}" type="datetime1">
              <a:rPr lang="en-US" smtClean="0"/>
              <a:t>6/20/2019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4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0F53-66E8-4424-97CF-0F371AA7299E}" type="datetime1">
              <a:rPr lang="en-US" smtClean="0"/>
              <a:t>6/20/2019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8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55DF-AF84-4B19-8859-4088443CBA94}" type="datetime1">
              <a:rPr lang="en-US" smtClean="0"/>
              <a:t>6/20/2019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2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8D23-A3AD-4D46-AF01-24CA840DDC8C}" type="datetime1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4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36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 marL="457200">
              <a:defRPr sz="2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D62B2-ED8A-418D-9B32-6166E57B60C2}" type="datetime1">
              <a:rPr lang="en-US" smtClean="0"/>
              <a:t>6/20/2019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37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8FAB-F804-46EC-89AA-36507C1CC22A}" type="datetime1">
              <a:rPr lang="en-US" smtClean="0"/>
              <a:t>6/20/2019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7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AC0678D-7D21-473D-B717-B37FDCC2ABB9}" type="datetime1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984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c.gov/aba/cataloging/subject/multiplescancellationproject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c.gov/aba/rda/lcps_acces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6248400" cy="1470025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Library of Congress Update to the 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 Control Interest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124200"/>
            <a:ext cx="6172200" cy="29718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dirty="0"/>
              <a:t>2019 ALA Annual Conference </a:t>
            </a:r>
          </a:p>
          <a:p>
            <a:pPr algn="ctr"/>
            <a:endParaRPr lang="en-US" dirty="0"/>
          </a:p>
          <a:p>
            <a:pPr algn="ctr"/>
            <a:r>
              <a:rPr lang="en-US" sz="2400" dirty="0"/>
              <a:t>Janis L. Young</a:t>
            </a:r>
          </a:p>
          <a:p>
            <a:pPr algn="ctr"/>
            <a:r>
              <a:rPr lang="en-US" sz="2200" dirty="0"/>
              <a:t>Policy, Training, and </a:t>
            </a:r>
          </a:p>
          <a:p>
            <a:pPr algn="ctr">
              <a:spcBef>
                <a:spcPts val="0"/>
              </a:spcBef>
            </a:pPr>
            <a:r>
              <a:rPr lang="en-US" sz="2200" dirty="0"/>
              <a:t>Cooperative Programs Division</a:t>
            </a:r>
          </a:p>
          <a:p>
            <a:pPr algn="ctr"/>
            <a:r>
              <a:rPr lang="en-US" sz="2200" dirty="0"/>
              <a:t>Library of Congress</a:t>
            </a:r>
          </a:p>
          <a:p>
            <a:pPr algn="ctr"/>
            <a:r>
              <a:rPr lang="en-US" sz="2200" dirty="0" err="1"/>
              <a:t>jayo@</a:t>
            </a:r>
            <a:r>
              <a:rPr lang="en-US" sz="2200" err="1"/>
              <a:t>loc</a:t>
            </a:r>
            <a:r>
              <a:rPr lang="en-US" sz="2200"/>
              <a:t>.gov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11145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LCSH</a:t>
            </a:r>
            <a:br>
              <a:rPr lang="en-US" dirty="0"/>
            </a:br>
            <a:r>
              <a:rPr lang="en-US" dirty="0"/>
              <a:t>“Multiple” Subdivisions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“Multiple” subdivisions under </a:t>
            </a:r>
            <a:r>
              <a:rPr lang="en-US" b="1" dirty="0"/>
              <a:t>–Religious aspects</a:t>
            </a:r>
            <a:endParaRPr lang="en-US" dirty="0"/>
          </a:p>
          <a:p>
            <a:pPr lvl="1"/>
            <a:r>
              <a:rPr lang="en-US" dirty="0"/>
              <a:t>As of June 10, 2019</a:t>
            </a:r>
          </a:p>
          <a:p>
            <a:pPr lvl="2"/>
            <a:r>
              <a:rPr lang="en-US" dirty="0"/>
              <a:t>Created 3,691 authority records</a:t>
            </a:r>
          </a:p>
          <a:p>
            <a:pPr lvl="2"/>
            <a:r>
              <a:rPr lang="en-US" dirty="0"/>
              <a:t>Cancelled 470 authority records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774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LCSH</a:t>
            </a:r>
            <a:br>
              <a:rPr lang="en-US" dirty="0"/>
            </a:br>
            <a:r>
              <a:rPr lang="en-US" dirty="0"/>
              <a:t>“Multiple” Subdivisions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“Multiple” subdivisions under </a:t>
            </a:r>
            <a:r>
              <a:rPr lang="en-US" b="1" dirty="0"/>
              <a:t>–Religious aspects</a:t>
            </a:r>
          </a:p>
          <a:p>
            <a:pPr lvl="1"/>
            <a:r>
              <a:rPr lang="en-US" dirty="0"/>
              <a:t>Almost ready to process</a:t>
            </a:r>
          </a:p>
          <a:p>
            <a:pPr lvl="2"/>
            <a:r>
              <a:rPr lang="en-US" dirty="0"/>
              <a:t>To create: 2,356</a:t>
            </a:r>
          </a:p>
          <a:p>
            <a:pPr lvl="2"/>
            <a:r>
              <a:rPr lang="en-US" dirty="0"/>
              <a:t>To cancel: 342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139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LCSH</a:t>
            </a:r>
            <a:br>
              <a:rPr lang="en-US" dirty="0"/>
            </a:br>
            <a:r>
              <a:rPr lang="en-US" dirty="0"/>
              <a:t>“Multiple” Subdivisions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12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4061" t="69084" r="12014" b="14885"/>
          <a:stretch/>
        </p:blipFill>
        <p:spPr>
          <a:xfrm>
            <a:off x="2833007" y="2057400"/>
            <a:ext cx="5624287" cy="1905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37480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LCSH</a:t>
            </a:r>
            <a:br>
              <a:rPr lang="en-US" dirty="0"/>
            </a:br>
            <a:r>
              <a:rPr lang="en-US" dirty="0"/>
              <a:t>“Multiple” Subdivisions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Catalogers should</a:t>
            </a:r>
          </a:p>
          <a:p>
            <a:pPr lvl="1"/>
            <a:r>
              <a:rPr lang="en-US" dirty="0"/>
              <a:t>Always search LCSH</a:t>
            </a:r>
          </a:p>
          <a:p>
            <a:pPr lvl="2"/>
            <a:r>
              <a:rPr lang="en-US" dirty="0"/>
              <a:t>Do not assume that a multiple subdivision still exists</a:t>
            </a:r>
          </a:p>
          <a:p>
            <a:pPr lvl="1"/>
            <a:r>
              <a:rPr lang="en-US" dirty="0"/>
              <a:t>Propose new subdivisions as needed where a multiple does not exist [any longer]</a:t>
            </a:r>
          </a:p>
          <a:p>
            <a:pPr lvl="1"/>
            <a:r>
              <a:rPr lang="en-US" dirty="0"/>
              <a:t>Continue to use existing multiples as usual until they are cancelled (see SHM H 1090)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940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8BE01-1ACF-423F-A4A6-00CAFF1E7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LCSH</a:t>
            </a:r>
            <a:br>
              <a:rPr lang="en-US" dirty="0"/>
            </a:br>
            <a:r>
              <a:rPr lang="en-US" dirty="0"/>
              <a:t>“Multiple” Subdivisions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79AF1-7876-46C6-85A8-82521081F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Spreadsheet of the subdivisions is available at </a:t>
            </a:r>
            <a:r>
              <a:rPr lang="en-US" dirty="0">
                <a:hlinkClick r:id="rId2"/>
              </a:rPr>
              <a:t>http://www.loc.gov/aba/cataloging/subject/multiplescancellationproject.html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F8D441-417D-4CB1-B5E0-7AAB0BEB9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815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 Genre/Form Terms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1950" y="864108"/>
            <a:ext cx="5632449" cy="5120640"/>
          </a:xfrm>
        </p:spPr>
        <p:txBody>
          <a:bodyPr/>
          <a:lstStyle/>
          <a:p>
            <a:r>
              <a:rPr lang="en-US" dirty="0"/>
              <a:t>Instruction sheet forthcoming</a:t>
            </a:r>
          </a:p>
          <a:p>
            <a:pPr lvl="1"/>
            <a:r>
              <a:rPr lang="en-US" dirty="0"/>
              <a:t>Proposals will be accepted after the instruction sheet is published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132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LCDGT</a:t>
            </a:r>
            <a:br>
              <a:rPr lang="en-US" sz="3300" dirty="0"/>
            </a:br>
            <a:r>
              <a:rPr lang="en-US" sz="3300" dirty="0"/>
              <a:t>Moratorium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PSD moratorium on proposals remains in effect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54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88" y="1123838"/>
            <a:ext cx="2324911" cy="4601183"/>
          </a:xfrm>
        </p:spPr>
        <p:txBody>
          <a:bodyPr>
            <a:normAutofit/>
          </a:bodyPr>
          <a:lstStyle/>
          <a:p>
            <a:r>
              <a:rPr lang="en-US" dirty="0"/>
              <a:t>Classification Web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Updated interface</a:t>
            </a:r>
          </a:p>
          <a:p>
            <a:pPr lvl="1"/>
            <a:r>
              <a:rPr lang="en-US" dirty="0"/>
              <a:t>Late summer or early </a:t>
            </a:r>
            <a:r>
              <a:rPr lang="en-US"/>
              <a:t>fall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202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41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Merger of PSD and COIN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Policy, Training, and Cooperative Programs Division (PTCP)</a:t>
            </a:r>
          </a:p>
          <a:p>
            <a:pPr lvl="1"/>
            <a:r>
              <a:rPr lang="en-US" dirty="0"/>
              <a:t>Formed through the merger of </a:t>
            </a:r>
          </a:p>
          <a:p>
            <a:pPr lvl="2"/>
            <a:r>
              <a:rPr lang="en-US" dirty="0"/>
              <a:t>The Policy and Standards Division (PSD) </a:t>
            </a:r>
          </a:p>
          <a:p>
            <a:pPr lvl="2"/>
            <a:r>
              <a:rPr lang="en-US" dirty="0"/>
              <a:t>The Cooperative and Instructional Programs Division (COIN)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936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Merger of PSD and COIN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1951" y="864108"/>
            <a:ext cx="5486400" cy="486091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Prompted by overlap of tasks</a:t>
            </a:r>
          </a:p>
          <a:p>
            <a:pPr lvl="1"/>
            <a:r>
              <a:rPr lang="en-US" dirty="0"/>
              <a:t>Developing and communicating cataloging policy decisions</a:t>
            </a:r>
          </a:p>
          <a:p>
            <a:pPr lvl="1"/>
            <a:r>
              <a:rPr lang="en-US" dirty="0"/>
              <a:t>Responding to queries from the cataloging community, </a:t>
            </a:r>
          </a:p>
          <a:p>
            <a:pPr lvl="1"/>
            <a:r>
              <a:rPr lang="en-US" dirty="0"/>
              <a:t>Interacting with internal and external constituents as Library of Congress experts</a:t>
            </a:r>
          </a:p>
          <a:p>
            <a:pPr lvl="1"/>
            <a:r>
              <a:rPr lang="en-US" dirty="0"/>
              <a:t>Providing training and briefings</a:t>
            </a:r>
          </a:p>
          <a:p>
            <a:pPr lvl="1"/>
            <a:r>
              <a:rPr lang="en-US" dirty="0"/>
              <a:t>Producing and maintaining cataloging documentation</a:t>
            </a:r>
          </a:p>
          <a:p>
            <a:pPr lvl="1"/>
            <a:r>
              <a:rPr lang="en-US" dirty="0"/>
              <a:t>Interacting with the Program for Cooperative Cataloging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15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9688" y="1123838"/>
            <a:ext cx="2324911" cy="4601183"/>
          </a:xfrm>
        </p:spPr>
        <p:txBody>
          <a:bodyPr>
            <a:normAutofit/>
          </a:bodyPr>
          <a:lstStyle/>
          <a:p>
            <a:r>
              <a:rPr lang="en-US" sz="3200"/>
              <a:t>LC/PCC PSs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/>
              <a:t>Frozen due to RDA 3R project</a:t>
            </a:r>
          </a:p>
          <a:p>
            <a:pPr lvl="3"/>
            <a:r>
              <a:rPr lang="en-US" dirty="0"/>
              <a:t>Any necessary revisions or new policy statements will be posted on LC’s web page at </a:t>
            </a:r>
            <a:r>
              <a:rPr lang="en-US" u="sng" dirty="0">
                <a:hlinkClick r:id="rId2"/>
              </a:rPr>
              <a:t>http://www.loc.gov/aba/rda/lcps_access.html</a:t>
            </a:r>
            <a:r>
              <a:rPr lang="en-US" u="sng" dirty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9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Eswatini</a:t>
            </a:r>
            <a:r>
              <a:rPr lang="en-US" dirty="0"/>
              <a:t> and North Macedonia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Revisions complete</a:t>
            </a:r>
          </a:p>
          <a:p>
            <a:pPr lvl="1"/>
            <a:r>
              <a:rPr lang="en-US" dirty="0"/>
              <a:t>Name Authority File </a:t>
            </a:r>
          </a:p>
          <a:p>
            <a:pPr lvl="2"/>
            <a:r>
              <a:rPr lang="en-US" dirty="0"/>
              <a:t>Local place names that existed only under the Republic of Macedonia were not revised</a:t>
            </a:r>
          </a:p>
          <a:p>
            <a:pPr lvl="1"/>
            <a:r>
              <a:rPr lang="en-US" dirty="0"/>
              <a:t>Library of Congress Subject Headings</a:t>
            </a:r>
          </a:p>
          <a:p>
            <a:r>
              <a:rPr lang="en-US" dirty="0"/>
              <a:t>Revisions ongoing</a:t>
            </a:r>
          </a:p>
          <a:p>
            <a:pPr lvl="1"/>
            <a:r>
              <a:rPr lang="en-US" dirty="0"/>
              <a:t>Library of Congress Classification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18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Eswatini</a:t>
            </a:r>
            <a:r>
              <a:rPr lang="en-US" dirty="0"/>
              <a:t> and North Macedonia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Revisions to CSM and SHM</a:t>
            </a:r>
          </a:p>
          <a:p>
            <a:pPr lvl="1"/>
            <a:r>
              <a:rPr lang="en-US" dirty="0"/>
              <a:t>CSM G 300, Regions and Countries Table</a:t>
            </a:r>
          </a:p>
          <a:p>
            <a:pPr lvl="2"/>
            <a:r>
              <a:rPr lang="en-US" dirty="0"/>
              <a:t>New standard cutters</a:t>
            </a:r>
          </a:p>
          <a:p>
            <a:pPr marL="502920" lvl="2" indent="0">
              <a:buNone/>
            </a:pPr>
            <a:r>
              <a:rPr lang="en-US" sz="2400" dirty="0"/>
              <a:t>	E77 	</a:t>
            </a:r>
            <a:r>
              <a:rPr lang="en-US" sz="2400" dirty="0" err="1"/>
              <a:t>Eswatini</a:t>
            </a:r>
            <a:endParaRPr lang="en-US" sz="2400" dirty="0"/>
          </a:p>
          <a:p>
            <a:pPr marL="502920" lvl="2" indent="0">
              <a:buNone/>
            </a:pPr>
            <a:r>
              <a:rPr lang="en-US" sz="2400" dirty="0"/>
              <a:t>	N74 	North Macedonia </a:t>
            </a:r>
          </a:p>
          <a:p>
            <a:pPr lvl="2"/>
            <a:r>
              <a:rPr lang="en-US" dirty="0"/>
              <a:t>Deprecated standard cutters</a:t>
            </a:r>
          </a:p>
          <a:p>
            <a:pPr marL="502920" lvl="2" indent="0">
              <a:buNone/>
            </a:pPr>
            <a:r>
              <a:rPr lang="en-US" sz="2400" dirty="0"/>
              <a:t>	M275	Macedonia (Republic)</a:t>
            </a:r>
          </a:p>
          <a:p>
            <a:pPr marL="502920" lvl="2" indent="0">
              <a:buNone/>
            </a:pPr>
            <a:r>
              <a:rPr lang="en-US" sz="2400" dirty="0"/>
              <a:t>	S78 	Swaziland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65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Eswatini</a:t>
            </a:r>
            <a:r>
              <a:rPr lang="en-US" dirty="0"/>
              <a:t> and North Macedonia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Linear name change</a:t>
            </a:r>
          </a:p>
          <a:p>
            <a:pPr lvl="1"/>
            <a:r>
              <a:rPr lang="en-US" dirty="0"/>
              <a:t>Descriptive access points</a:t>
            </a:r>
          </a:p>
          <a:p>
            <a:pPr lvl="2"/>
            <a:r>
              <a:rPr lang="en-US" dirty="0"/>
              <a:t>All authorized headings are valid for use </a:t>
            </a:r>
          </a:p>
          <a:p>
            <a:pPr lvl="1"/>
            <a:r>
              <a:rPr lang="en-US" dirty="0"/>
              <a:t>Subject headings</a:t>
            </a:r>
          </a:p>
          <a:p>
            <a:pPr lvl="2"/>
            <a:r>
              <a:rPr lang="en-US" dirty="0"/>
              <a:t>Only the current name is valid for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905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Eswatini</a:t>
            </a:r>
            <a:r>
              <a:rPr lang="en-US" dirty="0"/>
              <a:t> and North Macedonia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LCSH qualifier </a:t>
            </a:r>
            <a:r>
              <a:rPr lang="en-US" b="1" dirty="0"/>
              <a:t>Macedonian</a:t>
            </a:r>
            <a:r>
              <a:rPr lang="en-US" dirty="0"/>
              <a:t> used to denote nationality</a:t>
            </a:r>
          </a:p>
          <a:p>
            <a:pPr lvl="1"/>
            <a:r>
              <a:rPr lang="en-US" dirty="0"/>
              <a:t>The ancient country and kingdom of Macedonia</a:t>
            </a:r>
          </a:p>
          <a:p>
            <a:pPr lvl="1"/>
            <a:r>
              <a:rPr lang="en-US" dirty="0"/>
              <a:t>The present-day region of the Balkan Peninsula</a:t>
            </a:r>
          </a:p>
          <a:p>
            <a:pPr lvl="1"/>
            <a:r>
              <a:rPr lang="en-US" dirty="0"/>
              <a:t>The country of North Macedonia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377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Instruction Sheets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SHM H 1629.5, Forenames and Surnames</a:t>
            </a:r>
          </a:p>
          <a:p>
            <a:pPr lvl="1"/>
            <a:r>
              <a:rPr lang="en-US" dirty="0"/>
              <a:t>Guidelines on establishing headings for works about the etymology of a name</a:t>
            </a:r>
          </a:p>
          <a:p>
            <a:r>
              <a:rPr lang="en-US" dirty="0"/>
              <a:t>CSM F 177, Translations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93304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5892</TotalTime>
  <Words>473</Words>
  <Application>Microsoft Office PowerPoint</Application>
  <PresentationFormat>On-screen Show (4:3)</PresentationFormat>
  <Paragraphs>102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Corbel</vt:lpstr>
      <vt:lpstr>Wingdings 2</vt:lpstr>
      <vt:lpstr>Frame</vt:lpstr>
      <vt:lpstr>Library of Congress Update to the  Authority Control Interest Group</vt:lpstr>
      <vt:lpstr>Merger of PSD and COIN</vt:lpstr>
      <vt:lpstr>Merger of PSD and COIN</vt:lpstr>
      <vt:lpstr>LC/PCC PSs</vt:lpstr>
      <vt:lpstr>Eswatini and North Macedonia</vt:lpstr>
      <vt:lpstr>Eswatini and North Macedonia </vt:lpstr>
      <vt:lpstr>Eswatini and North Macedonia </vt:lpstr>
      <vt:lpstr>Eswatini and North Macedonia </vt:lpstr>
      <vt:lpstr>New Instruction Sheets</vt:lpstr>
      <vt:lpstr>LCSH “Multiple” Subdivisions</vt:lpstr>
      <vt:lpstr>LCSH “Multiple” Subdivisions</vt:lpstr>
      <vt:lpstr>LCSH “Multiple” Subdivisions</vt:lpstr>
      <vt:lpstr>LCSH “Multiple” Subdivisions</vt:lpstr>
      <vt:lpstr>LCSH “Multiple” Subdivisions</vt:lpstr>
      <vt:lpstr>Art Genre/Form Terms </vt:lpstr>
      <vt:lpstr>LCDGT Moratorium</vt:lpstr>
      <vt:lpstr>Classification Web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Janis</dc:creator>
  <cp:lastModifiedBy>Janis Young</cp:lastModifiedBy>
  <cp:revision>190</cp:revision>
  <dcterms:created xsi:type="dcterms:W3CDTF">2014-06-20T23:46:22Z</dcterms:created>
  <dcterms:modified xsi:type="dcterms:W3CDTF">2019-06-20T21:25:55Z</dcterms:modified>
</cp:coreProperties>
</file>