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7" r:id="rId3"/>
    <p:sldId id="260" r:id="rId4"/>
    <p:sldId id="261" r:id="rId5"/>
    <p:sldId id="262" r:id="rId6"/>
    <p:sldId id="264" r:id="rId7"/>
    <p:sldId id="268" r:id="rId8"/>
    <p:sldId id="269" r:id="rId9"/>
    <p:sldId id="270"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59" autoAdjust="0"/>
  </p:normalViewPr>
  <p:slideViewPr>
    <p:cSldViewPr>
      <p:cViewPr>
        <p:scale>
          <a:sx n="70" d="100"/>
          <a:sy n="70" d="100"/>
        </p:scale>
        <p:origin x="-1810" y="-11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AC257A-841F-4514-BBBF-B52AB6B0F42C}" type="datetimeFigureOut">
              <a:rPr lang="en-US" smtClean="0"/>
              <a:t>6/25/2018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CA0D47-01D4-4B71-9D0E-3EE51570907B}" type="slidenum">
              <a:rPr lang="en-US" smtClean="0"/>
              <a:t>‹#›</a:t>
            </a:fld>
            <a:endParaRPr lang="en-US"/>
          </a:p>
        </p:txBody>
      </p:sp>
    </p:spTree>
    <p:extLst>
      <p:ext uri="{BB962C8B-B14F-4D97-AF65-F5344CB8AC3E}">
        <p14:creationId xmlns:p14="http://schemas.microsoft.com/office/powerpoint/2010/main" val="24515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CA0D47-01D4-4B71-9D0E-3EE51570907B}" type="slidenum">
              <a:rPr lang="en-US" smtClean="0"/>
              <a:t>1</a:t>
            </a:fld>
            <a:endParaRPr lang="en-US"/>
          </a:p>
        </p:txBody>
      </p:sp>
    </p:spTree>
    <p:extLst>
      <p:ext uri="{BB962C8B-B14F-4D97-AF65-F5344CB8AC3E}">
        <p14:creationId xmlns:p14="http://schemas.microsoft.com/office/powerpoint/2010/main" val="1588553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Explore:</a:t>
            </a:r>
            <a:r>
              <a:rPr lang="en-US" baseline="0" dirty="0" smtClean="0"/>
              <a:t> </a:t>
            </a:r>
          </a:p>
          <a:p>
            <a:r>
              <a:rPr lang="en-US" dirty="0" smtClean="0"/>
              <a:t>These</a:t>
            </a:r>
            <a:r>
              <a:rPr lang="en-US" baseline="0" dirty="0" smtClean="0"/>
              <a:t> diagrams only a jumping off point: w</a:t>
            </a:r>
            <a:r>
              <a:rPr lang="en-US" dirty="0" smtClean="0"/>
              <a:t>hat you see/don’t see in your own results files will drive your workflow</a:t>
            </a:r>
          </a:p>
          <a:p>
            <a:endParaRPr lang="en-US" dirty="0" smtClean="0"/>
          </a:p>
          <a:p>
            <a:r>
              <a:rPr lang="en-US" dirty="0" smtClean="0"/>
              <a:t>Prep:</a:t>
            </a:r>
          </a:p>
          <a:p>
            <a:pPr marL="171450" indent="-171450">
              <a:buFontTx/>
              <a:buChar char="-"/>
            </a:pPr>
            <a:r>
              <a:rPr lang="en-US" dirty="0" smtClean="0"/>
              <a:t>Some can be done before return files com</a:t>
            </a:r>
            <a:r>
              <a:rPr lang="en-US" baseline="0" dirty="0" smtClean="0"/>
              <a:t>e </a:t>
            </a:r>
            <a:r>
              <a:rPr lang="en-US" dirty="0" smtClean="0"/>
              <a:t>back from OCLC -- do that! </a:t>
            </a:r>
          </a:p>
          <a:p>
            <a:pPr marL="171450" indent="-171450">
              <a:buFontTx/>
              <a:buChar char="-"/>
            </a:pPr>
            <a:r>
              <a:rPr lang="en-US" dirty="0" smtClean="0"/>
              <a:t>Will take you much longer to work through than you think, and while you're doing</a:t>
            </a:r>
            <a:r>
              <a:rPr lang="en-US" baseline="0" dirty="0" smtClean="0"/>
              <a:t> </a:t>
            </a:r>
            <a:r>
              <a:rPr lang="en-US" dirty="0" smtClean="0"/>
              <a:t>that it's causing confusion in other areas of the library (</a:t>
            </a:r>
            <a:r>
              <a:rPr lang="en-US" dirty="0" err="1" smtClean="0"/>
              <a:t>Circ</a:t>
            </a:r>
            <a:r>
              <a:rPr lang="en-US" dirty="0" smtClean="0"/>
              <a:t> (</a:t>
            </a:r>
            <a:r>
              <a:rPr lang="en-US" dirty="0" err="1" smtClean="0"/>
              <a:t>WorldCat</a:t>
            </a:r>
            <a:r>
              <a:rPr lang="en-US" dirty="0" smtClean="0"/>
              <a:t> search results); ILL (requests for materials you may/may not have); Acquisitions (trying to order materials you may/may not have); Cataloging (possible duplicate records))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Example of prep: Voyager will only link to first occurrence, so will need to actually extract the 035s from records rather than via query</a:t>
            </a:r>
            <a:endParaRPr lang="en-US" dirty="0" smtClean="0"/>
          </a:p>
          <a:p>
            <a:endParaRPr lang="en-US" dirty="0" smtClean="0"/>
          </a:p>
          <a:p>
            <a:r>
              <a:rPr lang="en-US" baseline="0" dirty="0" smtClean="0"/>
              <a:t>One thing to do: create a database</a:t>
            </a:r>
          </a:p>
          <a:p>
            <a:endParaRPr lang="en-US" baseline="0" dirty="0" smtClean="0"/>
          </a:p>
          <a:p>
            <a:r>
              <a:rPr lang="en-US" baseline="0" dirty="0" smtClean="0"/>
              <a:t>Batch work in OCLC:</a:t>
            </a:r>
          </a:p>
          <a:p>
            <a:pPr marL="174708" indent="-174708">
              <a:buFontTx/>
              <a:buChar char="-"/>
            </a:pPr>
            <a:r>
              <a:rPr lang="en-US" baseline="0" dirty="0" smtClean="0"/>
              <a:t>Searching: can upload lists of OCLC numbers (be sure that they’re numeric only and preceded by a pound sign)</a:t>
            </a:r>
          </a:p>
          <a:p>
            <a:pPr marL="174708" indent="-174708">
              <a:buFontTx/>
              <a:buChar char="-"/>
            </a:pPr>
            <a:r>
              <a:rPr lang="en-US" baseline="0" dirty="0" smtClean="0"/>
              <a:t>Search results are saved locally in an Access database – use that! Can harvest those results into a spreadsheet or another database for further manipulation</a:t>
            </a:r>
          </a:p>
          <a:p>
            <a:pPr marL="174708" indent="-174708">
              <a:buFontTx/>
              <a:buChar char="-"/>
            </a:pPr>
            <a:r>
              <a:rPr lang="en-US" baseline="0" dirty="0" smtClean="0"/>
              <a:t>Remember that you can also batch upload holdings (for when you find titles that had their holdings removed incorrectly)</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CA0D47-01D4-4B71-9D0E-3EE51570907B}" type="slidenum">
              <a:rPr lang="en-US" smtClean="0"/>
              <a:t>10</a:t>
            </a:fld>
            <a:endParaRPr lang="en-US"/>
          </a:p>
        </p:txBody>
      </p:sp>
    </p:spTree>
    <p:extLst>
      <p:ext uri="{BB962C8B-B14F-4D97-AF65-F5344CB8AC3E}">
        <p14:creationId xmlns:p14="http://schemas.microsoft.com/office/powerpoint/2010/main" val="239671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CA0D47-01D4-4B71-9D0E-3EE51570907B}" type="slidenum">
              <a:rPr lang="en-US" smtClean="0"/>
              <a:t>11</a:t>
            </a:fld>
            <a:endParaRPr lang="en-US"/>
          </a:p>
        </p:txBody>
      </p:sp>
    </p:spTree>
    <p:extLst>
      <p:ext uri="{BB962C8B-B14F-4D97-AF65-F5344CB8AC3E}">
        <p14:creationId xmlns:p14="http://schemas.microsoft.com/office/powerpoint/2010/main" val="2585499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is a bit diagram</a:t>
            </a:r>
            <a:r>
              <a:rPr lang="en-US" baseline="0" dirty="0" smtClean="0"/>
              <a:t> and detail heavy, so uploaded with live links (for now or later)</a:t>
            </a:r>
          </a:p>
          <a:p>
            <a:endParaRPr lang="en-US" dirty="0" smtClean="0"/>
          </a:p>
          <a:p>
            <a:r>
              <a:rPr lang="en-US" dirty="0" smtClean="0"/>
              <a:t>Disclaimer</a:t>
            </a:r>
            <a:r>
              <a:rPr lang="en-US" baseline="0" dirty="0" smtClean="0"/>
              <a:t>: </a:t>
            </a:r>
            <a:r>
              <a:rPr lang="en-US" dirty="0" smtClean="0"/>
              <a:t>Data sync potentially</a:t>
            </a:r>
            <a:r>
              <a:rPr lang="en-US" baseline="0" dirty="0" smtClean="0"/>
              <a:t> an invaluable service! Communication with OCLC can be a challenge with, though, and the post-Data Sync workflow is one area where their documentation is severely </a:t>
            </a:r>
            <a:r>
              <a:rPr lang="en-US" baseline="0" dirty="0" smtClean="0"/>
              <a:t>lacking</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0CA0D47-01D4-4B71-9D0E-3EE51570907B}" type="slidenum">
              <a:rPr lang="en-US" smtClean="0"/>
              <a:t>2</a:t>
            </a:fld>
            <a:endParaRPr lang="en-US"/>
          </a:p>
        </p:txBody>
      </p:sp>
    </p:spTree>
    <p:extLst>
      <p:ext uri="{BB962C8B-B14F-4D97-AF65-F5344CB8AC3E}">
        <p14:creationId xmlns:p14="http://schemas.microsoft.com/office/powerpoint/2010/main" val="419004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A0D47-01D4-4B71-9D0E-3EE51570907B}" type="slidenum">
              <a:rPr lang="en-US" smtClean="0"/>
              <a:t>3</a:t>
            </a:fld>
            <a:endParaRPr lang="en-US"/>
          </a:p>
        </p:txBody>
      </p:sp>
    </p:spTree>
    <p:extLst>
      <p:ext uri="{BB962C8B-B14F-4D97-AF65-F5344CB8AC3E}">
        <p14:creationId xmlns:p14="http://schemas.microsoft.com/office/powerpoint/2010/main" val="3877965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a:t>
            </a:r>
            <a:r>
              <a:rPr lang="en-US" baseline="0" dirty="0" smtClean="0"/>
              <a:t> page available, but it’s primarily images showing you what the return file will look like with only one sentence per-file to explain the content</a:t>
            </a:r>
          </a:p>
          <a:p>
            <a:endParaRPr lang="en-US" baseline="0" dirty="0" smtClean="0"/>
          </a:p>
          <a:p>
            <a:r>
              <a:rPr lang="en-US" baseline="0" dirty="0" smtClean="0"/>
              <a:t>Tough to know what to do with a file if you don’t understand the content!</a:t>
            </a:r>
          </a:p>
          <a:p>
            <a:endParaRPr lang="en-US" baseline="0" dirty="0" smtClean="0"/>
          </a:p>
          <a:p>
            <a:r>
              <a:rPr lang="en-US" baseline="0" dirty="0" smtClean="0"/>
              <a:t>To explain what data can be found in these, will spend a bit of time looking at Data Sync workflow…</a:t>
            </a:r>
            <a:endParaRPr lang="en-US" dirty="0"/>
          </a:p>
        </p:txBody>
      </p:sp>
      <p:sp>
        <p:nvSpPr>
          <p:cNvPr id="4" name="Slide Number Placeholder 3"/>
          <p:cNvSpPr>
            <a:spLocks noGrp="1"/>
          </p:cNvSpPr>
          <p:nvPr>
            <p:ph type="sldNum" sz="quarter" idx="10"/>
          </p:nvPr>
        </p:nvSpPr>
        <p:spPr/>
        <p:txBody>
          <a:bodyPr/>
          <a:lstStyle/>
          <a:p>
            <a:fld id="{B0CA0D47-01D4-4B71-9D0E-3EE51570907B}" type="slidenum">
              <a:rPr lang="en-US" smtClean="0"/>
              <a:t>4</a:t>
            </a:fld>
            <a:endParaRPr lang="en-US"/>
          </a:p>
        </p:txBody>
      </p:sp>
    </p:spTree>
    <p:extLst>
      <p:ext uri="{BB962C8B-B14F-4D97-AF65-F5344CB8AC3E}">
        <p14:creationId xmlns:p14="http://schemas.microsoft.com/office/powerpoint/2010/main" val="106416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Return files:</a:t>
            </a:r>
          </a:p>
          <a:p>
            <a:pPr marL="171450" indent="-171450">
              <a:buFontTx/>
              <a:buChar char="-"/>
            </a:pPr>
            <a:r>
              <a:rPr lang="en-US" baseline="0" dirty="0" smtClean="0"/>
              <a:t>Resolved records - file contains all bib records OCLC found a match for and their recommended number (sometimes will be your number, sometimes not)</a:t>
            </a:r>
          </a:p>
          <a:p>
            <a:pPr marL="171450" indent="-171450">
              <a:buFontTx/>
              <a:buChar char="-"/>
            </a:pPr>
            <a:r>
              <a:rPr lang="en-US" baseline="0" dirty="0" smtClean="0"/>
              <a:t>Unresolved records - file contains all bib records OCLC did not find a match for. OCLC number will be provided for an OCLC temp record matching your record NOT the OCLC number already in your record (whether these temp records will be automatically added to the OCLC database or not will depend on your settings when preparing for the data sync)</a:t>
            </a:r>
          </a:p>
          <a:p>
            <a:pPr marL="171450" indent="-171450">
              <a:buFontTx/>
              <a:buChar char="-"/>
            </a:pPr>
            <a:r>
              <a:rPr lang="en-US" baseline="0" dirty="0" smtClean="0"/>
              <a:t>Bibliographic Detail Exception Report - subset of records from 'Unresolved' files. Can include very useful information for data clean up (validation errors, etc.)</a:t>
            </a:r>
          </a:p>
          <a:p>
            <a:pPr marL="171450" indent="-171450">
              <a:buFontTx/>
              <a:buChar char="-"/>
            </a:pPr>
            <a:r>
              <a:rPr lang="en-US" baseline="0" dirty="0" smtClean="0"/>
              <a:t>Scan Delete - all records that had your holdings removed in the OCLC database. Not automatically provided to you. Our DS person asked if we wanted it, but if yours doesn't, ask them! This can be very useful</a:t>
            </a:r>
          </a:p>
          <a:p>
            <a:pPr marL="174708" indent="-174708">
              <a:buFontTx/>
              <a:buChar char="-"/>
            </a:pPr>
            <a:endParaRPr lang="en-US" baseline="0" dirty="0" smtClean="0"/>
          </a:p>
          <a:p>
            <a:r>
              <a:rPr lang="en-US" dirty="0" smtClean="0"/>
              <a:t>Unwritten assumption: Change your system’s OCLC numbers to match those in the Resolved Cross Reference file; no other work required</a:t>
            </a:r>
          </a:p>
          <a:p>
            <a:endParaRPr lang="en-US" dirty="0" smtClean="0"/>
          </a:p>
          <a:p>
            <a:r>
              <a:rPr lang="en-US" dirty="0" smtClean="0"/>
              <a:t>Really not true.</a:t>
            </a:r>
            <a:r>
              <a:rPr lang="en-US" baseline="0" dirty="0" smtClean="0"/>
              <a:t> Only found that out because post-DS specialist couldn’t answer any questions about content of files, so started doing searches to try to find out what they were/what was in them. Was comparing: the files they sent us/what I saw in our own catalog/what I saw in the OCLC database</a:t>
            </a:r>
          </a:p>
          <a:p>
            <a:endParaRPr lang="en-US" baseline="0" dirty="0" smtClean="0"/>
          </a:p>
          <a:p>
            <a:r>
              <a:rPr lang="en-US" baseline="0" dirty="0" smtClean="0"/>
              <a:t>It was a mess!</a:t>
            </a:r>
            <a:endParaRPr lang="en-US" dirty="0" smtClean="0"/>
          </a:p>
          <a:p>
            <a:pPr marL="174708" indent="-174708">
              <a:buFontTx/>
              <a:buChar char="-"/>
            </a:pPr>
            <a:endParaRPr lang="en-US" baseline="0" dirty="0" smtClean="0"/>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B0CA0D47-01D4-4B71-9D0E-3EE51570907B}" type="slidenum">
              <a:rPr lang="en-US" smtClean="0"/>
              <a:t>5</a:t>
            </a:fld>
            <a:endParaRPr lang="en-US"/>
          </a:p>
        </p:txBody>
      </p:sp>
    </p:spTree>
    <p:extLst>
      <p:ext uri="{BB962C8B-B14F-4D97-AF65-F5344CB8AC3E}">
        <p14:creationId xmlns:p14="http://schemas.microsoft.com/office/powerpoint/2010/main" val="2937350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saw in our return files</a:t>
            </a:r>
          </a:p>
          <a:p>
            <a:pPr marL="0" indent="0">
              <a:buFontTx/>
              <a:buNone/>
            </a:pPr>
            <a:endParaRPr lang="en-US" dirty="0" smtClean="0"/>
          </a:p>
          <a:p>
            <a:r>
              <a:rPr lang="en-US" dirty="0" smtClean="0"/>
              <a:t>Way we</a:t>
            </a:r>
            <a:r>
              <a:rPr lang="en-US" baseline="0" dirty="0" smtClean="0"/>
              <a:t> found these initially messy, but eventually clear workflow emerged…</a:t>
            </a:r>
            <a:endParaRPr lang="en-US" dirty="0"/>
          </a:p>
        </p:txBody>
      </p:sp>
      <p:sp>
        <p:nvSpPr>
          <p:cNvPr id="4" name="Slide Number Placeholder 3"/>
          <p:cNvSpPr>
            <a:spLocks noGrp="1"/>
          </p:cNvSpPr>
          <p:nvPr>
            <p:ph type="sldNum" sz="quarter" idx="10"/>
          </p:nvPr>
        </p:nvSpPr>
        <p:spPr/>
        <p:txBody>
          <a:bodyPr/>
          <a:lstStyle/>
          <a:p>
            <a:fld id="{B0CA0D47-01D4-4B71-9D0E-3EE51570907B}" type="slidenum">
              <a:rPr lang="en-US" smtClean="0"/>
              <a:t>6</a:t>
            </a:fld>
            <a:endParaRPr lang="en-US"/>
          </a:p>
        </p:txBody>
      </p:sp>
    </p:spTree>
    <p:extLst>
      <p:ext uri="{BB962C8B-B14F-4D97-AF65-F5344CB8AC3E}">
        <p14:creationId xmlns:p14="http://schemas.microsoft.com/office/powerpoint/2010/main" val="467660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Workflow</a:t>
            </a:r>
            <a:r>
              <a:rPr lang="en-US" baseline="0" dirty="0" smtClean="0"/>
              <a:t> will vary depending on results files</a:t>
            </a:r>
          </a:p>
          <a:p>
            <a:endParaRPr lang="en-US" baseline="0" dirty="0" smtClean="0"/>
          </a:p>
          <a:p>
            <a:r>
              <a:rPr lang="en-US" baseline="0" dirty="0" smtClean="0"/>
              <a:t>Scan Delete:</a:t>
            </a:r>
          </a:p>
          <a:p>
            <a:pPr marL="174708" indent="-174708">
              <a:buFontTx/>
              <a:buChar char="-"/>
            </a:pPr>
            <a:r>
              <a:rPr lang="en-US" baseline="0" dirty="0" smtClean="0"/>
              <a:t>No match to system, so only give OCLC number and title – least amount of information, so remove anything that exists in either the resolved or unresolved x-ref files</a:t>
            </a:r>
          </a:p>
          <a:p>
            <a:pPr marL="174708" indent="-174708">
              <a:buFontTx/>
              <a:buChar char="-"/>
            </a:pPr>
            <a:r>
              <a:rPr lang="en-US" baseline="0" dirty="0" smtClean="0"/>
              <a:t>Main focus: Identify anything that had our holdings removed incorrectly </a:t>
            </a:r>
          </a:p>
        </p:txBody>
      </p:sp>
      <p:sp>
        <p:nvSpPr>
          <p:cNvPr id="4" name="Slide Number Placeholder 3"/>
          <p:cNvSpPr>
            <a:spLocks noGrp="1"/>
          </p:cNvSpPr>
          <p:nvPr>
            <p:ph type="sldNum" sz="quarter" idx="10"/>
          </p:nvPr>
        </p:nvSpPr>
        <p:spPr/>
        <p:txBody>
          <a:bodyPr/>
          <a:lstStyle/>
          <a:p>
            <a:fld id="{B0CA0D47-01D4-4B71-9D0E-3EE51570907B}" type="slidenum">
              <a:rPr lang="en-US" smtClean="0"/>
              <a:t>7</a:t>
            </a:fld>
            <a:endParaRPr lang="en-US"/>
          </a:p>
        </p:txBody>
      </p:sp>
    </p:spTree>
    <p:extLst>
      <p:ext uri="{BB962C8B-B14F-4D97-AF65-F5344CB8AC3E}">
        <p14:creationId xmlns:p14="http://schemas.microsoft.com/office/powerpoint/2010/main" val="158279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Unresolved X-ref file:</a:t>
            </a:r>
          </a:p>
          <a:p>
            <a:pPr marL="174708" indent="-174708">
              <a:buFontTx/>
              <a:buChar char="-"/>
            </a:pPr>
            <a:r>
              <a:rPr lang="en-US" baseline="0" dirty="0" smtClean="0"/>
              <a:t>Main focus: Identify if there is a correct match available </a:t>
            </a:r>
          </a:p>
        </p:txBody>
      </p:sp>
      <p:sp>
        <p:nvSpPr>
          <p:cNvPr id="4" name="Slide Number Placeholder 3"/>
          <p:cNvSpPr>
            <a:spLocks noGrp="1"/>
          </p:cNvSpPr>
          <p:nvPr>
            <p:ph type="sldNum" sz="quarter" idx="10"/>
          </p:nvPr>
        </p:nvSpPr>
        <p:spPr/>
        <p:txBody>
          <a:bodyPr/>
          <a:lstStyle/>
          <a:p>
            <a:fld id="{B0CA0D47-01D4-4B71-9D0E-3EE51570907B}" type="slidenum">
              <a:rPr lang="en-US" smtClean="0"/>
              <a:t>8</a:t>
            </a:fld>
            <a:endParaRPr lang="en-US"/>
          </a:p>
        </p:txBody>
      </p:sp>
    </p:spTree>
    <p:extLst>
      <p:ext uri="{BB962C8B-B14F-4D97-AF65-F5344CB8AC3E}">
        <p14:creationId xmlns:p14="http://schemas.microsoft.com/office/powerpoint/2010/main" val="1582792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Resolved X-ref file:</a:t>
            </a:r>
          </a:p>
          <a:p>
            <a:pPr marL="174708" indent="-174708">
              <a:buFontTx/>
              <a:buChar char="-"/>
            </a:pPr>
            <a:r>
              <a:rPr lang="en-US" baseline="0" dirty="0" smtClean="0"/>
              <a:t>Main focus: Are the OCLC numbers suggested correct?</a:t>
            </a:r>
          </a:p>
        </p:txBody>
      </p:sp>
      <p:sp>
        <p:nvSpPr>
          <p:cNvPr id="4" name="Slide Number Placeholder 3"/>
          <p:cNvSpPr>
            <a:spLocks noGrp="1"/>
          </p:cNvSpPr>
          <p:nvPr>
            <p:ph type="sldNum" sz="quarter" idx="10"/>
          </p:nvPr>
        </p:nvSpPr>
        <p:spPr/>
        <p:txBody>
          <a:bodyPr/>
          <a:lstStyle/>
          <a:p>
            <a:fld id="{B0CA0D47-01D4-4B71-9D0E-3EE51570907B}" type="slidenum">
              <a:rPr lang="en-US" smtClean="0"/>
              <a:t>9</a:t>
            </a:fld>
            <a:endParaRPr lang="en-US"/>
          </a:p>
        </p:txBody>
      </p:sp>
    </p:spTree>
    <p:extLst>
      <p:ext uri="{BB962C8B-B14F-4D97-AF65-F5344CB8AC3E}">
        <p14:creationId xmlns:p14="http://schemas.microsoft.com/office/powerpoint/2010/main" val="158279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0EDD80E-4043-4676-B700-36B4EA236FCC}"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76E5EAE-06EF-4E96-82E5-DC4213ED021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DD80E-4043-4676-B700-36B4EA236FCC}"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DD80E-4043-4676-B700-36B4EA236FCC}"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DD80E-4043-4676-B700-36B4EA236FCC}"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0EDD80E-4043-4676-B700-36B4EA236FCC}" type="datetimeFigureOut">
              <a:rPr lang="en-US" smtClean="0"/>
              <a:t>6/25/2018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E5EAE-06EF-4E96-82E5-DC4213ED021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EDD80E-4043-4676-B700-36B4EA236FCC}"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EDD80E-4043-4676-B700-36B4EA236FCC}"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DD80E-4043-4676-B700-36B4EA236FCC}"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EDD80E-4043-4676-B700-36B4EA236FCC}"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E5EAE-06EF-4E96-82E5-DC4213ED02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EDD80E-4043-4676-B700-36B4EA236FCC}"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E5EAE-06EF-4E96-82E5-DC4213ED021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0EDD80E-4043-4676-B700-36B4EA236FCC}" type="datetimeFigureOut">
              <a:rPr lang="en-US" smtClean="0"/>
              <a:t>6/25/2018</a:t>
            </a:fld>
            <a:endParaRPr lang="en-US"/>
          </a:p>
        </p:txBody>
      </p:sp>
      <p:sp>
        <p:nvSpPr>
          <p:cNvPr id="7" name="Slide Number Placeholder 6"/>
          <p:cNvSpPr>
            <a:spLocks noGrp="1"/>
          </p:cNvSpPr>
          <p:nvPr>
            <p:ph type="sldNum" sz="quarter" idx="12"/>
          </p:nvPr>
        </p:nvSpPr>
        <p:spPr/>
        <p:txBody>
          <a:bodyPr/>
          <a:lstStyle/>
          <a:p>
            <a:fld id="{876E5EAE-06EF-4E96-82E5-DC4213ED021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0EDD80E-4043-4676-B700-36B4EA236FCC}" type="datetimeFigureOut">
              <a:rPr lang="en-US" smtClean="0"/>
              <a:t>6/25/2018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76E5EAE-06EF-4E96-82E5-DC4213ED021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elp.oclc.org/Metadata_Services/WorldShare_Collection_Manager/Choose_your_Collection_Manager_workflow/Data_sync_collections/Create_a_data_sync_collection/Bibliographic_collec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oclc.org/content/dam/support/worldshare/dsc/datasync_chklist.pdf" TargetMode="External"/><Relationship Id="rId4" Type="http://schemas.openxmlformats.org/officeDocument/2006/relationships/hyperlink" Target="https://www.oclc.org/content/dam/support/worldshare/dsc/datasync_user_guide.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elp.oclc.org/Metadata_Services/WorldShare_Collection_Manager/Understand_reports/emailed/data_syn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help.oclc.org/Metadata_Services/WorldShare_Collection_Manager/FAQ/What_are_unresolved_record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GUZV2MmBeUfZUKIvMJr6iaZBCFWJtKmF/view?usp=shar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a:t>
            </a:r>
            <a:r>
              <a:rPr lang="en-US" dirty="0"/>
              <a:t>without losing friends or alienating </a:t>
            </a:r>
            <a:r>
              <a:rPr lang="en-US" dirty="0" smtClean="0"/>
              <a:t>co-workers)</a:t>
            </a:r>
            <a:endParaRPr lang="en-US" dirty="0"/>
          </a:p>
        </p:txBody>
      </p:sp>
      <p:sp>
        <p:nvSpPr>
          <p:cNvPr id="2" name="Title 1"/>
          <p:cNvSpPr>
            <a:spLocks noGrp="1"/>
          </p:cNvSpPr>
          <p:nvPr>
            <p:ph type="ctrTitle"/>
          </p:nvPr>
        </p:nvSpPr>
        <p:spPr/>
        <p:txBody>
          <a:bodyPr/>
          <a:lstStyle/>
          <a:p>
            <a:r>
              <a:rPr lang="en-US" dirty="0"/>
              <a:t>Surviving an OCLC Data </a:t>
            </a:r>
            <a:r>
              <a:rPr lang="en-US" dirty="0" smtClean="0"/>
              <a:t>Sync</a:t>
            </a:r>
            <a:endParaRPr lang="en-US" dirty="0"/>
          </a:p>
        </p:txBody>
      </p:sp>
    </p:spTree>
    <p:extLst>
      <p:ext uri="{BB962C8B-B14F-4D97-AF65-F5344CB8AC3E}">
        <p14:creationId xmlns:p14="http://schemas.microsoft.com/office/powerpoint/2010/main" val="1691416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r>
              <a:rPr lang="en-US" dirty="0" smtClean="0"/>
              <a:t>Plan time to explore your data</a:t>
            </a:r>
          </a:p>
          <a:p>
            <a:endParaRPr lang="en-US" dirty="0" smtClean="0"/>
          </a:p>
          <a:p>
            <a:r>
              <a:rPr lang="en-US" dirty="0" smtClean="0"/>
              <a:t>Do </a:t>
            </a:r>
            <a:r>
              <a:rPr lang="en-US" dirty="0"/>
              <a:t>as much prep as possible while waiting for your </a:t>
            </a:r>
            <a:r>
              <a:rPr lang="en-US" dirty="0" smtClean="0"/>
              <a:t>results</a:t>
            </a:r>
          </a:p>
          <a:p>
            <a:endParaRPr lang="en-US" dirty="0"/>
          </a:p>
          <a:p>
            <a:r>
              <a:rPr lang="en-US" dirty="0" smtClean="0"/>
              <a:t>Create a database to house your analyses</a:t>
            </a:r>
          </a:p>
          <a:p>
            <a:endParaRPr lang="en-US" dirty="0"/>
          </a:p>
          <a:p>
            <a:r>
              <a:rPr lang="en-US" dirty="0"/>
              <a:t>Make use of OCLC’s batch searching and updating </a:t>
            </a:r>
            <a:r>
              <a:rPr lang="en-US" dirty="0" smtClean="0"/>
              <a:t>tools</a:t>
            </a:r>
            <a:endParaRPr lang="en-US" dirty="0"/>
          </a:p>
          <a:p>
            <a:pPr marL="114300" indent="0">
              <a:buNone/>
            </a:pPr>
            <a:endParaRPr lang="en-US" dirty="0" smtClean="0"/>
          </a:p>
        </p:txBody>
      </p:sp>
    </p:spTree>
    <p:extLst>
      <p:ext uri="{BB962C8B-B14F-4D97-AF65-F5344CB8AC3E}">
        <p14:creationId xmlns:p14="http://schemas.microsoft.com/office/powerpoint/2010/main" val="361765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Content Placeholder 2"/>
          <p:cNvSpPr>
            <a:spLocks noGrp="1"/>
          </p:cNvSpPr>
          <p:nvPr>
            <p:ph idx="1"/>
          </p:nvPr>
        </p:nvSpPr>
        <p:spPr>
          <a:xfrm>
            <a:off x="457200" y="2438400"/>
            <a:ext cx="8229600" cy="3687763"/>
          </a:xfrm>
        </p:spPr>
        <p:txBody>
          <a:bodyPr/>
          <a:lstStyle/>
          <a:p>
            <a:pPr marL="114300" indent="0" algn="ctr">
              <a:buNone/>
            </a:pPr>
            <a:r>
              <a:rPr lang="en-US" dirty="0" smtClean="0"/>
              <a:t>Contact information:</a:t>
            </a:r>
          </a:p>
          <a:p>
            <a:pPr marL="114300" indent="0" algn="ctr">
              <a:buNone/>
            </a:pPr>
            <a:endParaRPr lang="en-US" dirty="0"/>
          </a:p>
          <a:p>
            <a:pPr marL="114300" indent="0" algn="ctr">
              <a:buNone/>
            </a:pPr>
            <a:r>
              <a:rPr lang="en-US" dirty="0" smtClean="0"/>
              <a:t>Kimberley A. Edwards</a:t>
            </a:r>
          </a:p>
          <a:p>
            <a:pPr marL="114300" indent="0" algn="ctr">
              <a:buNone/>
            </a:pPr>
            <a:r>
              <a:rPr lang="en-US" dirty="0" smtClean="0"/>
              <a:t>kedwar13@gmu.edu</a:t>
            </a:r>
            <a:endParaRPr lang="en-US" dirty="0"/>
          </a:p>
        </p:txBody>
      </p:sp>
    </p:spTree>
    <p:extLst>
      <p:ext uri="{BB962C8B-B14F-4D97-AF65-F5344CB8AC3E}">
        <p14:creationId xmlns:p14="http://schemas.microsoft.com/office/powerpoint/2010/main" val="58475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URL</a:t>
            </a:r>
            <a:endParaRPr lang="en-US" dirty="0"/>
          </a:p>
        </p:txBody>
      </p:sp>
      <p:sp>
        <p:nvSpPr>
          <p:cNvPr id="4" name="Content Placeholder 2"/>
          <p:cNvSpPr>
            <a:spLocks noGrp="1"/>
          </p:cNvSpPr>
          <p:nvPr>
            <p:ph idx="1"/>
          </p:nvPr>
        </p:nvSpPr>
        <p:spPr>
          <a:xfrm>
            <a:off x="457200" y="2438400"/>
            <a:ext cx="8229600" cy="3687763"/>
          </a:xfrm>
        </p:spPr>
        <p:txBody>
          <a:bodyPr/>
          <a:lstStyle/>
          <a:p>
            <a:pPr marL="114300" indent="0" algn="ctr">
              <a:buNone/>
            </a:pPr>
            <a:r>
              <a:rPr lang="en-US" dirty="0"/>
              <a:t>https://goo.gl/Az1AFw</a:t>
            </a:r>
            <a:endParaRPr lang="en-US" dirty="0" smtClean="0"/>
          </a:p>
          <a:p>
            <a:pPr marL="114300" indent="0" algn="ctr">
              <a:buNone/>
            </a:pPr>
            <a:endParaRPr lang="en-US" dirty="0"/>
          </a:p>
        </p:txBody>
      </p:sp>
    </p:spTree>
    <p:extLst>
      <p:ext uri="{BB962C8B-B14F-4D97-AF65-F5344CB8AC3E}">
        <p14:creationId xmlns:p14="http://schemas.microsoft.com/office/powerpoint/2010/main" val="298287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a Data Sync</a:t>
            </a:r>
            <a:endParaRPr lang="en-US" dirty="0"/>
          </a:p>
        </p:txBody>
      </p:sp>
      <p:sp>
        <p:nvSpPr>
          <p:cNvPr id="3" name="Content Placeholder 2"/>
          <p:cNvSpPr>
            <a:spLocks noGrp="1"/>
          </p:cNvSpPr>
          <p:nvPr>
            <p:ph idx="1"/>
          </p:nvPr>
        </p:nvSpPr>
        <p:spPr/>
        <p:txBody>
          <a:bodyPr>
            <a:normAutofit/>
          </a:bodyPr>
          <a:lstStyle/>
          <a:p>
            <a:r>
              <a:rPr lang="en-US" dirty="0" smtClean="0"/>
              <a:t>Available documentation for preparing your data for a data sync is good!</a:t>
            </a:r>
          </a:p>
          <a:p>
            <a:pPr lvl="1"/>
            <a:endParaRPr lang="en-US" dirty="0" smtClean="0">
              <a:hlinkClick r:id="rId3"/>
            </a:endParaRPr>
          </a:p>
          <a:p>
            <a:pPr lvl="1"/>
            <a:r>
              <a:rPr lang="en-US" dirty="0" smtClean="0">
                <a:hlinkClick r:id="rId3"/>
              </a:rPr>
              <a:t>Main guide</a:t>
            </a:r>
            <a:endParaRPr lang="en-US" dirty="0" smtClean="0"/>
          </a:p>
          <a:p>
            <a:pPr lvl="1"/>
            <a:endParaRPr lang="en-US" dirty="0" smtClean="0">
              <a:hlinkClick r:id="rId4"/>
            </a:endParaRPr>
          </a:p>
          <a:p>
            <a:pPr lvl="1"/>
            <a:r>
              <a:rPr lang="en-US" dirty="0" smtClean="0">
                <a:hlinkClick r:id="rId4"/>
              </a:rPr>
              <a:t>PDF of Data Sync guide</a:t>
            </a:r>
            <a:endParaRPr lang="en-US" dirty="0" smtClean="0"/>
          </a:p>
          <a:p>
            <a:pPr lvl="1"/>
            <a:endParaRPr lang="en-US" dirty="0" smtClean="0">
              <a:hlinkClick r:id="rId5"/>
            </a:endParaRPr>
          </a:p>
          <a:p>
            <a:pPr lvl="1"/>
            <a:r>
              <a:rPr lang="en-US" dirty="0" smtClean="0">
                <a:hlinkClick r:id="rId5"/>
              </a:rPr>
              <a:t>Checklist</a:t>
            </a:r>
            <a:endParaRPr lang="en-US" dirty="0" smtClean="0"/>
          </a:p>
          <a:p>
            <a:endParaRPr lang="en-US" dirty="0"/>
          </a:p>
        </p:txBody>
      </p:sp>
    </p:spTree>
    <p:extLst>
      <p:ext uri="{BB962C8B-B14F-4D97-AF65-F5344CB8AC3E}">
        <p14:creationId xmlns:p14="http://schemas.microsoft.com/office/powerpoint/2010/main" val="2419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your results back (pt.1)</a:t>
            </a:r>
            <a:endParaRPr lang="en-US" dirty="0"/>
          </a:p>
        </p:txBody>
      </p:sp>
      <p:sp>
        <p:nvSpPr>
          <p:cNvPr id="3" name="Content Placeholder 2"/>
          <p:cNvSpPr>
            <a:spLocks noGrp="1"/>
          </p:cNvSpPr>
          <p:nvPr>
            <p:ph idx="1"/>
          </p:nvPr>
        </p:nvSpPr>
        <p:spPr/>
        <p:txBody>
          <a:bodyPr/>
          <a:lstStyle/>
          <a:p>
            <a:r>
              <a:rPr lang="en-US" dirty="0" smtClean="0"/>
              <a:t>Documentation for understanding the data you get back from a Data Sync is … less good</a:t>
            </a:r>
          </a:p>
          <a:p>
            <a:pPr lvl="1"/>
            <a:r>
              <a:rPr lang="en-US" dirty="0" smtClean="0">
                <a:hlinkClick r:id="rId3"/>
              </a:rPr>
              <a:t>‘Data sync reports’ page</a:t>
            </a:r>
            <a:endParaRPr lang="en-US" dirty="0" smtClean="0"/>
          </a:p>
          <a:p>
            <a:pPr lvl="1"/>
            <a:r>
              <a:rPr lang="en-US" dirty="0" smtClean="0">
                <a:hlinkClick r:id="rId4"/>
              </a:rPr>
              <a:t>Unresolved Q&amp;A</a:t>
            </a:r>
            <a:endParaRPr lang="en-US" dirty="0" smtClean="0"/>
          </a:p>
          <a:p>
            <a:endParaRPr lang="en-US" dirty="0" smtClean="0"/>
          </a:p>
          <a:p>
            <a:r>
              <a:rPr lang="en-US" dirty="0" smtClean="0"/>
              <a:t>Your return files:</a:t>
            </a:r>
          </a:p>
          <a:p>
            <a:pPr lvl="1"/>
            <a:r>
              <a:rPr lang="en-US" dirty="0" smtClean="0"/>
              <a:t>Resolved Cross Reference/Bibliographic Cross Reference</a:t>
            </a:r>
          </a:p>
          <a:p>
            <a:pPr lvl="1"/>
            <a:r>
              <a:rPr lang="en-US" dirty="0" smtClean="0"/>
              <a:t>Unresolved Cross Reference</a:t>
            </a:r>
          </a:p>
          <a:p>
            <a:pPr lvl="1"/>
            <a:r>
              <a:rPr lang="en-US" dirty="0" smtClean="0"/>
              <a:t>Bibliographic Detail Exception</a:t>
            </a:r>
          </a:p>
          <a:p>
            <a:pPr lvl="1"/>
            <a:r>
              <a:rPr lang="en-US" dirty="0" smtClean="0"/>
              <a:t>(Scan Delete)</a:t>
            </a:r>
          </a:p>
        </p:txBody>
      </p:sp>
    </p:spTree>
    <p:extLst>
      <p:ext uri="{BB962C8B-B14F-4D97-AF65-F5344CB8AC3E}">
        <p14:creationId xmlns:p14="http://schemas.microsoft.com/office/powerpoint/2010/main" val="164687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sync workflow</a:t>
            </a:r>
            <a:endParaRPr lang="en-US"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599" y="1524000"/>
            <a:ext cx="8562975" cy="557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18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Getting your results </a:t>
            </a:r>
            <a:r>
              <a:rPr lang="en-US" dirty="0" smtClean="0"/>
              <a:t>back (pt.2)</a:t>
            </a:r>
            <a:endParaRPr lang="en-US" dirty="0"/>
          </a:p>
        </p:txBody>
      </p:sp>
      <p:sp>
        <p:nvSpPr>
          <p:cNvPr id="3" name="Content Placeholder 2"/>
          <p:cNvSpPr>
            <a:spLocks noGrp="1"/>
          </p:cNvSpPr>
          <p:nvPr>
            <p:ph idx="1"/>
          </p:nvPr>
        </p:nvSpPr>
        <p:spPr/>
        <p:txBody>
          <a:bodyPr>
            <a:normAutofit fontScale="92500"/>
          </a:bodyPr>
          <a:lstStyle/>
          <a:p>
            <a:r>
              <a:rPr lang="en-US" dirty="0" smtClean="0"/>
              <a:t>Things we saw in our return files:</a:t>
            </a:r>
          </a:p>
          <a:p>
            <a:pPr lvl="1"/>
            <a:endParaRPr lang="en-US" dirty="0"/>
          </a:p>
          <a:p>
            <a:pPr lvl="1"/>
            <a:r>
              <a:rPr lang="en-US" dirty="0" smtClean="0"/>
              <a:t>The good: </a:t>
            </a:r>
          </a:p>
          <a:p>
            <a:pPr lvl="2"/>
            <a:r>
              <a:rPr lang="en-US" dirty="0" smtClean="0"/>
              <a:t>No change in system’s OCLC number</a:t>
            </a:r>
          </a:p>
          <a:p>
            <a:pPr lvl="2"/>
            <a:r>
              <a:rPr lang="en-US" dirty="0"/>
              <a:t>R</a:t>
            </a:r>
            <a:r>
              <a:rPr lang="en-US" dirty="0" smtClean="0"/>
              <a:t>ecommended change is correct</a:t>
            </a:r>
          </a:p>
          <a:p>
            <a:pPr lvl="1"/>
            <a:endParaRPr lang="en-US" dirty="0" smtClean="0"/>
          </a:p>
          <a:p>
            <a:pPr lvl="1"/>
            <a:r>
              <a:rPr lang="en-US" dirty="0" smtClean="0"/>
              <a:t>The not-so-good: </a:t>
            </a:r>
          </a:p>
          <a:p>
            <a:pPr lvl="2"/>
            <a:r>
              <a:rPr lang="en-US" dirty="0" smtClean="0"/>
              <a:t>Recommended number redirects back to system’s OCLC number</a:t>
            </a:r>
          </a:p>
          <a:p>
            <a:pPr lvl="2"/>
            <a:r>
              <a:rPr lang="en-US" dirty="0" smtClean="0"/>
              <a:t>Recommended number redirects to third number (sometimes the system’s number redirected to that number too, sometimes not)</a:t>
            </a:r>
          </a:p>
          <a:p>
            <a:pPr lvl="2"/>
            <a:r>
              <a:rPr lang="en-US" dirty="0" smtClean="0"/>
              <a:t>Holdings removed from titles which we still hold</a:t>
            </a:r>
          </a:p>
          <a:p>
            <a:pPr lvl="2"/>
            <a:endParaRPr lang="en-US" dirty="0" smtClean="0"/>
          </a:p>
          <a:p>
            <a:r>
              <a:rPr lang="en-US" dirty="0">
                <a:hlinkClick r:id="rId3"/>
              </a:rPr>
              <a:t>Mason’s workflow </a:t>
            </a:r>
            <a:r>
              <a:rPr lang="en-US" dirty="0" smtClean="0">
                <a:hlinkClick r:id="rId3"/>
              </a:rPr>
              <a:t>diagrams</a:t>
            </a:r>
            <a:endParaRPr lang="en-US" dirty="0"/>
          </a:p>
        </p:txBody>
      </p:sp>
    </p:spTree>
    <p:extLst>
      <p:ext uri="{BB962C8B-B14F-4D97-AF65-F5344CB8AC3E}">
        <p14:creationId xmlns:p14="http://schemas.microsoft.com/office/powerpoint/2010/main" val="393262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 file workflow: </a:t>
            </a:r>
            <a:br>
              <a:rPr lang="en-US" dirty="0" smtClean="0"/>
            </a:br>
            <a:r>
              <a:rPr lang="en-US" dirty="0" smtClean="0"/>
              <a:t>Scan Delete</a:t>
            </a:r>
            <a:endParaRPr lang="en-US" dirty="0"/>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94116" y="1752600"/>
            <a:ext cx="8645084" cy="5011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61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 file workflow: Unresolved Cross Reference File</a:t>
            </a:r>
            <a:endParaRPr lang="en-US" dirty="0"/>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752600"/>
            <a:ext cx="8426257"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65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 file workflow: </a:t>
            </a:r>
            <a:br>
              <a:rPr lang="en-US" dirty="0" smtClean="0"/>
            </a:br>
            <a:r>
              <a:rPr lang="en-US" dirty="0" smtClean="0"/>
              <a:t>resolved Cross Reference File</a:t>
            </a:r>
            <a:endParaRPr lang="en-US" dirty="0"/>
          </a:p>
        </p:txBody>
      </p:sp>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76400"/>
            <a:ext cx="8305800" cy="5031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405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ustom 7">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002060"/>
      </a:hlink>
      <a:folHlink>
        <a:srgbClr val="00206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2130</TotalTime>
  <Words>914</Words>
  <Application>Microsoft Office PowerPoint</Application>
  <PresentationFormat>On-screen Show (4:3)</PresentationFormat>
  <Paragraphs>108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Surviving an OCLC Data Sync</vt:lpstr>
      <vt:lpstr>Presentation URL</vt:lpstr>
      <vt:lpstr>Preparing for a Data Sync</vt:lpstr>
      <vt:lpstr>Getting your results back (pt.1)</vt:lpstr>
      <vt:lpstr>Data sync workflow</vt:lpstr>
      <vt:lpstr>Getting your results back (pt.2)</vt:lpstr>
      <vt:lpstr>Return file workflow:  Scan Delete</vt:lpstr>
      <vt:lpstr>Return file workflow: Unresolved Cross Reference File</vt:lpstr>
      <vt:lpstr>Return file workflow:  resolved Cross Reference File</vt:lpstr>
      <vt:lpstr>Lessons learned</vt:lpstr>
      <vt:lpstr>Questions?</vt:lpstr>
    </vt:vector>
  </TitlesOfParts>
  <Company>George Mason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an OCLC Data Sync</dc:title>
  <dc:creator>user</dc:creator>
  <cp:lastModifiedBy>Staff</cp:lastModifiedBy>
  <cp:revision>26</cp:revision>
  <dcterms:created xsi:type="dcterms:W3CDTF">2018-06-07T17:43:29Z</dcterms:created>
  <dcterms:modified xsi:type="dcterms:W3CDTF">2018-06-25T15:03:09Z</dcterms:modified>
</cp:coreProperties>
</file>