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00" r:id="rId4"/>
    <p:sldId id="302" r:id="rId5"/>
    <p:sldId id="258" r:id="rId6"/>
    <p:sldId id="303" r:id="rId7"/>
    <p:sldId id="259" r:id="rId8"/>
    <p:sldId id="310" r:id="rId9"/>
    <p:sldId id="260" r:id="rId10"/>
    <p:sldId id="292" r:id="rId11"/>
    <p:sldId id="305" r:id="rId12"/>
    <p:sldId id="309" r:id="rId13"/>
    <p:sldId id="30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p:cViewPr varScale="1">
        <p:scale>
          <a:sx n="54" d="100"/>
          <a:sy n="54" d="100"/>
        </p:scale>
        <p:origin x="164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915C30-220D-42F5-AD81-D2A2EBE1460A}" type="datetimeFigureOut">
              <a:rPr lang="en-US" smtClean="0"/>
              <a:t>6/22/2021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D02313-C728-4672-95A5-B7F651D209D0}" type="slidenum">
              <a:rPr lang="en-US" smtClean="0"/>
              <a:t>‹#›</a:t>
            </a:fld>
            <a:endParaRPr lang="en-US" dirty="0"/>
          </a:p>
        </p:txBody>
      </p:sp>
    </p:spTree>
    <p:extLst>
      <p:ext uri="{BB962C8B-B14F-4D97-AF65-F5344CB8AC3E}">
        <p14:creationId xmlns:p14="http://schemas.microsoft.com/office/powerpoint/2010/main" val="204900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1</a:t>
            </a:fld>
            <a:endParaRPr lang="en-US" dirty="0"/>
          </a:p>
        </p:txBody>
      </p:sp>
    </p:spTree>
    <p:extLst>
      <p:ext uri="{BB962C8B-B14F-4D97-AF65-F5344CB8AC3E}">
        <p14:creationId xmlns:p14="http://schemas.microsoft.com/office/powerpoint/2010/main" val="169920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004888"/>
            <a:ext cx="4251325" cy="31892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10</a:t>
            </a:fld>
            <a:endParaRPr lang="en-US" dirty="0"/>
          </a:p>
        </p:txBody>
      </p:sp>
    </p:spTree>
    <p:extLst>
      <p:ext uri="{BB962C8B-B14F-4D97-AF65-F5344CB8AC3E}">
        <p14:creationId xmlns:p14="http://schemas.microsoft.com/office/powerpoint/2010/main" val="5441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11</a:t>
            </a:fld>
            <a:endParaRPr lang="en-US" dirty="0"/>
          </a:p>
        </p:txBody>
      </p:sp>
    </p:spTree>
    <p:extLst>
      <p:ext uri="{BB962C8B-B14F-4D97-AF65-F5344CB8AC3E}">
        <p14:creationId xmlns:p14="http://schemas.microsoft.com/office/powerpoint/2010/main" val="26751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ea typeface="Arial" panose="020B0604020202020204" pitchFamily="34" charset="0"/>
                <a:cs typeface="Times New Roman" panose="02020603050405020304" pitchFamily="18" charset="0"/>
              </a:rPr>
              <a:t>defines the relationship between ALA and Divisions</a:t>
            </a:r>
          </a:p>
          <a:p>
            <a:r>
              <a:rPr lang="en-US" sz="1800" dirty="0">
                <a:latin typeface="Arial" panose="020B0604020202020204" pitchFamily="34" charset="0"/>
                <a:cs typeface="Times New Roman" panose="02020603050405020304" pitchFamily="18" charset="0"/>
              </a:rPr>
              <a:t>Last revision – 1989</a:t>
            </a:r>
          </a:p>
          <a:p>
            <a:r>
              <a:rPr lang="en-US" sz="1800" dirty="0">
                <a:latin typeface="Arial" panose="020B0604020202020204" pitchFamily="34" charset="0"/>
                <a:ea typeface="Arial" panose="020B0604020202020204" pitchFamily="34" charset="0"/>
                <a:cs typeface="Times New Roman" panose="02020603050405020304" pitchFamily="18" charset="0"/>
              </a:rPr>
              <a:t>The WG is also taking into consideration the Strategic Pivot Plan with its focus on strengthening collaboration and coordination among Divisions as well as increasing revenue streams.</a:t>
            </a:r>
          </a:p>
          <a:p>
            <a:r>
              <a:rPr lang="en-US" sz="1800" dirty="0">
                <a:latin typeface="Arial" panose="020B0604020202020204" pitchFamily="34" charset="0"/>
                <a:ea typeface="Arial" panose="020B0604020202020204" pitchFamily="34" charset="0"/>
                <a:cs typeface="Times New Roman" panose="02020603050405020304" pitchFamily="18" charset="0"/>
              </a:rPr>
              <a:t> </a:t>
            </a:r>
          </a:p>
          <a:p>
            <a:r>
              <a:rPr lang="en-US" sz="1800" dirty="0">
                <a:latin typeface="Arial" panose="020B0604020202020204" pitchFamily="34" charset="0"/>
                <a:ea typeface="Arial" panose="020B0604020202020204" pitchFamily="34" charset="0"/>
                <a:cs typeface="Times New Roman" panose="02020603050405020304" pitchFamily="18" charset="0"/>
              </a:rPr>
              <a:t>The WG will rewrite the policy with the goal of simplifying the details.</a:t>
            </a:r>
          </a:p>
          <a:p>
            <a:r>
              <a:rPr lang="en-US" sz="1800" dirty="0">
                <a:latin typeface="Arial" panose="020B0604020202020204" pitchFamily="34" charset="0"/>
                <a:ea typeface="Arial" panose="020B0604020202020204" pitchFamily="34" charset="0"/>
                <a:cs typeface="Times New Roman" panose="02020603050405020304" pitchFamily="18" charset="0"/>
              </a:rPr>
              <a:t> </a:t>
            </a:r>
          </a:p>
          <a:p>
            <a:r>
              <a:rPr lang="en-US" sz="1800" dirty="0">
                <a:latin typeface="Arial" panose="020B0604020202020204" pitchFamily="34" charset="0"/>
                <a:ea typeface="Arial" panose="020B0604020202020204" pitchFamily="34" charset="0"/>
                <a:cs typeface="Times New Roman" panose="02020603050405020304" pitchFamily="18" charset="0"/>
              </a:rPr>
              <a:t>The WG is beginning to examine the Overhead Rate to understand how it currently fosters or stifles innovation, collaboration, and/or competition.</a:t>
            </a:r>
          </a:p>
          <a:p>
            <a:r>
              <a:rPr lang="en-US" sz="1800" dirty="0">
                <a:latin typeface="Arial" panose="020B0604020202020204" pitchFamily="34" charset="0"/>
                <a:ea typeface="Arial" panose="020B0604020202020204" pitchFamily="34" charset="0"/>
                <a:cs typeface="Times New Roman" panose="02020603050405020304" pitchFamily="18" charset="0"/>
              </a:rPr>
              <a:t> </a:t>
            </a:r>
          </a:p>
          <a:p>
            <a:r>
              <a:rPr lang="en-US" sz="1800" dirty="0">
                <a:latin typeface="Arial" panose="020B0604020202020204" pitchFamily="34" charset="0"/>
                <a:ea typeface="Arial" panose="020B0604020202020204" pitchFamily="34" charset="0"/>
                <a:cs typeface="Times New Roman" panose="02020603050405020304" pitchFamily="18" charset="0"/>
              </a:rPr>
              <a:t>The WG will seriously examine if the Overhead Rate should be eliminated in an effort to encourage collaboration and to truly function as one budget to foster the one ALA focus.</a:t>
            </a:r>
          </a:p>
          <a:p>
            <a:r>
              <a:rPr lang="en-US" sz="1800" dirty="0">
                <a:latin typeface="Arial" panose="020B0604020202020204" pitchFamily="34" charset="0"/>
                <a:ea typeface="Arial" panose="020B0604020202020204" pitchFamily="34" charset="0"/>
                <a:cs typeface="Times New Roman" panose="02020603050405020304" pitchFamily="18" charset="0"/>
              </a:rPr>
              <a:t> </a:t>
            </a:r>
          </a:p>
          <a:p>
            <a:r>
              <a:rPr lang="en-US" sz="1800" dirty="0">
                <a:latin typeface="Arial" panose="020B0604020202020204" pitchFamily="34" charset="0"/>
                <a:ea typeface="Arial" panose="020B0604020202020204" pitchFamily="34" charset="0"/>
                <a:cs typeface="Times New Roman" panose="02020603050405020304" pitchFamily="18" charset="0"/>
              </a:rPr>
              <a:t>Of central consideration is how to share the supporting/operational costs of ALA as well as funding initiatives that advance ALA’s values.</a:t>
            </a:r>
          </a:p>
          <a:p>
            <a:r>
              <a:rPr lang="en-US" sz="1800" dirty="0">
                <a:latin typeface="Arial" panose="020B0604020202020204" pitchFamily="34" charset="0"/>
                <a:ea typeface="Arial" panose="020B0604020202020204" pitchFamily="34" charset="0"/>
                <a:cs typeface="Times New Roman" panose="02020603050405020304" pitchFamily="18" charset="0"/>
              </a:rPr>
              <a:t> </a:t>
            </a:r>
          </a:p>
          <a:p>
            <a:r>
              <a:rPr lang="en-US" sz="1800" dirty="0">
                <a:latin typeface="Arial" panose="020B0604020202020204" pitchFamily="34" charset="0"/>
                <a:ea typeface="Arial" panose="020B0604020202020204" pitchFamily="34" charset="0"/>
                <a:cs typeface="Times New Roman" panose="02020603050405020304" pitchFamily="18" charset="0"/>
              </a:rPr>
              <a:t>The Roundtable relationship will also be considered possibly recommending inclusion within the Operating Agreement or development of a separate policy.  However, some aspects of a proposed policy would apply overall to ALA.</a:t>
            </a:r>
          </a:p>
          <a:p>
            <a:r>
              <a:rPr lang="en-US" sz="1800" dirty="0">
                <a:latin typeface="Arial" panose="020B0604020202020204" pitchFamily="34" charset="0"/>
                <a:ea typeface="Arial" panose="020B0604020202020204" pitchFamily="34" charset="0"/>
                <a:cs typeface="Times New Roman" panose="02020603050405020304" pitchFamily="18" charset="0"/>
              </a:rPr>
              <a:t> </a:t>
            </a:r>
          </a:p>
          <a:p>
            <a:r>
              <a:rPr lang="en-US" sz="1800" dirty="0">
                <a:latin typeface="Arial" panose="020B0604020202020204" pitchFamily="34" charset="0"/>
                <a:ea typeface="Arial" panose="020B0604020202020204" pitchFamily="34" charset="0"/>
                <a:cs typeface="Times New Roman" panose="02020603050405020304" pitchFamily="18" charset="0"/>
              </a:rPr>
              <a:t>The WG is requesting an extension to its charge with all members continuing the work and gathering member feedback.</a:t>
            </a:r>
          </a:p>
          <a:p>
            <a:endParaRPr lang="en-US" dirty="0"/>
          </a:p>
        </p:txBody>
      </p:sp>
      <p:sp>
        <p:nvSpPr>
          <p:cNvPr id="4" name="Slide Number Placeholder 3"/>
          <p:cNvSpPr>
            <a:spLocks noGrp="1"/>
          </p:cNvSpPr>
          <p:nvPr>
            <p:ph type="sldNum" sz="quarter" idx="5"/>
          </p:nvPr>
        </p:nvSpPr>
        <p:spPr/>
        <p:txBody>
          <a:bodyPr/>
          <a:lstStyle/>
          <a:p>
            <a:fld id="{ABD02313-C728-4672-95A5-B7F651D209D0}" type="slidenum">
              <a:rPr lang="en-US" smtClean="0"/>
              <a:t>12</a:t>
            </a:fld>
            <a:endParaRPr lang="en-US" dirty="0"/>
          </a:p>
        </p:txBody>
      </p:sp>
    </p:spTree>
    <p:extLst>
      <p:ext uri="{BB962C8B-B14F-4D97-AF65-F5344CB8AC3E}">
        <p14:creationId xmlns:p14="http://schemas.microsoft.com/office/powerpoint/2010/main" val="120659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keep this slide – it needs to be updated with the docs/numbers</a:t>
            </a:r>
          </a:p>
        </p:txBody>
      </p:sp>
      <p:sp>
        <p:nvSpPr>
          <p:cNvPr id="4" name="Slide Number Placeholder 3"/>
          <p:cNvSpPr>
            <a:spLocks noGrp="1"/>
          </p:cNvSpPr>
          <p:nvPr>
            <p:ph type="sldNum" sz="quarter" idx="5"/>
          </p:nvPr>
        </p:nvSpPr>
        <p:spPr/>
        <p:txBody>
          <a:bodyPr/>
          <a:lstStyle/>
          <a:p>
            <a:fld id="{ABD02313-C728-4672-95A5-B7F651D209D0}" type="slidenum">
              <a:rPr lang="en-US" smtClean="0"/>
              <a:t>13</a:t>
            </a:fld>
            <a:endParaRPr lang="en-US" dirty="0"/>
          </a:p>
        </p:txBody>
      </p:sp>
    </p:spTree>
    <p:extLst>
      <p:ext uri="{BB962C8B-B14F-4D97-AF65-F5344CB8AC3E}">
        <p14:creationId xmlns:p14="http://schemas.microsoft.com/office/powerpoint/2010/main" val="30630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2</a:t>
            </a:fld>
            <a:endParaRPr lang="en-US" dirty="0"/>
          </a:p>
        </p:txBody>
      </p:sp>
    </p:spTree>
    <p:extLst>
      <p:ext uri="{BB962C8B-B14F-4D97-AF65-F5344CB8AC3E}">
        <p14:creationId xmlns:p14="http://schemas.microsoft.com/office/powerpoint/2010/main" val="145605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3</a:t>
            </a:fld>
            <a:endParaRPr lang="en-US" dirty="0"/>
          </a:p>
        </p:txBody>
      </p:sp>
    </p:spTree>
    <p:extLst>
      <p:ext uri="{BB962C8B-B14F-4D97-AF65-F5344CB8AC3E}">
        <p14:creationId xmlns:p14="http://schemas.microsoft.com/office/powerpoint/2010/main" val="246217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4</a:t>
            </a:fld>
            <a:endParaRPr lang="en-US" dirty="0"/>
          </a:p>
        </p:txBody>
      </p:sp>
    </p:spTree>
    <p:extLst>
      <p:ext uri="{BB962C8B-B14F-4D97-AF65-F5344CB8AC3E}">
        <p14:creationId xmlns:p14="http://schemas.microsoft.com/office/powerpoint/2010/main" val="6377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review of the draft FY22 budget.  </a:t>
            </a:r>
          </a:p>
          <a:p>
            <a:r>
              <a:rPr lang="en-US" dirty="0"/>
              <a:t>BARC, Finance &amp; Audit, and the Executive Board reviewed the 1</a:t>
            </a:r>
            <a:r>
              <a:rPr lang="en-US" baseline="30000" dirty="0"/>
              <a:t>st</a:t>
            </a:r>
            <a:r>
              <a:rPr lang="en-US" dirty="0"/>
              <a:t> draft in April</a:t>
            </a:r>
          </a:p>
          <a:p>
            <a:r>
              <a:rPr lang="en-US" dirty="0"/>
              <a:t>This meeting will be the second look at the FY22 budget.</a:t>
            </a:r>
          </a:p>
          <a:p>
            <a:r>
              <a:rPr lang="en-US" dirty="0"/>
              <a:t>We will also look at the Annual Estimates of Income with the goal to set the budgetary ceiling for ALA.  BARC, F&amp;A, and the Executive Board will consider this as well and bring to Council for their approval.</a:t>
            </a:r>
          </a:p>
          <a:p>
            <a:r>
              <a:rPr lang="en-US" dirty="0"/>
              <a:t>Of note, during April, BARC, F&amp;A, and the Executive Board provide some guidance for ALA management as work continued on the FY22 budget process.</a:t>
            </a:r>
          </a:p>
          <a:p>
            <a:r>
              <a:rPr lang="en-US" dirty="0"/>
              <a:t>Next slide…</a:t>
            </a:r>
          </a:p>
        </p:txBody>
      </p:sp>
      <p:sp>
        <p:nvSpPr>
          <p:cNvPr id="4" name="Slide Number Placeholder 3"/>
          <p:cNvSpPr>
            <a:spLocks noGrp="1"/>
          </p:cNvSpPr>
          <p:nvPr>
            <p:ph type="sldNum" sz="quarter" idx="5"/>
          </p:nvPr>
        </p:nvSpPr>
        <p:spPr/>
        <p:txBody>
          <a:bodyPr/>
          <a:lstStyle/>
          <a:p>
            <a:fld id="{ABD02313-C728-4672-95A5-B7F651D209D0}" type="slidenum">
              <a:rPr lang="en-US" smtClean="0"/>
              <a:t>5</a:t>
            </a:fld>
            <a:endParaRPr lang="en-US" dirty="0"/>
          </a:p>
        </p:txBody>
      </p:sp>
    </p:spTree>
    <p:extLst>
      <p:ext uri="{BB962C8B-B14F-4D97-AF65-F5344CB8AC3E}">
        <p14:creationId xmlns:p14="http://schemas.microsoft.com/office/powerpoint/2010/main" val="60636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6</a:t>
            </a:fld>
            <a:endParaRPr lang="en-US" dirty="0"/>
          </a:p>
        </p:txBody>
      </p:sp>
    </p:spTree>
    <p:extLst>
      <p:ext uri="{BB962C8B-B14F-4D97-AF65-F5344CB8AC3E}">
        <p14:creationId xmlns:p14="http://schemas.microsoft.com/office/powerpoint/2010/main" val="184786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7</a:t>
            </a:fld>
            <a:endParaRPr lang="en-US" dirty="0"/>
          </a:p>
        </p:txBody>
      </p:sp>
    </p:spTree>
    <p:extLst>
      <p:ext uri="{BB962C8B-B14F-4D97-AF65-F5344CB8AC3E}">
        <p14:creationId xmlns:p14="http://schemas.microsoft.com/office/powerpoint/2010/main" val="344228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D02313-C728-4672-95A5-B7F651D209D0}" type="slidenum">
              <a:rPr lang="en-US" smtClean="0"/>
              <a:t>8</a:t>
            </a:fld>
            <a:endParaRPr lang="en-US" dirty="0"/>
          </a:p>
        </p:txBody>
      </p:sp>
    </p:spTree>
    <p:extLst>
      <p:ext uri="{BB962C8B-B14F-4D97-AF65-F5344CB8AC3E}">
        <p14:creationId xmlns:p14="http://schemas.microsoft.com/office/powerpoint/2010/main" val="305605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estimate of income represents the net assets of the association as a whole and the estimated revenue for FY 22.  The annual estimate of income is defined in ALA bylaws as the net assets of the association plus the anticipated revenue for the upcoming fiscal year.   </a:t>
            </a:r>
          </a:p>
          <a:p>
            <a:endParaRPr lang="en-US" dirty="0"/>
          </a:p>
          <a:p>
            <a:r>
              <a:rPr lang="en-US" dirty="0"/>
              <a:t>The annual estimate represents how much money the association could spend.   It is far beyond what will be spent in FY 22  based on the revenue and net assets just over $73M</a:t>
            </a:r>
            <a:endParaRPr lang="en-US" strike="sngStrike" dirty="0"/>
          </a:p>
          <a:p>
            <a:endParaRPr lang="en-US" dirty="0"/>
          </a:p>
        </p:txBody>
      </p:sp>
      <p:sp>
        <p:nvSpPr>
          <p:cNvPr id="4" name="Slide Number Placeholder 3"/>
          <p:cNvSpPr>
            <a:spLocks noGrp="1"/>
          </p:cNvSpPr>
          <p:nvPr>
            <p:ph type="sldNum" sz="quarter" idx="5"/>
          </p:nvPr>
        </p:nvSpPr>
        <p:spPr/>
        <p:txBody>
          <a:bodyPr/>
          <a:lstStyle/>
          <a:p>
            <a:fld id="{ABD02313-C728-4672-95A5-B7F651D209D0}" type="slidenum">
              <a:rPr lang="en-US" smtClean="0"/>
              <a:t>9</a:t>
            </a:fld>
            <a:endParaRPr lang="en-US" dirty="0"/>
          </a:p>
        </p:txBody>
      </p:sp>
    </p:spTree>
    <p:extLst>
      <p:ext uri="{BB962C8B-B14F-4D97-AF65-F5344CB8AC3E}">
        <p14:creationId xmlns:p14="http://schemas.microsoft.com/office/powerpoint/2010/main" val="3852316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133600"/>
          </a:xfrm>
        </p:spPr>
        <p:txBody>
          <a:bodyPr anchor="b" anchorCtr="0">
            <a:noAutofit/>
          </a:bodyPr>
          <a:lstStyle>
            <a:lvl1pPr>
              <a:defRPr sz="6600"/>
            </a:lvl1pPr>
          </a:lstStyle>
          <a:p>
            <a:r>
              <a:rPr lang="en-US" dirty="0"/>
              <a:t>Click to edit Master title style</a:t>
            </a:r>
          </a:p>
        </p:txBody>
      </p:sp>
      <p:sp>
        <p:nvSpPr>
          <p:cNvPr id="3" name="Subtitle 2"/>
          <p:cNvSpPr>
            <a:spLocks noGrp="1"/>
          </p:cNvSpPr>
          <p:nvPr>
            <p:ph type="subTitle" idx="1"/>
          </p:nvPr>
        </p:nvSpPr>
        <p:spPr>
          <a:xfrm>
            <a:off x="1371600" y="41148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7C879C-F384-4064-8998-67F2736CCB2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07C879C-F384-4064-8998-67F2736CCB2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07C879C-F384-4064-8998-67F2736CCB2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07C879C-F384-4064-8998-67F2736CCB2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b">
            <a:normAutofit/>
          </a:bodyPr>
          <a:lstStyle>
            <a:lvl1pPr algn="l">
              <a:defRPr sz="32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7C879C-F384-4064-8998-67F2736CCB2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98D91-C8C3-4A75-9A74-3B2ACABE653E}"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7C879C-F384-4064-8998-67F2736CCB2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98D91-C8C3-4A75-9A74-3B2ACABE653E}" type="datetimeFigureOut">
              <a:rPr lang="en-US" smtClean="0"/>
              <a:t>6/22/2021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800" b="1" kern="1200">
          <a:solidFill>
            <a:srgbClr val="0070C0"/>
          </a:solidFill>
          <a:latin typeface="Adobe Garamond Pro" pitchFamily="18" charset="0"/>
          <a:ea typeface="+mj-ea"/>
          <a:cs typeface="+mj-cs"/>
        </a:defRPr>
      </a:lvl1pPr>
    </p:titleStyle>
    <p:bodyStyle>
      <a:lvl1pPr marL="342900" indent="-342900" algn="l" defTabSz="914400" rtl="0" eaLnBrk="1" latinLnBrk="0" hangingPunct="1">
        <a:spcBef>
          <a:spcPct val="20000"/>
        </a:spcBef>
        <a:buClr>
          <a:srgbClr val="FF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0000"/>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a.org/aboutala/sites/ala.org.aboutala/files/content/governance/ExecutiveBoard/20202021Docs/BARC%20%233.28%20EBD%20%233.28%20FY22%20Budget.xlsx" TargetMode="External"/><Relationship Id="rId7" Type="http://schemas.openxmlformats.org/officeDocument/2006/relationships/hyperlink" Target="http://www.ala.org/aboutala/treasurersp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peratingagreement.ala.org/" TargetMode="External"/><Relationship Id="rId5" Type="http://schemas.openxmlformats.org/officeDocument/2006/relationships/hyperlink" Target="https://www.ala.org/aboutala/sites/ala.org.aboutala/files/content/ALA%20CD%2036%20ALA%205-Year%20Pivot%20Stretgy%20Update.pdf" TargetMode="External"/><Relationship Id="rId4" Type="http://schemas.openxmlformats.org/officeDocument/2006/relationships/hyperlink" Target="https://www.ala.org/aboutala/sites/ala.org.aboutala/files/content/governance/ExecutiveBoard/20202021Docs/EBD%203.32%20BARC%203.32%20Draft%205-Year%20Financial%20Plan%20FY22-26%20AC%202021%20v1.xls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0" lang="en-US" sz="4400" b="0"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cs typeface="+mj-cs"/>
              </a:rPr>
              <a:t>Treasurer’s Report</a:t>
            </a:r>
            <a:br>
              <a:rPr kumimoji="0" lang="en-US" sz="4400" b="0"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cs typeface="+mj-cs"/>
              </a:rPr>
            </a:br>
            <a:r>
              <a:rPr kumimoji="0" lang="en-US" sz="4400" b="0"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cs typeface="+mj-cs"/>
              </a:rPr>
              <a:t>Membership Information Session and Virtual Membership Meeting</a:t>
            </a:r>
            <a:endParaRPr lang="en-US" dirty="0"/>
          </a:p>
        </p:txBody>
      </p:sp>
      <p:sp>
        <p:nvSpPr>
          <p:cNvPr id="3" name="Subtitle 2"/>
          <p:cNvSpPr>
            <a:spLocks noGrp="1"/>
          </p:cNvSpPr>
          <p:nvPr>
            <p:ph type="subTitle" idx="1"/>
          </p:nvPr>
        </p:nvSpPr>
        <p:spPr>
          <a:xfrm>
            <a:off x="1371600" y="4495800"/>
            <a:ext cx="6400800" cy="1600200"/>
          </a:xfrm>
        </p:spPr>
        <p:txBody>
          <a:bodyPr>
            <a:normAutofit fontScale="92500" lnSpcReduction="10000"/>
          </a:bodyPr>
          <a:lstStyle/>
          <a:p>
            <a:r>
              <a:rPr lang="en-US" dirty="0"/>
              <a:t>Sunday, June 27, 2021</a:t>
            </a:r>
          </a:p>
          <a:p>
            <a:r>
              <a:rPr lang="en-US" dirty="0"/>
              <a:t>2021 ALA Virtual Annual Conference</a:t>
            </a:r>
          </a:p>
          <a:p>
            <a:r>
              <a:rPr lang="en-US" dirty="0"/>
              <a:t>Maggie Farrell, ALA Treasurer</a:t>
            </a:r>
          </a:p>
        </p:txBody>
      </p:sp>
      <p:sp>
        <p:nvSpPr>
          <p:cNvPr id="4" name="TextBox 3">
            <a:extLst>
              <a:ext uri="{FF2B5EF4-FFF2-40B4-BE49-F238E27FC236}">
                <a16:creationId xmlns:a16="http://schemas.microsoft.com/office/drawing/2014/main" id="{608790BE-BF3B-45A7-B46E-15065AF92CE2}"/>
              </a:ext>
            </a:extLst>
          </p:cNvPr>
          <p:cNvSpPr txBox="1"/>
          <p:nvPr/>
        </p:nvSpPr>
        <p:spPr>
          <a:xfrm>
            <a:off x="4419600" y="300335"/>
            <a:ext cx="4299575" cy="923330"/>
          </a:xfrm>
          <a:prstGeom prst="rect">
            <a:avLst/>
          </a:prstGeom>
          <a:noFill/>
        </p:spPr>
        <p:txBody>
          <a:bodyPr wrap="none" rtlCol="0">
            <a:spAutoFit/>
          </a:bodyPr>
          <a:lstStyle/>
          <a:p>
            <a:pPr marL="0" marR="0" algn="r">
              <a:spcBef>
                <a:spcPts val="0"/>
              </a:spcBef>
              <a:spcAft>
                <a:spcPts val="0"/>
              </a:spcAft>
            </a:pPr>
            <a:r>
              <a:rPr lang="en-US" sz="1800" b="1" dirty="0">
                <a:solidFill>
                  <a:srgbClr val="000000"/>
                </a:solidFill>
                <a:effectLst/>
                <a:latin typeface="Century Gothic" panose="020B0502020202020204" pitchFamily="34" charset="0"/>
                <a:ea typeface="Calibri" panose="020F0502020204030204" pitchFamily="34" charset="0"/>
                <a:cs typeface="Garamond" panose="02020404030301010803" pitchFamily="18" charset="0"/>
              </a:rPr>
              <a:t>2020-2021 ALA CD# 13.2</a:t>
            </a:r>
            <a:endParaRPr lang="en-US" sz="18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pPr marL="0" marR="0" algn="r">
              <a:spcBef>
                <a:spcPts val="0"/>
              </a:spcBef>
              <a:spcAft>
                <a:spcPts val="0"/>
              </a:spcAft>
            </a:pPr>
            <a:r>
              <a:rPr lang="en-US" sz="1800" b="1" dirty="0">
                <a:solidFill>
                  <a:srgbClr val="000000"/>
                </a:solidFill>
                <a:effectLst/>
                <a:latin typeface="Century Gothic" panose="020B0502020202020204" pitchFamily="34" charset="0"/>
                <a:ea typeface="Calibri" panose="020F0502020204030204" pitchFamily="34" charset="0"/>
                <a:cs typeface="Garamond" panose="02020404030301010803" pitchFamily="18" charset="0"/>
              </a:rPr>
              <a:t>2021 ALA Virtual Annual Conference </a:t>
            </a:r>
            <a:endParaRPr lang="en-US" sz="18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C195-561F-4143-B19F-C701CBEA56B5}"/>
              </a:ext>
            </a:extLst>
          </p:cNvPr>
          <p:cNvSpPr>
            <a:spLocks noGrp="1"/>
          </p:cNvSpPr>
          <p:nvPr>
            <p:ph type="title"/>
          </p:nvPr>
        </p:nvSpPr>
        <p:spPr>
          <a:xfrm>
            <a:off x="822960" y="1072203"/>
            <a:ext cx="7543800" cy="887984"/>
          </a:xfrm>
        </p:spPr>
        <p:txBody>
          <a:bodyPr>
            <a:normAutofit fontScale="90000"/>
          </a:bodyPr>
          <a:lstStyle/>
          <a:p>
            <a:r>
              <a:rPr lang="en-US" dirty="0">
                <a:latin typeface="Bell MT" panose="02020503060305020303" pitchFamily="18" charset="0"/>
              </a:rPr>
              <a:t>Draft Five Year Financial Plan</a:t>
            </a:r>
          </a:p>
        </p:txBody>
      </p:sp>
      <p:sp>
        <p:nvSpPr>
          <p:cNvPr id="4" name="Slide Number Placeholder 3">
            <a:extLst>
              <a:ext uri="{FF2B5EF4-FFF2-40B4-BE49-F238E27FC236}">
                <a16:creationId xmlns:a16="http://schemas.microsoft.com/office/drawing/2014/main" id="{0FBFD5B5-21A6-4DA0-98DA-3F68F18291BE}"/>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10</a:t>
            </a:fld>
            <a:endParaRPr lang="en-US" dirty="0"/>
          </a:p>
        </p:txBody>
      </p:sp>
      <p:sp>
        <p:nvSpPr>
          <p:cNvPr id="6" name="Content Placeholder 5">
            <a:extLst>
              <a:ext uri="{FF2B5EF4-FFF2-40B4-BE49-F238E27FC236}">
                <a16:creationId xmlns:a16="http://schemas.microsoft.com/office/drawing/2014/main" id="{8433ED00-34D9-4C0E-9AF5-183B174E1744}"/>
              </a:ext>
            </a:extLst>
          </p:cNvPr>
          <p:cNvSpPr>
            <a:spLocks noGrp="1"/>
          </p:cNvSpPr>
          <p:nvPr>
            <p:ph idx="1"/>
          </p:nvPr>
        </p:nvSpPr>
        <p:spPr>
          <a:xfrm>
            <a:off x="800100" y="2255690"/>
            <a:ext cx="7543800" cy="3017520"/>
          </a:xfrm>
        </p:spPr>
        <p:txBody>
          <a:bodyPr>
            <a:normAutofit lnSpcReduction="10000"/>
          </a:bodyPr>
          <a:lstStyle/>
          <a:p>
            <a:pPr>
              <a:buFont typeface="Wingdings" panose="05000000000000000000" pitchFamily="2" charset="2"/>
              <a:buChar char="§"/>
            </a:pPr>
            <a:r>
              <a:rPr lang="en-US" sz="2100" dirty="0">
                <a:latin typeface="Bell MT" panose="02020503060305020303" pitchFamily="18" charset="0"/>
              </a:rPr>
              <a:t>Increase and retain membership inc. stakeholders and partners</a:t>
            </a:r>
          </a:p>
          <a:p>
            <a:pPr>
              <a:buFont typeface="Wingdings" panose="05000000000000000000" pitchFamily="2" charset="2"/>
              <a:buChar char="§"/>
            </a:pPr>
            <a:r>
              <a:rPr lang="en-US" sz="2100" dirty="0">
                <a:latin typeface="Bell MT" panose="02020503060305020303" pitchFamily="18" charset="0"/>
              </a:rPr>
              <a:t>Diversify and increase revenue streams</a:t>
            </a:r>
          </a:p>
          <a:p>
            <a:pPr>
              <a:buFont typeface="Wingdings" panose="05000000000000000000" pitchFamily="2" charset="2"/>
              <a:buChar char="§"/>
            </a:pPr>
            <a:r>
              <a:rPr lang="en-US" sz="2100" dirty="0">
                <a:latin typeface="Bell MT" panose="02020503060305020303" pitchFamily="18" charset="0"/>
              </a:rPr>
              <a:t>Continuing Education – increase and coordinate</a:t>
            </a:r>
          </a:p>
          <a:p>
            <a:pPr>
              <a:buFont typeface="Wingdings" panose="05000000000000000000" pitchFamily="2" charset="2"/>
              <a:buChar char="§"/>
            </a:pPr>
            <a:r>
              <a:rPr lang="en-US" sz="2100" dirty="0">
                <a:latin typeface="Bell MT" panose="02020503060305020303" pitchFamily="18" charset="0"/>
              </a:rPr>
              <a:t>Examine conferences</a:t>
            </a:r>
          </a:p>
          <a:p>
            <a:pPr>
              <a:buFont typeface="Wingdings" panose="05000000000000000000" pitchFamily="2" charset="2"/>
              <a:buChar char="§"/>
            </a:pPr>
            <a:r>
              <a:rPr lang="en-US" sz="2100" dirty="0">
                <a:latin typeface="Bell MT" panose="02020503060305020303" pitchFamily="18" charset="0"/>
              </a:rPr>
              <a:t>Streamline and align internal operations</a:t>
            </a:r>
          </a:p>
          <a:p>
            <a:pPr>
              <a:buFont typeface="Wingdings" panose="05000000000000000000" pitchFamily="2" charset="2"/>
              <a:buChar char="§"/>
            </a:pPr>
            <a:r>
              <a:rPr lang="en-US" sz="2100" dirty="0">
                <a:latin typeface="Bell MT" panose="02020503060305020303" pitchFamily="18" charset="0"/>
              </a:rPr>
              <a:t>Benchmarking</a:t>
            </a:r>
          </a:p>
          <a:p>
            <a:pPr marL="0" indent="0">
              <a:buNone/>
            </a:pPr>
            <a:endParaRPr lang="en-US" sz="2100" dirty="0">
              <a:latin typeface="Bell MT" panose="02020503060305020303" pitchFamily="18" charset="0"/>
            </a:endParaRPr>
          </a:p>
          <a:p>
            <a:pPr marL="0" indent="0">
              <a:buNone/>
            </a:pPr>
            <a:r>
              <a:rPr lang="en-US" sz="2000" dirty="0"/>
              <a:t>EBD#3.32</a:t>
            </a:r>
          </a:p>
          <a:p>
            <a:pPr marL="0" indent="0">
              <a:buNone/>
            </a:pPr>
            <a:endParaRPr lang="en-US" sz="2100" dirty="0">
              <a:latin typeface="Bell MT" panose="02020503060305020303" pitchFamily="18" charset="0"/>
            </a:endParaRPr>
          </a:p>
          <a:p>
            <a:pPr>
              <a:buFont typeface="Wingdings" panose="05000000000000000000" pitchFamily="2" charset="2"/>
              <a:buChar char="§"/>
            </a:pPr>
            <a:endParaRPr lang="en-US" sz="1800" dirty="0">
              <a:latin typeface="Bell MT" panose="02020503060305020303" pitchFamily="18" charset="0"/>
            </a:endParaRPr>
          </a:p>
        </p:txBody>
      </p:sp>
    </p:spTree>
    <p:extLst>
      <p:ext uri="{BB962C8B-B14F-4D97-AF65-F5344CB8AC3E}">
        <p14:creationId xmlns:p14="http://schemas.microsoft.com/office/powerpoint/2010/main" val="2235406196"/>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26B3-283F-4C11-9330-03B12EBB144F}"/>
              </a:ext>
            </a:extLst>
          </p:cNvPr>
          <p:cNvSpPr>
            <a:spLocks noGrp="1"/>
          </p:cNvSpPr>
          <p:nvPr>
            <p:ph type="title"/>
          </p:nvPr>
        </p:nvSpPr>
        <p:spPr/>
        <p:txBody>
          <a:bodyPr/>
          <a:lstStyle/>
          <a:p>
            <a:r>
              <a:rPr lang="en-US" dirty="0"/>
              <a:t>FY20 Audit Update</a:t>
            </a:r>
          </a:p>
        </p:txBody>
      </p:sp>
      <p:sp>
        <p:nvSpPr>
          <p:cNvPr id="3" name="Content Placeholder 2">
            <a:extLst>
              <a:ext uri="{FF2B5EF4-FFF2-40B4-BE49-F238E27FC236}">
                <a16:creationId xmlns:a16="http://schemas.microsoft.com/office/drawing/2014/main" id="{6B8727DE-0CAE-498E-9592-CC8543F7F889}"/>
              </a:ext>
            </a:extLst>
          </p:cNvPr>
          <p:cNvSpPr>
            <a:spLocks noGrp="1"/>
          </p:cNvSpPr>
          <p:nvPr>
            <p:ph idx="1"/>
          </p:nvPr>
        </p:nvSpPr>
        <p:spPr/>
        <p:txBody>
          <a:bodyPr/>
          <a:lstStyle/>
          <a:p>
            <a:r>
              <a:rPr lang="en-US" dirty="0"/>
              <a:t>FY20 Budget completed</a:t>
            </a:r>
          </a:p>
          <a:p>
            <a:r>
              <a:rPr lang="en-US" dirty="0"/>
              <a:t>Annual Audit currently underway</a:t>
            </a:r>
          </a:p>
        </p:txBody>
      </p:sp>
    </p:spTree>
    <p:extLst>
      <p:ext uri="{BB962C8B-B14F-4D97-AF65-F5344CB8AC3E}">
        <p14:creationId xmlns:p14="http://schemas.microsoft.com/office/powerpoint/2010/main" val="210800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24AC-AACE-40A6-B223-CFA387DEEDA7}"/>
              </a:ext>
            </a:extLst>
          </p:cNvPr>
          <p:cNvSpPr>
            <a:spLocks noGrp="1"/>
          </p:cNvSpPr>
          <p:nvPr>
            <p:ph type="title"/>
          </p:nvPr>
        </p:nvSpPr>
        <p:spPr/>
        <p:txBody>
          <a:bodyPr>
            <a:normAutofit fontScale="90000"/>
          </a:bodyPr>
          <a:lstStyle/>
          <a:p>
            <a:r>
              <a:rPr lang="en-US" dirty="0"/>
              <a:t>Operating Agreement WG Update</a:t>
            </a:r>
          </a:p>
        </p:txBody>
      </p:sp>
      <p:sp>
        <p:nvSpPr>
          <p:cNvPr id="3" name="Content Placeholder 2">
            <a:extLst>
              <a:ext uri="{FF2B5EF4-FFF2-40B4-BE49-F238E27FC236}">
                <a16:creationId xmlns:a16="http://schemas.microsoft.com/office/drawing/2014/main" id="{F99F1C79-B441-48FB-BAB2-97D03C3F0D55}"/>
              </a:ext>
            </a:extLst>
          </p:cNvPr>
          <p:cNvSpPr>
            <a:spLocks noGrp="1"/>
          </p:cNvSpPr>
          <p:nvPr>
            <p:ph idx="1"/>
          </p:nvPr>
        </p:nvSpPr>
        <p:spPr>
          <a:xfrm>
            <a:off x="457200" y="1371600"/>
            <a:ext cx="8534400" cy="4953000"/>
          </a:xfrm>
        </p:spPr>
        <p:txBody>
          <a:bodyPr>
            <a:normAutofit fontScale="85000" lnSpcReduction="10000"/>
          </a:bodyPr>
          <a:lstStyle/>
          <a:p>
            <a:pPr>
              <a:lnSpc>
                <a:spcPct val="150000"/>
              </a:lnSpc>
            </a:pPr>
            <a:r>
              <a:rPr lang="en-US" sz="2400" dirty="0"/>
              <a:t>EBD#10.15</a:t>
            </a:r>
          </a:p>
          <a:p>
            <a:pPr>
              <a:lnSpc>
                <a:spcPct val="150000"/>
              </a:lnSpc>
            </a:pPr>
            <a:r>
              <a:rPr lang="en-US" sz="2400" dirty="0"/>
              <a:t>Relationship between ALA and Divisions</a:t>
            </a:r>
          </a:p>
          <a:p>
            <a:pPr>
              <a:lnSpc>
                <a:spcPct val="150000"/>
              </a:lnSpc>
            </a:pPr>
            <a:r>
              <a:rPr lang="en-US" sz="2400" dirty="0"/>
              <a:t>Last revision – 1989</a:t>
            </a:r>
          </a:p>
          <a:p>
            <a:pPr>
              <a:lnSpc>
                <a:spcPct val="150000"/>
              </a:lnSpc>
            </a:pPr>
            <a:r>
              <a:rPr lang="en-US" sz="2400" dirty="0"/>
              <a:t>Focus on our unity and strengths</a:t>
            </a:r>
          </a:p>
          <a:p>
            <a:pPr>
              <a:lnSpc>
                <a:spcPct val="150000"/>
              </a:lnSpc>
            </a:pPr>
            <a:r>
              <a:rPr lang="en-US" sz="2400" dirty="0"/>
              <a:t>Facilitate collaboration and innovation</a:t>
            </a:r>
          </a:p>
          <a:p>
            <a:pPr>
              <a:lnSpc>
                <a:spcPct val="150000"/>
              </a:lnSpc>
            </a:pPr>
            <a:r>
              <a:rPr lang="en-US" sz="2400" dirty="0"/>
              <a:t>Members always the core</a:t>
            </a:r>
          </a:p>
          <a:p>
            <a:pPr>
              <a:lnSpc>
                <a:spcPct val="150000"/>
              </a:lnSpc>
            </a:pPr>
            <a:r>
              <a:rPr lang="en-US" sz="2400" dirty="0"/>
              <a:t>Support shared operations and values</a:t>
            </a:r>
          </a:p>
          <a:p>
            <a:pPr>
              <a:lnSpc>
                <a:spcPct val="150000"/>
              </a:lnSpc>
            </a:pPr>
            <a:r>
              <a:rPr lang="en-US" sz="2400" dirty="0"/>
              <a:t>Role of the Overhead Rate</a:t>
            </a:r>
          </a:p>
          <a:p>
            <a:pPr>
              <a:lnSpc>
                <a:spcPct val="150000"/>
              </a:lnSpc>
            </a:pPr>
            <a:r>
              <a:rPr lang="en-US" sz="2400" dirty="0"/>
              <a:t>Future consideration of Roundtable relationship</a:t>
            </a:r>
          </a:p>
          <a:p>
            <a:pPr>
              <a:lnSpc>
                <a:spcPct val="150000"/>
              </a:lnSpc>
            </a:pPr>
            <a:r>
              <a:rPr lang="en-US" sz="2400" dirty="0"/>
              <a:t>Request to extend Work Group for one additional year</a:t>
            </a:r>
            <a:endParaRPr lang="en-US" dirty="0"/>
          </a:p>
          <a:p>
            <a:endParaRPr lang="en-US" dirty="0"/>
          </a:p>
        </p:txBody>
      </p:sp>
    </p:spTree>
    <p:extLst>
      <p:ext uri="{BB962C8B-B14F-4D97-AF65-F5344CB8AC3E}">
        <p14:creationId xmlns:p14="http://schemas.microsoft.com/office/powerpoint/2010/main" val="87122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D599-D579-431A-92BB-A503ECC631D9}"/>
              </a:ext>
            </a:extLst>
          </p:cNvPr>
          <p:cNvSpPr>
            <a:spLocks noGrp="1"/>
          </p:cNvSpPr>
          <p:nvPr>
            <p:ph type="title"/>
          </p:nvPr>
        </p:nvSpPr>
        <p:spPr>
          <a:xfrm>
            <a:off x="822960" y="152401"/>
            <a:ext cx="7543800" cy="1219200"/>
          </a:xfrm>
        </p:spPr>
        <p:txBody>
          <a:bodyPr>
            <a:normAutofit/>
          </a:bodyPr>
          <a:lstStyle/>
          <a:p>
            <a:r>
              <a:rPr lang="en-US" dirty="0">
                <a:latin typeface="Bell MT" panose="02020503060305020303" pitchFamily="18" charset="0"/>
              </a:rPr>
              <a:t>Discussion</a:t>
            </a:r>
          </a:p>
        </p:txBody>
      </p:sp>
      <p:sp>
        <p:nvSpPr>
          <p:cNvPr id="4" name="Slide Number Placeholder 3">
            <a:extLst>
              <a:ext uri="{FF2B5EF4-FFF2-40B4-BE49-F238E27FC236}">
                <a16:creationId xmlns:a16="http://schemas.microsoft.com/office/drawing/2014/main" id="{F21D3EE3-3113-4F90-9172-E76D0CB7AB02}"/>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D57F1E4F-1CFF-5643-939E-217C01CDF565}" type="slidenum">
              <a:rPr lang="en-US" smtClean="0"/>
              <a:pPr>
                <a:spcAft>
                  <a:spcPts val="450"/>
                </a:spcAft>
              </a:pPr>
              <a:t>13</a:t>
            </a:fld>
            <a:endParaRPr lang="en-US" dirty="0"/>
          </a:p>
        </p:txBody>
      </p:sp>
      <p:sp>
        <p:nvSpPr>
          <p:cNvPr id="5" name="Content Placeholder 4">
            <a:extLst>
              <a:ext uri="{FF2B5EF4-FFF2-40B4-BE49-F238E27FC236}">
                <a16:creationId xmlns:a16="http://schemas.microsoft.com/office/drawing/2014/main" id="{B249C66B-3BD8-4EF6-AC2A-A295B7A7F151}"/>
              </a:ext>
            </a:extLst>
          </p:cNvPr>
          <p:cNvSpPr>
            <a:spLocks noGrp="1"/>
          </p:cNvSpPr>
          <p:nvPr>
            <p:ph idx="1"/>
          </p:nvPr>
        </p:nvSpPr>
        <p:spPr/>
        <p:txBody>
          <a:bodyPr/>
          <a:lstStyle/>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Handy List of References:</a:t>
            </a:r>
          </a:p>
          <a:p>
            <a:pPr marL="0" marR="0" indent="0">
              <a:spcBef>
                <a:spcPts val="0"/>
              </a:spcBef>
              <a:spcAft>
                <a:spcPts val="0"/>
              </a:spcAft>
              <a:buNone/>
            </a:pPr>
            <a:endParaRPr lang="en-US" sz="1800" dirty="0">
              <a:ea typeface="Arial" panose="020B060402020202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Draft FY22 Budget – EBD#3.28</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indent="0">
              <a:spcBef>
                <a:spcPts val="0"/>
              </a:spcBef>
              <a:spcAft>
                <a:spcPts val="0"/>
              </a:spcAft>
              <a:buNone/>
            </a:pPr>
            <a:r>
              <a:rPr lang="en-US"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Draft Five Year Financial Plan – EBD#3.32</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indent="0">
              <a:spcBef>
                <a:spcPts val="0"/>
              </a:spcBef>
              <a:spcAft>
                <a:spcPts val="0"/>
              </a:spcAft>
              <a:buNone/>
            </a:pPr>
            <a:r>
              <a:rPr lang="en-US"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5"/>
              </a:rPr>
              <a:t>Pivot Plan – CD#36</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indent="0">
              <a:spcBef>
                <a:spcPts val="0"/>
              </a:spcBef>
              <a:spcAft>
                <a:spcPts val="0"/>
              </a:spcAft>
              <a:buNone/>
            </a:pPr>
            <a:r>
              <a:rPr lang="en-US"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6"/>
              </a:rPr>
              <a:t>Operating Agreement Work Group website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indent="0">
              <a:spcBef>
                <a:spcPts val="0"/>
              </a:spcBef>
              <a:spcAft>
                <a:spcPts val="0"/>
              </a:spcAft>
              <a:buNone/>
            </a:pPr>
            <a:r>
              <a:rPr lang="en-US"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7"/>
              </a:rPr>
              <a:t>ALA Treasurer’s Page </a:t>
            </a:r>
            <a:r>
              <a:rPr lang="en-US" sz="1800" dirty="0">
                <a:effectLst/>
                <a:latin typeface="Arial" panose="020B0604020202020204" pitchFamily="34" charset="0"/>
                <a:ea typeface="Arial" panose="020B0604020202020204" pitchFamily="34" charset="0"/>
                <a:cs typeface="Times New Roman" panose="02020603050405020304" pitchFamily="18" charset="0"/>
              </a:rPr>
              <a:t>inc. Financial Learning Series</a:t>
            </a:r>
          </a:p>
          <a:p>
            <a:pPr marL="0" indent="0">
              <a:buNone/>
            </a:pPr>
            <a:endParaRPr lang="en-US" dirty="0"/>
          </a:p>
        </p:txBody>
      </p:sp>
    </p:spTree>
    <p:extLst>
      <p:ext uri="{BB962C8B-B14F-4D97-AF65-F5344CB8AC3E}">
        <p14:creationId xmlns:p14="http://schemas.microsoft.com/office/powerpoint/2010/main" val="372633368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72E2-0EA7-4177-BFB0-384ABE537740}"/>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C8691E47-F7CA-439D-A5D3-42FAD09F436F}"/>
              </a:ext>
            </a:extLst>
          </p:cNvPr>
          <p:cNvSpPr>
            <a:spLocks noGrp="1"/>
          </p:cNvSpPr>
          <p:nvPr>
            <p:ph idx="1"/>
          </p:nvPr>
        </p:nvSpPr>
        <p:spPr>
          <a:xfrm>
            <a:off x="457200" y="1417638"/>
            <a:ext cx="8229600" cy="4708525"/>
          </a:xfrm>
        </p:spPr>
        <p:txBody>
          <a:bodyPr>
            <a:normAutofit/>
          </a:bodyPr>
          <a:lstStyle/>
          <a:p>
            <a:r>
              <a:rPr lang="en-US" sz="2800" dirty="0"/>
              <a:t>Membership Value</a:t>
            </a:r>
          </a:p>
          <a:p>
            <a:r>
              <a:rPr lang="en-US" sz="2800" dirty="0"/>
              <a:t>Preliminary FY22 Budget Timetable</a:t>
            </a:r>
          </a:p>
          <a:p>
            <a:pPr lvl="1"/>
            <a:r>
              <a:rPr lang="en-US" dirty="0"/>
              <a:t>Budget Directives</a:t>
            </a:r>
          </a:p>
          <a:p>
            <a:pPr lvl="1"/>
            <a:r>
              <a:rPr lang="en-US" dirty="0"/>
              <a:t>Overview</a:t>
            </a:r>
          </a:p>
          <a:p>
            <a:r>
              <a:rPr lang="en-US" sz="2800" dirty="0"/>
              <a:t>Annual Estimates of Income</a:t>
            </a:r>
          </a:p>
          <a:p>
            <a:r>
              <a:rPr lang="en-US" sz="2800" dirty="0"/>
              <a:t>Draft 5-Year Financial Plan </a:t>
            </a:r>
          </a:p>
          <a:p>
            <a:r>
              <a:rPr lang="en-US" sz="2800" dirty="0"/>
              <a:t>FY20 Audit</a:t>
            </a:r>
          </a:p>
          <a:p>
            <a:r>
              <a:rPr lang="en-US" sz="2800" dirty="0"/>
              <a:t>Operating Agreement Workgroup Update</a:t>
            </a:r>
          </a:p>
        </p:txBody>
      </p:sp>
    </p:spTree>
    <p:extLst>
      <p:ext uri="{BB962C8B-B14F-4D97-AF65-F5344CB8AC3E}">
        <p14:creationId xmlns:p14="http://schemas.microsoft.com/office/powerpoint/2010/main" val="251863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10;&#10;Description automatically generated with medium confidence">
            <a:extLst>
              <a:ext uri="{FF2B5EF4-FFF2-40B4-BE49-F238E27FC236}">
                <a16:creationId xmlns:a16="http://schemas.microsoft.com/office/drawing/2014/main" id="{30F5E1C8-1A52-4613-A717-49A8BA9A752A}"/>
              </a:ext>
            </a:extLst>
          </p:cNvPr>
          <p:cNvPicPr>
            <a:picLocks noChangeAspect="1"/>
          </p:cNvPicPr>
          <p:nvPr/>
        </p:nvPicPr>
        <p:blipFill rotWithShape="1">
          <a:blip r:embed="rId3"/>
          <a:srcRect b="2792"/>
          <a:stretch/>
        </p:blipFill>
        <p:spPr>
          <a:xfrm>
            <a:off x="-249382" y="403537"/>
            <a:ext cx="9821243" cy="5456915"/>
          </a:xfrm>
          <a:prstGeom prst="rect">
            <a:avLst/>
          </a:prstGeom>
        </p:spPr>
      </p:pic>
      <p:sp>
        <p:nvSpPr>
          <p:cNvPr id="2" name="Slide Number Placeholder 1">
            <a:extLst>
              <a:ext uri="{FF2B5EF4-FFF2-40B4-BE49-F238E27FC236}">
                <a16:creationId xmlns:a16="http://schemas.microsoft.com/office/drawing/2014/main" id="{B12D61EF-50A2-4506-8FED-A444CE7F3CC4}"/>
              </a:ext>
            </a:extLst>
          </p:cNvPr>
          <p:cNvSpPr>
            <a:spLocks noGrp="1"/>
          </p:cNvSpPr>
          <p:nvPr>
            <p:ph type="sldNum" sz="quarter" idx="12"/>
          </p:nvPr>
        </p:nvSpPr>
        <p:spPr>
          <a:xfrm>
            <a:off x="7425344" y="5702089"/>
            <a:ext cx="984019" cy="273844"/>
          </a:xfrm>
        </p:spPr>
        <p:txBody>
          <a:bodyPr>
            <a:normAutofit fontScale="77500" lnSpcReduction="20000"/>
          </a:bodyPr>
          <a:lstStyle/>
          <a:p>
            <a:pPr>
              <a:spcAft>
                <a:spcPts val="450"/>
              </a:spcAft>
            </a:pPr>
            <a:fld id="{D57F1E4F-1CFF-5643-939E-217C01CDF565}" type="slidenum">
              <a:rPr lang="en-US" smtClean="0"/>
              <a:pPr>
                <a:spcAft>
                  <a:spcPts val="450"/>
                </a:spcAft>
              </a:pPr>
              <a:t>3</a:t>
            </a:fld>
            <a:endParaRPr lang="en-US" dirty="0"/>
          </a:p>
        </p:txBody>
      </p:sp>
    </p:spTree>
    <p:extLst>
      <p:ext uri="{BB962C8B-B14F-4D97-AF65-F5344CB8AC3E}">
        <p14:creationId xmlns:p14="http://schemas.microsoft.com/office/powerpoint/2010/main" val="3045714740"/>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D5C641-58C4-49C1-95B5-0E38D331678C}"/>
              </a:ext>
            </a:extLst>
          </p:cNvPr>
          <p:cNvSpPr>
            <a:spLocks noGrp="1"/>
          </p:cNvSpPr>
          <p:nvPr>
            <p:ph type="sldNum" sz="quarter" idx="12"/>
          </p:nvPr>
        </p:nvSpPr>
        <p:spPr>
          <a:xfrm>
            <a:off x="7425344" y="5702089"/>
            <a:ext cx="984019" cy="273844"/>
          </a:xfrm>
        </p:spPr>
        <p:txBody>
          <a:bodyPr>
            <a:normAutofit fontScale="77500" lnSpcReduction="20000"/>
          </a:bodyPr>
          <a:lstStyle/>
          <a:p>
            <a:pPr>
              <a:spcAft>
                <a:spcPts val="450"/>
              </a:spcAft>
            </a:pPr>
            <a:fld id="{D57F1E4F-1CFF-5643-939E-217C01CDF565}" type="slidenum">
              <a:rPr lang="en-US" smtClean="0"/>
              <a:pPr>
                <a:spcAft>
                  <a:spcPts val="450"/>
                </a:spcAft>
              </a:pPr>
              <a:t>4</a:t>
            </a:fld>
            <a:endParaRPr lang="en-US" dirty="0"/>
          </a:p>
        </p:txBody>
      </p:sp>
      <p:pic>
        <p:nvPicPr>
          <p:cNvPr id="5" name="Picture 4">
            <a:extLst>
              <a:ext uri="{FF2B5EF4-FFF2-40B4-BE49-F238E27FC236}">
                <a16:creationId xmlns:a16="http://schemas.microsoft.com/office/drawing/2014/main" id="{B37DD336-BDB9-4336-B57D-66352CD482B2}"/>
              </a:ext>
            </a:extLst>
          </p:cNvPr>
          <p:cNvPicPr>
            <a:picLocks/>
          </p:cNvPicPr>
          <p:nvPr/>
        </p:nvPicPr>
        <p:blipFill rotWithShape="1">
          <a:blip r:embed="rId3"/>
          <a:srcRect l="5576" t="6052" r="5576" b="5798"/>
          <a:stretch/>
        </p:blipFill>
        <p:spPr>
          <a:xfrm>
            <a:off x="594360" y="20030"/>
            <a:ext cx="7955280" cy="6217920"/>
          </a:xfrm>
          <a:prstGeom prst="rect">
            <a:avLst/>
          </a:prstGeom>
        </p:spPr>
      </p:pic>
    </p:spTree>
    <p:extLst>
      <p:ext uri="{BB962C8B-B14F-4D97-AF65-F5344CB8AC3E}">
        <p14:creationId xmlns:p14="http://schemas.microsoft.com/office/powerpoint/2010/main" val="103693465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7ABF3-8C6A-4BA2-A988-79DA7950EE43}"/>
              </a:ext>
            </a:extLst>
          </p:cNvPr>
          <p:cNvSpPr>
            <a:spLocks noGrp="1"/>
          </p:cNvSpPr>
          <p:nvPr>
            <p:ph type="title"/>
          </p:nvPr>
        </p:nvSpPr>
        <p:spPr/>
        <p:txBody>
          <a:bodyPr/>
          <a:lstStyle/>
          <a:p>
            <a:r>
              <a:rPr lang="en-US" dirty="0"/>
              <a:t>FY22 Budget Timetable</a:t>
            </a:r>
          </a:p>
        </p:txBody>
      </p:sp>
      <p:sp>
        <p:nvSpPr>
          <p:cNvPr id="5" name="Content Placeholder 4">
            <a:extLst>
              <a:ext uri="{FF2B5EF4-FFF2-40B4-BE49-F238E27FC236}">
                <a16:creationId xmlns:a16="http://schemas.microsoft.com/office/drawing/2014/main" id="{BC0FEB87-0AFB-4711-BB65-DFA31FAA2992}"/>
              </a:ext>
            </a:extLst>
          </p:cNvPr>
          <p:cNvSpPr>
            <a:spLocks noGrp="1"/>
          </p:cNvSpPr>
          <p:nvPr>
            <p:ph idx="1"/>
          </p:nvPr>
        </p:nvSpPr>
        <p:spPr/>
        <p:txBody>
          <a:bodyPr/>
          <a:lstStyle/>
          <a:p>
            <a:r>
              <a:rPr lang="en-US" dirty="0"/>
              <a:t>2</a:t>
            </a:r>
            <a:r>
              <a:rPr lang="en-US" baseline="30000" dirty="0"/>
              <a:t>nd</a:t>
            </a:r>
            <a:r>
              <a:rPr lang="en-US" dirty="0"/>
              <a:t> Review of FY22 draft budget</a:t>
            </a:r>
          </a:p>
          <a:p>
            <a:r>
              <a:rPr lang="en-US" dirty="0"/>
              <a:t>Council approve FY22 AEI</a:t>
            </a:r>
          </a:p>
          <a:p>
            <a:r>
              <a:rPr lang="en-US" dirty="0"/>
              <a:t>Final budget review/approval Fall</a:t>
            </a:r>
          </a:p>
          <a:p>
            <a:r>
              <a:rPr lang="en-US" dirty="0"/>
              <a:t>Budget directives by BARC and EB</a:t>
            </a:r>
          </a:p>
        </p:txBody>
      </p:sp>
    </p:spTree>
    <p:extLst>
      <p:ext uri="{BB962C8B-B14F-4D97-AF65-F5344CB8AC3E}">
        <p14:creationId xmlns:p14="http://schemas.microsoft.com/office/powerpoint/2010/main" val="26826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2C34-1DA7-4C72-98A3-DED3901ED749}"/>
              </a:ext>
            </a:extLst>
          </p:cNvPr>
          <p:cNvSpPr>
            <a:spLocks noGrp="1"/>
          </p:cNvSpPr>
          <p:nvPr>
            <p:ph type="title"/>
          </p:nvPr>
        </p:nvSpPr>
        <p:spPr/>
        <p:txBody>
          <a:bodyPr/>
          <a:lstStyle/>
          <a:p>
            <a:r>
              <a:rPr lang="en-US" dirty="0"/>
              <a:t>Budget Directives</a:t>
            </a:r>
          </a:p>
        </p:txBody>
      </p:sp>
      <p:sp>
        <p:nvSpPr>
          <p:cNvPr id="3" name="Content Placeholder 2">
            <a:extLst>
              <a:ext uri="{FF2B5EF4-FFF2-40B4-BE49-F238E27FC236}">
                <a16:creationId xmlns:a16="http://schemas.microsoft.com/office/drawing/2014/main" id="{C09032D0-3603-4F4D-8CA4-4CDA164AF67A}"/>
              </a:ext>
            </a:extLst>
          </p:cNvPr>
          <p:cNvSpPr>
            <a:spLocks noGrp="1"/>
          </p:cNvSpPr>
          <p:nvPr>
            <p:ph idx="1"/>
          </p:nvPr>
        </p:nvSpPr>
        <p:spPr/>
        <p:txBody>
          <a:bodyPr>
            <a:normAutofit lnSpcReduction="10000"/>
          </a:bodyPr>
          <a:lstStyle/>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Bring forward a final balanced FY22 budget</a:t>
            </a:r>
          </a:p>
          <a:p>
            <a:pPr marL="0" marR="0" lvl="0" inden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Build a contingency fund to manage unexpected events and include a budget line to reflect it</a:t>
            </a:r>
          </a:p>
          <a:p>
            <a:pPr marL="0" marR="0" lvl="0" inden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Examine financial projections for LibLearnX and Annual 2022 for a pragmatic forecast and provide data supporting the assumptions</a:t>
            </a:r>
          </a:p>
          <a:p>
            <a:pPr marL="0" marR="0" lvl="0" indent="0">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Align expenditures with revenue projections (understanding division conference cycle)</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847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8ED4-54A6-4F2A-9B99-18FAC2BAB720}"/>
              </a:ext>
            </a:extLst>
          </p:cNvPr>
          <p:cNvSpPr>
            <a:spLocks noGrp="1"/>
          </p:cNvSpPr>
          <p:nvPr>
            <p:ph type="title"/>
          </p:nvPr>
        </p:nvSpPr>
        <p:spPr/>
        <p:txBody>
          <a:bodyPr>
            <a:normAutofit fontScale="90000"/>
          </a:bodyPr>
          <a:lstStyle/>
          <a:p>
            <a:r>
              <a:rPr lang="en-US" dirty="0"/>
              <a:t>Preliminary FY22 Budget Overview</a:t>
            </a:r>
          </a:p>
        </p:txBody>
      </p:sp>
      <p:graphicFrame>
        <p:nvGraphicFramePr>
          <p:cNvPr id="4" name="Content Placeholder 3">
            <a:extLst>
              <a:ext uri="{FF2B5EF4-FFF2-40B4-BE49-F238E27FC236}">
                <a16:creationId xmlns:a16="http://schemas.microsoft.com/office/drawing/2014/main" id="{B6795C25-633F-4A1B-8799-03B39246A1F4}"/>
              </a:ext>
            </a:extLst>
          </p:cNvPr>
          <p:cNvGraphicFramePr>
            <a:graphicFrameLocks noGrp="1"/>
          </p:cNvGraphicFramePr>
          <p:nvPr>
            <p:ph idx="1"/>
          </p:nvPr>
        </p:nvGraphicFramePr>
        <p:xfrm>
          <a:off x="1136613" y="1577272"/>
          <a:ext cx="6870773" cy="4571819"/>
        </p:xfrm>
        <a:graphic>
          <a:graphicData uri="http://schemas.openxmlformats.org/drawingml/2006/table">
            <a:tbl>
              <a:tblPr/>
              <a:tblGrid>
                <a:gridCol w="1597367">
                  <a:extLst>
                    <a:ext uri="{9D8B030D-6E8A-4147-A177-3AD203B41FA5}">
                      <a16:colId xmlns:a16="http://schemas.microsoft.com/office/drawing/2014/main" val="618505522"/>
                    </a:ext>
                  </a:extLst>
                </a:gridCol>
                <a:gridCol w="878901">
                  <a:extLst>
                    <a:ext uri="{9D8B030D-6E8A-4147-A177-3AD203B41FA5}">
                      <a16:colId xmlns:a16="http://schemas.microsoft.com/office/drawing/2014/main" val="2681335125"/>
                    </a:ext>
                  </a:extLst>
                </a:gridCol>
                <a:gridCol w="878901">
                  <a:extLst>
                    <a:ext uri="{9D8B030D-6E8A-4147-A177-3AD203B41FA5}">
                      <a16:colId xmlns:a16="http://schemas.microsoft.com/office/drawing/2014/main" val="1198571055"/>
                    </a:ext>
                  </a:extLst>
                </a:gridCol>
                <a:gridCol w="878901">
                  <a:extLst>
                    <a:ext uri="{9D8B030D-6E8A-4147-A177-3AD203B41FA5}">
                      <a16:colId xmlns:a16="http://schemas.microsoft.com/office/drawing/2014/main" val="2450812247"/>
                    </a:ext>
                  </a:extLst>
                </a:gridCol>
                <a:gridCol w="878901">
                  <a:extLst>
                    <a:ext uri="{9D8B030D-6E8A-4147-A177-3AD203B41FA5}">
                      <a16:colId xmlns:a16="http://schemas.microsoft.com/office/drawing/2014/main" val="3186772056"/>
                    </a:ext>
                  </a:extLst>
                </a:gridCol>
                <a:gridCol w="878901">
                  <a:extLst>
                    <a:ext uri="{9D8B030D-6E8A-4147-A177-3AD203B41FA5}">
                      <a16:colId xmlns:a16="http://schemas.microsoft.com/office/drawing/2014/main" val="1720022332"/>
                    </a:ext>
                  </a:extLst>
                </a:gridCol>
                <a:gridCol w="878901">
                  <a:extLst>
                    <a:ext uri="{9D8B030D-6E8A-4147-A177-3AD203B41FA5}">
                      <a16:colId xmlns:a16="http://schemas.microsoft.com/office/drawing/2014/main" val="2776740473"/>
                    </a:ext>
                  </a:extLst>
                </a:gridCol>
              </a:tblGrid>
              <a:tr h="425988">
                <a:tc gridSpan="2">
                  <a:txBody>
                    <a:bodyPr/>
                    <a:lstStyle/>
                    <a:p>
                      <a:pPr algn="l" fontAlgn="ctr"/>
                      <a:r>
                        <a:rPr lang="en-US" sz="1400" b="1" i="0" u="none" strike="noStrike" dirty="0">
                          <a:solidFill>
                            <a:srgbClr val="000000"/>
                          </a:solidFill>
                          <a:effectLst/>
                          <a:latin typeface="Tahoma" panose="020B0604030504040204" pitchFamily="34" charset="0"/>
                        </a:rPr>
                        <a:t>American Library Association </a:t>
                      </a:r>
                    </a:p>
                  </a:txBody>
                  <a:tcPr marL="6246" marR="6246" marT="6246" marB="0" anchor="ctr">
                    <a:lnL>
                      <a:noFill/>
                    </a:lnL>
                    <a:lnR>
                      <a:noFill/>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ctr" fontAlgn="ctr"/>
                      <a:endParaRPr lang="en-US" sz="1400" b="1" i="0" u="none" strike="noStrike" dirty="0">
                        <a:solidFill>
                          <a:srgbClr val="000000"/>
                        </a:solidFill>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endParaRPr lang="en-US" sz="1400" b="1" i="0" u="none" strike="noStrike" dirty="0">
                        <a:solidFill>
                          <a:srgbClr val="000000"/>
                        </a:solidFill>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endParaRPr lang="en-US" sz="1400" b="1" i="0" u="none" strike="noStrike" dirty="0">
                        <a:solidFill>
                          <a:srgbClr val="000000"/>
                        </a:solidFill>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extLst>
                  <a:ext uri="{0D108BD9-81ED-4DB2-BD59-A6C34878D82A}">
                    <a16:rowId xmlns:a16="http://schemas.microsoft.com/office/drawing/2014/main" val="2565918201"/>
                  </a:ext>
                </a:extLst>
              </a:tr>
              <a:tr h="425988">
                <a:tc gridSpan="4">
                  <a:txBody>
                    <a:bodyPr/>
                    <a:lstStyle/>
                    <a:p>
                      <a:pPr algn="l" fontAlgn="ctr"/>
                      <a:r>
                        <a:rPr lang="en-US" sz="1400" b="1" i="0" u="none" strike="noStrike" dirty="0">
                          <a:solidFill>
                            <a:srgbClr val="000000"/>
                          </a:solidFill>
                          <a:effectLst/>
                          <a:latin typeface="Tahoma" panose="020B0604030504040204" pitchFamily="34" charset="0"/>
                        </a:rPr>
                        <a:t>Statement of Revenues and Expenses - Total ALA</a:t>
                      </a:r>
                    </a:p>
                  </a:txBody>
                  <a:tcPr marL="6246" marR="6246" marT="624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dirty="0">
                        <a:solidFill>
                          <a:srgbClr val="000000"/>
                        </a:solidFill>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endParaRPr lang="en-US" sz="1400" b="1" i="0" u="none" strike="noStrike" dirty="0">
                        <a:solidFill>
                          <a:srgbClr val="000000"/>
                        </a:solidFill>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extLst>
                  <a:ext uri="{0D108BD9-81ED-4DB2-BD59-A6C34878D82A}">
                    <a16:rowId xmlns:a16="http://schemas.microsoft.com/office/drawing/2014/main" val="300787586"/>
                  </a:ext>
                </a:extLst>
              </a:tr>
              <a:tr h="159277">
                <a:tc>
                  <a:txBody>
                    <a:bodyPr/>
                    <a:lstStyle/>
                    <a:p>
                      <a:pPr algn="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ctr"/>
                      <a:r>
                        <a:rPr lang="en-US" sz="800" b="0" i="0" u="none" strike="noStrike" dirty="0">
                          <a:effectLst/>
                          <a:latin typeface="Tahoma" panose="020B0604030504040204" pitchFamily="34" charset="0"/>
                        </a:rPr>
                        <a:t>($,000)</a:t>
                      </a:r>
                    </a:p>
                  </a:txBody>
                  <a:tcPr marL="6246" marR="6246" marT="624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46361"/>
                  </a:ext>
                </a:extLst>
              </a:tr>
              <a:tr h="496569">
                <a:tc>
                  <a:txBody>
                    <a:bodyPr/>
                    <a:lstStyle/>
                    <a:p>
                      <a:pPr algn="r" fontAlgn="ctr"/>
                      <a:endParaRPr lang="en-US" sz="800" b="1" i="0" u="none" strike="noStrike" dirty="0">
                        <a:effectLst/>
                        <a:latin typeface="Tahoma" panose="020B0604030504040204" pitchFamily="34" charset="0"/>
                      </a:endParaRPr>
                    </a:p>
                  </a:txBody>
                  <a:tcPr marL="6246" marR="6246" marT="6246" marB="0" anchor="ctr">
                    <a:lnL>
                      <a:noFill/>
                    </a:lnL>
                    <a:lnR>
                      <a:noFill/>
                    </a:lnR>
                    <a:lnT>
                      <a:noFill/>
                    </a:lnT>
                    <a:lnB>
                      <a:noFill/>
                    </a:lnB>
                  </a:tcPr>
                </a:tc>
                <a:tc>
                  <a:txBody>
                    <a:bodyPr/>
                    <a:lstStyle/>
                    <a:p>
                      <a:pPr algn="ctr" fontAlgn="b"/>
                      <a:r>
                        <a:rPr lang="en-US" sz="800" b="1" i="0" u="none" strike="noStrike" dirty="0">
                          <a:effectLst/>
                          <a:latin typeface="Tahoma" panose="020B0604030504040204" pitchFamily="34" charset="0"/>
                        </a:rPr>
                        <a:t>2019 Actual</a:t>
                      </a:r>
                    </a:p>
                  </a:txBody>
                  <a:tcPr marL="6246" marR="6246" marT="6246" marB="0" anchor="b">
                    <a:lnL>
                      <a:noFill/>
                    </a:lnL>
                    <a:lnR>
                      <a:noFill/>
                    </a:lnR>
                    <a:lnT>
                      <a:noFill/>
                    </a:lnT>
                    <a:lnB>
                      <a:noFill/>
                    </a:lnB>
                  </a:tcPr>
                </a:tc>
                <a:tc>
                  <a:txBody>
                    <a:bodyPr/>
                    <a:lstStyle/>
                    <a:p>
                      <a:pPr algn="ctr" fontAlgn="b"/>
                      <a:r>
                        <a:rPr lang="en-US" sz="800" b="1" i="0" u="none" strike="noStrike" dirty="0">
                          <a:effectLst/>
                          <a:latin typeface="Tahoma" panose="020B0604030504040204" pitchFamily="34" charset="0"/>
                        </a:rPr>
                        <a:t>2020 Actual</a:t>
                      </a:r>
                    </a:p>
                  </a:txBody>
                  <a:tcPr marL="6246" marR="6246" marT="6246" marB="0" anchor="b">
                    <a:lnL>
                      <a:noFill/>
                    </a:lnL>
                    <a:lnR>
                      <a:noFill/>
                    </a:lnR>
                    <a:lnT>
                      <a:noFill/>
                    </a:lnT>
                    <a:lnB>
                      <a:noFill/>
                    </a:lnB>
                  </a:tcPr>
                </a:tc>
                <a:tc>
                  <a:txBody>
                    <a:bodyPr/>
                    <a:lstStyle/>
                    <a:p>
                      <a:pPr algn="ctr" fontAlgn="b"/>
                      <a:r>
                        <a:rPr lang="en-US" sz="800" b="1" i="0" u="none" strike="noStrike" dirty="0">
                          <a:effectLst/>
                          <a:latin typeface="Tahoma" panose="020B0604030504040204" pitchFamily="34" charset="0"/>
                        </a:rPr>
                        <a:t>2021 February Close</a:t>
                      </a:r>
                    </a:p>
                  </a:txBody>
                  <a:tcPr marL="6246" marR="6246" marT="6246" marB="0" anchor="b">
                    <a:lnL>
                      <a:noFill/>
                    </a:lnL>
                    <a:lnR>
                      <a:noFill/>
                    </a:lnR>
                    <a:lnT>
                      <a:noFill/>
                    </a:lnT>
                    <a:lnB>
                      <a:noFill/>
                    </a:lnB>
                  </a:tcPr>
                </a:tc>
                <a:tc>
                  <a:txBody>
                    <a:bodyPr/>
                    <a:lstStyle/>
                    <a:p>
                      <a:pPr algn="ctr" fontAlgn="b"/>
                      <a:r>
                        <a:rPr lang="en-US" sz="800" b="1" i="0" u="none" strike="noStrike" dirty="0">
                          <a:effectLst/>
                          <a:latin typeface="Tahoma" panose="020B0604030504040204" pitchFamily="34" charset="0"/>
                        </a:rPr>
                        <a:t>2021 Budget</a:t>
                      </a:r>
                    </a:p>
                  </a:txBody>
                  <a:tcPr marL="6246" marR="6246" marT="6246" marB="0" anchor="b">
                    <a:lnL>
                      <a:noFill/>
                    </a:lnL>
                    <a:lnR>
                      <a:noFill/>
                    </a:lnR>
                    <a:lnT>
                      <a:noFill/>
                    </a:lnT>
                    <a:lnB>
                      <a:noFill/>
                    </a:lnB>
                  </a:tcPr>
                </a:tc>
                <a:tc>
                  <a:txBody>
                    <a:bodyPr/>
                    <a:lstStyle/>
                    <a:p>
                      <a:pPr algn="ctr" fontAlgn="b"/>
                      <a:r>
                        <a:rPr lang="en-US" sz="800" b="1" i="0" u="none" strike="noStrike" dirty="0">
                          <a:effectLst/>
                          <a:latin typeface="Tahoma" panose="020B0604030504040204" pitchFamily="34" charset="0"/>
                        </a:rPr>
                        <a:t>2021 Projection</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dirty="0">
                          <a:effectLst/>
                          <a:latin typeface="Tahoma" panose="020B0604030504040204" pitchFamily="34" charset="0"/>
                        </a:rPr>
                        <a:t>2022 Budget</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31693747"/>
                  </a:ext>
                </a:extLst>
              </a:tr>
              <a:tr h="168646">
                <a:tc>
                  <a:txBody>
                    <a:bodyPr/>
                    <a:lstStyle/>
                    <a:p>
                      <a:pPr algn="l" fontAlgn="ctr"/>
                      <a:r>
                        <a:rPr lang="en-US" sz="800" b="1" i="0" u="none" strike="noStrike" dirty="0">
                          <a:effectLst/>
                          <a:latin typeface="Tahoma" panose="020B0604030504040204" pitchFamily="34" charset="0"/>
                        </a:rPr>
                        <a:t>Revenues</a:t>
                      </a:r>
                    </a:p>
                  </a:txBody>
                  <a:tcPr marL="6246" marR="6246" marT="6246" marB="0" anchor="ctr">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endParaRPr lang="en-US" sz="800" b="0" i="0" u="none" strike="noStrike" dirty="0">
                        <a:effectLst/>
                        <a:latin typeface="Tahoma" panose="020B0604030504040204" pitchFamily="34" charset="0"/>
                      </a:endParaRP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 </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5877428"/>
                  </a:ext>
                </a:extLst>
              </a:tr>
              <a:tr h="246098">
                <a:tc>
                  <a:txBody>
                    <a:bodyPr/>
                    <a:lstStyle/>
                    <a:p>
                      <a:pPr algn="l" fontAlgn="b"/>
                      <a:r>
                        <a:rPr lang="en-US" sz="800" b="0" i="0" u="none" strike="noStrike" dirty="0">
                          <a:solidFill>
                            <a:srgbClr val="000000"/>
                          </a:solidFill>
                          <a:effectLst/>
                          <a:latin typeface="Tahoma" panose="020B0604030504040204" pitchFamily="34" charset="0"/>
                        </a:rPr>
                        <a:t>General Fund</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27,020</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18,598</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9,193</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21,735</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19,970</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28,245</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0598120"/>
                  </a:ext>
                </a:extLst>
              </a:tr>
              <a:tr h="246098">
                <a:tc>
                  <a:txBody>
                    <a:bodyPr/>
                    <a:lstStyle/>
                    <a:p>
                      <a:pPr algn="l" fontAlgn="b"/>
                      <a:r>
                        <a:rPr lang="en-US" sz="800" b="0" i="0" u="none" strike="noStrike" dirty="0">
                          <a:solidFill>
                            <a:srgbClr val="000000"/>
                          </a:solidFill>
                          <a:effectLst/>
                          <a:latin typeface="Tahoma" panose="020B0604030504040204" pitchFamily="34" charset="0"/>
                        </a:rPr>
                        <a:t>Divisions</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13,435</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15,004</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4,725</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11,167</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9,928</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13,558</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6580605"/>
                  </a:ext>
                </a:extLst>
              </a:tr>
              <a:tr h="246098">
                <a:tc>
                  <a:txBody>
                    <a:bodyPr/>
                    <a:lstStyle/>
                    <a:p>
                      <a:pPr algn="l" fontAlgn="b"/>
                      <a:r>
                        <a:rPr lang="en-US" sz="800" b="0" i="0" u="none" strike="noStrike" dirty="0">
                          <a:solidFill>
                            <a:srgbClr val="000000"/>
                          </a:solidFill>
                          <a:effectLst/>
                          <a:latin typeface="Tahoma" panose="020B0604030504040204" pitchFamily="34" charset="0"/>
                        </a:rPr>
                        <a:t>Round Tables</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687</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494</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347</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572</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572</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502</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9891084"/>
                  </a:ext>
                </a:extLst>
              </a:tr>
              <a:tr h="246098">
                <a:tc>
                  <a:txBody>
                    <a:bodyPr/>
                    <a:lstStyle/>
                    <a:p>
                      <a:pPr algn="l" fontAlgn="b"/>
                      <a:r>
                        <a:rPr lang="en-US" sz="800" b="0" i="0" u="none" strike="noStrike" dirty="0">
                          <a:solidFill>
                            <a:srgbClr val="000000"/>
                          </a:solidFill>
                          <a:effectLst/>
                          <a:latin typeface="Tahoma" panose="020B0604030504040204" pitchFamily="34" charset="0"/>
                        </a:rPr>
                        <a:t>Grants and Awards</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7,310</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21,776</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553</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5,470</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5,470</a:t>
                      </a:r>
                    </a:p>
                  </a:txBody>
                  <a:tcPr marL="6246" marR="6246" marT="624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4,326</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768734"/>
                  </a:ext>
                </a:extLst>
              </a:tr>
              <a:tr h="206123">
                <a:tc>
                  <a:txBody>
                    <a:bodyPr/>
                    <a:lstStyle/>
                    <a:p>
                      <a:pPr algn="l" fontAlgn="ctr"/>
                      <a:r>
                        <a:rPr lang="en-US" sz="800" b="1" i="0" u="none" strike="noStrike" dirty="0">
                          <a:effectLst/>
                          <a:latin typeface="Tahoma" panose="020B0604030504040204" pitchFamily="34" charset="0"/>
                        </a:rPr>
                        <a:t>Total Revenues</a:t>
                      </a:r>
                    </a:p>
                  </a:txBody>
                  <a:tcPr marL="6246" marR="6246" marT="6246" marB="0" anchor="ctr">
                    <a:lnL>
                      <a:noFill/>
                    </a:lnL>
                    <a:lnR>
                      <a:noFill/>
                    </a:lnR>
                    <a:lnT>
                      <a:noFill/>
                    </a:lnT>
                    <a:lnB>
                      <a:noFill/>
                    </a:lnB>
                  </a:tcPr>
                </a:tc>
                <a:tc>
                  <a:txBody>
                    <a:bodyPr/>
                    <a:lstStyle/>
                    <a:p>
                      <a:pPr algn="r" fontAlgn="ctr"/>
                      <a:r>
                        <a:rPr lang="en-US" sz="800" b="1" i="0" u="none" strike="noStrike" dirty="0">
                          <a:effectLst/>
                          <a:latin typeface="Tahoma" panose="020B0604030504040204" pitchFamily="34" charset="0"/>
                        </a:rPr>
                        <a:t>48,453</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55,872</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14,819</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38,944</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35,941</a:t>
                      </a:r>
                    </a:p>
                  </a:txBody>
                  <a:tcPr marL="6246" marR="6246" marT="62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46,632</a:t>
                      </a:r>
                    </a:p>
                  </a:txBody>
                  <a:tcPr marL="6246" marR="6246" marT="6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9408"/>
                  </a:ext>
                </a:extLst>
              </a:tr>
              <a:tr h="168646">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effectLst/>
                          <a:latin typeface="Tahoma" panose="020B0604030504040204" pitchFamily="34" charset="0"/>
                        </a:rPr>
                        <a:t> </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4158515"/>
                  </a:ext>
                </a:extLst>
              </a:tr>
              <a:tr h="168646">
                <a:tc>
                  <a:txBody>
                    <a:bodyPr/>
                    <a:lstStyle/>
                    <a:p>
                      <a:pPr algn="l" fontAlgn="ctr"/>
                      <a:r>
                        <a:rPr lang="en-US" sz="800" b="1" i="0" u="none" strike="noStrike" dirty="0">
                          <a:effectLst/>
                          <a:latin typeface="Tahoma" panose="020B0604030504040204" pitchFamily="34" charset="0"/>
                        </a:rPr>
                        <a:t>Expenses</a:t>
                      </a:r>
                    </a:p>
                  </a:txBody>
                  <a:tcPr marL="6246" marR="6246" marT="6246" marB="0" anchor="ctr">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effectLst/>
                          <a:latin typeface="Tahoma" panose="020B0604030504040204" pitchFamily="34" charset="0"/>
                        </a:rPr>
                        <a:t> </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6457848"/>
                  </a:ext>
                </a:extLst>
              </a:tr>
              <a:tr h="246098">
                <a:tc>
                  <a:txBody>
                    <a:bodyPr/>
                    <a:lstStyle/>
                    <a:p>
                      <a:pPr algn="l" fontAlgn="b"/>
                      <a:r>
                        <a:rPr lang="en-US" sz="800" b="0" i="0" u="none" strike="noStrike" dirty="0">
                          <a:solidFill>
                            <a:srgbClr val="000000"/>
                          </a:solidFill>
                          <a:effectLst/>
                          <a:latin typeface="Tahoma" panose="020B0604030504040204" pitchFamily="34" charset="0"/>
                        </a:rPr>
                        <a:t>General Fund</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31,397</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28,340</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11,240</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21,519</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21,461</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29,322</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2351116"/>
                  </a:ext>
                </a:extLst>
              </a:tr>
              <a:tr h="246098">
                <a:tc>
                  <a:txBody>
                    <a:bodyPr/>
                    <a:lstStyle/>
                    <a:p>
                      <a:pPr algn="l" fontAlgn="b"/>
                      <a:r>
                        <a:rPr lang="en-US" sz="800" b="0" i="0" u="none" strike="noStrike" dirty="0">
                          <a:solidFill>
                            <a:srgbClr val="000000"/>
                          </a:solidFill>
                          <a:effectLst/>
                          <a:latin typeface="Tahoma" panose="020B0604030504040204" pitchFamily="34" charset="0"/>
                        </a:rPr>
                        <a:t>Divisions</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14,151</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14,306</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4,333</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12,291</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9,725</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13,889</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8159175"/>
                  </a:ext>
                </a:extLst>
              </a:tr>
              <a:tr h="246098">
                <a:tc>
                  <a:txBody>
                    <a:bodyPr/>
                    <a:lstStyle/>
                    <a:p>
                      <a:pPr algn="l" fontAlgn="b"/>
                      <a:r>
                        <a:rPr lang="en-US" sz="800" b="0" i="0" u="none" strike="noStrike" dirty="0">
                          <a:solidFill>
                            <a:srgbClr val="000000"/>
                          </a:solidFill>
                          <a:effectLst/>
                          <a:latin typeface="Tahoma" panose="020B0604030504040204" pitchFamily="34" charset="0"/>
                        </a:rPr>
                        <a:t>Round Tables</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512</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238</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93</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349</a:t>
                      </a: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349</a:t>
                      </a:r>
                    </a:p>
                  </a:txBody>
                  <a:tcPr marL="6246" marR="6246" marT="62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effectLst/>
                          <a:latin typeface="Tahoma" panose="020B0604030504040204" pitchFamily="34" charset="0"/>
                        </a:rPr>
                        <a:t>462</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1623083"/>
                  </a:ext>
                </a:extLst>
              </a:tr>
              <a:tr h="246098">
                <a:tc>
                  <a:txBody>
                    <a:bodyPr/>
                    <a:lstStyle/>
                    <a:p>
                      <a:pPr algn="l" fontAlgn="b"/>
                      <a:r>
                        <a:rPr lang="en-US" sz="800" b="0" i="0" u="none" strike="noStrike" dirty="0">
                          <a:solidFill>
                            <a:srgbClr val="000000"/>
                          </a:solidFill>
                          <a:effectLst/>
                          <a:latin typeface="Tahoma" panose="020B0604030504040204" pitchFamily="34" charset="0"/>
                        </a:rPr>
                        <a:t>Grants and Awards</a:t>
                      </a:r>
                      <a:br>
                        <a:rPr lang="en-US" sz="800" b="0" i="0" u="none" strike="noStrike" dirty="0">
                          <a:solidFill>
                            <a:srgbClr val="000000"/>
                          </a:solidFill>
                          <a:effectLst/>
                          <a:latin typeface="Tahoma" panose="020B0604030504040204" pitchFamily="34" charset="0"/>
                        </a:rPr>
                      </a:br>
                      <a:endParaRPr lang="en-US" sz="800" b="0" i="0" u="none" strike="noStrike" dirty="0">
                        <a:solidFill>
                          <a:srgbClr val="000000"/>
                        </a:solidFill>
                        <a:effectLst/>
                        <a:latin typeface="Tahoma" panose="020B0604030504040204" pitchFamily="34" charset="0"/>
                      </a:endParaRPr>
                    </a:p>
                  </a:txBody>
                  <a:tcPr marL="6246" marR="6246" marT="6246" marB="0" anchor="b">
                    <a:lnL>
                      <a:noFill/>
                    </a:lnL>
                    <a:lnR>
                      <a:noFill/>
                    </a:lnR>
                    <a:lnT>
                      <a:noFill/>
                    </a:lnT>
                    <a:lnB>
                      <a:noFill/>
                    </a:lnB>
                  </a:tcPr>
                </a:tc>
                <a:tc>
                  <a:txBody>
                    <a:bodyPr/>
                    <a:lstStyle/>
                    <a:p>
                      <a:pPr algn="r" fontAlgn="b"/>
                      <a:r>
                        <a:rPr lang="en-US" sz="800" b="0" i="0" u="none" strike="noStrike" dirty="0">
                          <a:effectLst/>
                          <a:latin typeface="Tahoma" panose="020B0604030504040204" pitchFamily="34" charset="0"/>
                        </a:rPr>
                        <a:t>6,916</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5,604</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3,108</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5,500</a:t>
                      </a:r>
                    </a:p>
                  </a:txBody>
                  <a:tcPr marL="6246" marR="6246" marT="62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5,500</a:t>
                      </a:r>
                    </a:p>
                  </a:txBody>
                  <a:tcPr marL="6246" marR="6246" marT="624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effectLst/>
                          <a:latin typeface="Tahoma" panose="020B0604030504040204" pitchFamily="34" charset="0"/>
                        </a:rPr>
                        <a:t>4,326</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300323"/>
                  </a:ext>
                </a:extLst>
              </a:tr>
              <a:tr h="168646">
                <a:tc>
                  <a:txBody>
                    <a:bodyPr/>
                    <a:lstStyle/>
                    <a:p>
                      <a:pPr algn="l" fontAlgn="ctr"/>
                      <a:r>
                        <a:rPr lang="en-US" sz="800" b="1" i="0" u="none" strike="noStrike" dirty="0">
                          <a:effectLst/>
                          <a:latin typeface="Tahoma" panose="020B0604030504040204" pitchFamily="34" charset="0"/>
                        </a:rPr>
                        <a:t>Total Expenses</a:t>
                      </a:r>
                    </a:p>
                  </a:txBody>
                  <a:tcPr marL="6246" marR="6246" marT="6246" marB="0" anchor="ctr">
                    <a:lnL>
                      <a:noFill/>
                    </a:lnL>
                    <a:lnR>
                      <a:noFill/>
                    </a:lnR>
                    <a:lnT>
                      <a:noFill/>
                    </a:lnT>
                    <a:lnB>
                      <a:noFill/>
                    </a:lnB>
                  </a:tcPr>
                </a:tc>
                <a:tc>
                  <a:txBody>
                    <a:bodyPr/>
                    <a:lstStyle/>
                    <a:p>
                      <a:pPr algn="r" fontAlgn="ctr"/>
                      <a:r>
                        <a:rPr lang="en-US" sz="800" b="1" i="0" u="none" strike="noStrike" dirty="0">
                          <a:effectLst/>
                          <a:latin typeface="Tahoma" panose="020B0604030504040204" pitchFamily="34" charset="0"/>
                        </a:rPr>
                        <a:t>52,975</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48,488</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18,775</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39,659</a:t>
                      </a:r>
                    </a:p>
                  </a:txBody>
                  <a:tcPr marL="6246" marR="6246" marT="624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37,035</a:t>
                      </a:r>
                    </a:p>
                  </a:txBody>
                  <a:tcPr marL="6246" marR="6246" marT="62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effectLst/>
                          <a:latin typeface="Tahoma" panose="020B0604030504040204" pitchFamily="34" charset="0"/>
                        </a:rPr>
                        <a:t>47,998</a:t>
                      </a:r>
                    </a:p>
                  </a:txBody>
                  <a:tcPr marL="6246" marR="6246" marT="6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270841"/>
                  </a:ext>
                </a:extLst>
              </a:tr>
              <a:tr h="168646">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a:noFill/>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effectLst/>
                        <a:latin typeface="Tahoma" panose="020B0604030504040204" pitchFamily="34" charset="0"/>
                      </a:endParaRPr>
                    </a:p>
                  </a:txBody>
                  <a:tcPr marL="6246" marR="6246" marT="624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effectLst/>
                          <a:latin typeface="Tahoma" panose="020B0604030504040204" pitchFamily="34" charset="0"/>
                        </a:rPr>
                        <a:t> </a:t>
                      </a:r>
                    </a:p>
                  </a:txBody>
                  <a:tcPr marL="6246" marR="6246" marT="62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58544079"/>
                  </a:ext>
                </a:extLst>
              </a:tr>
            </a:tbl>
          </a:graphicData>
        </a:graphic>
      </p:graphicFrame>
      <p:sp>
        <p:nvSpPr>
          <p:cNvPr id="6" name="TextBox 5">
            <a:extLst>
              <a:ext uri="{FF2B5EF4-FFF2-40B4-BE49-F238E27FC236}">
                <a16:creationId xmlns:a16="http://schemas.microsoft.com/office/drawing/2014/main" id="{B7B2E08E-559E-4376-AD32-A2D8FB07E9AD}"/>
              </a:ext>
            </a:extLst>
          </p:cNvPr>
          <p:cNvSpPr txBox="1"/>
          <p:nvPr/>
        </p:nvSpPr>
        <p:spPr>
          <a:xfrm>
            <a:off x="990600" y="6400800"/>
            <a:ext cx="5486400" cy="261610"/>
          </a:xfrm>
          <a:prstGeom prst="rect">
            <a:avLst/>
          </a:prstGeom>
          <a:noFill/>
        </p:spPr>
        <p:txBody>
          <a:bodyPr wrap="square" rtlCol="0">
            <a:spAutoFit/>
          </a:bodyPr>
          <a:lstStyle/>
          <a:p>
            <a:r>
              <a:rPr lang="en-US" sz="1100" b="0" i="0" u="none" strike="noStrike" dirty="0">
                <a:effectLst/>
                <a:latin typeface="Tahoma" panose="020B0604030504040204" pitchFamily="34" charset="0"/>
              </a:rPr>
              <a:t>Note: GF revenue includes FY22 $1.5 million Endowment Fund Transfer with Terms</a:t>
            </a:r>
            <a:r>
              <a:rPr lang="en-US" sz="1100" dirty="0"/>
              <a:t> </a:t>
            </a:r>
          </a:p>
        </p:txBody>
      </p:sp>
    </p:spTree>
    <p:extLst>
      <p:ext uri="{BB962C8B-B14F-4D97-AF65-F5344CB8AC3E}">
        <p14:creationId xmlns:p14="http://schemas.microsoft.com/office/powerpoint/2010/main" val="39480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8ED4-54A6-4F2A-9B99-18FAC2BAB720}"/>
              </a:ext>
            </a:extLst>
          </p:cNvPr>
          <p:cNvSpPr>
            <a:spLocks noGrp="1"/>
          </p:cNvSpPr>
          <p:nvPr>
            <p:ph type="title"/>
          </p:nvPr>
        </p:nvSpPr>
        <p:spPr/>
        <p:txBody>
          <a:bodyPr>
            <a:normAutofit fontScale="90000"/>
          </a:bodyPr>
          <a:lstStyle/>
          <a:p>
            <a:r>
              <a:rPr lang="en-US" dirty="0"/>
              <a:t>Preliminary FY22 Budget Overview (continued)</a:t>
            </a:r>
          </a:p>
        </p:txBody>
      </p:sp>
      <p:graphicFrame>
        <p:nvGraphicFramePr>
          <p:cNvPr id="4" name="Content Placeholder 3">
            <a:extLst>
              <a:ext uri="{FF2B5EF4-FFF2-40B4-BE49-F238E27FC236}">
                <a16:creationId xmlns:a16="http://schemas.microsoft.com/office/drawing/2014/main" id="{0D098CEE-24DA-480D-9FF3-F0B11FC05245}"/>
              </a:ext>
            </a:extLst>
          </p:cNvPr>
          <p:cNvGraphicFramePr>
            <a:graphicFrameLocks noGrp="1"/>
          </p:cNvGraphicFramePr>
          <p:nvPr>
            <p:ph idx="1"/>
            <p:extLst>
              <p:ext uri="{D42A27DB-BD31-4B8C-83A1-F6EECF244321}">
                <p14:modId xmlns:p14="http://schemas.microsoft.com/office/powerpoint/2010/main" val="1832827295"/>
              </p:ext>
            </p:extLst>
          </p:nvPr>
        </p:nvGraphicFramePr>
        <p:xfrm>
          <a:off x="457199" y="2461707"/>
          <a:ext cx="8229602" cy="2802948"/>
        </p:xfrm>
        <a:graphic>
          <a:graphicData uri="http://schemas.openxmlformats.org/drawingml/2006/table">
            <a:tbl>
              <a:tblPr/>
              <a:tblGrid>
                <a:gridCol w="2002109">
                  <a:extLst>
                    <a:ext uri="{9D8B030D-6E8A-4147-A177-3AD203B41FA5}">
                      <a16:colId xmlns:a16="http://schemas.microsoft.com/office/drawing/2014/main" val="3327936876"/>
                    </a:ext>
                  </a:extLst>
                </a:gridCol>
                <a:gridCol w="733331">
                  <a:extLst>
                    <a:ext uri="{9D8B030D-6E8A-4147-A177-3AD203B41FA5}">
                      <a16:colId xmlns:a16="http://schemas.microsoft.com/office/drawing/2014/main" val="534035021"/>
                    </a:ext>
                  </a:extLst>
                </a:gridCol>
                <a:gridCol w="733331">
                  <a:extLst>
                    <a:ext uri="{9D8B030D-6E8A-4147-A177-3AD203B41FA5}">
                      <a16:colId xmlns:a16="http://schemas.microsoft.com/office/drawing/2014/main" val="2738691693"/>
                    </a:ext>
                  </a:extLst>
                </a:gridCol>
                <a:gridCol w="733331">
                  <a:extLst>
                    <a:ext uri="{9D8B030D-6E8A-4147-A177-3AD203B41FA5}">
                      <a16:colId xmlns:a16="http://schemas.microsoft.com/office/drawing/2014/main" val="235991218"/>
                    </a:ext>
                  </a:extLst>
                </a:gridCol>
                <a:gridCol w="733331">
                  <a:extLst>
                    <a:ext uri="{9D8B030D-6E8A-4147-A177-3AD203B41FA5}">
                      <a16:colId xmlns:a16="http://schemas.microsoft.com/office/drawing/2014/main" val="438983832"/>
                    </a:ext>
                  </a:extLst>
                </a:gridCol>
                <a:gridCol w="733331">
                  <a:extLst>
                    <a:ext uri="{9D8B030D-6E8A-4147-A177-3AD203B41FA5}">
                      <a16:colId xmlns:a16="http://schemas.microsoft.com/office/drawing/2014/main" val="880551529"/>
                    </a:ext>
                  </a:extLst>
                </a:gridCol>
                <a:gridCol w="733331">
                  <a:extLst>
                    <a:ext uri="{9D8B030D-6E8A-4147-A177-3AD203B41FA5}">
                      <a16:colId xmlns:a16="http://schemas.microsoft.com/office/drawing/2014/main" val="1752601347"/>
                    </a:ext>
                  </a:extLst>
                </a:gridCol>
                <a:gridCol w="1827507">
                  <a:extLst>
                    <a:ext uri="{9D8B030D-6E8A-4147-A177-3AD203B41FA5}">
                      <a16:colId xmlns:a16="http://schemas.microsoft.com/office/drawing/2014/main" val="228186304"/>
                    </a:ext>
                  </a:extLst>
                </a:gridCol>
              </a:tblGrid>
              <a:tr h="157142">
                <a:tc>
                  <a:txBody>
                    <a:bodyPr/>
                    <a:lstStyle/>
                    <a:p>
                      <a:pPr algn="l" fontAlgn="ctr"/>
                      <a:r>
                        <a:rPr lang="en-US" sz="700" b="1" i="0" u="none" strike="noStrike" dirty="0">
                          <a:effectLst/>
                          <a:latin typeface="Tahoma" panose="020B0604030504040204" pitchFamily="34" charset="0"/>
                        </a:rPr>
                        <a:t>Net Rev/(Exp) From Operations</a:t>
                      </a:r>
                    </a:p>
                  </a:txBody>
                  <a:tcPr marL="5820" marR="5820" marT="5820" marB="0" anchor="ctr">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dirty="0">
                          <a:effectLst/>
                          <a:latin typeface="Tahoma" panose="020B0604030504040204" pitchFamily="34" charset="0"/>
                        </a:rPr>
                        <a:t> </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86476673"/>
                  </a:ext>
                </a:extLst>
              </a:tr>
              <a:tr h="229311">
                <a:tc>
                  <a:txBody>
                    <a:bodyPr/>
                    <a:lstStyle/>
                    <a:p>
                      <a:pPr algn="l" fontAlgn="b"/>
                      <a:r>
                        <a:rPr lang="en-US" sz="700" b="0" i="0" u="none" strike="noStrike" dirty="0">
                          <a:solidFill>
                            <a:srgbClr val="000000"/>
                          </a:solidFill>
                          <a:effectLst/>
                          <a:latin typeface="Tahoma" panose="020B0604030504040204" pitchFamily="34" charset="0"/>
                        </a:rPr>
                        <a:t>General Fund</a:t>
                      </a:r>
                      <a:br>
                        <a:rPr lang="en-US" sz="700" b="0" i="0" u="none" strike="noStrike" dirty="0">
                          <a:solidFill>
                            <a:srgbClr val="000000"/>
                          </a:solidFill>
                          <a:effectLst/>
                          <a:latin typeface="Tahoma" panose="020B0604030504040204" pitchFamily="34" charset="0"/>
                        </a:rPr>
                      </a:br>
                      <a:endParaRPr lang="en-US" sz="700" b="0" i="0" u="none" strike="noStrike" dirty="0">
                        <a:solidFill>
                          <a:srgbClr val="000000"/>
                        </a:solidFill>
                        <a:effectLst/>
                        <a:latin typeface="Tahoma" panose="020B0604030504040204" pitchFamily="34" charset="0"/>
                      </a:endParaRP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(4,376)</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(9,741)</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(2,047)</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216</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(1,491)</a:t>
                      </a: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effectLst/>
                          <a:latin typeface="Tahoma" panose="020B0604030504040204" pitchFamily="34" charset="0"/>
                        </a:rPr>
                        <a:t>(1,076)</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3031434"/>
                  </a:ext>
                </a:extLst>
              </a:tr>
              <a:tr h="229311">
                <a:tc>
                  <a:txBody>
                    <a:bodyPr/>
                    <a:lstStyle/>
                    <a:p>
                      <a:pPr algn="l" fontAlgn="b"/>
                      <a:r>
                        <a:rPr lang="en-US" sz="700" b="0" i="0" u="none" strike="noStrike" dirty="0">
                          <a:solidFill>
                            <a:srgbClr val="000000"/>
                          </a:solidFill>
                          <a:effectLst/>
                          <a:latin typeface="Tahoma" panose="020B0604030504040204" pitchFamily="34" charset="0"/>
                        </a:rPr>
                        <a:t>Divisions</a:t>
                      </a:r>
                      <a:br>
                        <a:rPr lang="en-US" sz="700" b="0" i="0" u="none" strike="noStrike" dirty="0">
                          <a:solidFill>
                            <a:srgbClr val="000000"/>
                          </a:solidFill>
                          <a:effectLst/>
                          <a:latin typeface="Tahoma" panose="020B0604030504040204" pitchFamily="34" charset="0"/>
                        </a:rPr>
                      </a:br>
                      <a:endParaRPr lang="en-US" sz="700" b="0" i="0" u="none" strike="noStrike" dirty="0">
                        <a:solidFill>
                          <a:srgbClr val="000000"/>
                        </a:solidFill>
                        <a:effectLst/>
                        <a:latin typeface="Tahoma" panose="020B0604030504040204" pitchFamily="34" charset="0"/>
                      </a:endParaRP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(717)</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698</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392</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(1,124)</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203</a:t>
                      </a: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effectLst/>
                          <a:latin typeface="Tahoma" panose="020B0604030504040204" pitchFamily="34" charset="0"/>
                        </a:rPr>
                        <a:t>(331)</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3187713"/>
                  </a:ext>
                </a:extLst>
              </a:tr>
              <a:tr h="229311">
                <a:tc>
                  <a:txBody>
                    <a:bodyPr/>
                    <a:lstStyle/>
                    <a:p>
                      <a:pPr algn="l" fontAlgn="b"/>
                      <a:r>
                        <a:rPr lang="en-US" sz="700" b="0" i="0" u="none" strike="noStrike" dirty="0">
                          <a:solidFill>
                            <a:srgbClr val="000000"/>
                          </a:solidFill>
                          <a:effectLst/>
                          <a:latin typeface="Tahoma" panose="020B0604030504040204" pitchFamily="34" charset="0"/>
                        </a:rPr>
                        <a:t>Round Tables</a:t>
                      </a:r>
                      <a:br>
                        <a:rPr lang="en-US" sz="700" b="0" i="0" u="none" strike="noStrike" dirty="0">
                          <a:solidFill>
                            <a:srgbClr val="000000"/>
                          </a:solidFill>
                          <a:effectLst/>
                          <a:latin typeface="Tahoma" panose="020B0604030504040204" pitchFamily="34" charset="0"/>
                        </a:rPr>
                      </a:br>
                      <a:endParaRPr lang="en-US" sz="700" b="0" i="0" u="none" strike="noStrike" dirty="0">
                        <a:solidFill>
                          <a:srgbClr val="000000"/>
                        </a:solidFill>
                        <a:effectLst/>
                        <a:latin typeface="Tahoma" panose="020B0604030504040204" pitchFamily="34" charset="0"/>
                      </a:endParaRP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176</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256</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253</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223</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223</a:t>
                      </a: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effectLst/>
                          <a:latin typeface="Tahoma" panose="020B0604030504040204" pitchFamily="34" charset="0"/>
                        </a:rPr>
                        <a:t>41</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9177426"/>
                  </a:ext>
                </a:extLst>
              </a:tr>
              <a:tr h="229311">
                <a:tc>
                  <a:txBody>
                    <a:bodyPr/>
                    <a:lstStyle/>
                    <a:p>
                      <a:pPr algn="l" fontAlgn="b"/>
                      <a:r>
                        <a:rPr lang="en-US" sz="700" b="0" i="0" u="none" strike="noStrike" dirty="0">
                          <a:solidFill>
                            <a:srgbClr val="000000"/>
                          </a:solidFill>
                          <a:effectLst/>
                          <a:latin typeface="Tahoma" panose="020B0604030504040204" pitchFamily="34" charset="0"/>
                        </a:rPr>
                        <a:t>Grants and Awards</a:t>
                      </a:r>
                      <a:br>
                        <a:rPr lang="en-US" sz="700" b="0" i="0" u="none" strike="noStrike" dirty="0">
                          <a:solidFill>
                            <a:srgbClr val="000000"/>
                          </a:solidFill>
                          <a:effectLst/>
                          <a:latin typeface="Tahoma" panose="020B0604030504040204" pitchFamily="34" charset="0"/>
                        </a:rPr>
                      </a:br>
                      <a:endParaRPr lang="en-US" sz="700" b="0" i="0" u="none" strike="noStrike" dirty="0">
                        <a:solidFill>
                          <a:srgbClr val="000000"/>
                        </a:solidFill>
                        <a:effectLst/>
                        <a:latin typeface="Tahoma" panose="020B0604030504040204" pitchFamily="34" charset="0"/>
                      </a:endParaRP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395</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16,172</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(2,555)</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(30)</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(30)</a:t>
                      </a:r>
                    </a:p>
                  </a:txBody>
                  <a:tcPr marL="5820" marR="5820" marT="58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(0)</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0795901"/>
                  </a:ext>
                </a:extLst>
              </a:tr>
              <a:tr h="157142">
                <a:tc>
                  <a:txBody>
                    <a:bodyPr/>
                    <a:lstStyle/>
                    <a:p>
                      <a:pPr algn="l" fontAlgn="ctr"/>
                      <a:r>
                        <a:rPr lang="en-US" sz="700" b="1" i="0" u="none" strike="noStrike" dirty="0">
                          <a:effectLst/>
                          <a:latin typeface="Tahoma" panose="020B0604030504040204" pitchFamily="34" charset="0"/>
                        </a:rPr>
                        <a:t>Subtotal Net Rev/(Exp) From Operations</a:t>
                      </a:r>
                    </a:p>
                  </a:txBody>
                  <a:tcPr marL="5820" marR="5820" marT="5820" marB="0" anchor="ctr">
                    <a:lnL>
                      <a:noFill/>
                    </a:lnL>
                    <a:lnR>
                      <a:noFill/>
                    </a:lnR>
                    <a:lnT>
                      <a:noFill/>
                    </a:lnT>
                    <a:lnB>
                      <a:noFill/>
                    </a:lnB>
                  </a:tcPr>
                </a:tc>
                <a:tc>
                  <a:txBody>
                    <a:bodyPr/>
                    <a:lstStyle/>
                    <a:p>
                      <a:pPr algn="r" fontAlgn="ctr"/>
                      <a:r>
                        <a:rPr lang="en-US" sz="700" b="1" i="0" u="none" strike="noStrike" dirty="0">
                          <a:effectLst/>
                          <a:latin typeface="Tahoma" panose="020B0604030504040204" pitchFamily="34" charset="0"/>
                        </a:rPr>
                        <a:t>(4,522)</a:t>
                      </a:r>
                    </a:p>
                  </a:txBody>
                  <a:tcPr marL="5820" marR="5820" marT="58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7,384</a:t>
                      </a:r>
                    </a:p>
                  </a:txBody>
                  <a:tcPr marL="5820" marR="5820" marT="58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(3,956)</a:t>
                      </a:r>
                    </a:p>
                  </a:txBody>
                  <a:tcPr marL="5820" marR="5820" marT="58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(715)</a:t>
                      </a:r>
                    </a:p>
                  </a:txBody>
                  <a:tcPr marL="5820" marR="5820" marT="58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(1,094)</a:t>
                      </a:r>
                    </a:p>
                  </a:txBody>
                  <a:tcPr marL="5820" marR="5820" marT="5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(1,367)</a:t>
                      </a:r>
                    </a:p>
                  </a:txBody>
                  <a:tcPr marL="5820" marR="5820" marT="5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8340479"/>
                  </a:ext>
                </a:extLst>
              </a:tr>
              <a:tr h="157142">
                <a:tc>
                  <a:txBody>
                    <a:bodyPr/>
                    <a:lstStyle/>
                    <a:p>
                      <a:pPr algn="l" fontAlgn="ctr"/>
                      <a:endParaRPr lang="en-US" sz="700" b="1" i="0" u="none" strike="noStrike" dirty="0">
                        <a:effectLst/>
                        <a:latin typeface="Tahoma" panose="020B0604030504040204" pitchFamily="34" charset="0"/>
                      </a:endParaRPr>
                    </a:p>
                  </a:txBody>
                  <a:tcPr marL="5820" marR="5820" marT="5820" marB="0" anchor="ctr">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effectLst/>
                          <a:latin typeface="Tahoma" panose="020B0604030504040204" pitchFamily="34" charset="0"/>
                        </a:rPr>
                        <a:t> </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9800952"/>
                  </a:ext>
                </a:extLst>
              </a:tr>
              <a:tr h="157142">
                <a:tc>
                  <a:txBody>
                    <a:bodyPr/>
                    <a:lstStyle/>
                    <a:p>
                      <a:pPr algn="l" fontAlgn="b"/>
                      <a:r>
                        <a:rPr lang="en-US" sz="700" b="0" i="0" u="none" strike="noStrike" dirty="0">
                          <a:solidFill>
                            <a:srgbClr val="000000"/>
                          </a:solidFill>
                          <a:effectLst/>
                          <a:latin typeface="Tahoma" panose="020B0604030504040204" pitchFamily="34" charset="0"/>
                        </a:rPr>
                        <a:t>Paycheck Protection Program (PPP) loan relief</a:t>
                      </a:r>
                    </a:p>
                  </a:txBody>
                  <a:tcPr marL="5820" marR="5820" marT="5820" marB="0" anchor="b">
                    <a:lnL>
                      <a:noFill/>
                    </a:lnL>
                    <a:lnR>
                      <a:noFill/>
                    </a:lnR>
                    <a:lnT>
                      <a:noFill/>
                    </a:lnT>
                    <a:lnB>
                      <a:noFill/>
                    </a:lnB>
                  </a:tcPr>
                </a:tc>
                <a:tc>
                  <a:txBody>
                    <a:bodyPr/>
                    <a:lstStyle/>
                    <a:p>
                      <a:pPr algn="r" fontAlgn="b"/>
                      <a:r>
                        <a:rPr lang="en-US" sz="700" b="0" i="0" u="none" strike="noStrike" dirty="0">
                          <a:effectLst/>
                          <a:latin typeface="Tahoma" panose="020B0604030504040204" pitchFamily="34" charset="0"/>
                        </a:rPr>
                        <a:t>0</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0</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0</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0</a:t>
                      </a:r>
                    </a:p>
                  </a:txBody>
                  <a:tcPr marL="5820" marR="5820" marT="5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0</a:t>
                      </a:r>
                    </a:p>
                  </a:txBody>
                  <a:tcPr marL="5820" marR="5820" marT="58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Tahoma" panose="020B0604030504040204" pitchFamily="34" charset="0"/>
                        </a:rPr>
                        <a:t>1,000</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0949852"/>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500" b="0" i="0" u="none" strike="noStrike" dirty="0">
                          <a:solidFill>
                            <a:srgbClr val="000000"/>
                          </a:solidFill>
                          <a:effectLst/>
                          <a:latin typeface="Tahoma" panose="020B0604030504040204" pitchFamily="34" charset="0"/>
                        </a:rPr>
                        <a:t> </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6684445"/>
                  </a:ext>
                </a:extLst>
              </a:tr>
              <a:tr h="157142">
                <a:tc>
                  <a:txBody>
                    <a:bodyPr/>
                    <a:lstStyle/>
                    <a:p>
                      <a:pPr algn="l" fontAlgn="ctr"/>
                      <a:r>
                        <a:rPr lang="en-US" sz="700" b="1" i="0" u="none" strike="noStrike" dirty="0">
                          <a:effectLst/>
                          <a:latin typeface="Tahoma" panose="020B0604030504040204" pitchFamily="34" charset="0"/>
                        </a:rPr>
                        <a:t>Total Net Rev/(Exp) From Operations</a:t>
                      </a:r>
                    </a:p>
                  </a:txBody>
                  <a:tcPr marL="5820" marR="5820" marT="5820" marB="0" anchor="ctr">
                    <a:lnL>
                      <a:noFill/>
                    </a:lnL>
                    <a:lnR>
                      <a:noFill/>
                    </a:lnR>
                    <a:lnT>
                      <a:noFill/>
                    </a:lnT>
                    <a:lnB>
                      <a:noFill/>
                    </a:lnB>
                  </a:tcPr>
                </a:tc>
                <a:tc>
                  <a:txBody>
                    <a:bodyPr/>
                    <a:lstStyle/>
                    <a:p>
                      <a:pPr algn="r" fontAlgn="ctr"/>
                      <a:r>
                        <a:rPr lang="en-US" sz="700" b="1" i="0" u="none" strike="noStrike" dirty="0">
                          <a:effectLst/>
                          <a:latin typeface="Tahoma" panose="020B0604030504040204" pitchFamily="34" charset="0"/>
                        </a:rPr>
                        <a:t>(4,522)</a:t>
                      </a:r>
                    </a:p>
                  </a:txBody>
                  <a:tcPr marL="5820" marR="5820" marT="58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7,384</a:t>
                      </a:r>
                    </a:p>
                  </a:txBody>
                  <a:tcPr marL="5820" marR="5820" marT="58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(3,956)</a:t>
                      </a:r>
                    </a:p>
                  </a:txBody>
                  <a:tcPr marL="5820" marR="5820" marT="58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(715)</a:t>
                      </a:r>
                    </a:p>
                  </a:txBody>
                  <a:tcPr marL="5820" marR="5820" marT="58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(1,094)</a:t>
                      </a:r>
                    </a:p>
                  </a:txBody>
                  <a:tcPr marL="5820" marR="5820" marT="582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Tahoma" panose="020B0604030504040204" pitchFamily="34" charset="0"/>
                        </a:rPr>
                        <a:t>(367)</a:t>
                      </a:r>
                    </a:p>
                  </a:txBody>
                  <a:tcPr marL="5820" marR="5820" marT="5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3383881"/>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dirty="0">
                          <a:effectLst/>
                          <a:latin typeface="Tahoma" panose="020B0604030504040204" pitchFamily="34" charset="0"/>
                        </a:rPr>
                        <a:t> </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35243732"/>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effectLst/>
                          <a:latin typeface="Tahoma" panose="020B0604030504040204" pitchFamily="34" charset="0"/>
                        </a:rPr>
                        <a:t>175</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dirty="0">
                          <a:effectLst/>
                          <a:latin typeface="Tahoma" panose="020B0604030504040204" pitchFamily="34" charset="0"/>
                        </a:rPr>
                        <a:t>Travel (or other) Expense reductions</a:t>
                      </a: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extLst>
                  <a:ext uri="{0D108BD9-81ED-4DB2-BD59-A6C34878D82A}">
                    <a16:rowId xmlns:a16="http://schemas.microsoft.com/office/drawing/2014/main" val="2905926933"/>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effectLst/>
                          <a:latin typeface="Tahoma" panose="020B0604030504040204" pitchFamily="34" charset="0"/>
                        </a:rPr>
                        <a:t>455</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dirty="0">
                          <a:effectLst/>
                          <a:latin typeface="Tahoma" panose="020B0604030504040204" pitchFamily="34" charset="0"/>
                        </a:rPr>
                        <a:t>Executive Office &amp; AED Expense reductions</a:t>
                      </a: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extLst>
                  <a:ext uri="{0D108BD9-81ED-4DB2-BD59-A6C34878D82A}">
                    <a16:rowId xmlns:a16="http://schemas.microsoft.com/office/drawing/2014/main" val="1539175675"/>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dirty="0">
                          <a:effectLst/>
                          <a:latin typeface="Tahoma" panose="020B0604030504040204" pitchFamily="34" charset="0"/>
                        </a:rPr>
                        <a:t>630</a:t>
                      </a:r>
                    </a:p>
                  </a:txBody>
                  <a:tcPr marL="5820" marR="5820" marT="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dirty="0">
                          <a:effectLst/>
                          <a:latin typeface="Tahoma" panose="020B0604030504040204" pitchFamily="34" charset="0"/>
                        </a:rPr>
                        <a:t>Total Expense reductions</a:t>
                      </a:r>
                    </a:p>
                  </a:txBody>
                  <a:tcPr marL="5820" marR="5820" marT="5820"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extLst>
                  <a:ext uri="{0D108BD9-81ED-4DB2-BD59-A6C34878D82A}">
                    <a16:rowId xmlns:a16="http://schemas.microsoft.com/office/drawing/2014/main" val="1600593857"/>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extLst>
                  <a:ext uri="{0D108BD9-81ED-4DB2-BD59-A6C34878D82A}">
                    <a16:rowId xmlns:a16="http://schemas.microsoft.com/office/drawing/2014/main" val="1739735930"/>
                  </a:ext>
                </a:extLst>
              </a:tr>
              <a:tr h="157142">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l" fontAlgn="b"/>
                      <a:endParaRPr lang="en-US" sz="700" b="0" i="0" u="none" strike="noStrike" dirty="0">
                        <a:effectLst/>
                        <a:latin typeface="Tahoma" panose="020B0604030504040204" pitchFamily="34" charset="0"/>
                      </a:endParaRPr>
                    </a:p>
                  </a:txBody>
                  <a:tcPr marL="5820" marR="5820" marT="5820" marB="0" anchor="b">
                    <a:lnL>
                      <a:noFill/>
                    </a:lnL>
                    <a:lnR>
                      <a:noFill/>
                    </a:lnR>
                    <a:lnT>
                      <a:noFill/>
                    </a:lnT>
                    <a:lnB>
                      <a:noFill/>
                    </a:lnB>
                  </a:tcPr>
                </a:tc>
                <a:tc>
                  <a:txBody>
                    <a:bodyPr/>
                    <a:lstStyle/>
                    <a:p>
                      <a:pPr algn="r" fontAlgn="b"/>
                      <a:r>
                        <a:rPr lang="en-US" sz="700" b="1" i="0" u="none" strike="noStrike" dirty="0">
                          <a:effectLst/>
                          <a:latin typeface="Tahoma" panose="020B0604030504040204" pitchFamily="34" charset="0"/>
                        </a:rPr>
                        <a:t>263</a:t>
                      </a:r>
                    </a:p>
                  </a:txBody>
                  <a:tcPr marL="5820" marR="5820" marT="582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700" b="1" i="0" u="none" strike="noStrike" dirty="0">
                          <a:effectLst/>
                          <a:latin typeface="Tahoma" panose="020B0604030504040204" pitchFamily="34" charset="0"/>
                        </a:rPr>
                        <a:t>FY22 Contingency</a:t>
                      </a:r>
                    </a:p>
                  </a:txBody>
                  <a:tcPr marL="5820" marR="5820" marT="5820" marB="0" anchor="b">
                    <a:lnL>
                      <a:noFill/>
                    </a:lnL>
                    <a:lnR>
                      <a:noFill/>
                    </a:lnR>
                    <a:lnT>
                      <a:noFill/>
                    </a:lnT>
                    <a:lnB>
                      <a:noFill/>
                    </a:lnB>
                  </a:tcPr>
                </a:tc>
                <a:extLst>
                  <a:ext uri="{0D108BD9-81ED-4DB2-BD59-A6C34878D82A}">
                    <a16:rowId xmlns:a16="http://schemas.microsoft.com/office/drawing/2014/main" val="3659468988"/>
                  </a:ext>
                </a:extLst>
              </a:tr>
            </a:tbl>
          </a:graphicData>
        </a:graphic>
      </p:graphicFrame>
      <p:sp>
        <p:nvSpPr>
          <p:cNvPr id="5" name="TextBox 4">
            <a:extLst>
              <a:ext uri="{FF2B5EF4-FFF2-40B4-BE49-F238E27FC236}">
                <a16:creationId xmlns:a16="http://schemas.microsoft.com/office/drawing/2014/main" id="{72398D74-73EE-4D8A-9789-5446C3EE2F73}"/>
              </a:ext>
            </a:extLst>
          </p:cNvPr>
          <p:cNvSpPr txBox="1"/>
          <p:nvPr/>
        </p:nvSpPr>
        <p:spPr>
          <a:xfrm>
            <a:off x="609600" y="1752600"/>
            <a:ext cx="4724400" cy="307777"/>
          </a:xfrm>
          <a:prstGeom prst="rect">
            <a:avLst/>
          </a:prstGeom>
          <a:noFill/>
        </p:spPr>
        <p:txBody>
          <a:bodyPr wrap="square" rtlCol="0">
            <a:spAutoFit/>
          </a:bodyPr>
          <a:lstStyle/>
          <a:p>
            <a:r>
              <a:rPr lang="en-US" sz="1400" b="1" i="0" u="none" strike="noStrike" dirty="0">
                <a:solidFill>
                  <a:srgbClr val="000000"/>
                </a:solidFill>
                <a:effectLst/>
                <a:latin typeface="Tahoma" panose="020B0604030504040204" pitchFamily="34" charset="0"/>
              </a:rPr>
              <a:t>Statement of Revenues and Expenses - Total ALA</a:t>
            </a:r>
            <a:r>
              <a:rPr lang="en-US" sz="1400" dirty="0"/>
              <a:t> </a:t>
            </a:r>
          </a:p>
        </p:txBody>
      </p:sp>
    </p:spTree>
    <p:extLst>
      <p:ext uri="{BB962C8B-B14F-4D97-AF65-F5344CB8AC3E}">
        <p14:creationId xmlns:p14="http://schemas.microsoft.com/office/powerpoint/2010/main" val="30471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CC59-576F-4022-A518-3BEB40AD66AE}"/>
              </a:ext>
            </a:extLst>
          </p:cNvPr>
          <p:cNvSpPr>
            <a:spLocks noGrp="1"/>
          </p:cNvSpPr>
          <p:nvPr>
            <p:ph type="title"/>
          </p:nvPr>
        </p:nvSpPr>
        <p:spPr/>
        <p:txBody>
          <a:bodyPr/>
          <a:lstStyle/>
          <a:p>
            <a:r>
              <a:rPr lang="en-US" dirty="0"/>
              <a:t>Annual Estimates of Income</a:t>
            </a:r>
          </a:p>
        </p:txBody>
      </p:sp>
      <p:sp>
        <p:nvSpPr>
          <p:cNvPr id="3" name="Content Placeholder 2">
            <a:extLst>
              <a:ext uri="{FF2B5EF4-FFF2-40B4-BE49-F238E27FC236}">
                <a16:creationId xmlns:a16="http://schemas.microsoft.com/office/drawing/2014/main" id="{2A58FC82-332E-4FC1-B7FC-19357509A419}"/>
              </a:ext>
            </a:extLst>
          </p:cNvPr>
          <p:cNvSpPr>
            <a:spLocks noGrp="1"/>
          </p:cNvSpPr>
          <p:nvPr>
            <p:ph idx="1"/>
          </p:nvPr>
        </p:nvSpPr>
        <p:spPr>
          <a:xfrm>
            <a:off x="457200" y="1600200"/>
            <a:ext cx="8610600" cy="4525963"/>
          </a:xfrm>
        </p:spPr>
        <p:txBody>
          <a:bodyPr/>
          <a:lstStyle/>
          <a:p>
            <a:pPr marL="0" indent="0">
              <a:buNone/>
            </a:pPr>
            <a:r>
              <a:rPr lang="en-US" sz="1800" i="1" dirty="0">
                <a:latin typeface="Cambria" panose="02040503050406030204" pitchFamily="18" charset="0"/>
              </a:rPr>
              <a:t>Per Article IX, Finances, Section 1 of ALA's Bylaws: Annual estimates of income shall be based upon the unexpended balance remaining from the previous year plus anticipated revenues for the next budget year. BARC is charged with reviewing and approving the Annual Estimates of Income. </a:t>
            </a:r>
          </a:p>
          <a:p>
            <a:pPr marL="0" indent="0">
              <a:buNone/>
            </a:pPr>
            <a:endParaRPr lang="en-US" dirty="0"/>
          </a:p>
        </p:txBody>
      </p:sp>
      <p:graphicFrame>
        <p:nvGraphicFramePr>
          <p:cNvPr id="4" name="Table 3">
            <a:extLst>
              <a:ext uri="{FF2B5EF4-FFF2-40B4-BE49-F238E27FC236}">
                <a16:creationId xmlns:a16="http://schemas.microsoft.com/office/drawing/2014/main" id="{E2C9DF8F-04B5-448C-8630-ED853B5ED067}"/>
              </a:ext>
            </a:extLst>
          </p:cNvPr>
          <p:cNvGraphicFramePr>
            <a:graphicFrameLocks noGrp="1"/>
          </p:cNvGraphicFramePr>
          <p:nvPr>
            <p:extLst>
              <p:ext uri="{D42A27DB-BD31-4B8C-83A1-F6EECF244321}">
                <p14:modId xmlns:p14="http://schemas.microsoft.com/office/powerpoint/2010/main" val="3324405339"/>
              </p:ext>
            </p:extLst>
          </p:nvPr>
        </p:nvGraphicFramePr>
        <p:xfrm>
          <a:off x="1060450" y="2514600"/>
          <a:ext cx="7023100" cy="3011970"/>
        </p:xfrm>
        <a:graphic>
          <a:graphicData uri="http://schemas.openxmlformats.org/drawingml/2006/table">
            <a:tbl>
              <a:tblPr/>
              <a:tblGrid>
                <a:gridCol w="3975100">
                  <a:extLst>
                    <a:ext uri="{9D8B030D-6E8A-4147-A177-3AD203B41FA5}">
                      <a16:colId xmlns:a16="http://schemas.microsoft.com/office/drawing/2014/main" val="2100752121"/>
                    </a:ext>
                  </a:extLst>
                </a:gridCol>
                <a:gridCol w="1524000">
                  <a:extLst>
                    <a:ext uri="{9D8B030D-6E8A-4147-A177-3AD203B41FA5}">
                      <a16:colId xmlns:a16="http://schemas.microsoft.com/office/drawing/2014/main" val="1280138000"/>
                    </a:ext>
                  </a:extLst>
                </a:gridCol>
                <a:gridCol w="1524000">
                  <a:extLst>
                    <a:ext uri="{9D8B030D-6E8A-4147-A177-3AD203B41FA5}">
                      <a16:colId xmlns:a16="http://schemas.microsoft.com/office/drawing/2014/main" val="899969443"/>
                    </a:ext>
                  </a:extLst>
                </a:gridCol>
              </a:tblGrid>
              <a:tr h="23169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TOTAL ALA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38609"/>
                  </a:ext>
                </a:extLst>
              </a:tr>
              <a:tr h="23169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($,000)</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6000470"/>
                  </a:ext>
                </a:extLst>
              </a:tr>
              <a:tr h="231690">
                <a:tc>
                  <a:txBody>
                    <a:bodyPr/>
                    <a:lstStyle/>
                    <a:p>
                      <a:pPr algn="l" fontAlgn="b"/>
                      <a:r>
                        <a:rPr lang="en-US" sz="1100" b="0" i="0" u="none" strike="noStrike" dirty="0">
                          <a:solidFill>
                            <a:srgbClr val="000000"/>
                          </a:solidFill>
                          <a:effectLst/>
                          <a:latin typeface="Calibri" panose="020F0502020204030204" pitchFamily="34" charset="0"/>
                        </a:rPr>
                        <a:t>ALA Net Assets (projected at end of FY 2021)</a:t>
                      </a: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 $                              27,231 </a:t>
                      </a:r>
                    </a:p>
                  </a:txBody>
                  <a:tcPr marL="6350" marR="6350" marT="6350" marB="0" anchor="b">
                    <a:lnL>
                      <a:noFill/>
                    </a:lnL>
                    <a:lnR>
                      <a:noFill/>
                    </a:lnR>
                    <a:lnT>
                      <a:noFill/>
                    </a:lnT>
                    <a:lnB>
                      <a:noFill/>
                    </a:lnB>
                  </a:tcPr>
                </a:tc>
                <a:extLst>
                  <a:ext uri="{0D108BD9-81ED-4DB2-BD59-A6C34878D82A}">
                    <a16:rowId xmlns:a16="http://schemas.microsoft.com/office/drawing/2014/main" val="604086538"/>
                  </a:ext>
                </a:extLst>
              </a:tr>
              <a:tr h="23169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199580475"/>
                  </a:ext>
                </a:extLst>
              </a:tr>
              <a:tr h="231690">
                <a:tc>
                  <a:txBody>
                    <a:bodyPr/>
                    <a:lstStyle/>
                    <a:p>
                      <a:pPr algn="l" fontAlgn="b"/>
                      <a:r>
                        <a:rPr lang="en-US" sz="1100" b="1" i="0" u="none" strike="noStrike" dirty="0">
                          <a:solidFill>
                            <a:srgbClr val="000000"/>
                          </a:solidFill>
                          <a:effectLst/>
                          <a:latin typeface="Calibri" panose="020F0502020204030204" pitchFamily="34" charset="0"/>
                        </a:rPr>
                        <a:t>FY 2022 Budgeted Revenues </a:t>
                      </a: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427026099"/>
                  </a:ext>
                </a:extLst>
              </a:tr>
              <a:tr h="231690">
                <a:tc>
                  <a:txBody>
                    <a:bodyPr/>
                    <a:lstStyle/>
                    <a:p>
                      <a:pPr algn="l" fontAlgn="b"/>
                      <a:r>
                        <a:rPr lang="en-US" sz="1100" b="0" i="0" u="none" strike="noStrike" dirty="0">
                          <a:solidFill>
                            <a:srgbClr val="000000"/>
                          </a:solidFill>
                          <a:effectLst/>
                          <a:latin typeface="Calibri" panose="020F0502020204030204" pitchFamily="34" charset="0"/>
                        </a:rPr>
                        <a:t>General Fund</a:t>
                      </a:r>
                    </a:p>
                  </a:txBody>
                  <a:tcPr marL="11430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                           28,245 </a:t>
                      </a:r>
                    </a:p>
                  </a:txBody>
                  <a:tcPr marL="6350" marR="6350" marT="6350" marB="0" anchor="b">
                    <a:lnL>
                      <a:noFill/>
                    </a:lnL>
                    <a:lnR>
                      <a:noFill/>
                    </a:lnR>
                    <a:lnT>
                      <a:noFill/>
                    </a:lnT>
                    <a:lnB>
                      <a:noFill/>
                    </a:lnB>
                  </a:tcPr>
                </a:tc>
                <a:extLst>
                  <a:ext uri="{0D108BD9-81ED-4DB2-BD59-A6C34878D82A}">
                    <a16:rowId xmlns:a16="http://schemas.microsoft.com/office/drawing/2014/main" val="1678753804"/>
                  </a:ext>
                </a:extLst>
              </a:tr>
              <a:tr h="231690">
                <a:tc>
                  <a:txBody>
                    <a:bodyPr/>
                    <a:lstStyle/>
                    <a:p>
                      <a:pPr algn="l" fontAlgn="b"/>
                      <a:r>
                        <a:rPr lang="en-US" sz="1100" b="0" i="0" u="none" strike="noStrike" dirty="0">
                          <a:solidFill>
                            <a:srgbClr val="000000"/>
                          </a:solidFill>
                          <a:effectLst/>
                          <a:latin typeface="Calibri" panose="020F0502020204030204" pitchFamily="34" charset="0"/>
                        </a:rPr>
                        <a:t>Divisions</a:t>
                      </a:r>
                    </a:p>
                  </a:txBody>
                  <a:tcPr marL="11430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                           13,558 </a:t>
                      </a:r>
                    </a:p>
                  </a:txBody>
                  <a:tcPr marL="6350" marR="6350" marT="6350" marB="0" anchor="b">
                    <a:lnL>
                      <a:noFill/>
                    </a:lnL>
                    <a:lnR>
                      <a:noFill/>
                    </a:lnR>
                    <a:lnT>
                      <a:noFill/>
                    </a:lnT>
                    <a:lnB>
                      <a:noFill/>
                    </a:lnB>
                  </a:tcPr>
                </a:tc>
                <a:extLst>
                  <a:ext uri="{0D108BD9-81ED-4DB2-BD59-A6C34878D82A}">
                    <a16:rowId xmlns:a16="http://schemas.microsoft.com/office/drawing/2014/main" val="2084503338"/>
                  </a:ext>
                </a:extLst>
              </a:tr>
              <a:tr h="231690">
                <a:tc>
                  <a:txBody>
                    <a:bodyPr/>
                    <a:lstStyle/>
                    <a:p>
                      <a:pPr algn="l" fontAlgn="b"/>
                      <a:r>
                        <a:rPr lang="en-US" sz="1100" b="0" i="0" u="none" strike="noStrike" dirty="0">
                          <a:solidFill>
                            <a:srgbClr val="000000"/>
                          </a:solidFill>
                          <a:effectLst/>
                          <a:latin typeface="Calibri" panose="020F0502020204030204" pitchFamily="34" charset="0"/>
                        </a:rPr>
                        <a:t>Roundtables</a:t>
                      </a:r>
                    </a:p>
                  </a:txBody>
                  <a:tcPr marL="11430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                                502 </a:t>
                      </a:r>
                    </a:p>
                  </a:txBody>
                  <a:tcPr marL="6350" marR="6350" marT="6350" marB="0" anchor="b">
                    <a:lnL>
                      <a:noFill/>
                    </a:lnL>
                    <a:lnR>
                      <a:noFill/>
                    </a:lnR>
                    <a:lnT>
                      <a:noFill/>
                    </a:lnT>
                    <a:lnB>
                      <a:noFill/>
                    </a:lnB>
                  </a:tcPr>
                </a:tc>
                <a:extLst>
                  <a:ext uri="{0D108BD9-81ED-4DB2-BD59-A6C34878D82A}">
                    <a16:rowId xmlns:a16="http://schemas.microsoft.com/office/drawing/2014/main" val="308073852"/>
                  </a:ext>
                </a:extLst>
              </a:tr>
              <a:tr h="231690">
                <a:tc>
                  <a:txBody>
                    <a:bodyPr/>
                    <a:lstStyle/>
                    <a:p>
                      <a:pPr algn="l" fontAlgn="b"/>
                      <a:r>
                        <a:rPr lang="en-US" sz="1100" b="0" i="0" u="none" strike="noStrike" dirty="0">
                          <a:solidFill>
                            <a:srgbClr val="000000"/>
                          </a:solidFill>
                          <a:effectLst/>
                          <a:latin typeface="Calibri" panose="020F0502020204030204" pitchFamily="34" charset="0"/>
                        </a:rPr>
                        <a:t>Grants &amp; Awards</a:t>
                      </a:r>
                    </a:p>
                  </a:txBody>
                  <a:tcPr marL="11430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                             4,326 </a:t>
                      </a:r>
                    </a:p>
                  </a:txBody>
                  <a:tcPr marL="6350" marR="6350" marT="6350" marB="0" anchor="b">
                    <a:lnL>
                      <a:noFill/>
                    </a:lnL>
                    <a:lnR>
                      <a:noFill/>
                    </a:lnR>
                    <a:lnT>
                      <a:noFill/>
                    </a:lnT>
                    <a:lnB>
                      <a:noFill/>
                    </a:lnB>
                  </a:tcPr>
                </a:tc>
                <a:extLst>
                  <a:ext uri="{0D108BD9-81ED-4DB2-BD59-A6C34878D82A}">
                    <a16:rowId xmlns:a16="http://schemas.microsoft.com/office/drawing/2014/main" val="4173314366"/>
                  </a:ext>
                </a:extLst>
              </a:tr>
              <a:tr h="231690">
                <a:tc>
                  <a:txBody>
                    <a:bodyPr/>
                    <a:lstStyle/>
                    <a:p>
                      <a:pPr algn="l" fontAlgn="b"/>
                      <a:r>
                        <a:rPr lang="en-US" sz="1100" b="0" i="0" u="none" strike="noStrike" dirty="0">
                          <a:solidFill>
                            <a:srgbClr val="000000"/>
                          </a:solidFill>
                          <a:effectLst/>
                          <a:latin typeface="Calibri" panose="020F0502020204030204" pitchFamily="34" charset="0"/>
                        </a:rPr>
                        <a:t>Endowment</a:t>
                      </a:r>
                    </a:p>
                  </a:txBody>
                  <a:tcPr marL="11430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000" b="0" i="0" u="none" strike="noStrike" dirty="0">
                          <a:effectLst/>
                          <a:latin typeface="Arial" panose="020B0604020202020204" pitchFamily="34" charset="0"/>
                        </a:rPr>
                        <a:t>                               (794)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4570"/>
                  </a:ext>
                </a:extLst>
              </a:tr>
              <a:tr h="231690">
                <a:tc>
                  <a:txBody>
                    <a:bodyPr/>
                    <a:lstStyle/>
                    <a:p>
                      <a:pPr algn="l" fontAlgn="b"/>
                      <a:r>
                        <a:rPr lang="en-US" sz="1100" b="1" i="0" u="none" strike="noStrike" dirty="0">
                          <a:solidFill>
                            <a:srgbClr val="000000"/>
                          </a:solidFill>
                          <a:effectLst/>
                          <a:latin typeface="Calibri" panose="020F0502020204030204" pitchFamily="34" charset="0"/>
                        </a:rPr>
                        <a:t>TOTAL</a:t>
                      </a:r>
                    </a:p>
                  </a:txBody>
                  <a:tcPr marL="68580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45,837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384623"/>
                  </a:ext>
                </a:extLst>
              </a:tr>
              <a:tr h="231690">
                <a:tc>
                  <a:txBody>
                    <a:bodyPr/>
                    <a:lstStyle/>
                    <a:p>
                      <a:pPr algn="l" fontAlgn="b"/>
                      <a:endParaRPr lang="en-US" sz="11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2956808"/>
                  </a:ext>
                </a:extLst>
              </a:tr>
              <a:tr h="231690">
                <a:tc>
                  <a:txBody>
                    <a:bodyPr/>
                    <a:lstStyle/>
                    <a:p>
                      <a:pPr algn="l" fontAlgn="b"/>
                      <a:r>
                        <a:rPr lang="en-US" sz="1100" b="0" i="0" u="none" strike="noStrike" dirty="0">
                          <a:solidFill>
                            <a:srgbClr val="000000"/>
                          </a:solidFill>
                          <a:effectLst/>
                          <a:latin typeface="Calibri" panose="020F0502020204030204" pitchFamily="34" charset="0"/>
                        </a:rPr>
                        <a:t>FY 2022 Annual Estimates of Income</a:t>
                      </a:r>
                    </a:p>
                  </a:txBody>
                  <a:tcPr marL="6350" marR="6350" marT="635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 $                              73,068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6275452"/>
                  </a:ext>
                </a:extLst>
              </a:tr>
            </a:tbl>
          </a:graphicData>
        </a:graphic>
      </p:graphicFrame>
    </p:spTree>
    <p:extLst>
      <p:ext uri="{BB962C8B-B14F-4D97-AF65-F5344CB8AC3E}">
        <p14:creationId xmlns:p14="http://schemas.microsoft.com/office/powerpoint/2010/main" val="195421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1134</Words>
  <Application>Microsoft Office PowerPoint</Application>
  <PresentationFormat>On-screen Show (4:3)</PresentationFormat>
  <Paragraphs>278</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Adobe Garamond Pro</vt:lpstr>
      <vt:lpstr>Arial</vt:lpstr>
      <vt:lpstr>Bell MT</vt:lpstr>
      <vt:lpstr>Calibri</vt:lpstr>
      <vt:lpstr>Calibri Light</vt:lpstr>
      <vt:lpstr>Cambria</vt:lpstr>
      <vt:lpstr>Century Gothic</vt:lpstr>
      <vt:lpstr>Garamond</vt:lpstr>
      <vt:lpstr>Gill Sans MT</vt:lpstr>
      <vt:lpstr>Symbol</vt:lpstr>
      <vt:lpstr>Tahoma</vt:lpstr>
      <vt:lpstr>Times New Roman</vt:lpstr>
      <vt:lpstr>Wingdings</vt:lpstr>
      <vt:lpstr>Office Theme</vt:lpstr>
      <vt:lpstr>Treasurer’s Report Membership Information Session and Virtual Membership Meeting</vt:lpstr>
      <vt:lpstr>Topics for Discussion</vt:lpstr>
      <vt:lpstr>PowerPoint Presentation</vt:lpstr>
      <vt:lpstr>PowerPoint Presentation</vt:lpstr>
      <vt:lpstr>FY22 Budget Timetable</vt:lpstr>
      <vt:lpstr>Budget Directives</vt:lpstr>
      <vt:lpstr>Preliminary FY22 Budget Overview</vt:lpstr>
      <vt:lpstr>Preliminary FY22 Budget Overview (continued)</vt:lpstr>
      <vt:lpstr>Annual Estimates of Income</vt:lpstr>
      <vt:lpstr>Draft Five Year Financial Plan</vt:lpstr>
      <vt:lpstr>FY20 Audit Update</vt:lpstr>
      <vt:lpstr>Operating Agreement WG Update</vt:lpstr>
      <vt:lpstr>Discussion</vt:lpstr>
    </vt:vector>
  </TitlesOfParts>
  <Company>American Library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kjohnson</dc:creator>
  <cp:lastModifiedBy>Marsha Burgess</cp:lastModifiedBy>
  <cp:revision>29</cp:revision>
  <cp:lastPrinted>2021-06-23T01:01:04Z</cp:lastPrinted>
  <dcterms:created xsi:type="dcterms:W3CDTF">2013-09-16T15:16:18Z</dcterms:created>
  <dcterms:modified xsi:type="dcterms:W3CDTF">2021-06-23T01:45:30Z</dcterms:modified>
</cp:coreProperties>
</file>