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64" r:id="rId6"/>
    <p:sldId id="262" r:id="rId7"/>
    <p:sldId id="263" r:id="rId8"/>
    <p:sldId id="265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2019/07/09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2019/07/09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2019/07/09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2019/07/09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2019/07/09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2019/07/09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2019/07/09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2019/07/09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2019/07/09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2019/07/09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2019/07/09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2019/07/09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2019/07/09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2019/07/09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2019/07/09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2019/07/09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2019/07/09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salisbury@library.msstate.edu" TargetMode="External"/><Relationship Id="rId2" Type="http://schemas.openxmlformats.org/officeDocument/2006/relationships/hyperlink" Target="mailto:bthornton@library.msstate.ed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E736D-A827-4212-A57F-95E4695D03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05390" y="400051"/>
            <a:ext cx="10839449" cy="2490931"/>
          </a:xfrm>
        </p:spPr>
        <p:txBody>
          <a:bodyPr/>
          <a:lstStyle/>
          <a:p>
            <a:pPr algn="ctr"/>
            <a:r>
              <a:rPr lang="en-US" sz="46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Revamping workflows and enhancing </a:t>
            </a:r>
            <a:r>
              <a:rPr lang="en-US" sz="46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communication</a:t>
            </a:r>
            <a:endParaRPr lang="en-US" sz="4600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83EFF0-F74F-43CB-BEB2-B854DE17D6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2292" y="5441483"/>
            <a:ext cx="7766936" cy="1096899"/>
          </a:xfrm>
        </p:spPr>
        <p:txBody>
          <a:bodyPr>
            <a:normAutofit/>
          </a:bodyPr>
          <a:lstStyle/>
          <a:p>
            <a:r>
              <a:rPr lang="en-US" sz="1600" dirty="0"/>
              <a:t>Bonnie </a:t>
            </a:r>
            <a:r>
              <a:rPr lang="en-US" sz="1600" dirty="0" smtClean="0"/>
              <a:t>Thornton, Assistant Professor, Mississippi State University Libraries</a:t>
            </a:r>
            <a:endParaRPr lang="en-US" sz="1600" dirty="0"/>
          </a:p>
          <a:p>
            <a:r>
              <a:rPr lang="en-US" sz="1600" dirty="0" smtClean="0"/>
              <a:t>Preston </a:t>
            </a:r>
            <a:r>
              <a:rPr lang="en-US" sz="1600" dirty="0"/>
              <a:t>Salisbury, Assistant Professor, Mississippi State University Libraries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2292" y="3177309"/>
            <a:ext cx="7880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How Mississippi State University Libraries improved electronic resources processing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53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7F4E2-9751-43A1-A352-AA567EECD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9075"/>
            <a:ext cx="8596668" cy="866775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 &amp; Outline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10963-6231-41C3-9C70-B54B365C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85849"/>
            <a:ext cx="8596668" cy="5104743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Project </a:t>
            </a:r>
            <a:r>
              <a:rPr lang="en-US" dirty="0"/>
              <a:t>Background</a:t>
            </a:r>
          </a:p>
          <a:p>
            <a:pPr>
              <a:lnSpc>
                <a:spcPct val="160000"/>
              </a:lnSpc>
            </a:pPr>
            <a:r>
              <a:rPr lang="en-US" dirty="0"/>
              <a:t>Implementation</a:t>
            </a:r>
          </a:p>
          <a:p>
            <a:pPr>
              <a:lnSpc>
                <a:spcPct val="160000"/>
              </a:lnSpc>
            </a:pPr>
            <a:r>
              <a:rPr lang="en-US" dirty="0"/>
              <a:t>Adjustments</a:t>
            </a:r>
          </a:p>
          <a:p>
            <a:pPr lvl="1"/>
            <a:r>
              <a:rPr lang="en-US" dirty="0"/>
              <a:t>Acquisitions</a:t>
            </a:r>
          </a:p>
          <a:p>
            <a:pPr lvl="1"/>
            <a:r>
              <a:rPr lang="en-US" dirty="0"/>
              <a:t>Cataloging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Systems</a:t>
            </a:r>
          </a:p>
          <a:p>
            <a:pPr>
              <a:lnSpc>
                <a:spcPct val="150000"/>
              </a:lnSpc>
            </a:pPr>
            <a:r>
              <a:rPr lang="en-US" dirty="0"/>
              <a:t>Conclusion</a:t>
            </a:r>
          </a:p>
          <a:p>
            <a:pPr marL="457200" lvl="1" indent="0" algn="r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83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40961-CE1E-41CD-8713-12C2B76D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4189"/>
          </a:xfrm>
        </p:spPr>
        <p:txBody>
          <a:bodyPr/>
          <a:lstStyle/>
          <a:p>
            <a:r>
              <a:rPr lang="en-US" dirty="0" smtClean="0"/>
              <a:t>Target </a:t>
            </a:r>
            <a:r>
              <a:rPr lang="en-US" dirty="0"/>
              <a:t>P</a:t>
            </a:r>
            <a:r>
              <a:rPr lang="en-US" dirty="0" smtClean="0"/>
              <a:t>roject </a:t>
            </a:r>
            <a:r>
              <a:rPr lang="en-US" dirty="0"/>
              <a:t>B</a:t>
            </a:r>
            <a:r>
              <a:rPr lang="en-US" dirty="0" smtClean="0"/>
              <a:t>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F5CD2-8658-4719-8668-F3DB53314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9610"/>
            <a:ext cx="8596668" cy="4597573"/>
          </a:xfrm>
        </p:spPr>
        <p:txBody>
          <a:bodyPr>
            <a:normAutofit/>
          </a:bodyPr>
          <a:lstStyle/>
          <a:p>
            <a:r>
              <a:rPr lang="en-US" dirty="0"/>
              <a:t>Mississippi State University </a:t>
            </a:r>
          </a:p>
          <a:p>
            <a:pPr lvl="1"/>
            <a:r>
              <a:rPr lang="en-US" dirty="0" smtClean="0"/>
              <a:t>About 22,000 students</a:t>
            </a:r>
            <a:endParaRPr lang="en-US" dirty="0"/>
          </a:p>
          <a:p>
            <a:pPr lvl="1"/>
            <a:r>
              <a:rPr lang="en-US" dirty="0" smtClean="0"/>
              <a:t>Almost 1,500 </a:t>
            </a:r>
            <a:r>
              <a:rPr lang="en-US" dirty="0"/>
              <a:t>Faculty</a:t>
            </a:r>
          </a:p>
          <a:p>
            <a:pPr lvl="1"/>
            <a:r>
              <a:rPr lang="en-US" dirty="0" smtClean="0"/>
              <a:t>Almost 5,000 Employees</a:t>
            </a:r>
          </a:p>
          <a:p>
            <a:pPr lvl="1"/>
            <a:r>
              <a:rPr lang="en-US" dirty="0" smtClean="0"/>
              <a:t>Multiple campuses and extension sites</a:t>
            </a:r>
          </a:p>
          <a:p>
            <a:r>
              <a:rPr lang="en-US" dirty="0" smtClean="0"/>
              <a:t>Mississippi </a:t>
            </a:r>
            <a:r>
              <a:rPr lang="en-US" dirty="0"/>
              <a:t>Library Partnership</a:t>
            </a:r>
          </a:p>
          <a:p>
            <a:pPr lvl="1"/>
            <a:r>
              <a:rPr lang="en-US" dirty="0"/>
              <a:t>Shared catalog </a:t>
            </a:r>
          </a:p>
          <a:p>
            <a:pPr lvl="1"/>
            <a:r>
              <a:rPr lang="en-US" dirty="0"/>
              <a:t>Non-shared e-resources</a:t>
            </a:r>
          </a:p>
          <a:p>
            <a:r>
              <a:rPr lang="en-US" dirty="0" smtClean="0"/>
              <a:t>OPAC </a:t>
            </a:r>
            <a:r>
              <a:rPr lang="en-US" dirty="0"/>
              <a:t>confusion &amp; Patron complaints</a:t>
            </a:r>
          </a:p>
          <a:p>
            <a:r>
              <a:rPr lang="en-US" dirty="0" smtClean="0"/>
              <a:t>MSU </a:t>
            </a:r>
            <a:r>
              <a:rPr lang="en-US" dirty="0"/>
              <a:t>Systems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ILS provider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Discovery XML (</a:t>
            </a:r>
            <a:r>
              <a:rPr lang="en-US" dirty="0" err="1" smtClean="0">
                <a:sym typeface="Wingdings" panose="05000000000000000000" pitchFamily="2" charset="2"/>
              </a:rPr>
              <a:t>DiXML</a:t>
            </a:r>
            <a:r>
              <a:rPr lang="en-US" dirty="0" smtClean="0">
                <a:sym typeface="Wingdings" panose="05000000000000000000" pitchFamily="2" charset="2"/>
              </a:rPr>
              <a:t>) </a:t>
            </a:r>
            <a:r>
              <a:rPr lang="en-US" dirty="0">
                <a:sym typeface="Wingdings" panose="05000000000000000000" pitchFamily="2" charset="2"/>
              </a:rPr>
              <a:t>Target creation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7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C087B-046A-46EF-A7CF-345DED9BDDF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0366" y="73572"/>
            <a:ext cx="3184634" cy="672662"/>
          </a:xfrm>
        </p:spPr>
        <p:txBody>
          <a:bodyPr/>
          <a:lstStyle/>
          <a:p>
            <a:r>
              <a:rPr lang="en-US" dirty="0" smtClean="0"/>
              <a:t>Before &amp; After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9110"/>
            <a:ext cx="5705192" cy="31528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773" y="2669628"/>
            <a:ext cx="5683837" cy="4050633"/>
          </a:xfrm>
          <a:prstGeom prst="rect">
            <a:avLst/>
          </a:prstGeom>
        </p:spPr>
      </p:pic>
      <p:sp>
        <p:nvSpPr>
          <p:cNvPr id="9" name="Freeform 8"/>
          <p:cNvSpPr/>
          <p:nvPr/>
        </p:nvSpPr>
        <p:spPr>
          <a:xfrm>
            <a:off x="770965" y="1864659"/>
            <a:ext cx="3661154" cy="582706"/>
          </a:xfrm>
          <a:custGeom>
            <a:avLst/>
            <a:gdLst>
              <a:gd name="connsiteX0" fmla="*/ 251011 w 3661154"/>
              <a:gd name="connsiteY0" fmla="*/ 493059 h 582706"/>
              <a:gd name="connsiteX1" fmla="*/ 251011 w 3661154"/>
              <a:gd name="connsiteY1" fmla="*/ 493059 h 582706"/>
              <a:gd name="connsiteX2" fmla="*/ 358588 w 3661154"/>
              <a:gd name="connsiteY2" fmla="*/ 502023 h 582706"/>
              <a:gd name="connsiteX3" fmla="*/ 412376 w 3661154"/>
              <a:gd name="connsiteY3" fmla="*/ 519953 h 582706"/>
              <a:gd name="connsiteX4" fmla="*/ 1048870 w 3661154"/>
              <a:gd name="connsiteY4" fmla="*/ 537882 h 582706"/>
              <a:gd name="connsiteX5" fmla="*/ 1443317 w 3661154"/>
              <a:gd name="connsiteY5" fmla="*/ 555812 h 582706"/>
              <a:gd name="connsiteX6" fmla="*/ 1515035 w 3661154"/>
              <a:gd name="connsiteY6" fmla="*/ 564776 h 582706"/>
              <a:gd name="connsiteX7" fmla="*/ 1676400 w 3661154"/>
              <a:gd name="connsiteY7" fmla="*/ 573741 h 582706"/>
              <a:gd name="connsiteX8" fmla="*/ 2429435 w 3661154"/>
              <a:gd name="connsiteY8" fmla="*/ 582706 h 582706"/>
              <a:gd name="connsiteX9" fmla="*/ 3012141 w 3661154"/>
              <a:gd name="connsiteY9" fmla="*/ 573741 h 582706"/>
              <a:gd name="connsiteX10" fmla="*/ 3173506 w 3661154"/>
              <a:gd name="connsiteY10" fmla="*/ 546847 h 582706"/>
              <a:gd name="connsiteX11" fmla="*/ 3200400 w 3661154"/>
              <a:gd name="connsiteY11" fmla="*/ 537882 h 582706"/>
              <a:gd name="connsiteX12" fmla="*/ 3272117 w 3661154"/>
              <a:gd name="connsiteY12" fmla="*/ 519953 h 582706"/>
              <a:gd name="connsiteX13" fmla="*/ 3307976 w 3661154"/>
              <a:gd name="connsiteY13" fmla="*/ 510988 h 582706"/>
              <a:gd name="connsiteX14" fmla="*/ 3388659 w 3661154"/>
              <a:gd name="connsiteY14" fmla="*/ 484094 h 582706"/>
              <a:gd name="connsiteX15" fmla="*/ 3415553 w 3661154"/>
              <a:gd name="connsiteY15" fmla="*/ 466165 h 582706"/>
              <a:gd name="connsiteX16" fmla="*/ 3451411 w 3661154"/>
              <a:gd name="connsiteY16" fmla="*/ 457200 h 582706"/>
              <a:gd name="connsiteX17" fmla="*/ 3478306 w 3661154"/>
              <a:gd name="connsiteY17" fmla="*/ 448235 h 582706"/>
              <a:gd name="connsiteX18" fmla="*/ 3514164 w 3661154"/>
              <a:gd name="connsiteY18" fmla="*/ 439270 h 582706"/>
              <a:gd name="connsiteX19" fmla="*/ 3567953 w 3661154"/>
              <a:gd name="connsiteY19" fmla="*/ 421341 h 582706"/>
              <a:gd name="connsiteX20" fmla="*/ 3603811 w 3661154"/>
              <a:gd name="connsiteY20" fmla="*/ 376517 h 582706"/>
              <a:gd name="connsiteX21" fmla="*/ 3621741 w 3661154"/>
              <a:gd name="connsiteY21" fmla="*/ 349623 h 582706"/>
              <a:gd name="connsiteX22" fmla="*/ 3648635 w 3661154"/>
              <a:gd name="connsiteY22" fmla="*/ 331694 h 582706"/>
              <a:gd name="connsiteX23" fmla="*/ 3648635 w 3661154"/>
              <a:gd name="connsiteY23" fmla="*/ 197223 h 582706"/>
              <a:gd name="connsiteX24" fmla="*/ 3621741 w 3661154"/>
              <a:gd name="connsiteY24" fmla="*/ 143435 h 582706"/>
              <a:gd name="connsiteX25" fmla="*/ 3612776 w 3661154"/>
              <a:gd name="connsiteY25" fmla="*/ 116541 h 582706"/>
              <a:gd name="connsiteX26" fmla="*/ 3585882 w 3661154"/>
              <a:gd name="connsiteY26" fmla="*/ 98612 h 582706"/>
              <a:gd name="connsiteX27" fmla="*/ 3541059 w 3661154"/>
              <a:gd name="connsiteY27" fmla="*/ 62753 h 582706"/>
              <a:gd name="connsiteX28" fmla="*/ 3514164 w 3661154"/>
              <a:gd name="connsiteY28" fmla="*/ 53788 h 582706"/>
              <a:gd name="connsiteX29" fmla="*/ 3487270 w 3661154"/>
              <a:gd name="connsiteY29" fmla="*/ 35859 h 582706"/>
              <a:gd name="connsiteX30" fmla="*/ 3451411 w 3661154"/>
              <a:gd name="connsiteY30" fmla="*/ 26894 h 582706"/>
              <a:gd name="connsiteX31" fmla="*/ 3316941 w 3661154"/>
              <a:gd name="connsiteY31" fmla="*/ 0 h 582706"/>
              <a:gd name="connsiteX32" fmla="*/ 2904564 w 3661154"/>
              <a:gd name="connsiteY32" fmla="*/ 8965 h 582706"/>
              <a:gd name="connsiteX33" fmla="*/ 2752164 w 3661154"/>
              <a:gd name="connsiteY33" fmla="*/ 26894 h 582706"/>
              <a:gd name="connsiteX34" fmla="*/ 887506 w 3661154"/>
              <a:gd name="connsiteY34" fmla="*/ 17929 h 582706"/>
              <a:gd name="connsiteX35" fmla="*/ 681317 w 3661154"/>
              <a:gd name="connsiteY35" fmla="*/ 0 h 582706"/>
              <a:gd name="connsiteX36" fmla="*/ 313764 w 3661154"/>
              <a:gd name="connsiteY36" fmla="*/ 8965 h 582706"/>
              <a:gd name="connsiteX37" fmla="*/ 197223 w 3661154"/>
              <a:gd name="connsiteY37" fmla="*/ 35859 h 582706"/>
              <a:gd name="connsiteX38" fmla="*/ 170329 w 3661154"/>
              <a:gd name="connsiteY38" fmla="*/ 53788 h 582706"/>
              <a:gd name="connsiteX39" fmla="*/ 143435 w 3661154"/>
              <a:gd name="connsiteY39" fmla="*/ 62753 h 582706"/>
              <a:gd name="connsiteX40" fmla="*/ 89647 w 3661154"/>
              <a:gd name="connsiteY40" fmla="*/ 98612 h 582706"/>
              <a:gd name="connsiteX41" fmla="*/ 71717 w 3661154"/>
              <a:gd name="connsiteY41" fmla="*/ 116541 h 582706"/>
              <a:gd name="connsiteX42" fmla="*/ 44823 w 3661154"/>
              <a:gd name="connsiteY42" fmla="*/ 125506 h 582706"/>
              <a:gd name="connsiteX43" fmla="*/ 26894 w 3661154"/>
              <a:gd name="connsiteY43" fmla="*/ 152400 h 582706"/>
              <a:gd name="connsiteX44" fmla="*/ 8964 w 3661154"/>
              <a:gd name="connsiteY44" fmla="*/ 170329 h 582706"/>
              <a:gd name="connsiteX45" fmla="*/ 0 w 3661154"/>
              <a:gd name="connsiteY45" fmla="*/ 197223 h 582706"/>
              <a:gd name="connsiteX46" fmla="*/ 8964 w 3661154"/>
              <a:gd name="connsiteY46" fmla="*/ 331694 h 582706"/>
              <a:gd name="connsiteX47" fmla="*/ 17929 w 3661154"/>
              <a:gd name="connsiteY47" fmla="*/ 358588 h 582706"/>
              <a:gd name="connsiteX48" fmla="*/ 62753 w 3661154"/>
              <a:gd name="connsiteY48" fmla="*/ 394447 h 582706"/>
              <a:gd name="connsiteX49" fmla="*/ 89647 w 3661154"/>
              <a:gd name="connsiteY49" fmla="*/ 403412 h 582706"/>
              <a:gd name="connsiteX50" fmla="*/ 134470 w 3661154"/>
              <a:gd name="connsiteY50" fmla="*/ 439270 h 582706"/>
              <a:gd name="connsiteX51" fmla="*/ 152400 w 3661154"/>
              <a:gd name="connsiteY51" fmla="*/ 457200 h 582706"/>
              <a:gd name="connsiteX52" fmla="*/ 206188 w 3661154"/>
              <a:gd name="connsiteY52" fmla="*/ 475129 h 582706"/>
              <a:gd name="connsiteX53" fmla="*/ 251011 w 3661154"/>
              <a:gd name="connsiteY53" fmla="*/ 493059 h 58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3661154" h="582706">
                <a:moveTo>
                  <a:pt x="251011" y="493059"/>
                </a:moveTo>
                <a:lnTo>
                  <a:pt x="251011" y="493059"/>
                </a:lnTo>
                <a:cubicBezTo>
                  <a:pt x="286870" y="496047"/>
                  <a:pt x="323094" y="496107"/>
                  <a:pt x="358588" y="502023"/>
                </a:cubicBezTo>
                <a:cubicBezTo>
                  <a:pt x="377230" y="505130"/>
                  <a:pt x="393492" y="519198"/>
                  <a:pt x="412376" y="519953"/>
                </a:cubicBezTo>
                <a:cubicBezTo>
                  <a:pt x="773875" y="534412"/>
                  <a:pt x="561746" y="527292"/>
                  <a:pt x="1048870" y="537882"/>
                </a:cubicBezTo>
                <a:cubicBezTo>
                  <a:pt x="1213131" y="570735"/>
                  <a:pt x="1039276" y="538619"/>
                  <a:pt x="1443317" y="555812"/>
                </a:cubicBezTo>
                <a:cubicBezTo>
                  <a:pt x="1467387" y="556836"/>
                  <a:pt x="1491014" y="562928"/>
                  <a:pt x="1515035" y="564776"/>
                </a:cubicBezTo>
                <a:cubicBezTo>
                  <a:pt x="1568748" y="568908"/>
                  <a:pt x="1622539" y="572685"/>
                  <a:pt x="1676400" y="573741"/>
                </a:cubicBezTo>
                <a:lnTo>
                  <a:pt x="2429435" y="582706"/>
                </a:lnTo>
                <a:lnTo>
                  <a:pt x="3012141" y="573741"/>
                </a:lnTo>
                <a:cubicBezTo>
                  <a:pt x="3042540" y="572908"/>
                  <a:pt x="3150748" y="554433"/>
                  <a:pt x="3173506" y="546847"/>
                </a:cubicBezTo>
                <a:cubicBezTo>
                  <a:pt x="3182471" y="543859"/>
                  <a:pt x="3191283" y="540368"/>
                  <a:pt x="3200400" y="537882"/>
                </a:cubicBezTo>
                <a:cubicBezTo>
                  <a:pt x="3224173" y="531398"/>
                  <a:pt x="3248211" y="525929"/>
                  <a:pt x="3272117" y="519953"/>
                </a:cubicBezTo>
                <a:lnTo>
                  <a:pt x="3307976" y="510988"/>
                </a:lnTo>
                <a:cubicBezTo>
                  <a:pt x="3369085" y="470250"/>
                  <a:pt x="3292035" y="516302"/>
                  <a:pt x="3388659" y="484094"/>
                </a:cubicBezTo>
                <a:cubicBezTo>
                  <a:pt x="3398880" y="480687"/>
                  <a:pt x="3405650" y="470409"/>
                  <a:pt x="3415553" y="466165"/>
                </a:cubicBezTo>
                <a:cubicBezTo>
                  <a:pt x="3426877" y="461312"/>
                  <a:pt x="3439565" y="460585"/>
                  <a:pt x="3451411" y="457200"/>
                </a:cubicBezTo>
                <a:cubicBezTo>
                  <a:pt x="3460497" y="454604"/>
                  <a:pt x="3469220" y="450831"/>
                  <a:pt x="3478306" y="448235"/>
                </a:cubicBezTo>
                <a:cubicBezTo>
                  <a:pt x="3490152" y="444850"/>
                  <a:pt x="3502363" y="442810"/>
                  <a:pt x="3514164" y="439270"/>
                </a:cubicBezTo>
                <a:cubicBezTo>
                  <a:pt x="3532266" y="433839"/>
                  <a:pt x="3567953" y="421341"/>
                  <a:pt x="3567953" y="421341"/>
                </a:cubicBezTo>
                <a:cubicBezTo>
                  <a:pt x="3623127" y="338578"/>
                  <a:pt x="3552724" y="440377"/>
                  <a:pt x="3603811" y="376517"/>
                </a:cubicBezTo>
                <a:cubicBezTo>
                  <a:pt x="3610542" y="368104"/>
                  <a:pt x="3614122" y="357242"/>
                  <a:pt x="3621741" y="349623"/>
                </a:cubicBezTo>
                <a:cubicBezTo>
                  <a:pt x="3629360" y="342005"/>
                  <a:pt x="3639670" y="337670"/>
                  <a:pt x="3648635" y="331694"/>
                </a:cubicBezTo>
                <a:cubicBezTo>
                  <a:pt x="3667882" y="273955"/>
                  <a:pt x="3662563" y="301682"/>
                  <a:pt x="3648635" y="197223"/>
                </a:cubicBezTo>
                <a:cubicBezTo>
                  <a:pt x="3644538" y="166498"/>
                  <a:pt x="3635476" y="170906"/>
                  <a:pt x="3621741" y="143435"/>
                </a:cubicBezTo>
                <a:cubicBezTo>
                  <a:pt x="3617515" y="134983"/>
                  <a:pt x="3618679" y="123920"/>
                  <a:pt x="3612776" y="116541"/>
                </a:cubicBezTo>
                <a:cubicBezTo>
                  <a:pt x="3606045" y="108128"/>
                  <a:pt x="3594295" y="105343"/>
                  <a:pt x="3585882" y="98612"/>
                </a:cubicBezTo>
                <a:cubicBezTo>
                  <a:pt x="3558085" y="76374"/>
                  <a:pt x="3577853" y="81150"/>
                  <a:pt x="3541059" y="62753"/>
                </a:cubicBezTo>
                <a:cubicBezTo>
                  <a:pt x="3532607" y="58527"/>
                  <a:pt x="3522616" y="58014"/>
                  <a:pt x="3514164" y="53788"/>
                </a:cubicBezTo>
                <a:cubicBezTo>
                  <a:pt x="3504527" y="48970"/>
                  <a:pt x="3497173" y="40103"/>
                  <a:pt x="3487270" y="35859"/>
                </a:cubicBezTo>
                <a:cubicBezTo>
                  <a:pt x="3475945" y="31006"/>
                  <a:pt x="3463212" y="30434"/>
                  <a:pt x="3451411" y="26894"/>
                </a:cubicBezTo>
                <a:cubicBezTo>
                  <a:pt x="3357932" y="-1150"/>
                  <a:pt x="3436481" y="13283"/>
                  <a:pt x="3316941" y="0"/>
                </a:cubicBezTo>
                <a:lnTo>
                  <a:pt x="2904564" y="8965"/>
                </a:lnTo>
                <a:cubicBezTo>
                  <a:pt x="2888156" y="9562"/>
                  <a:pt x="2772188" y="24391"/>
                  <a:pt x="2752164" y="26894"/>
                </a:cubicBezTo>
                <a:lnTo>
                  <a:pt x="887506" y="17929"/>
                </a:lnTo>
                <a:cubicBezTo>
                  <a:pt x="807808" y="17214"/>
                  <a:pt x="755345" y="9254"/>
                  <a:pt x="681317" y="0"/>
                </a:cubicBezTo>
                <a:lnTo>
                  <a:pt x="313764" y="8965"/>
                </a:lnTo>
                <a:cubicBezTo>
                  <a:pt x="289513" y="9975"/>
                  <a:pt x="219885" y="20751"/>
                  <a:pt x="197223" y="35859"/>
                </a:cubicBezTo>
                <a:cubicBezTo>
                  <a:pt x="188258" y="41835"/>
                  <a:pt x="179966" y="48970"/>
                  <a:pt x="170329" y="53788"/>
                </a:cubicBezTo>
                <a:cubicBezTo>
                  <a:pt x="161877" y="58014"/>
                  <a:pt x="151695" y="58164"/>
                  <a:pt x="143435" y="62753"/>
                </a:cubicBezTo>
                <a:cubicBezTo>
                  <a:pt x="124598" y="73218"/>
                  <a:pt x="104884" y="83375"/>
                  <a:pt x="89647" y="98612"/>
                </a:cubicBezTo>
                <a:cubicBezTo>
                  <a:pt x="83670" y="104588"/>
                  <a:pt x="78965" y="112193"/>
                  <a:pt x="71717" y="116541"/>
                </a:cubicBezTo>
                <a:cubicBezTo>
                  <a:pt x="63614" y="121403"/>
                  <a:pt x="53788" y="122518"/>
                  <a:pt x="44823" y="125506"/>
                </a:cubicBezTo>
                <a:cubicBezTo>
                  <a:pt x="38847" y="134471"/>
                  <a:pt x="33625" y="143987"/>
                  <a:pt x="26894" y="152400"/>
                </a:cubicBezTo>
                <a:cubicBezTo>
                  <a:pt x="21614" y="159000"/>
                  <a:pt x="13313" y="163081"/>
                  <a:pt x="8964" y="170329"/>
                </a:cubicBezTo>
                <a:cubicBezTo>
                  <a:pt x="4102" y="178432"/>
                  <a:pt x="2988" y="188258"/>
                  <a:pt x="0" y="197223"/>
                </a:cubicBezTo>
                <a:cubicBezTo>
                  <a:pt x="2988" y="242047"/>
                  <a:pt x="4003" y="287046"/>
                  <a:pt x="8964" y="331694"/>
                </a:cubicBezTo>
                <a:cubicBezTo>
                  <a:pt x="10008" y="341086"/>
                  <a:pt x="13067" y="350485"/>
                  <a:pt x="17929" y="358588"/>
                </a:cubicBezTo>
                <a:cubicBezTo>
                  <a:pt x="25075" y="370498"/>
                  <a:pt x="52285" y="389213"/>
                  <a:pt x="62753" y="394447"/>
                </a:cubicBezTo>
                <a:cubicBezTo>
                  <a:pt x="71205" y="398673"/>
                  <a:pt x="80682" y="400424"/>
                  <a:pt x="89647" y="403412"/>
                </a:cubicBezTo>
                <a:cubicBezTo>
                  <a:pt x="125356" y="456977"/>
                  <a:pt x="86357" y="410403"/>
                  <a:pt x="134470" y="439270"/>
                </a:cubicBezTo>
                <a:cubicBezTo>
                  <a:pt x="141718" y="443619"/>
                  <a:pt x="144840" y="453420"/>
                  <a:pt x="152400" y="457200"/>
                </a:cubicBezTo>
                <a:cubicBezTo>
                  <a:pt x="169304" y="465652"/>
                  <a:pt x="188259" y="469153"/>
                  <a:pt x="206188" y="475129"/>
                </a:cubicBezTo>
                <a:cubicBezTo>
                  <a:pt x="239418" y="486206"/>
                  <a:pt x="243541" y="490071"/>
                  <a:pt x="251011" y="493059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653048" y="2652642"/>
            <a:ext cx="1818290" cy="384848"/>
          </a:xfrm>
          <a:custGeom>
            <a:avLst/>
            <a:gdLst>
              <a:gd name="connsiteX0" fmla="*/ 168166 w 1818290"/>
              <a:gd name="connsiteY0" fmla="*/ 16986 h 384848"/>
              <a:gd name="connsiteX1" fmla="*/ 168166 w 1818290"/>
              <a:gd name="connsiteY1" fmla="*/ 16986 h 384848"/>
              <a:gd name="connsiteX2" fmla="*/ 756745 w 1818290"/>
              <a:gd name="connsiteY2" fmla="*/ 16986 h 384848"/>
              <a:gd name="connsiteX3" fmla="*/ 840828 w 1818290"/>
              <a:gd name="connsiteY3" fmla="*/ 27496 h 384848"/>
              <a:gd name="connsiteX4" fmla="*/ 1639614 w 1818290"/>
              <a:gd name="connsiteY4" fmla="*/ 38006 h 384848"/>
              <a:gd name="connsiteX5" fmla="*/ 1681655 w 1818290"/>
              <a:gd name="connsiteY5" fmla="*/ 48517 h 384848"/>
              <a:gd name="connsiteX6" fmla="*/ 1744718 w 1818290"/>
              <a:gd name="connsiteY6" fmla="*/ 69537 h 384848"/>
              <a:gd name="connsiteX7" fmla="*/ 1765738 w 1818290"/>
              <a:gd name="connsiteY7" fmla="*/ 101068 h 384848"/>
              <a:gd name="connsiteX8" fmla="*/ 1797269 w 1818290"/>
              <a:gd name="connsiteY8" fmla="*/ 122089 h 384848"/>
              <a:gd name="connsiteX9" fmla="*/ 1818290 w 1818290"/>
              <a:gd name="connsiteY9" fmla="*/ 185151 h 384848"/>
              <a:gd name="connsiteX10" fmla="*/ 1807780 w 1818290"/>
              <a:gd name="connsiteY10" fmla="*/ 300765 h 384848"/>
              <a:gd name="connsiteX11" fmla="*/ 1797269 w 1818290"/>
              <a:gd name="connsiteY11" fmla="*/ 332296 h 384848"/>
              <a:gd name="connsiteX12" fmla="*/ 1723697 w 1818290"/>
              <a:gd name="connsiteY12" fmla="*/ 353317 h 384848"/>
              <a:gd name="connsiteX13" fmla="*/ 1650124 w 1818290"/>
              <a:gd name="connsiteY13" fmla="*/ 374337 h 384848"/>
              <a:gd name="connsiteX14" fmla="*/ 1566042 w 1818290"/>
              <a:gd name="connsiteY14" fmla="*/ 384848 h 384848"/>
              <a:gd name="connsiteX15" fmla="*/ 1030014 w 1818290"/>
              <a:gd name="connsiteY15" fmla="*/ 363827 h 384848"/>
              <a:gd name="connsiteX16" fmla="*/ 315311 w 1818290"/>
              <a:gd name="connsiteY16" fmla="*/ 353317 h 384848"/>
              <a:gd name="connsiteX17" fmla="*/ 178676 w 1818290"/>
              <a:gd name="connsiteY17" fmla="*/ 332296 h 384848"/>
              <a:gd name="connsiteX18" fmla="*/ 115614 w 1818290"/>
              <a:gd name="connsiteY18" fmla="*/ 311275 h 384848"/>
              <a:gd name="connsiteX19" fmla="*/ 52552 w 1818290"/>
              <a:gd name="connsiteY19" fmla="*/ 269234 h 384848"/>
              <a:gd name="connsiteX20" fmla="*/ 21021 w 1818290"/>
              <a:gd name="connsiteY20" fmla="*/ 206172 h 384848"/>
              <a:gd name="connsiteX21" fmla="*/ 0 w 1818290"/>
              <a:gd name="connsiteY21" fmla="*/ 174641 h 384848"/>
              <a:gd name="connsiteX22" fmla="*/ 21021 w 1818290"/>
              <a:gd name="connsiteY22" fmla="*/ 101068 h 384848"/>
              <a:gd name="connsiteX23" fmla="*/ 52552 w 1818290"/>
              <a:gd name="connsiteY23" fmla="*/ 80048 h 384848"/>
              <a:gd name="connsiteX24" fmla="*/ 73573 w 1818290"/>
              <a:gd name="connsiteY24" fmla="*/ 48517 h 384848"/>
              <a:gd name="connsiteX25" fmla="*/ 136635 w 1818290"/>
              <a:gd name="connsiteY25" fmla="*/ 27496 h 384848"/>
              <a:gd name="connsiteX26" fmla="*/ 168166 w 1818290"/>
              <a:gd name="connsiteY26" fmla="*/ 16986 h 384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818290" h="384848">
                <a:moveTo>
                  <a:pt x="168166" y="16986"/>
                </a:moveTo>
                <a:lnTo>
                  <a:pt x="168166" y="16986"/>
                </a:lnTo>
                <a:cubicBezTo>
                  <a:pt x="416092" y="-10563"/>
                  <a:pt x="284816" y="-175"/>
                  <a:pt x="756745" y="16986"/>
                </a:cubicBezTo>
                <a:cubicBezTo>
                  <a:pt x="784972" y="18012"/>
                  <a:pt x="812590" y="26824"/>
                  <a:pt x="840828" y="27496"/>
                </a:cubicBezTo>
                <a:cubicBezTo>
                  <a:pt x="1107038" y="33834"/>
                  <a:pt x="1373352" y="34503"/>
                  <a:pt x="1639614" y="38006"/>
                </a:cubicBezTo>
                <a:cubicBezTo>
                  <a:pt x="1653628" y="41510"/>
                  <a:pt x="1667819" y="44366"/>
                  <a:pt x="1681655" y="48517"/>
                </a:cubicBezTo>
                <a:cubicBezTo>
                  <a:pt x="1702879" y="54884"/>
                  <a:pt x="1744718" y="69537"/>
                  <a:pt x="1744718" y="69537"/>
                </a:cubicBezTo>
                <a:cubicBezTo>
                  <a:pt x="1751725" y="80047"/>
                  <a:pt x="1756806" y="92136"/>
                  <a:pt x="1765738" y="101068"/>
                </a:cubicBezTo>
                <a:cubicBezTo>
                  <a:pt x="1774670" y="110000"/>
                  <a:pt x="1790574" y="111377"/>
                  <a:pt x="1797269" y="122089"/>
                </a:cubicBezTo>
                <a:cubicBezTo>
                  <a:pt x="1809013" y="140879"/>
                  <a:pt x="1818290" y="185151"/>
                  <a:pt x="1818290" y="185151"/>
                </a:cubicBezTo>
                <a:cubicBezTo>
                  <a:pt x="1814787" y="223689"/>
                  <a:pt x="1813253" y="262457"/>
                  <a:pt x="1807780" y="300765"/>
                </a:cubicBezTo>
                <a:cubicBezTo>
                  <a:pt x="1806213" y="311733"/>
                  <a:pt x="1805103" y="324462"/>
                  <a:pt x="1797269" y="332296"/>
                </a:cubicBezTo>
                <a:cubicBezTo>
                  <a:pt x="1792230" y="337334"/>
                  <a:pt x="1724076" y="353209"/>
                  <a:pt x="1723697" y="353317"/>
                </a:cubicBezTo>
                <a:cubicBezTo>
                  <a:pt x="1688710" y="363313"/>
                  <a:pt x="1689552" y="367766"/>
                  <a:pt x="1650124" y="374337"/>
                </a:cubicBezTo>
                <a:cubicBezTo>
                  <a:pt x="1622263" y="378981"/>
                  <a:pt x="1594069" y="381344"/>
                  <a:pt x="1566042" y="384848"/>
                </a:cubicBezTo>
                <a:lnTo>
                  <a:pt x="1030014" y="363827"/>
                </a:lnTo>
                <a:lnTo>
                  <a:pt x="315311" y="353317"/>
                </a:lnTo>
                <a:cubicBezTo>
                  <a:pt x="248706" y="345916"/>
                  <a:pt x="232215" y="348358"/>
                  <a:pt x="178676" y="332296"/>
                </a:cubicBezTo>
                <a:cubicBezTo>
                  <a:pt x="157453" y="325929"/>
                  <a:pt x="134050" y="323566"/>
                  <a:pt x="115614" y="311275"/>
                </a:cubicBezTo>
                <a:lnTo>
                  <a:pt x="52552" y="269234"/>
                </a:lnTo>
                <a:cubicBezTo>
                  <a:pt x="-7692" y="178870"/>
                  <a:pt x="64536" y="293201"/>
                  <a:pt x="21021" y="206172"/>
                </a:cubicBezTo>
                <a:cubicBezTo>
                  <a:pt x="15372" y="194874"/>
                  <a:pt x="7007" y="185151"/>
                  <a:pt x="0" y="174641"/>
                </a:cubicBezTo>
                <a:cubicBezTo>
                  <a:pt x="686" y="171897"/>
                  <a:pt x="15539" y="107920"/>
                  <a:pt x="21021" y="101068"/>
                </a:cubicBezTo>
                <a:cubicBezTo>
                  <a:pt x="28912" y="91204"/>
                  <a:pt x="42042" y="87055"/>
                  <a:pt x="52552" y="80048"/>
                </a:cubicBezTo>
                <a:cubicBezTo>
                  <a:pt x="59559" y="69538"/>
                  <a:pt x="62861" y="55212"/>
                  <a:pt x="73573" y="48517"/>
                </a:cubicBezTo>
                <a:cubicBezTo>
                  <a:pt x="92363" y="36773"/>
                  <a:pt x="136635" y="27496"/>
                  <a:pt x="136635" y="27496"/>
                </a:cubicBezTo>
                <a:cubicBezTo>
                  <a:pt x="174684" y="2130"/>
                  <a:pt x="162911" y="18738"/>
                  <a:pt x="168166" y="16986"/>
                </a:cubicBezTo>
                <a:close/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5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B12C3-93CC-49CA-800E-1872EADFA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78568"/>
          </a:xfrm>
        </p:spPr>
        <p:txBody>
          <a:bodyPr/>
          <a:lstStyle/>
          <a:p>
            <a:r>
              <a:rPr lang="en-US" dirty="0"/>
              <a:t>Acquisitions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B2E8D-7BF7-4607-A44B-0C2F5175A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8169"/>
            <a:ext cx="8596668" cy="4453194"/>
          </a:xfrm>
        </p:spPr>
        <p:txBody>
          <a:bodyPr/>
          <a:lstStyle/>
          <a:p>
            <a:r>
              <a:rPr lang="en-US" dirty="0"/>
              <a:t>Minimal change in workflow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Selection &amp; ordering processes the same</a:t>
            </a:r>
          </a:p>
          <a:p>
            <a:pPr lvl="1"/>
            <a:r>
              <a:rPr lang="en-US" dirty="0"/>
              <a:t>Loading of NOA into e-book spreadsheet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Duties absorbed due to staff changes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Passed on to cataloging</a:t>
            </a:r>
          </a:p>
        </p:txBody>
      </p:sp>
    </p:spTree>
    <p:extLst>
      <p:ext uri="{BB962C8B-B14F-4D97-AF65-F5344CB8AC3E}">
        <p14:creationId xmlns:p14="http://schemas.microsoft.com/office/powerpoint/2010/main" val="157334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0E4D5-C990-44DF-868B-82E085D97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78568"/>
          </a:xfrm>
        </p:spPr>
        <p:txBody>
          <a:bodyPr/>
          <a:lstStyle/>
          <a:p>
            <a:r>
              <a:rPr lang="en-US" dirty="0"/>
              <a:t>Cataloging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FE480-E718-4970-8B7D-536D2C1E3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9833"/>
            <a:ext cx="8596668" cy="4581530"/>
          </a:xfrm>
        </p:spPr>
        <p:txBody>
          <a:bodyPr/>
          <a:lstStyle/>
          <a:p>
            <a:r>
              <a:rPr lang="en-US" dirty="0"/>
              <a:t>Batch edit of previous records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Field and tag adjustments for copy catalog application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Task-level application for </a:t>
            </a:r>
            <a:r>
              <a:rPr lang="en-US" dirty="0" err="1" smtClean="0"/>
              <a:t>MARCedit</a:t>
            </a:r>
            <a:r>
              <a:rPr lang="en-US" dirty="0" smtClean="0"/>
              <a:t> </a:t>
            </a:r>
            <a:r>
              <a:rPr lang="en-US" dirty="0"/>
              <a:t>to use for record editing going forward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Access phrasing edits for patron convenience and altered OPAC display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Edited text File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>
                <a:sym typeface="Wingdings" panose="05000000000000000000" pitchFamily="2" charset="2"/>
              </a:rPr>
              <a:t>Systems </a:t>
            </a:r>
          </a:p>
        </p:txBody>
      </p:sp>
    </p:spTree>
    <p:extLst>
      <p:ext uri="{BB962C8B-B14F-4D97-AF65-F5344CB8AC3E}">
        <p14:creationId xmlns:p14="http://schemas.microsoft.com/office/powerpoint/2010/main" val="303763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9798F-718B-4DA7-9530-664ACA8AB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0442"/>
          </a:xfrm>
        </p:spPr>
        <p:txBody>
          <a:bodyPr/>
          <a:lstStyle/>
          <a:p>
            <a:r>
              <a:rPr lang="en-US" dirty="0"/>
              <a:t>Systems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1A97A-65A8-4A82-B3A0-D3A52E5BD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0043"/>
            <a:ext cx="8596668" cy="4501320"/>
          </a:xfrm>
        </p:spPr>
        <p:txBody>
          <a:bodyPr/>
          <a:lstStyle/>
          <a:p>
            <a:r>
              <a:rPr lang="en-US" dirty="0"/>
              <a:t>File edited and uploaded into target once notified</a:t>
            </a:r>
          </a:p>
          <a:p>
            <a:pPr lvl="1"/>
            <a:r>
              <a:rPr lang="en-US" dirty="0"/>
              <a:t>No delta updates </a:t>
            </a:r>
            <a:r>
              <a:rPr lang="en-US" dirty="0">
                <a:sym typeface="Wingdings" panose="05000000000000000000" pitchFamily="2" charset="2"/>
              </a:rPr>
              <a:t> </a:t>
            </a:r>
          </a:p>
          <a:p>
            <a:pPr marL="457200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Loading of EBSCO records remains the same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Less time editing since records are held in Target instead of Workflows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7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ED78E-7269-4D43-9EFD-4BCE67AEB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0100"/>
          </a:xfrm>
        </p:spPr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255CB-08D2-474E-BCEA-F0F77FB4D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7825"/>
            <a:ext cx="8596668" cy="4393537"/>
          </a:xfrm>
        </p:spPr>
        <p:txBody>
          <a:bodyPr/>
          <a:lstStyle/>
          <a:p>
            <a:r>
              <a:rPr lang="en-US" dirty="0"/>
              <a:t>Preparation is key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Involve ALL workflow stakeholders and departments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Minor edits = major changes for patron satisfaction </a:t>
            </a:r>
            <a:endParaRPr lang="en-US" dirty="0" smtClean="0"/>
          </a:p>
          <a:p>
            <a:pPr lvl="1"/>
            <a:r>
              <a:rPr lang="en-US" dirty="0" smtClean="0"/>
              <a:t>good </a:t>
            </a:r>
            <a:r>
              <a:rPr lang="en-US" dirty="0"/>
              <a:t>opportunity for workflow review </a:t>
            </a:r>
          </a:p>
        </p:txBody>
      </p:sp>
    </p:spTree>
    <p:extLst>
      <p:ext uri="{BB962C8B-B14F-4D97-AF65-F5344CB8AC3E}">
        <p14:creationId xmlns:p14="http://schemas.microsoft.com/office/powerpoint/2010/main" val="268630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D62F4-5C10-4E04-9E8C-DB8B9F915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520184"/>
            <a:ext cx="8596668" cy="1098448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QUESTIONS?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A5FA7-6818-4FD5-B71C-4785E836F9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hlinkClick r:id="rId2"/>
              </a:rPr>
              <a:t>bthornton@library.msstate.edu</a:t>
            </a:r>
            <a:r>
              <a:rPr lang="en-US" dirty="0"/>
              <a:t>	</a:t>
            </a:r>
            <a:endParaRPr lang="en-US" dirty="0" smtClean="0">
              <a:hlinkClick r:id="rId3"/>
            </a:endParaRPr>
          </a:p>
          <a:p>
            <a:pPr algn="ctr"/>
            <a:r>
              <a:rPr lang="en-US" dirty="0" smtClean="0">
                <a:hlinkClick r:id="rId3"/>
              </a:rPr>
              <a:t>psalisbury@library.msstate.edu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309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4158</TotalTime>
  <Words>219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Trebuchet MS</vt:lpstr>
      <vt:lpstr>Wingdings</vt:lpstr>
      <vt:lpstr>Wingdings 3</vt:lpstr>
      <vt:lpstr>Facet</vt:lpstr>
      <vt:lpstr>Revamping workflows and enhancing communication</vt:lpstr>
      <vt:lpstr>Introduction &amp; Outline</vt:lpstr>
      <vt:lpstr>Target Project Background</vt:lpstr>
      <vt:lpstr>Before &amp; After </vt:lpstr>
      <vt:lpstr>Acquisitions</vt:lpstr>
      <vt:lpstr>Cataloging</vt:lpstr>
      <vt:lpstr>Systems </vt:lpstr>
      <vt:lpstr>Lessons learned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Revamping workflows and enhancing communication: how Mississippi State University Libraries improved electronic resource processing</dc:title>
  <dc:creator>Bonnie Thornton</dc:creator>
  <cp:lastModifiedBy>Sparling, Abigail</cp:lastModifiedBy>
  <cp:revision>25</cp:revision>
  <dcterms:created xsi:type="dcterms:W3CDTF">2019-06-02T02:18:56Z</dcterms:created>
  <dcterms:modified xsi:type="dcterms:W3CDTF">2019-07-09T17:25:17Z</dcterms:modified>
</cp:coreProperties>
</file>