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1" r:id="rId2"/>
    <p:sldId id="372" r:id="rId3"/>
    <p:sldId id="373" r:id="rId4"/>
    <p:sldId id="374" r:id="rId5"/>
    <p:sldId id="386" r:id="rId6"/>
    <p:sldId id="375" r:id="rId7"/>
    <p:sldId id="379" r:id="rId8"/>
    <p:sldId id="377" r:id="rId9"/>
    <p:sldId id="384" r:id="rId10"/>
    <p:sldId id="385" r:id="rId11"/>
    <p:sldId id="381" r:id="rId12"/>
    <p:sldId id="387" r:id="rId13"/>
    <p:sldId id="380" r:id="rId14"/>
    <p:sldId id="382" r:id="rId15"/>
    <p:sldId id="3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22F79-BB3F-6E93-9FBC-346C570F7F4C}" v="179" dt="2024-03-05T15:33:17.898"/>
    <p1510:client id="{84E69E8A-A9EB-F3D4-9C13-AA3CD302EC15}" v="161" dt="2024-03-05T15:03:31.893"/>
    <p1510:client id="{96AA16B8-5899-428A-83DC-1273B012923A}" v="12" dt="2024-03-04T22:31:13.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ADB7A-45EB-4946-9B95-9A9FEA8D4E6E}"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51F76-350E-4B70-B9B1-D5D217C787B6}" type="slidenum">
              <a:rPr lang="en-US" smtClean="0"/>
              <a:t>‹#›</a:t>
            </a:fld>
            <a:endParaRPr lang="en-US"/>
          </a:p>
        </p:txBody>
      </p:sp>
    </p:spTree>
    <p:extLst>
      <p:ext uri="{BB962C8B-B14F-4D97-AF65-F5344CB8AC3E}">
        <p14:creationId xmlns:p14="http://schemas.microsoft.com/office/powerpoint/2010/main" val="337072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LC STAFF SURVEY ON SUBJECT CATALOGING REPORT Submitted by Kay Ritchie and Rosa Alicea October 25, 2006 </a:t>
            </a:r>
          </a:p>
        </p:txBody>
      </p:sp>
      <p:sp>
        <p:nvSpPr>
          <p:cNvPr id="4" name="Slide Number Placeholder 3"/>
          <p:cNvSpPr>
            <a:spLocks noGrp="1"/>
          </p:cNvSpPr>
          <p:nvPr>
            <p:ph type="sldNum" sz="quarter" idx="5"/>
          </p:nvPr>
        </p:nvSpPr>
        <p:spPr/>
        <p:txBody>
          <a:bodyPr/>
          <a:lstStyle/>
          <a:p>
            <a:fld id="{C8B51F76-350E-4B70-B9B1-D5D217C787B6}" type="slidenum">
              <a:rPr lang="en-US" smtClean="0"/>
              <a:t>6</a:t>
            </a:fld>
            <a:endParaRPr lang="en-US"/>
          </a:p>
        </p:txBody>
      </p:sp>
    </p:spTree>
    <p:extLst>
      <p:ext uri="{BB962C8B-B14F-4D97-AF65-F5344CB8AC3E}">
        <p14:creationId xmlns:p14="http://schemas.microsoft.com/office/powerpoint/2010/main" val="118267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https://www.loc.gov/aba/pcc/saco/documents/SACO%20Training%20Needs%20Assessment%202023.pdf</a:t>
            </a:r>
          </a:p>
        </p:txBody>
      </p:sp>
      <p:sp>
        <p:nvSpPr>
          <p:cNvPr id="4" name="Slide Number Placeholder 3"/>
          <p:cNvSpPr>
            <a:spLocks noGrp="1"/>
          </p:cNvSpPr>
          <p:nvPr>
            <p:ph type="sldNum" sz="quarter" idx="5"/>
          </p:nvPr>
        </p:nvSpPr>
        <p:spPr/>
        <p:txBody>
          <a:bodyPr/>
          <a:lstStyle/>
          <a:p>
            <a:fld id="{C8B51F76-350E-4B70-B9B1-D5D217C787B6}" type="slidenum">
              <a:rPr lang="en-US" smtClean="0"/>
              <a:t>15</a:t>
            </a:fld>
            <a:endParaRPr lang="en-US"/>
          </a:p>
        </p:txBody>
      </p:sp>
    </p:spTree>
    <p:extLst>
      <p:ext uri="{BB962C8B-B14F-4D97-AF65-F5344CB8AC3E}">
        <p14:creationId xmlns:p14="http://schemas.microsoft.com/office/powerpoint/2010/main" val="250186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C8B51F76-350E-4B70-B9B1-D5D217C787B6}" type="slidenum">
              <a:rPr lang="en-US" smtClean="0"/>
              <a:t>7</a:t>
            </a:fld>
            <a:endParaRPr lang="en-US"/>
          </a:p>
        </p:txBody>
      </p:sp>
    </p:spTree>
    <p:extLst>
      <p:ext uri="{BB962C8B-B14F-4D97-AF65-F5344CB8AC3E}">
        <p14:creationId xmlns:p14="http://schemas.microsoft.com/office/powerpoint/2010/main" val="185473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51F76-350E-4B70-B9B1-D5D217C787B6}" type="slidenum">
              <a:rPr lang="en-US" smtClean="0"/>
              <a:t>8</a:t>
            </a:fld>
            <a:endParaRPr lang="en-US"/>
          </a:p>
        </p:txBody>
      </p:sp>
    </p:spTree>
    <p:extLst>
      <p:ext uri="{BB962C8B-B14F-4D97-AF65-F5344CB8AC3E}">
        <p14:creationId xmlns:p14="http://schemas.microsoft.com/office/powerpoint/2010/main" val="239719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D2125"/>
              </a:solidFill>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C8B51F76-350E-4B70-B9B1-D5D217C787B6}" type="slidenum">
              <a:rPr lang="en-US" smtClean="0"/>
              <a:t>9</a:t>
            </a:fld>
            <a:endParaRPr lang="en-US"/>
          </a:p>
        </p:txBody>
      </p:sp>
    </p:spTree>
    <p:extLst>
      <p:ext uri="{BB962C8B-B14F-4D97-AF65-F5344CB8AC3E}">
        <p14:creationId xmlns:p14="http://schemas.microsoft.com/office/powerpoint/2010/main" val="6508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 </a:t>
            </a:r>
            <a:endParaRPr lang="en-US">
              <a:solidFill>
                <a:srgbClr val="1D2125"/>
              </a:solidFill>
              <a:latin typeface="Open Sans"/>
              <a:ea typeface="Open Sans"/>
              <a:cs typeface="Open Sans"/>
            </a:endParaRPr>
          </a:p>
        </p:txBody>
      </p:sp>
      <p:sp>
        <p:nvSpPr>
          <p:cNvPr id="4" name="Slide Number Placeholder 3"/>
          <p:cNvSpPr>
            <a:spLocks noGrp="1"/>
          </p:cNvSpPr>
          <p:nvPr>
            <p:ph type="sldNum" sz="quarter" idx="5"/>
          </p:nvPr>
        </p:nvSpPr>
        <p:spPr/>
        <p:txBody>
          <a:bodyPr/>
          <a:lstStyle/>
          <a:p>
            <a:fld id="{C8B51F76-350E-4B70-B9B1-D5D217C787B6}" type="slidenum">
              <a:rPr lang="en-US" smtClean="0"/>
              <a:t>10</a:t>
            </a:fld>
            <a:endParaRPr lang="en-US"/>
          </a:p>
        </p:txBody>
      </p:sp>
    </p:spTree>
    <p:extLst>
      <p:ext uri="{BB962C8B-B14F-4D97-AF65-F5344CB8AC3E}">
        <p14:creationId xmlns:p14="http://schemas.microsoft.com/office/powerpoint/2010/main" val="351911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D2125"/>
              </a:solidFill>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C8B51F76-350E-4B70-B9B1-D5D217C787B6}" type="slidenum">
              <a:rPr lang="en-US" smtClean="0"/>
              <a:t>11</a:t>
            </a:fld>
            <a:endParaRPr lang="en-US"/>
          </a:p>
        </p:txBody>
      </p:sp>
    </p:spTree>
    <p:extLst>
      <p:ext uri="{BB962C8B-B14F-4D97-AF65-F5344CB8AC3E}">
        <p14:creationId xmlns:p14="http://schemas.microsoft.com/office/powerpoint/2010/main" val="151240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D2125"/>
              </a:solidFill>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C8B51F76-350E-4B70-B9B1-D5D217C787B6}" type="slidenum">
              <a:rPr lang="en-US" smtClean="0"/>
              <a:t>12</a:t>
            </a:fld>
            <a:endParaRPr lang="en-US"/>
          </a:p>
        </p:txBody>
      </p:sp>
    </p:spTree>
    <p:extLst>
      <p:ext uri="{BB962C8B-B14F-4D97-AF65-F5344CB8AC3E}">
        <p14:creationId xmlns:p14="http://schemas.microsoft.com/office/powerpoint/2010/main" val="15484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Training </a:t>
            </a:r>
            <a:r>
              <a:rPr lang="en-US">
                <a:latin typeface="Open Sans" panose="020B0606030504020204" pitchFamily="34" charset="0"/>
                <a:ea typeface="Open Sans" panose="020B0606030504020204" pitchFamily="34" charset="0"/>
                <a:cs typeface="Open Sans" panose="020B0606030504020204" pitchFamily="34" charset="0"/>
              </a:rPr>
              <a:t>“People want to receive training in a variety of ways: there were comments about office hours; in-person training; month-long training courses similar to NACO; and mentoring.” </a:t>
            </a:r>
            <a:r>
              <a:rPr lang="en-US" err="1">
                <a:latin typeface="Open Sans" panose="020B0606030504020204" pitchFamily="34" charset="0"/>
                <a:ea typeface="Open Sans" panose="020B0606030504020204" pitchFamily="34" charset="0"/>
                <a:cs typeface="Open Sans" panose="020B0606030504020204" pitchFamily="34" charset="0"/>
              </a:rPr>
              <a:t>Confidence“Sometimes</a:t>
            </a:r>
            <a:r>
              <a:rPr lang="en-US">
                <a:latin typeface="Open Sans" panose="020B0606030504020204" pitchFamily="34" charset="0"/>
                <a:ea typeface="Open Sans" panose="020B0606030504020204" pitchFamily="34" charset="0"/>
                <a:cs typeface="Open Sans" panose="020B0606030504020204" pitchFamily="34" charset="0"/>
              </a:rPr>
              <a:t>, it was confidence that could be resolved through more training and experience, such as knowing where to find all documentation, or having more examples that people could use in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https://www.loc.gov/aba/pcc/saco/documents/SACO%20Training%20Needs%20Assessment%202023.pdf</a:t>
            </a:r>
          </a:p>
          <a:p>
            <a:endParaRPr lang="en-US"/>
          </a:p>
        </p:txBody>
      </p:sp>
      <p:sp>
        <p:nvSpPr>
          <p:cNvPr id="4" name="Slide Number Placeholder 3"/>
          <p:cNvSpPr>
            <a:spLocks noGrp="1"/>
          </p:cNvSpPr>
          <p:nvPr>
            <p:ph type="sldNum" sz="quarter" idx="5"/>
          </p:nvPr>
        </p:nvSpPr>
        <p:spPr/>
        <p:txBody>
          <a:bodyPr/>
          <a:lstStyle/>
          <a:p>
            <a:fld id="{C8B51F76-350E-4B70-B9B1-D5D217C787B6}" type="slidenum">
              <a:rPr lang="en-US" smtClean="0"/>
              <a:t>13</a:t>
            </a:fld>
            <a:endParaRPr lang="en-US"/>
          </a:p>
        </p:txBody>
      </p:sp>
    </p:spTree>
    <p:extLst>
      <p:ext uri="{BB962C8B-B14F-4D97-AF65-F5344CB8AC3E}">
        <p14:creationId xmlns:p14="http://schemas.microsoft.com/office/powerpoint/2010/main" val="372900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https://crl.acrl.org/index.php/crl/article/view/26096/34018</a:t>
            </a:r>
          </a:p>
        </p:txBody>
      </p:sp>
      <p:sp>
        <p:nvSpPr>
          <p:cNvPr id="4" name="Slide Number Placeholder 3"/>
          <p:cNvSpPr>
            <a:spLocks noGrp="1"/>
          </p:cNvSpPr>
          <p:nvPr>
            <p:ph type="sldNum" sz="quarter" idx="5"/>
          </p:nvPr>
        </p:nvSpPr>
        <p:spPr/>
        <p:txBody>
          <a:bodyPr/>
          <a:lstStyle/>
          <a:p>
            <a:fld id="{C8B51F76-350E-4B70-B9B1-D5D217C787B6}" type="slidenum">
              <a:rPr lang="en-US" smtClean="0"/>
              <a:t>14</a:t>
            </a:fld>
            <a:endParaRPr lang="en-US"/>
          </a:p>
        </p:txBody>
      </p:sp>
    </p:spTree>
    <p:extLst>
      <p:ext uri="{BB962C8B-B14F-4D97-AF65-F5344CB8AC3E}">
        <p14:creationId xmlns:p14="http://schemas.microsoft.com/office/powerpoint/2010/main" val="300225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E9B-15B3-7C14-7FBD-C87D7AC29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361D57-BF7F-EA14-05ED-40DE13AB7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EA6BA-FFF0-AC2A-41DE-B987DC3673C0}"/>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5" name="Footer Placeholder 4">
            <a:extLst>
              <a:ext uri="{FF2B5EF4-FFF2-40B4-BE49-F238E27FC236}">
                <a16:creationId xmlns:a16="http://schemas.microsoft.com/office/drawing/2014/main" id="{EF7CE018-4F13-0448-61CA-CEFCD5608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FDE12-A091-8548-1DF8-C4FF9F54B202}"/>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212999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FBB5-5C17-1139-700C-BFF1E33A5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BE03E-FF42-D16C-7134-0C380DFA5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F3A1C-3990-2154-9972-8EAAF3BE774E}"/>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5" name="Footer Placeholder 4">
            <a:extLst>
              <a:ext uri="{FF2B5EF4-FFF2-40B4-BE49-F238E27FC236}">
                <a16:creationId xmlns:a16="http://schemas.microsoft.com/office/drawing/2014/main" id="{51DC6BE0-6D2E-EAE7-E69D-02894E1C6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B1800-0B43-98BA-3A4C-EE73F5FB90E6}"/>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363727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D1A8C-AD1E-86BB-37B6-942322F4EA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1F749-3B96-FEE5-8FB4-1D7F19FB46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EB061-1F8F-DBDA-EED6-8B51E20B8183}"/>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5" name="Footer Placeholder 4">
            <a:extLst>
              <a:ext uri="{FF2B5EF4-FFF2-40B4-BE49-F238E27FC236}">
                <a16:creationId xmlns:a16="http://schemas.microsoft.com/office/drawing/2014/main" id="{99357EC7-BC9E-6327-DAF2-11831EC40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A5038-375A-1F74-6A0A-849674A1B7B0}"/>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138867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5083-CAD4-0A39-75E3-6DC49ABD7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DE0C5-DD70-F54C-E1BF-98B5BCD00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8005-9AE1-96B9-29FE-B3CB77BD2D9E}"/>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5" name="Footer Placeholder 4">
            <a:extLst>
              <a:ext uri="{FF2B5EF4-FFF2-40B4-BE49-F238E27FC236}">
                <a16:creationId xmlns:a16="http://schemas.microsoft.com/office/drawing/2014/main" id="{8F5C2336-5361-280D-B486-C369E3BC6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07C15-2B9F-E4A8-7D94-C0007FCBCF29}"/>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7278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584D-C0A1-7C1A-054B-91999987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B5948-F9F0-315A-C644-34DE8EA42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A6B52-D369-C37D-820E-30DEA694511F}"/>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5" name="Footer Placeholder 4">
            <a:extLst>
              <a:ext uri="{FF2B5EF4-FFF2-40B4-BE49-F238E27FC236}">
                <a16:creationId xmlns:a16="http://schemas.microsoft.com/office/drawing/2014/main" id="{AFAA3C39-CBA9-D191-B92E-E4EEDE37A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E09CA-48A6-D9F6-48DC-516B37131517}"/>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93464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17B5-9D0C-8C05-64EA-60F066CDE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A46EA-9517-3E32-FC67-BE1050EE7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F0C2D-1D69-2E4D-B1DF-E933A10EE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0CA4C-1712-CEF3-0F15-6657BAEC80B7}"/>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6" name="Footer Placeholder 5">
            <a:extLst>
              <a:ext uri="{FF2B5EF4-FFF2-40B4-BE49-F238E27FC236}">
                <a16:creationId xmlns:a16="http://schemas.microsoft.com/office/drawing/2014/main" id="{0B56BFA3-B585-0D2F-C673-F1B0A5984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1828D-053D-7BE1-1861-13183AF9924D}"/>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192418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6B08-DE1C-0B7B-1098-F32BFCDD3D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7DBB5-59B8-3EA5-6F73-39C98A7420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E261D5-3C24-FBF3-4576-402AE890B6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6AFF7-9D7D-377F-34AC-142E3009E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196B1-F0BE-8D5E-46CD-B8F1E340BE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EDE20-92E9-DB18-258D-5664EB03904D}"/>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8" name="Footer Placeholder 7">
            <a:extLst>
              <a:ext uri="{FF2B5EF4-FFF2-40B4-BE49-F238E27FC236}">
                <a16:creationId xmlns:a16="http://schemas.microsoft.com/office/drawing/2014/main" id="{9A832E96-166E-3542-EC6D-C8B79A882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D82C8A-6C1D-CE36-5A83-8C179CF47C46}"/>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344741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0EF6-603B-D1E7-852C-B701A337C7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72602F-706E-A950-59F4-87365D150A37}"/>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4" name="Footer Placeholder 3">
            <a:extLst>
              <a:ext uri="{FF2B5EF4-FFF2-40B4-BE49-F238E27FC236}">
                <a16:creationId xmlns:a16="http://schemas.microsoft.com/office/drawing/2014/main" id="{24F19407-EA1F-31DA-D3F9-8DC22D1E9D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4E108-975E-E004-F121-43FC469B691B}"/>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177550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16A2B-5019-6A25-3AC3-7CA92979C000}"/>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3" name="Footer Placeholder 2">
            <a:extLst>
              <a:ext uri="{FF2B5EF4-FFF2-40B4-BE49-F238E27FC236}">
                <a16:creationId xmlns:a16="http://schemas.microsoft.com/office/drawing/2014/main" id="{A3FBDF77-DFE8-D4BB-C8FF-9F4970A763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980B42-61BE-6083-E005-24ACA2E9422A}"/>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420544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64B0-2C8C-90F8-F04A-C7A9E72D9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A7AB65-B674-D442-7D40-0773814C9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7ED417-3577-FB14-09A0-4C582F3ED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DF9ED-4326-1E7F-4B7A-CD19A8EF70E9}"/>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6" name="Footer Placeholder 5">
            <a:extLst>
              <a:ext uri="{FF2B5EF4-FFF2-40B4-BE49-F238E27FC236}">
                <a16:creationId xmlns:a16="http://schemas.microsoft.com/office/drawing/2014/main" id="{883DEC71-5B65-3345-3B9E-589C4098A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B46FA-2351-AC4D-D9E6-C654158FDCC6}"/>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342235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10DB-8291-0055-6928-B5F9DAF6B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6092AC-22B7-2AE5-F3FA-E87FD673E5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AEFDBC-52E9-4C19-5882-D26323A7D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9C978-77D9-EAA4-AA40-6941D68210A4}"/>
              </a:ext>
            </a:extLst>
          </p:cNvPr>
          <p:cNvSpPr>
            <a:spLocks noGrp="1"/>
          </p:cNvSpPr>
          <p:nvPr>
            <p:ph type="dt" sz="half" idx="10"/>
          </p:nvPr>
        </p:nvSpPr>
        <p:spPr/>
        <p:txBody>
          <a:bodyPr/>
          <a:lstStyle/>
          <a:p>
            <a:fld id="{8B0AEDAC-AA88-4BF0-A6A6-34289DEA724B}" type="datetimeFigureOut">
              <a:rPr lang="en-US" smtClean="0"/>
              <a:t>3/6/2024</a:t>
            </a:fld>
            <a:endParaRPr lang="en-US"/>
          </a:p>
        </p:txBody>
      </p:sp>
      <p:sp>
        <p:nvSpPr>
          <p:cNvPr id="6" name="Footer Placeholder 5">
            <a:extLst>
              <a:ext uri="{FF2B5EF4-FFF2-40B4-BE49-F238E27FC236}">
                <a16:creationId xmlns:a16="http://schemas.microsoft.com/office/drawing/2014/main" id="{92F4EB73-EE35-2C5D-9929-E2C1D1209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2D638-655B-D84B-2570-E1C1BF530654}"/>
              </a:ext>
            </a:extLst>
          </p:cNvPr>
          <p:cNvSpPr>
            <a:spLocks noGrp="1"/>
          </p:cNvSpPr>
          <p:nvPr>
            <p:ph type="sldNum" sz="quarter" idx="12"/>
          </p:nvPr>
        </p:nvSpPr>
        <p:spPr/>
        <p:txBody>
          <a:bodyPr/>
          <a:lstStyle/>
          <a:p>
            <a:fld id="{85D8D8B6-C0D5-49CE-B134-8CF511524C18}" type="slidenum">
              <a:rPr lang="en-US" smtClean="0"/>
              <a:t>‹#›</a:t>
            </a:fld>
            <a:endParaRPr lang="en-US"/>
          </a:p>
        </p:txBody>
      </p:sp>
    </p:spTree>
    <p:extLst>
      <p:ext uri="{BB962C8B-B14F-4D97-AF65-F5344CB8AC3E}">
        <p14:creationId xmlns:p14="http://schemas.microsoft.com/office/powerpoint/2010/main" val="20731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7818B-66F8-3F0C-C396-E2FCE5B18F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89E5AE-3ADC-EAA5-8553-308B73074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BAE39-D662-A186-7D8A-71C11579C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EDAC-AA88-4BF0-A6A6-34289DEA724B}" type="datetimeFigureOut">
              <a:rPr lang="en-US" smtClean="0"/>
              <a:t>3/6/2024</a:t>
            </a:fld>
            <a:endParaRPr lang="en-US"/>
          </a:p>
        </p:txBody>
      </p:sp>
      <p:sp>
        <p:nvSpPr>
          <p:cNvPr id="5" name="Footer Placeholder 4">
            <a:extLst>
              <a:ext uri="{FF2B5EF4-FFF2-40B4-BE49-F238E27FC236}">
                <a16:creationId xmlns:a16="http://schemas.microsoft.com/office/drawing/2014/main" id="{58B7C1E6-78B7-B03F-9902-1F40A24E0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1EEF1D-A21A-348B-3AC3-41544BB42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8D8B6-C0D5-49CE-B134-8CF511524C18}" type="slidenum">
              <a:rPr lang="en-US" smtClean="0"/>
              <a:t>‹#›</a:t>
            </a:fld>
            <a:endParaRPr lang="en-US"/>
          </a:p>
        </p:txBody>
      </p:sp>
    </p:spTree>
    <p:extLst>
      <p:ext uri="{BB962C8B-B14F-4D97-AF65-F5344CB8AC3E}">
        <p14:creationId xmlns:p14="http://schemas.microsoft.com/office/powerpoint/2010/main" val="48723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id.loc.gov/authorities/subjects/sh8503136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id.loc.gov/authorities/subjects/sh85080336" TargetMode="External"/><Relationship Id="rId4" Type="http://schemas.openxmlformats.org/officeDocument/2006/relationships/hyperlink" Target="http://id.loc.gov/authorities/names/n790348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644242" y="1830040"/>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latin typeface="Open Sans" panose="020B0606030504020204" pitchFamily="34" charset="0"/>
                <a:ea typeface="Open Sans" panose="020B0606030504020204" pitchFamily="34" charset="0"/>
                <a:cs typeface="Open Sans" panose="020B0606030504020204" pitchFamily="34" charset="0"/>
              </a:rPr>
              <a:t>Library of Congress Subject Headings: A Post-Coordinated Future</a:t>
            </a:r>
          </a:p>
          <a:p>
            <a:r>
              <a:rPr lang="en-US" sz="2400"/>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pic>
        <p:nvPicPr>
          <p:cNvPr id="9" name="Picture 8" descr="Jefferson Dome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952405"/>
            <a:ext cx="5757364" cy="4252773"/>
          </a:xfrm>
          <a:prstGeom prst="rect">
            <a:avLst/>
          </a:prstGeom>
        </p:spPr>
      </p:pic>
      <p:sp>
        <p:nvSpPr>
          <p:cNvPr id="2" name="TextBox 1">
            <a:extLst>
              <a:ext uri="{FF2B5EF4-FFF2-40B4-BE49-F238E27FC236}">
                <a16:creationId xmlns:a16="http://schemas.microsoft.com/office/drawing/2014/main" id="{238F933F-5D9C-B03F-6710-BB952040CF30}"/>
              </a:ext>
            </a:extLst>
          </p:cNvPr>
          <p:cNvSpPr txBox="1"/>
          <p:nvPr/>
        </p:nvSpPr>
        <p:spPr>
          <a:xfrm>
            <a:off x="240765" y="5192785"/>
            <a:ext cx="5757364" cy="1323439"/>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Amy Phillips</a:t>
            </a:r>
          </a:p>
          <a:p>
            <a:r>
              <a:rPr lang="en-US" sz="1600">
                <a:latin typeface="Open Sans" panose="020B0606030504020204" pitchFamily="34" charset="0"/>
                <a:ea typeface="Open Sans" panose="020B0606030504020204" pitchFamily="34" charset="0"/>
                <a:cs typeface="Open Sans" panose="020B0606030504020204" pitchFamily="34" charset="0"/>
              </a:rPr>
              <a:t>Cataloging Policy Specialist</a:t>
            </a:r>
          </a:p>
          <a:p>
            <a:r>
              <a:rPr lang="en-US" sz="1600">
                <a:latin typeface="Open Sans" panose="020B0606030504020204" pitchFamily="34" charset="0"/>
                <a:ea typeface="Open Sans" panose="020B0606030504020204" pitchFamily="34" charset="0"/>
                <a:cs typeface="Open Sans" panose="020B0606030504020204" pitchFamily="34" charset="0"/>
              </a:rPr>
              <a:t>Policy, Training, and Cooperative Programs</a:t>
            </a:r>
          </a:p>
          <a:p>
            <a:r>
              <a:rPr lang="en-US" sz="1600">
                <a:latin typeface="Open Sans" panose="020B0606030504020204" pitchFamily="34" charset="0"/>
                <a:ea typeface="Open Sans" panose="020B0606030504020204" pitchFamily="34" charset="0"/>
                <a:cs typeface="Open Sans" panose="020B0606030504020204" pitchFamily="34" charset="0"/>
              </a:rPr>
              <a:t>Library of Congress</a:t>
            </a:r>
          </a:p>
          <a:p>
            <a:r>
              <a:rPr lang="en-US" sz="1600">
                <a:latin typeface="Open Sans" panose="020B0606030504020204" pitchFamily="34" charset="0"/>
                <a:ea typeface="Open Sans" panose="020B0606030504020204" pitchFamily="34" charset="0"/>
                <a:cs typeface="Open Sans" panose="020B0606030504020204" pitchFamily="34" charset="0"/>
              </a:rPr>
              <a:t>amphillips@loc.gov</a:t>
            </a:r>
          </a:p>
        </p:txBody>
      </p:sp>
    </p:spTree>
    <p:extLst>
      <p:ext uri="{BB962C8B-B14F-4D97-AF65-F5344CB8AC3E}">
        <p14:creationId xmlns:p14="http://schemas.microsoft.com/office/powerpoint/2010/main" val="102268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2939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150000"/>
              </a:lnSpc>
            </a:pPr>
            <a:endParaRPr lang="en-US" b="0" i="0">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sz="2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r>
              <a:rPr lang="en-US" sz="240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pic>
        <p:nvPicPr>
          <p:cNvPr id="5" name="Picture 4">
            <a:extLst>
              <a:ext uri="{FF2B5EF4-FFF2-40B4-BE49-F238E27FC236}">
                <a16:creationId xmlns:a16="http://schemas.microsoft.com/office/drawing/2014/main" id="{E90A2718-1AC6-0875-EFE4-C564B4E0C231}"/>
              </a:ext>
            </a:extLst>
          </p:cNvPr>
          <p:cNvPicPr>
            <a:picLocks noChangeAspect="1"/>
          </p:cNvPicPr>
          <p:nvPr/>
        </p:nvPicPr>
        <p:blipFill>
          <a:blip r:embed="rId4"/>
          <a:stretch>
            <a:fillRect/>
          </a:stretch>
        </p:blipFill>
        <p:spPr>
          <a:xfrm>
            <a:off x="2348201" y="2103732"/>
            <a:ext cx="6967249" cy="1890025"/>
          </a:xfrm>
          <a:prstGeom prst="rect">
            <a:avLst/>
          </a:prstGeom>
        </p:spPr>
      </p:pic>
      <p:pic>
        <p:nvPicPr>
          <p:cNvPr id="9" name="Picture 8">
            <a:extLst>
              <a:ext uri="{FF2B5EF4-FFF2-40B4-BE49-F238E27FC236}">
                <a16:creationId xmlns:a16="http://schemas.microsoft.com/office/drawing/2014/main" id="{5A681A73-C758-4BE5-E0B8-935AEDE7D057}"/>
              </a:ext>
            </a:extLst>
          </p:cNvPr>
          <p:cNvPicPr>
            <a:picLocks noChangeAspect="1"/>
          </p:cNvPicPr>
          <p:nvPr/>
        </p:nvPicPr>
        <p:blipFill>
          <a:blip r:embed="rId5"/>
          <a:stretch>
            <a:fillRect/>
          </a:stretch>
        </p:blipFill>
        <p:spPr>
          <a:xfrm>
            <a:off x="4067175" y="4457036"/>
            <a:ext cx="3796074" cy="2223115"/>
          </a:xfrm>
          <a:prstGeom prst="rect">
            <a:avLst/>
          </a:prstGeom>
        </p:spPr>
      </p:pic>
      <p:sp>
        <p:nvSpPr>
          <p:cNvPr id="15" name="Star: 5 Points 14">
            <a:extLst>
              <a:ext uri="{FF2B5EF4-FFF2-40B4-BE49-F238E27FC236}">
                <a16:creationId xmlns:a16="http://schemas.microsoft.com/office/drawing/2014/main" id="{032412FD-C2A9-579E-E9D9-F7F1044FB7F5}"/>
              </a:ext>
            </a:extLst>
          </p:cNvPr>
          <p:cNvSpPr/>
          <p:nvPr/>
        </p:nvSpPr>
        <p:spPr>
          <a:xfrm>
            <a:off x="4476749" y="3133725"/>
            <a:ext cx="295275" cy="257175"/>
          </a:xfrm>
          <a:prstGeom prst="star5">
            <a:avLst>
              <a:gd name="adj" fmla="val 22448"/>
              <a:gd name="hf" fmla="val 105146"/>
              <a:gd name="vf" fmla="val 1105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0E744C-2F69-6772-E7B9-7AE3736102A7}"/>
              </a:ext>
            </a:extLst>
          </p:cNvPr>
          <p:cNvSpPr txBox="1"/>
          <p:nvPr/>
        </p:nvSpPr>
        <p:spPr>
          <a:xfrm>
            <a:off x="4067175" y="1607697"/>
            <a:ext cx="4743450" cy="369332"/>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Pre-coordinated subject heading</a:t>
            </a:r>
          </a:p>
        </p:txBody>
      </p:sp>
      <p:sp>
        <p:nvSpPr>
          <p:cNvPr id="2" name="Arrow: Down 1">
            <a:extLst>
              <a:ext uri="{FF2B5EF4-FFF2-40B4-BE49-F238E27FC236}">
                <a16:creationId xmlns:a16="http://schemas.microsoft.com/office/drawing/2014/main" id="{20DE4851-52C7-E425-3350-1D6F388AE7AE}"/>
              </a:ext>
            </a:extLst>
          </p:cNvPr>
          <p:cNvSpPr/>
          <p:nvPr/>
        </p:nvSpPr>
        <p:spPr>
          <a:xfrm>
            <a:off x="5405195" y="3866643"/>
            <a:ext cx="348868" cy="5875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39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2939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150000"/>
              </a:lnSpc>
            </a:pPr>
            <a:endParaRPr lang="en-US" b="0" i="0">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sz="2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r>
              <a:rPr lang="en-US" sz="240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pic>
        <p:nvPicPr>
          <p:cNvPr id="19" name="Picture 18">
            <a:extLst>
              <a:ext uri="{FF2B5EF4-FFF2-40B4-BE49-F238E27FC236}">
                <a16:creationId xmlns:a16="http://schemas.microsoft.com/office/drawing/2014/main" id="{BD0E400D-E853-1D32-31F2-E59BF36A1417}"/>
              </a:ext>
            </a:extLst>
          </p:cNvPr>
          <p:cNvPicPr>
            <a:picLocks noChangeAspect="1"/>
          </p:cNvPicPr>
          <p:nvPr/>
        </p:nvPicPr>
        <p:blipFill>
          <a:blip r:embed="rId4"/>
          <a:stretch>
            <a:fillRect/>
          </a:stretch>
        </p:blipFill>
        <p:spPr>
          <a:xfrm>
            <a:off x="178102" y="1878049"/>
            <a:ext cx="6581594" cy="3739861"/>
          </a:xfrm>
          <a:prstGeom prst="rect">
            <a:avLst/>
          </a:prstGeom>
        </p:spPr>
      </p:pic>
      <p:pic>
        <p:nvPicPr>
          <p:cNvPr id="2" name="Picture 1">
            <a:extLst>
              <a:ext uri="{FF2B5EF4-FFF2-40B4-BE49-F238E27FC236}">
                <a16:creationId xmlns:a16="http://schemas.microsoft.com/office/drawing/2014/main" id="{2306567C-73D8-B803-97BF-CE40D96CF5DA}"/>
              </a:ext>
            </a:extLst>
          </p:cNvPr>
          <p:cNvPicPr>
            <a:picLocks noChangeAspect="1"/>
          </p:cNvPicPr>
          <p:nvPr/>
        </p:nvPicPr>
        <p:blipFill>
          <a:blip r:embed="rId5"/>
          <a:stretch>
            <a:fillRect/>
          </a:stretch>
        </p:blipFill>
        <p:spPr>
          <a:xfrm>
            <a:off x="7845347" y="1623391"/>
            <a:ext cx="3135678" cy="5027544"/>
          </a:xfrm>
          <a:prstGeom prst="rect">
            <a:avLst/>
          </a:prstGeom>
        </p:spPr>
      </p:pic>
      <p:sp>
        <p:nvSpPr>
          <p:cNvPr id="3" name="Arrow: Right 2">
            <a:extLst>
              <a:ext uri="{FF2B5EF4-FFF2-40B4-BE49-F238E27FC236}">
                <a16:creationId xmlns:a16="http://schemas.microsoft.com/office/drawing/2014/main" id="{6557E424-7594-EC1A-123C-A5106D42C7A0}"/>
              </a:ext>
            </a:extLst>
          </p:cNvPr>
          <p:cNvSpPr/>
          <p:nvPr/>
        </p:nvSpPr>
        <p:spPr>
          <a:xfrm>
            <a:off x="6924583" y="2441360"/>
            <a:ext cx="920764" cy="150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64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2939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150000"/>
              </a:lnSpc>
            </a:pPr>
            <a:endParaRPr lang="en-US" b="0" i="0">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sz="2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r>
              <a:rPr lang="en-US" sz="240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pic>
        <p:nvPicPr>
          <p:cNvPr id="3" name="Picture 2">
            <a:extLst>
              <a:ext uri="{FF2B5EF4-FFF2-40B4-BE49-F238E27FC236}">
                <a16:creationId xmlns:a16="http://schemas.microsoft.com/office/drawing/2014/main" id="{89983308-017E-3BE0-74EA-F79D721B4ED4}"/>
              </a:ext>
            </a:extLst>
          </p:cNvPr>
          <p:cNvPicPr>
            <a:picLocks noChangeAspect="1"/>
          </p:cNvPicPr>
          <p:nvPr/>
        </p:nvPicPr>
        <p:blipFill>
          <a:blip r:embed="rId4"/>
          <a:stretch>
            <a:fillRect/>
          </a:stretch>
        </p:blipFill>
        <p:spPr>
          <a:xfrm>
            <a:off x="1680986" y="5301361"/>
            <a:ext cx="3194825" cy="1465776"/>
          </a:xfrm>
          <a:prstGeom prst="rect">
            <a:avLst/>
          </a:prstGeom>
        </p:spPr>
      </p:pic>
      <p:pic>
        <p:nvPicPr>
          <p:cNvPr id="10" name="Picture 9">
            <a:extLst>
              <a:ext uri="{FF2B5EF4-FFF2-40B4-BE49-F238E27FC236}">
                <a16:creationId xmlns:a16="http://schemas.microsoft.com/office/drawing/2014/main" id="{06D259E4-4A89-EDF9-3CAE-85FF1DE3026C}"/>
              </a:ext>
            </a:extLst>
          </p:cNvPr>
          <p:cNvPicPr>
            <a:picLocks noChangeAspect="1"/>
          </p:cNvPicPr>
          <p:nvPr/>
        </p:nvPicPr>
        <p:blipFill>
          <a:blip r:embed="rId5"/>
          <a:stretch>
            <a:fillRect/>
          </a:stretch>
        </p:blipFill>
        <p:spPr>
          <a:xfrm>
            <a:off x="6096000" y="1957029"/>
            <a:ext cx="5876383" cy="1471971"/>
          </a:xfrm>
          <a:prstGeom prst="rect">
            <a:avLst/>
          </a:prstGeom>
        </p:spPr>
      </p:pic>
      <p:pic>
        <p:nvPicPr>
          <p:cNvPr id="13" name="Picture 12">
            <a:extLst>
              <a:ext uri="{FF2B5EF4-FFF2-40B4-BE49-F238E27FC236}">
                <a16:creationId xmlns:a16="http://schemas.microsoft.com/office/drawing/2014/main" id="{CBA40AF4-F37F-CF89-1DF2-FDE64F595F20}"/>
              </a:ext>
            </a:extLst>
          </p:cNvPr>
          <p:cNvPicPr>
            <a:picLocks noChangeAspect="1"/>
          </p:cNvPicPr>
          <p:nvPr/>
        </p:nvPicPr>
        <p:blipFill>
          <a:blip r:embed="rId6"/>
          <a:stretch>
            <a:fillRect/>
          </a:stretch>
        </p:blipFill>
        <p:spPr>
          <a:xfrm>
            <a:off x="7137314" y="3874219"/>
            <a:ext cx="4203081" cy="2568154"/>
          </a:xfrm>
          <a:prstGeom prst="rect">
            <a:avLst/>
          </a:prstGeom>
        </p:spPr>
      </p:pic>
      <p:pic>
        <p:nvPicPr>
          <p:cNvPr id="19" name="Picture 18">
            <a:extLst>
              <a:ext uri="{FF2B5EF4-FFF2-40B4-BE49-F238E27FC236}">
                <a16:creationId xmlns:a16="http://schemas.microsoft.com/office/drawing/2014/main" id="{BD0E400D-E853-1D32-31F2-E59BF36A1417}"/>
              </a:ext>
            </a:extLst>
          </p:cNvPr>
          <p:cNvPicPr>
            <a:picLocks noChangeAspect="1"/>
          </p:cNvPicPr>
          <p:nvPr/>
        </p:nvPicPr>
        <p:blipFill>
          <a:blip r:embed="rId7"/>
          <a:stretch>
            <a:fillRect/>
          </a:stretch>
        </p:blipFill>
        <p:spPr>
          <a:xfrm>
            <a:off x="617081" y="1579875"/>
            <a:ext cx="5322637" cy="3019274"/>
          </a:xfrm>
          <a:prstGeom prst="rect">
            <a:avLst/>
          </a:prstGeom>
        </p:spPr>
      </p:pic>
      <p:sp>
        <p:nvSpPr>
          <p:cNvPr id="2" name="Arrow: Up-Down 1">
            <a:extLst>
              <a:ext uri="{FF2B5EF4-FFF2-40B4-BE49-F238E27FC236}">
                <a16:creationId xmlns:a16="http://schemas.microsoft.com/office/drawing/2014/main" id="{F92264A0-FE8F-BE89-5B96-A6EB97054CF5}"/>
              </a:ext>
            </a:extLst>
          </p:cNvPr>
          <p:cNvSpPr/>
          <p:nvPr/>
        </p:nvSpPr>
        <p:spPr>
          <a:xfrm>
            <a:off x="2907121" y="4547992"/>
            <a:ext cx="238700" cy="81708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A6D8F167-5F5D-0994-92DC-549696168BA2}"/>
              </a:ext>
            </a:extLst>
          </p:cNvPr>
          <p:cNvSpPr/>
          <p:nvPr/>
        </p:nvSpPr>
        <p:spPr>
          <a:xfrm rot="-2880000">
            <a:off x="5425124" y="4900609"/>
            <a:ext cx="688553" cy="257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46EADAEE-919E-A774-0159-FABB5F8D1D78}"/>
              </a:ext>
            </a:extLst>
          </p:cNvPr>
          <p:cNvSpPr/>
          <p:nvPr/>
        </p:nvSpPr>
        <p:spPr>
          <a:xfrm rot="21480000">
            <a:off x="5450971" y="5743167"/>
            <a:ext cx="798721" cy="2754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99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b="1">
                <a:solidFill>
                  <a:srgbClr val="333333"/>
                </a:solidFill>
                <a:latin typeface="Open Sans" panose="020B0606030504020204" pitchFamily="34" charset="0"/>
              </a:rPr>
              <a:t>Common Concerns in the Library Profession: From Catalogers to Researchers </a:t>
            </a:r>
          </a:p>
          <a:p>
            <a:endParaRPr lang="en-US" b="1">
              <a:solidFill>
                <a:srgbClr val="333333"/>
              </a:solidFill>
              <a:latin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
        <p:nvSpPr>
          <p:cNvPr id="3" name="Rectangle 8">
            <a:extLst>
              <a:ext uri="{FF2B5EF4-FFF2-40B4-BE49-F238E27FC236}">
                <a16:creationId xmlns:a16="http://schemas.microsoft.com/office/drawing/2014/main" id="{0D6DC693-FD55-5E63-E987-E3317CA8FF29}"/>
              </a:ext>
            </a:extLst>
          </p:cNvPr>
          <p:cNvSpPr>
            <a:spLocks noChangeArrowheads="1"/>
          </p:cNvSpPr>
          <p:nvPr/>
        </p:nvSpPr>
        <p:spPr bwMode="auto">
          <a:xfrm>
            <a:off x="1005239" y="1699704"/>
            <a:ext cx="9790715"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Time</a:t>
            </a: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Training </a:t>
            </a: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Confidence</a:t>
            </a:r>
          </a:p>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sz="2400"/>
          </a:p>
          <a:p>
            <a:r>
              <a:rPr lang="en-US" sz="2400"/>
              <a:t>  </a:t>
            </a:r>
          </a:p>
        </p:txBody>
      </p:sp>
    </p:spTree>
    <p:extLst>
      <p:ext uri="{BB962C8B-B14F-4D97-AF65-F5344CB8AC3E}">
        <p14:creationId xmlns:p14="http://schemas.microsoft.com/office/powerpoint/2010/main" val="354259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995839" y="1624018"/>
            <a:ext cx="979071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b="1">
                <a:solidFill>
                  <a:srgbClr val="333333"/>
                </a:solidFill>
                <a:latin typeface="Open Sans" panose="020B0606030504020204" pitchFamily="34" charset="0"/>
              </a:rPr>
              <a:t>“Community College Librarians’ Research and Publication Practices”</a:t>
            </a:r>
          </a:p>
          <a:p>
            <a:endParaRPr lang="en-US" b="1">
              <a:solidFill>
                <a:srgbClr val="333333"/>
              </a:solidFill>
              <a:latin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
        <p:nvSpPr>
          <p:cNvPr id="3" name="Rectangle 8">
            <a:extLst>
              <a:ext uri="{FF2B5EF4-FFF2-40B4-BE49-F238E27FC236}">
                <a16:creationId xmlns:a16="http://schemas.microsoft.com/office/drawing/2014/main" id="{0D6DC693-FD55-5E63-E987-E3317CA8FF29}"/>
              </a:ext>
            </a:extLst>
          </p:cNvPr>
          <p:cNvSpPr>
            <a:spLocks noChangeArrowheads="1"/>
          </p:cNvSpPr>
          <p:nvPr/>
        </p:nvSpPr>
        <p:spPr bwMode="auto">
          <a:xfrm>
            <a:off x="1005238" y="2295974"/>
            <a:ext cx="979071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sz="2400"/>
          </a:p>
          <a:p>
            <a:r>
              <a:rPr lang="en-US" sz="2400"/>
              <a:t>  </a:t>
            </a:r>
          </a:p>
        </p:txBody>
      </p:sp>
      <p:pic>
        <p:nvPicPr>
          <p:cNvPr id="6" name="Picture 5">
            <a:extLst>
              <a:ext uri="{FF2B5EF4-FFF2-40B4-BE49-F238E27FC236}">
                <a16:creationId xmlns:a16="http://schemas.microsoft.com/office/drawing/2014/main" id="{B0FD801A-632F-C5A0-A3DA-F988AA9BCE3F}"/>
              </a:ext>
            </a:extLst>
          </p:cNvPr>
          <p:cNvPicPr>
            <a:picLocks noChangeAspect="1"/>
          </p:cNvPicPr>
          <p:nvPr/>
        </p:nvPicPr>
        <p:blipFill>
          <a:blip r:embed="rId4"/>
          <a:stretch>
            <a:fillRect/>
          </a:stretch>
        </p:blipFill>
        <p:spPr>
          <a:xfrm>
            <a:off x="2094826" y="2161369"/>
            <a:ext cx="7611537" cy="4153480"/>
          </a:xfrm>
          <a:prstGeom prst="rect">
            <a:avLst/>
          </a:prstGeom>
        </p:spPr>
      </p:pic>
      <p:sp>
        <p:nvSpPr>
          <p:cNvPr id="12" name="Arrow: Right 11">
            <a:extLst>
              <a:ext uri="{FF2B5EF4-FFF2-40B4-BE49-F238E27FC236}">
                <a16:creationId xmlns:a16="http://schemas.microsoft.com/office/drawing/2014/main" id="{4AC5B2BB-7C66-3814-AF2F-296F1417C2FF}"/>
              </a:ext>
            </a:extLst>
          </p:cNvPr>
          <p:cNvSpPr/>
          <p:nvPr/>
        </p:nvSpPr>
        <p:spPr>
          <a:xfrm>
            <a:off x="895350" y="4352925"/>
            <a:ext cx="1009650" cy="2286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5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sz="2400"/>
          </a:p>
          <a:p>
            <a:r>
              <a:rPr lang="en-US" sz="240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
        <p:nvSpPr>
          <p:cNvPr id="4" name="TextBox 3">
            <a:extLst>
              <a:ext uri="{FF2B5EF4-FFF2-40B4-BE49-F238E27FC236}">
                <a16:creationId xmlns:a16="http://schemas.microsoft.com/office/drawing/2014/main" id="{31879345-5BB0-51CC-3922-E14B461151DE}"/>
              </a:ext>
            </a:extLst>
          </p:cNvPr>
          <p:cNvSpPr txBox="1"/>
          <p:nvPr/>
        </p:nvSpPr>
        <p:spPr>
          <a:xfrm>
            <a:off x="4714875" y="2489652"/>
            <a:ext cx="5829300" cy="461665"/>
          </a:xfrm>
          <a:prstGeom prst="rect">
            <a:avLst/>
          </a:prstGeom>
          <a:noFill/>
        </p:spPr>
        <p:txBody>
          <a:bodyPr wrap="square" rtlCol="0">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5" name="Picture 4" descr="Jefferson Dome 1.png">
            <a:extLst>
              <a:ext uri="{FF2B5EF4-FFF2-40B4-BE49-F238E27FC236}">
                <a16:creationId xmlns:a16="http://schemas.microsoft.com/office/drawing/2014/main" id="{938EC057-D681-0953-FC2E-B210CFF4A5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2782604"/>
            <a:ext cx="5757364" cy="4252773"/>
          </a:xfrm>
          <a:prstGeom prst="rect">
            <a:avLst/>
          </a:prstGeom>
        </p:spPr>
      </p:pic>
      <p:sp>
        <p:nvSpPr>
          <p:cNvPr id="6" name="TextBox 5">
            <a:extLst>
              <a:ext uri="{FF2B5EF4-FFF2-40B4-BE49-F238E27FC236}">
                <a16:creationId xmlns:a16="http://schemas.microsoft.com/office/drawing/2014/main" id="{C1556BFE-A197-7290-2CFC-5DF30EB9AF47}"/>
              </a:ext>
            </a:extLst>
          </p:cNvPr>
          <p:cNvSpPr txBox="1"/>
          <p:nvPr/>
        </p:nvSpPr>
        <p:spPr>
          <a:xfrm>
            <a:off x="523875" y="5381625"/>
            <a:ext cx="4324350" cy="646331"/>
          </a:xfrm>
          <a:prstGeom prst="rect">
            <a:avLst/>
          </a:prstGeom>
          <a:noFill/>
        </p:spPr>
        <p:txBody>
          <a:bodyPr wrap="square" rtlCol="0">
            <a:spAutoFit/>
          </a:bodyPr>
          <a:lstStyle/>
          <a:p>
            <a:r>
              <a:rPr lang="en-US"/>
              <a:t>Questions or Concerns?</a:t>
            </a:r>
          </a:p>
          <a:p>
            <a:r>
              <a:rPr lang="en-US"/>
              <a:t>policy@loc.gov</a:t>
            </a:r>
          </a:p>
        </p:txBody>
      </p:sp>
    </p:spTree>
    <p:extLst>
      <p:ext uri="{BB962C8B-B14F-4D97-AF65-F5344CB8AC3E}">
        <p14:creationId xmlns:p14="http://schemas.microsoft.com/office/powerpoint/2010/main" val="41289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997527" y="1830040"/>
            <a:ext cx="9790715"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Summary</a:t>
            </a:r>
          </a:p>
          <a:p>
            <a:pPr marL="342900" indent="-3429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Highlights</a:t>
            </a:r>
          </a:p>
          <a:p>
            <a:pPr marL="342900" indent="-342900">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Common Concerns in the Library Profession </a:t>
            </a:r>
          </a:p>
          <a:p>
            <a:endParaRPr lang="en-US" sz="2400"/>
          </a:p>
          <a:p>
            <a:r>
              <a:rPr lang="en-US" sz="2400"/>
              <a:t>	</a:t>
            </a:r>
          </a:p>
          <a:p>
            <a:endParaRPr lang="en-US" sz="2400"/>
          </a:p>
          <a:p>
            <a:r>
              <a:rPr lang="en-US" sz="2400"/>
              <a:t> </a:t>
            </a:r>
          </a:p>
          <a:p>
            <a:endParaRPr lang="en-US" sz="2400"/>
          </a:p>
          <a:p>
            <a:r>
              <a:rPr lang="en-US" sz="2400"/>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424369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200642" y="1561592"/>
            <a:ext cx="9790715" cy="637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150000"/>
              </a:lnSpc>
            </a:pPr>
            <a:r>
              <a:rPr lang="en-US" b="1" i="0">
                <a:solidFill>
                  <a:srgbClr val="333333"/>
                </a:solidFill>
                <a:effectLst/>
                <a:latin typeface="Open Sans" panose="020B0606030504020204" pitchFamily="34" charset="0"/>
              </a:rPr>
              <a:t>Summary</a:t>
            </a:r>
          </a:p>
          <a:p>
            <a:pPr>
              <a:lnSpc>
                <a:spcPct val="150000"/>
              </a:lnSpc>
            </a:pPr>
            <a:r>
              <a:rPr lang="en-US" b="1" i="0">
                <a:solidFill>
                  <a:srgbClr val="333333"/>
                </a:solidFill>
                <a:effectLst/>
                <a:latin typeface="Open Sans" panose="020B0606030504020204" pitchFamily="34" charset="0"/>
              </a:rPr>
              <a:t> “</a:t>
            </a:r>
            <a:r>
              <a:rPr lang="en-US" b="0" i="0">
                <a:solidFill>
                  <a:srgbClr val="333333"/>
                </a:solidFill>
                <a:effectLst/>
                <a:latin typeface="Open Sans" panose="020B0606030504020204" pitchFamily="34" charset="0"/>
              </a:rPr>
              <a:t>The chief of Policy, Training, and Cooperative Programs at the Library of Congress, Judith Cannan, asked Nancy Cooey and Amy Phillips to assess the merits of pre-coordinated versus post-coordinated subject cataloging. Such an assessment had not been made since 2006. The original report was issued in 2022 and a revised version was published in </a:t>
            </a:r>
            <a:r>
              <a:rPr lang="en-US" b="0" i="1">
                <a:solidFill>
                  <a:srgbClr val="333333"/>
                </a:solidFill>
                <a:effectLst/>
                <a:latin typeface="Open Sans" panose="020B0606030504020204" pitchFamily="34" charset="0"/>
              </a:rPr>
              <a:t>Cataloging </a:t>
            </a:r>
            <a:r>
              <a:rPr lang="en-US" i="1">
                <a:solidFill>
                  <a:srgbClr val="333333"/>
                </a:solidFill>
                <a:latin typeface="Open Sans" panose="020B0606030504020204" pitchFamily="34" charset="0"/>
              </a:rPr>
              <a:t>&amp; </a:t>
            </a:r>
            <a:r>
              <a:rPr lang="en-US" b="0" i="1">
                <a:solidFill>
                  <a:srgbClr val="333333"/>
                </a:solidFill>
                <a:effectLst/>
                <a:latin typeface="Open Sans" panose="020B0606030504020204" pitchFamily="34" charset="0"/>
              </a:rPr>
              <a:t>Classification Quarterly</a:t>
            </a:r>
            <a:r>
              <a:rPr lang="en-US" b="0">
                <a:solidFill>
                  <a:srgbClr val="333333"/>
                </a:solidFill>
                <a:effectLst/>
                <a:latin typeface="Open Sans" panose="020B0606030504020204" pitchFamily="34" charset="0"/>
              </a:rPr>
              <a:t> in April 2023.”</a:t>
            </a:r>
          </a:p>
          <a:p>
            <a:pPr>
              <a:lnSpc>
                <a:spcPct val="150000"/>
              </a:lnSpc>
            </a:pPr>
            <a:endParaRPr lang="en-US" i="0">
              <a:solidFill>
                <a:srgbClr val="333333"/>
              </a:solidFill>
              <a:latin typeface="Open Sans" panose="020B0606030504020204" pitchFamily="34" charset="0"/>
            </a:endParaRPr>
          </a:p>
          <a:p>
            <a:pPr marL="1428750" lvl="2">
              <a:lnSpc>
                <a:spcPct val="150000"/>
              </a:lnSpc>
              <a:buFont typeface="Arial" panose="020B0604020202020204" pitchFamily="34" charset="0"/>
              <a:buChar char="•"/>
            </a:pPr>
            <a:r>
              <a:rPr lang="en-US" b="0">
                <a:solidFill>
                  <a:srgbClr val="333333"/>
                </a:solidFill>
                <a:effectLst/>
                <a:latin typeface="Open Sans" panose="020B0606030504020204" pitchFamily="34" charset="0"/>
              </a:rPr>
              <a:t>Precoordinated subject heading creation impact on catalogers</a:t>
            </a:r>
          </a:p>
          <a:p>
            <a:pPr marL="1428750" lvl="2">
              <a:lnSpc>
                <a:spcPct val="150000"/>
              </a:lnSpc>
              <a:buFont typeface="Arial" panose="020B0604020202020204" pitchFamily="34" charset="0"/>
              <a:buChar char="•"/>
            </a:pPr>
            <a:r>
              <a:rPr lang="en-US" i="0">
                <a:solidFill>
                  <a:srgbClr val="333333"/>
                </a:solidFill>
                <a:latin typeface="Open Sans" panose="020B0606030504020204" pitchFamily="34" charset="0"/>
              </a:rPr>
              <a:t>Precoordinated subject headings’ impact on users</a:t>
            </a:r>
          </a:p>
          <a:p>
            <a:pPr marL="1428750" lvl="2">
              <a:lnSpc>
                <a:spcPct val="150000"/>
              </a:lnSpc>
              <a:buFont typeface="Arial" panose="020B0604020202020204" pitchFamily="34" charset="0"/>
              <a:buChar char="•"/>
            </a:pPr>
            <a:r>
              <a:rPr lang="en-US" b="0" err="1">
                <a:solidFill>
                  <a:srgbClr val="333333"/>
                </a:solidFill>
                <a:effectLst/>
                <a:latin typeface="Open Sans" panose="020B0606030504020204" pitchFamily="34" charset="0"/>
              </a:rPr>
              <a:t>Postcoordination</a:t>
            </a:r>
            <a:r>
              <a:rPr lang="en-US" b="0">
                <a:solidFill>
                  <a:srgbClr val="333333"/>
                </a:solidFill>
                <a:effectLst/>
                <a:latin typeface="Open Sans" panose="020B0606030504020204" pitchFamily="34" charset="0"/>
              </a:rPr>
              <a:t> and discoverability </a:t>
            </a:r>
            <a:endParaRPr lang="en-US" b="0" i="0">
              <a:solidFill>
                <a:srgbClr val="333333"/>
              </a:solidFill>
              <a:effectLst/>
              <a:latin typeface="Open Sans" panose="020B0606030504020204" pitchFamily="34" charset="0"/>
            </a:endParaRPr>
          </a:p>
          <a:p>
            <a:endParaRPr lang="en-US">
              <a:solidFill>
                <a:srgbClr val="333333"/>
              </a:solidFill>
              <a:latin typeface="Open Sans" panose="020B0606030504020204" pitchFamily="34" charset="0"/>
            </a:endParaRPr>
          </a:p>
          <a:p>
            <a:r>
              <a:rPr lang="en-US" sz="2400"/>
              <a:t>	</a:t>
            </a:r>
          </a:p>
          <a:p>
            <a:endParaRPr lang="en-US" sz="2400"/>
          </a:p>
          <a:p>
            <a:r>
              <a:rPr lang="en-US" sz="2400"/>
              <a:t> </a:t>
            </a:r>
          </a:p>
          <a:p>
            <a:endParaRPr lang="en-US" sz="2400"/>
          </a:p>
          <a:p>
            <a:r>
              <a:rPr lang="en-US" sz="2400"/>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118118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94450" y="1677401"/>
            <a:ext cx="9790715" cy="5955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b="1" i="0">
                <a:solidFill>
                  <a:srgbClr val="333333"/>
                </a:solidFill>
                <a:effectLst/>
                <a:latin typeface="Open Sans" panose="020B0606030504020204" pitchFamily="34" charset="0"/>
              </a:rPr>
              <a:t>Definitions</a:t>
            </a:r>
          </a:p>
          <a:p>
            <a:endParaRPr lang="en-US" b="1">
              <a:solidFill>
                <a:srgbClr val="333333"/>
              </a:solidFill>
              <a:latin typeface="Open Sans" panose="020B0606030504020204" pitchFamily="34" charset="0"/>
            </a:endParaRPr>
          </a:p>
          <a:p>
            <a:pPr>
              <a:lnSpc>
                <a:spcPct val="150000"/>
              </a:lnSpc>
            </a:pPr>
            <a:r>
              <a:rPr lang="en-US" b="0" i="0">
                <a:solidFill>
                  <a:srgbClr val="333333"/>
                </a:solidFill>
                <a:effectLst/>
                <a:latin typeface="Open Sans"/>
                <a:ea typeface="ＭＳ Ｐゴシック"/>
                <a:cs typeface="Open Sans"/>
              </a:rPr>
              <a:t>“</a:t>
            </a:r>
            <a:r>
              <a:rPr lang="en-US" b="1" i="0">
                <a:solidFill>
                  <a:srgbClr val="333333"/>
                </a:solidFill>
                <a:effectLst/>
                <a:latin typeface="Open Sans"/>
                <a:ea typeface="ＭＳ Ｐゴシック"/>
                <a:cs typeface="Open Sans"/>
              </a:rPr>
              <a:t>Pre-coordination</a:t>
            </a:r>
            <a:r>
              <a:rPr lang="en-US" b="0" i="0">
                <a:solidFill>
                  <a:srgbClr val="333333"/>
                </a:solidFill>
                <a:effectLst/>
                <a:latin typeface="Open Sans"/>
                <a:ea typeface="ＭＳ Ｐゴシック"/>
                <a:cs typeface="Open Sans"/>
              </a:rPr>
              <a:t> is the assignment of subject headings in a semantic string to bibliographic records. This task is done primarily by professional cataloging librarians due to the level of training required to do this work effectively.”</a:t>
            </a:r>
          </a:p>
          <a:p>
            <a:endParaRPr lang="en-US">
              <a:solidFill>
                <a:srgbClr val="333333"/>
              </a:solidFill>
              <a:latin typeface="Open Sans" panose="020B0606030504020204" pitchFamily="34" charset="0"/>
            </a:endParaRPr>
          </a:p>
          <a:p>
            <a:endParaRPr lang="en-US">
              <a:solidFill>
                <a:srgbClr val="333333"/>
              </a:solidFill>
              <a:latin typeface="Open Sans" panose="020B0606030504020204" pitchFamily="34" charset="0"/>
            </a:endParaRPr>
          </a:p>
          <a:p>
            <a:pPr>
              <a:lnSpc>
                <a:spcPct val="150000"/>
              </a:lnSpc>
            </a:pPr>
            <a:r>
              <a:rPr lang="en-US" b="0" i="0">
                <a:solidFill>
                  <a:srgbClr val="333333"/>
                </a:solidFill>
                <a:effectLst/>
                <a:latin typeface="Open Sans"/>
                <a:ea typeface="ＭＳ Ｐゴシック"/>
                <a:cs typeface="Open Sans"/>
              </a:rPr>
              <a:t>“</a:t>
            </a:r>
            <a:r>
              <a:rPr lang="en-US" b="1" i="0">
                <a:solidFill>
                  <a:srgbClr val="333333"/>
                </a:solidFill>
                <a:effectLst/>
                <a:latin typeface="Open Sans"/>
                <a:ea typeface="ＭＳ Ｐゴシック"/>
                <a:cs typeface="Open Sans"/>
              </a:rPr>
              <a:t>Post-coordination </a:t>
            </a:r>
            <a:r>
              <a:rPr lang="en-US" b="0" i="0">
                <a:solidFill>
                  <a:srgbClr val="333333"/>
                </a:solidFill>
                <a:effectLst/>
                <a:latin typeface="Open Sans"/>
                <a:ea typeface="ＭＳ Ｐゴシック"/>
                <a:cs typeface="Open Sans"/>
              </a:rPr>
              <a:t>is the assignment of subject headings individually in a catalog record such that terms are not semantically related to one another. Post-coordination is also the term used to describe what most users do when they combine headings or keywords while searching for materials in a catalog.”</a:t>
            </a:r>
            <a:endParaRPr lang="en-US">
              <a:solidFill>
                <a:srgbClr val="333333"/>
              </a:solidFill>
              <a:latin typeface="Open Sans"/>
              <a:ea typeface="ＭＳ Ｐゴシック"/>
              <a:cs typeface="Open Sans"/>
            </a:endParaRPr>
          </a:p>
          <a:p>
            <a:r>
              <a:rPr lang="en-US" sz="2400"/>
              <a:t>	</a:t>
            </a:r>
          </a:p>
          <a:p>
            <a:endParaRPr lang="en-US" sz="2400"/>
          </a:p>
          <a:p>
            <a:r>
              <a:rPr lang="en-US" sz="2400"/>
              <a:t> </a:t>
            </a:r>
          </a:p>
          <a:p>
            <a:endParaRPr lang="en-US" sz="2400"/>
          </a:p>
          <a:p>
            <a:r>
              <a:rPr lang="en-US" sz="2400"/>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45150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94450" y="1677401"/>
            <a:ext cx="9790715"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latin typeface="Arial"/>
                <a:ea typeface="ＭＳ Ｐゴシック"/>
                <a:cs typeface="Arial"/>
              </a:rPr>
              <a:t>Pre-coordinated assigned subject:</a:t>
            </a:r>
          </a:p>
          <a:p>
            <a:endParaRPr lang="en-US" sz="2400">
              <a:latin typeface="Arial"/>
              <a:ea typeface="ＭＳ Ｐゴシック"/>
              <a:cs typeface="Arial"/>
            </a:endParaRPr>
          </a:p>
          <a:p>
            <a:r>
              <a:rPr lang="en-US" sz="2400" b="1">
                <a:latin typeface="Arial"/>
                <a:ea typeface="ＭＳ Ｐゴシック"/>
                <a:cs typeface="Arial"/>
              </a:rPr>
              <a:t>Painting, French–France–Paris</a:t>
            </a:r>
            <a:endParaRPr lang="en-US" sz="2400" b="1">
              <a:cs typeface="Arial"/>
            </a:endParaRPr>
          </a:p>
          <a:p>
            <a:endParaRPr lang="en-US" sz="2400">
              <a:cs typeface="Arial"/>
            </a:endParaRPr>
          </a:p>
          <a:p>
            <a:endParaRPr lang="en-US" sz="2400">
              <a:cs typeface="Arial"/>
            </a:endParaRPr>
          </a:p>
          <a:p>
            <a:r>
              <a:rPr lang="en-US" sz="2400">
                <a:latin typeface="Arial"/>
                <a:ea typeface="ＭＳ Ｐゴシック"/>
                <a:cs typeface="Arial"/>
              </a:rPr>
              <a:t>Post-coordinated search                 Post-coordinated assigned subjects</a:t>
            </a:r>
            <a:endParaRPr lang="en-US" sz="2400">
              <a:cs typeface="Arial" pitchFamily="34" charset="0"/>
            </a:endParaRPr>
          </a:p>
          <a:p>
            <a:endParaRPr lang="en-US" sz="2400">
              <a:cs typeface="Arial" pitchFamily="34" charset="0"/>
            </a:endParaRPr>
          </a:p>
          <a:p>
            <a:r>
              <a:rPr lang="en-US" sz="2400" b="1">
                <a:latin typeface="Arial"/>
                <a:ea typeface="ＭＳ Ｐゴシック"/>
                <a:cs typeface="Arial"/>
              </a:rPr>
              <a:t>Paris</a:t>
            </a:r>
            <a:r>
              <a:rPr lang="en-US" sz="2400">
                <a:latin typeface="Arial"/>
                <a:ea typeface="ＭＳ Ｐゴシック"/>
                <a:cs typeface="Arial"/>
              </a:rPr>
              <a:t> AND </a:t>
            </a:r>
            <a:r>
              <a:rPr lang="en-US" sz="2400" b="1">
                <a:latin typeface="Arial"/>
                <a:ea typeface="ＭＳ Ｐゴシック"/>
                <a:cs typeface="Arial"/>
              </a:rPr>
              <a:t>paintings                       Paintings</a:t>
            </a:r>
            <a:endParaRPr lang="en-US" sz="2400" b="1">
              <a:cs typeface="Arial"/>
            </a:endParaRPr>
          </a:p>
          <a:p>
            <a:r>
              <a:rPr lang="en-US" sz="2400" b="1">
                <a:latin typeface="Arial"/>
                <a:ea typeface="ＭＳ Ｐゴシック"/>
                <a:cs typeface="Arial"/>
              </a:rPr>
              <a:t>                                                         Paris (France)</a:t>
            </a:r>
          </a:p>
          <a:p>
            <a:r>
              <a:rPr lang="en-US" sz="2400" b="1">
                <a:latin typeface="Arial"/>
                <a:ea typeface="ＭＳ Ｐゴシック"/>
                <a:cs typeface="Arial"/>
              </a:rPr>
              <a:t>                                                         Painters, French</a:t>
            </a:r>
          </a:p>
          <a:p>
            <a:r>
              <a:rPr lang="en-US" sz="2400"/>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40762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590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b="1">
                <a:solidFill>
                  <a:srgbClr val="333333"/>
                </a:solidFill>
                <a:latin typeface="Open Sans" panose="020B0606030504020204" pitchFamily="34" charset="0"/>
              </a:rPr>
              <a:t>LC Staff Survey on Subject Cataloging Report by Kate Ritchie and Rosa Alicea</a:t>
            </a:r>
          </a:p>
          <a:p>
            <a:endParaRPr lang="en-US" sz="2400"/>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Training Improvements Needed</a:t>
            </a: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	51% Training was not extensive enough; could have used more time to master 	new concepts, cataloging tools, reference sources, etc. </a:t>
            </a: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Constructing new subject heading strings </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	56% Somewhat difficult   </a:t>
            </a: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Proposing new subject headings   </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	41% Somewhat difficult   </a:t>
            </a:r>
          </a:p>
          <a:p>
            <a:r>
              <a:rPr lang="en-US" sz="2400"/>
              <a:t>	</a:t>
            </a:r>
          </a:p>
          <a:p>
            <a:endParaRPr lang="en-US" sz="2400"/>
          </a:p>
          <a:p>
            <a:r>
              <a:rPr lang="en-US" sz="2400"/>
              <a:t> </a:t>
            </a:r>
          </a:p>
          <a:p>
            <a:endParaRPr lang="en-US" sz="2400"/>
          </a:p>
          <a:p>
            <a:r>
              <a:rPr lang="en-US" sz="240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178262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5001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b="1">
                <a:solidFill>
                  <a:srgbClr val="333333"/>
                </a:solidFill>
                <a:latin typeface="Open Sans" panose="020B0606030504020204" pitchFamily="34" charset="0"/>
              </a:rPr>
              <a:t>2023 Catalogers’ Workload </a:t>
            </a:r>
          </a:p>
          <a:p>
            <a:pPr>
              <a:lnSpc>
                <a:spcPct val="150000"/>
              </a:lnSpc>
            </a:pPr>
            <a:endParaRPr lang="en-US" sz="2400"/>
          </a:p>
          <a:p>
            <a:pPr>
              <a:lnSpc>
                <a:spcPct val="150000"/>
              </a:lnSpc>
            </a:pPr>
            <a:r>
              <a:rPr lang="en-US">
                <a:solidFill>
                  <a:srgbClr val="333333"/>
                </a:solidFill>
                <a:latin typeface="Open Sans" panose="020B0606030504020204" pitchFamily="34" charset="0"/>
              </a:rPr>
              <a:t>“T</a:t>
            </a:r>
            <a:r>
              <a:rPr lang="en-US" b="0" i="0">
                <a:solidFill>
                  <a:srgbClr val="333333"/>
                </a:solidFill>
                <a:effectLst/>
                <a:latin typeface="Open Sans" panose="020B0606030504020204" pitchFamily="34" charset="0"/>
              </a:rPr>
              <a:t>he application of post-coordinated subject headings reduces the time and effort it takes to produce catalog records. The rules governing pre-coordinated subject strings do not need to be considered and points of access can be easily created by listing all relevant subject areas for the resource being described. Reducing the time and expertise needed to produce catalog records is of great advantage to libraries and their patrons. Many libraries have experienced decreases in funding while simultaneously experiencing increases in cataloging demands.”</a:t>
            </a:r>
            <a:endParaRPr lang="en-US" sz="2400"/>
          </a:p>
          <a:p>
            <a:r>
              <a:rPr lang="en-US" sz="2400"/>
              <a:t> </a:t>
            </a:r>
          </a:p>
          <a:p>
            <a:endParaRPr lang="en-US" sz="2400"/>
          </a:p>
          <a:p>
            <a:r>
              <a:rPr lang="en-US" sz="1400" b="0" i="0">
                <a:solidFill>
                  <a:srgbClr val="333333"/>
                </a:solidFill>
                <a:effectLst/>
                <a:latin typeface="Open Sans" panose="020B0606030504020204" pitchFamily="34" charset="0"/>
              </a:rPr>
              <a:t>See Andrew MacEwan and Adele Pease, </a:t>
            </a:r>
            <a:r>
              <a:rPr lang="en-US" sz="1400" b="0" i="1">
                <a:solidFill>
                  <a:srgbClr val="333333"/>
                </a:solidFill>
                <a:effectLst/>
                <a:latin typeface="Open Sans" panose="020B0606030504020204" pitchFamily="34" charset="0"/>
              </a:rPr>
              <a:t>FAST Forward: Adopting the Faceted Application of Subject Terminology Vocabulary</a:t>
            </a:r>
            <a:r>
              <a:rPr lang="en-US" sz="1400" b="0" i="0">
                <a:solidFill>
                  <a:srgbClr val="333333"/>
                </a:solidFill>
                <a:effectLst/>
                <a:latin typeface="Open Sans" panose="020B0606030504020204" pitchFamily="34" charset="0"/>
              </a:rPr>
              <a:t> (London: British Library, 2023).</a:t>
            </a:r>
            <a:endParaRPr lang="en-US" sz="14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22702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56955" y="2723689"/>
            <a:ext cx="4642194"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rtl="0" fontAlgn="base"/>
            <a:r>
              <a:rPr lang="en-US" sz="1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Pre-coordinated subject headings</a:t>
            </a:r>
            <a:r>
              <a:rPr lang="en-US" sz="1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r>
              <a:rPr lang="en-US" sz="1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American literature–19th century–History and criticism</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Literature and science–United States–History–19th century</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Women and literature–United States–History–19th century</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American literature–Women authors–History and criticism</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Women in science–United States–History–19th century</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Science–United States–History–19th century</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Women scientists–United States</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Science in literature</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endParaRPr lang="en-US" sz="2400"/>
          </a:p>
          <a:p>
            <a:r>
              <a:rPr lang="en-US" sz="2400"/>
              <a:t> </a:t>
            </a:r>
          </a:p>
          <a:p>
            <a:endParaRPr lang="en-US" sz="2400"/>
          </a:p>
          <a:p>
            <a:r>
              <a:rPr lang="en-US" sz="240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pic>
        <p:nvPicPr>
          <p:cNvPr id="1026" name="Picture 2" descr="Front cover of American women of letters and the Nineteenth-century Sciences, which needed the listed subject headings">
            <a:extLst>
              <a:ext uri="{FF2B5EF4-FFF2-40B4-BE49-F238E27FC236}">
                <a16:creationId xmlns:a16="http://schemas.microsoft.com/office/drawing/2014/main" id="{C4F8C762-B9E0-161B-320B-C6FF92545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285" y="1819705"/>
            <a:ext cx="2893429" cy="42138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13784D-546D-F30A-859C-5D3DF7B38C19}"/>
              </a:ext>
            </a:extLst>
          </p:cNvPr>
          <p:cNvSpPr txBox="1"/>
          <p:nvPr/>
        </p:nvSpPr>
        <p:spPr>
          <a:xfrm>
            <a:off x="8499710" y="2697761"/>
            <a:ext cx="6094520" cy="1386277"/>
          </a:xfrm>
          <a:prstGeom prst="rect">
            <a:avLst/>
          </a:prstGeom>
          <a:noFill/>
        </p:spPr>
        <p:txBody>
          <a:bodyPr wrap="square">
            <a:spAutoFit/>
          </a:bodyPr>
          <a:lstStyle/>
          <a:p>
            <a:pPr algn="l" rtl="0" fontAlgn="base"/>
            <a:r>
              <a:rPr lang="en-US" sz="1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Post-coordinated subject headings</a:t>
            </a:r>
            <a:r>
              <a:rPr lang="en-US" sz="1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American Literature—19th century</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Science</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Women</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ct val="150000"/>
              </a:lnSpc>
            </a:pP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Criticism</a:t>
            </a:r>
            <a:endPar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A4747D9-E445-135E-D16F-E7751D10187F}"/>
              </a:ext>
            </a:extLst>
          </p:cNvPr>
          <p:cNvSpPr txBox="1"/>
          <p:nvPr/>
        </p:nvSpPr>
        <p:spPr>
          <a:xfrm>
            <a:off x="4649285" y="6051644"/>
            <a:ext cx="3245337" cy="553998"/>
          </a:xfrm>
          <a:prstGeom prst="rect">
            <a:avLst/>
          </a:prstGeom>
          <a:noFill/>
        </p:spPr>
        <p:txBody>
          <a:bodyPr wrap="square">
            <a:spAutoFit/>
          </a:bodyPr>
          <a:lstStyle/>
          <a:p>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Image of book cover for </a:t>
            </a:r>
            <a:r>
              <a:rPr lang="en-US" sz="1000" b="0" i="1"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American Women of Letters and the Nineteenth-Century Sciences: Styles of Affiliation </a:t>
            </a:r>
            <a:r>
              <a:rPr lang="en-US" sz="1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by Nina </a:t>
            </a:r>
            <a:r>
              <a:rPr lang="en-US" sz="1000" b="0" i="0" u="none" strike="noStrike"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Baym</a:t>
            </a:r>
            <a:r>
              <a:rPr lang="en-US" sz="10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352F7284-DD8A-31E1-FD80-032042C26F37}"/>
              </a:ext>
            </a:extLst>
          </p:cNvPr>
          <p:cNvSpPr txBox="1"/>
          <p:nvPr/>
        </p:nvSpPr>
        <p:spPr>
          <a:xfrm>
            <a:off x="999833" y="1667962"/>
            <a:ext cx="2806574" cy="369332"/>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User experience</a:t>
            </a:r>
          </a:p>
        </p:txBody>
      </p:sp>
    </p:spTree>
    <p:extLst>
      <p:ext uri="{BB962C8B-B14F-4D97-AF65-F5344CB8AC3E}">
        <p14:creationId xmlns:p14="http://schemas.microsoft.com/office/powerpoint/2010/main" val="320263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005239" y="1699704"/>
            <a:ext cx="9790715" cy="7402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b="1">
                <a:solidFill>
                  <a:srgbClr val="333333"/>
                </a:solidFill>
                <a:latin typeface="Open Sans" panose="020B0606030504020204" pitchFamily="34" charset="0"/>
              </a:rPr>
              <a:t>Linked Data</a:t>
            </a:r>
          </a:p>
          <a:p>
            <a:endParaRPr lang="en-US" sz="2400"/>
          </a:p>
          <a:p>
            <a:pPr>
              <a:lnSpc>
                <a:spcPct val="150000"/>
              </a:lnSpc>
            </a:pPr>
            <a:r>
              <a:rPr lang="en-US" sz="1600">
                <a:latin typeface="Open Sans" panose="020B0606030504020204" pitchFamily="34" charset="0"/>
                <a:ea typeface="Open Sans" panose="020B0606030504020204" pitchFamily="34" charset="0"/>
                <a:cs typeface="Open Sans" panose="020B0606030504020204" pitchFamily="34" charset="0"/>
              </a:rPr>
              <a:t>Pre-coordinated subject headings are not linked data friendly. They link from one record to another.</a:t>
            </a:r>
          </a:p>
          <a:p>
            <a:pPr>
              <a:lnSpc>
                <a:spcPct val="150000"/>
              </a:lnSpc>
            </a:pPr>
            <a:r>
              <a:rPr lang="en-US" sz="1600" b="1">
                <a:latin typeface="Open Sans" panose="020B0606030504020204" pitchFamily="34" charset="0"/>
                <a:ea typeface="Open Sans" panose="020B0606030504020204" pitchFamily="34" charset="0"/>
                <a:cs typeface="Open Sans" panose="020B0606030504020204" pitchFamily="34" charset="0"/>
              </a:rPr>
              <a:t>Construction industry—Arizona—Management </a:t>
            </a:r>
          </a:p>
          <a:p>
            <a:pPr>
              <a:lnSpc>
                <a:spcPct val="150000"/>
              </a:lnSpc>
            </a:pPr>
            <a:endParaRPr lang="en-US" sz="1600">
              <a:latin typeface="Open Sans" panose="020B0606030504020204" pitchFamily="34" charset="0"/>
              <a:ea typeface="Open Sans" panose="020B0606030504020204" pitchFamily="34" charset="0"/>
              <a:cs typeface="Open Sans" panose="020B0606030504020204" pitchFamily="34" charset="0"/>
            </a:endParaRPr>
          </a:p>
          <a:p>
            <a:r>
              <a:rPr lang="en-US" sz="1600">
                <a:latin typeface="Open Sans" panose="020B0606030504020204" pitchFamily="34" charset="0"/>
                <a:ea typeface="Open Sans" panose="020B0606030504020204" pitchFamily="34" charset="0"/>
                <a:cs typeface="Open Sans" panose="020B0606030504020204" pitchFamily="34" charset="0"/>
              </a:rPr>
              <a:t>LC’s Linked Data Service has created stable URIs for subject and name authority records. They can be used outside of the catalog to discover meaningful relationships to other data. </a:t>
            </a:r>
          </a:p>
          <a:p>
            <a:endParaRPr lang="en-US" sz="1600">
              <a:latin typeface="Open Sans" panose="020B0606030504020204" pitchFamily="34" charset="0"/>
              <a:ea typeface="Open Sans" panose="020B0606030504020204" pitchFamily="34" charset="0"/>
              <a:cs typeface="Open Sans" panose="020B0606030504020204" pitchFamily="34" charset="0"/>
            </a:endParaRPr>
          </a:p>
          <a:p>
            <a:r>
              <a:rPr lang="en-US" sz="1600" b="1" i="0" u="none" strike="noStrike">
                <a:effectLst/>
                <a:latin typeface="Open Sans" panose="020B0606030504020204" pitchFamily="34" charset="0"/>
              </a:rPr>
              <a:t>Construction industry </a:t>
            </a:r>
          </a:p>
          <a:p>
            <a:r>
              <a:rPr lang="en-US" sz="1600" b="0" i="0" u="none" strike="noStrike">
                <a:solidFill>
                  <a:srgbClr val="00618E"/>
                </a:solidFill>
                <a:effectLst/>
                <a:latin typeface="Open Sans" panose="020B0606030504020204" pitchFamily="34" charset="0"/>
                <a:hlinkClick r:id="rId3"/>
              </a:rPr>
              <a:t>http://id.loc.gov/authorities/subjects/sh85031360</a:t>
            </a:r>
            <a:endParaRPr lang="en-US" sz="1600" b="0" i="0" u="none" strike="noStrike">
              <a:solidFill>
                <a:srgbClr val="00618E"/>
              </a:solidFill>
              <a:effectLst/>
              <a:latin typeface="Open Sans" panose="020B0606030504020204" pitchFamily="34" charset="0"/>
            </a:endParaRPr>
          </a:p>
          <a:p>
            <a:endParaRPr lang="en-US" sz="1600" b="0" i="0" u="none" strike="noStrike">
              <a:solidFill>
                <a:srgbClr val="00618E"/>
              </a:solidFill>
              <a:effectLst/>
              <a:latin typeface="Open Sans" panose="020B0606030504020204" pitchFamily="34" charset="0"/>
            </a:endParaRPr>
          </a:p>
          <a:p>
            <a:r>
              <a:rPr lang="en-US" sz="1600" b="1" i="0">
                <a:solidFill>
                  <a:srgbClr val="333333"/>
                </a:solidFill>
                <a:effectLst/>
                <a:latin typeface="Open Sans" panose="020B0606030504020204" pitchFamily="34" charset="0"/>
              </a:rPr>
              <a:t>Arizona</a:t>
            </a:r>
          </a:p>
          <a:p>
            <a:pPr algn="l" fontAlgn="base"/>
            <a:r>
              <a:rPr lang="en-US" sz="1600" b="0" i="0" u="none" strike="noStrike">
                <a:solidFill>
                  <a:srgbClr val="00618E"/>
                </a:solidFill>
                <a:effectLst/>
                <a:latin typeface="Open Sans" panose="020B0606030504020204" pitchFamily="34" charset="0"/>
                <a:hlinkClick r:id="rId4"/>
              </a:rPr>
              <a:t>http://id.loc.gov/authorities/names/n79034873</a:t>
            </a:r>
            <a:endParaRPr lang="en-US" sz="1600" b="0" i="0" u="none" strike="noStrike">
              <a:solidFill>
                <a:srgbClr val="00618E"/>
              </a:solidFill>
              <a:effectLst/>
              <a:latin typeface="Open Sans" panose="020B0606030504020204" pitchFamily="34" charset="0"/>
            </a:endParaRPr>
          </a:p>
          <a:p>
            <a:pPr algn="l" fontAlgn="base"/>
            <a:endParaRPr lang="en-US" sz="1600" b="0" i="0">
              <a:solidFill>
                <a:srgbClr val="333333"/>
              </a:solidFill>
              <a:effectLst/>
              <a:latin typeface="Open Sans" panose="020B0606030504020204" pitchFamily="34" charset="0"/>
            </a:endParaRPr>
          </a:p>
          <a:p>
            <a:r>
              <a:rPr lang="en-US" sz="1600" b="1" i="0">
                <a:effectLst/>
                <a:latin typeface="Open Sans" panose="020B0606030504020204" pitchFamily="34" charset="0"/>
              </a:rPr>
              <a:t>Management</a:t>
            </a:r>
          </a:p>
          <a:p>
            <a:r>
              <a:rPr lang="en-US" sz="1600" b="0" i="0" u="none" strike="noStrike">
                <a:solidFill>
                  <a:srgbClr val="00618E"/>
                </a:solidFill>
                <a:effectLst/>
                <a:latin typeface="Open Sans" panose="020B0606030504020204" pitchFamily="34" charset="0"/>
                <a:hlinkClick r:id="rId5"/>
              </a:rPr>
              <a:t>http://id.loc.gov/authorities/subjects/sh85080336</a:t>
            </a:r>
            <a:endParaRPr lang="en-US" sz="1600" b="0" i="0">
              <a:solidFill>
                <a:srgbClr val="333333"/>
              </a:solidFill>
              <a:effectLst/>
              <a:latin typeface="Open Sans" panose="020B0606030504020204" pitchFamily="34" charset="0"/>
            </a:endParaRPr>
          </a:p>
          <a:p>
            <a:pPr>
              <a:lnSpc>
                <a:spcPct val="150000"/>
              </a:lnSpc>
            </a:pPr>
            <a:endParaRPr lang="en-US" b="0" i="0">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b="0" i="0">
              <a:solidFill>
                <a:srgbClr val="333333"/>
              </a:solidFill>
              <a:effectLst/>
              <a:latin typeface="Open Sans" panose="020B0606030504020204" pitchFamily="34" charset="0"/>
            </a:endParaRPr>
          </a:p>
          <a:p>
            <a:pPr>
              <a:lnSpc>
                <a:spcPct val="150000"/>
              </a:lnSpc>
            </a:pPr>
            <a:endParaRPr lang="en-US" sz="2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en-US" sz="2400">
                <a:latin typeface="Open Sans" panose="020B0606030504020204" pitchFamily="34" charset="0"/>
                <a:ea typeface="Open Sans" panose="020B0606030504020204" pitchFamily="34" charset="0"/>
                <a:cs typeface="Open Sans" panose="020B0606030504020204" pitchFamily="34" charset="0"/>
              </a:rPr>
              <a:t>	</a:t>
            </a:r>
            <a:r>
              <a:rPr lang="en-US" sz="2400"/>
              <a:t> </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5060" y="360073"/>
            <a:ext cx="2362200" cy="621494"/>
          </a:xfrm>
          <a:prstGeom prst="rect">
            <a:avLst/>
          </a:prstGeom>
        </p:spPr>
      </p:pic>
      <p:sp>
        <p:nvSpPr>
          <p:cNvPr id="11" name="Rectangle 18"/>
          <p:cNvSpPr>
            <a:spLocks noChangeArrowheads="1"/>
          </p:cNvSpPr>
          <p:nvPr/>
        </p:nvSpPr>
        <p:spPr bwMode="auto">
          <a:xfrm>
            <a:off x="1905000" y="1371600"/>
            <a:ext cx="8382000" cy="76200"/>
          </a:xfrm>
          <a:prstGeom prst="rect">
            <a:avLst/>
          </a:prstGeom>
          <a:solidFill>
            <a:schemeClr val="tx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1521326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Words>
  <Application>Microsoft Office PowerPoint</Application>
  <PresentationFormat>Widescreen</PresentationFormat>
  <Paragraphs>180</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Amy E</dc:creator>
  <cp:lastModifiedBy>Phillips, Amy E</cp:lastModifiedBy>
  <cp:revision>4</cp:revision>
  <dcterms:created xsi:type="dcterms:W3CDTF">2024-03-01T15:43:10Z</dcterms:created>
  <dcterms:modified xsi:type="dcterms:W3CDTF">2024-03-06T16:58:14Z</dcterms:modified>
</cp:coreProperties>
</file>