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1762bcf5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1762bcf5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As we get a handle on how to communicate well in a hybrid environment, we are looking forward to determine how to make the most of asynchronous communication and online communication</a:t>
            </a:r>
            <a:endParaRPr/>
          </a:p>
          <a:p>
            <a:pPr indent="-298450" lvl="0" marL="457200" rtl="0" algn="l">
              <a:spcBef>
                <a:spcPts val="0"/>
              </a:spcBef>
              <a:spcAft>
                <a:spcPts val="0"/>
              </a:spcAft>
              <a:buSzPts val="1100"/>
              <a:buChar char="●"/>
            </a:pPr>
            <a:r>
              <a:rPr lang="en"/>
              <a:t>For example, I am starting to delegate the responsibilities of documentation to others, to work on in their own time, and I can evaluate it on my own. We can then meet via zoom if necessary, or maybe comments in the document will suffice.</a:t>
            </a:r>
            <a:endParaRPr/>
          </a:p>
          <a:p>
            <a:pPr indent="-298450" lvl="1" marL="914400" rtl="0" algn="l">
              <a:spcBef>
                <a:spcPts val="0"/>
              </a:spcBef>
              <a:spcAft>
                <a:spcPts val="0"/>
              </a:spcAft>
              <a:buSzPts val="1100"/>
              <a:buChar char="○"/>
            </a:pPr>
            <a:r>
              <a:rPr lang="en"/>
              <a:t>In this way, being in a hybrid environment does not impede good communication, since people can work together in various locations	</a:t>
            </a:r>
            <a:endParaRPr/>
          </a:p>
          <a:p>
            <a:pPr indent="-298450" lvl="0" marL="457200" rtl="0" algn="l">
              <a:spcBef>
                <a:spcPts val="0"/>
              </a:spcBef>
              <a:spcAft>
                <a:spcPts val="0"/>
              </a:spcAft>
              <a:buSzPts val="1100"/>
              <a:buChar char="●"/>
            </a:pPr>
            <a:r>
              <a:rPr lang="en"/>
              <a:t>Another thing we are doing is increasing the number of shared email addresses we have.</a:t>
            </a:r>
            <a:endParaRPr/>
          </a:p>
          <a:p>
            <a:pPr indent="-298450" lvl="1" marL="914400" rtl="0" algn="l">
              <a:spcBef>
                <a:spcPts val="0"/>
              </a:spcBef>
              <a:spcAft>
                <a:spcPts val="0"/>
              </a:spcAft>
              <a:buSzPts val="1100"/>
              <a:buChar char="○"/>
            </a:pPr>
            <a:r>
              <a:rPr lang="en"/>
              <a:t>People used to be able to pop into offices as needed with questions. If the person didn’t know the answer, you would just go to someone else. Email is more cumbersome, since sending numerous emails to various people takes time. </a:t>
            </a:r>
            <a:endParaRPr/>
          </a:p>
          <a:p>
            <a:pPr indent="-298450" lvl="1" marL="914400" rtl="0" algn="l">
              <a:spcBef>
                <a:spcPts val="0"/>
              </a:spcBef>
              <a:spcAft>
                <a:spcPts val="0"/>
              </a:spcAft>
              <a:buSzPts val="1100"/>
              <a:buChar char="○"/>
            </a:pPr>
            <a:r>
              <a:rPr lang="en"/>
              <a:t>A way to get around this is to create group email addresses for different workflows. That way, everyone involved in a workflow will have access to the same question or notification, and the person who has time to do it first or knows the answer can claim it. In the absence of being able to pop in on people, this can be effective</a:t>
            </a:r>
            <a:endParaRPr/>
          </a:p>
          <a:p>
            <a:pPr indent="-298450" lvl="0" marL="457200" rtl="0" algn="l">
              <a:spcBef>
                <a:spcPts val="0"/>
              </a:spcBef>
              <a:spcAft>
                <a:spcPts val="0"/>
              </a:spcAft>
              <a:buSzPts val="1100"/>
              <a:buChar char="●"/>
            </a:pPr>
            <a:r>
              <a:rPr lang="en"/>
              <a:t>We are also trying out virtual working meetings, so that we can work interdepartmentally without having to try to sync up schedules</a:t>
            </a:r>
            <a:endParaRPr/>
          </a:p>
          <a:p>
            <a:pPr indent="-298450" lvl="0" marL="457200" rtl="0" algn="l">
              <a:spcBef>
                <a:spcPts val="0"/>
              </a:spcBef>
              <a:spcAft>
                <a:spcPts val="0"/>
              </a:spcAft>
              <a:buSzPts val="1100"/>
              <a:buChar char="●"/>
            </a:pPr>
            <a:r>
              <a:rPr lang="en"/>
              <a:t>And finally, as i discussed before, we are individualizing projects. This will simplify communication needs, and also give cataloger more agency. Expanding this practice in the future will help the department maintain good communicative workflows.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0f37d699d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0f37d699d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 started working in the RAMS department at VCU is September of 2022. At that point, the department was less than a year old, but the people in it had been working in different aspects of Technical Services for a number of years. </a:t>
            </a:r>
            <a:endParaRPr/>
          </a:p>
          <a:p>
            <a:pPr indent="-298450" lvl="0" marL="457200" rtl="0" algn="l">
              <a:spcBef>
                <a:spcPts val="0"/>
              </a:spcBef>
              <a:spcAft>
                <a:spcPts val="0"/>
              </a:spcAft>
              <a:buSzPts val="1100"/>
              <a:buChar char="●"/>
            </a:pPr>
            <a:r>
              <a:rPr lang="en"/>
              <a:t>Over the years, the departments within Technical Services shifted multiple times, and department heads came and went.</a:t>
            </a:r>
            <a:endParaRPr/>
          </a:p>
          <a:p>
            <a:pPr indent="-298450" lvl="0" marL="457200" rtl="0" algn="l">
              <a:spcBef>
                <a:spcPts val="0"/>
              </a:spcBef>
              <a:spcAft>
                <a:spcPts val="0"/>
              </a:spcAft>
              <a:buSzPts val="1100"/>
              <a:buChar char="●"/>
            </a:pPr>
            <a:r>
              <a:rPr lang="en"/>
              <a:t>For a number of years the department head was interim, and while the interim head did a great job, an interim position does not always have the same capacity to move a department forward, or make final decisions, as a permanent department head.</a:t>
            </a:r>
            <a:endParaRPr/>
          </a:p>
          <a:p>
            <a:pPr indent="-298450" lvl="0" marL="457200" rtl="0" algn="l">
              <a:spcBef>
                <a:spcPts val="0"/>
              </a:spcBef>
              <a:spcAft>
                <a:spcPts val="0"/>
              </a:spcAft>
              <a:buSzPts val="1100"/>
              <a:buChar char="●"/>
            </a:pPr>
            <a:r>
              <a:rPr lang="en"/>
              <a:t>All of this led to Technical services employees doing different jobs over the years, being </a:t>
            </a:r>
            <a:r>
              <a:rPr lang="en"/>
              <a:t>trained</a:t>
            </a:r>
            <a:r>
              <a:rPr lang="en"/>
              <a:t> on </a:t>
            </a:r>
            <a:r>
              <a:rPr lang="en"/>
              <a:t>multiple</a:t>
            </a:r>
            <a:r>
              <a:rPr lang="en"/>
              <a:t> things, sometimes in different ways from each other. The bottom line was that, while everyone did a really good job adapting, there was a lack of consistency among procedures.</a:t>
            </a:r>
            <a:endParaRPr/>
          </a:p>
          <a:p>
            <a:pPr indent="-298450" lvl="0" marL="457200" rtl="0" algn="l">
              <a:spcBef>
                <a:spcPts val="0"/>
              </a:spcBef>
              <a:spcAft>
                <a:spcPts val="0"/>
              </a:spcAft>
              <a:buSzPts val="1100"/>
              <a:buChar char="●"/>
            </a:pPr>
            <a:r>
              <a:rPr lang="en"/>
              <a:t>This led to documentation issues. With everyone often in a state of adaptation (and somewhat of triage, after losing catalogers and the department head), documentation was not kept current, nor thought of as a priority.</a:t>
            </a:r>
            <a:endParaRPr/>
          </a:p>
          <a:p>
            <a:pPr indent="-298450" lvl="1" marL="914400" rtl="0" algn="l">
              <a:spcBef>
                <a:spcPts val="0"/>
              </a:spcBef>
              <a:spcAft>
                <a:spcPts val="0"/>
              </a:spcAft>
              <a:buSzPts val="1100"/>
              <a:buChar char="○"/>
            </a:pPr>
            <a:r>
              <a:rPr lang="en"/>
              <a:t>Consequently, everyone did their jobs well, but the workflows and processes were not written down anywhere. Or, they were written down, but in a generalized way and over time catalogers adapted the workflows to suit their needs, without discussing updating the documentation.</a:t>
            </a:r>
            <a:endParaRPr/>
          </a:p>
          <a:p>
            <a:pPr indent="-298450" lvl="0" marL="457200" rtl="0" algn="l">
              <a:spcBef>
                <a:spcPts val="0"/>
              </a:spcBef>
              <a:spcAft>
                <a:spcPts val="0"/>
              </a:spcAft>
              <a:buSzPts val="1100"/>
              <a:buChar char="●"/>
            </a:pPr>
            <a:r>
              <a:rPr lang="en"/>
              <a:t>Some of the things I just mentioned happen pre-pandemic, such as the loss of the department head. Others happened during the pandemic, such as the department reconfiguration to RAMS. In the midst of such flux, the pandemic only added to the changing environment.</a:t>
            </a:r>
            <a:endParaRPr/>
          </a:p>
          <a:p>
            <a:pPr indent="-298450" lvl="1" marL="914400" rtl="0" algn="l">
              <a:spcBef>
                <a:spcPts val="0"/>
              </a:spcBef>
              <a:spcAft>
                <a:spcPts val="0"/>
              </a:spcAft>
              <a:buSzPts val="1100"/>
              <a:buChar char="○"/>
            </a:pPr>
            <a:r>
              <a:rPr lang="en"/>
              <a:t>Some people were only comfortable working from home at the beginning of the pandemic, and their schedules have changed to become set this way; they </a:t>
            </a:r>
            <a:r>
              <a:rPr lang="en"/>
              <a:t>mostly</a:t>
            </a:r>
            <a:r>
              <a:rPr lang="en"/>
              <a:t> work from home. </a:t>
            </a:r>
            <a:endParaRPr/>
          </a:p>
          <a:p>
            <a:pPr indent="-298450" lvl="1" marL="914400" rtl="0" algn="l">
              <a:spcBef>
                <a:spcPts val="0"/>
              </a:spcBef>
              <a:spcAft>
                <a:spcPts val="0"/>
              </a:spcAft>
              <a:buSzPts val="1100"/>
              <a:buChar char="○"/>
            </a:pPr>
            <a:r>
              <a:rPr lang="en"/>
              <a:t>Some people come in 2 days a week, some come in 3</a:t>
            </a:r>
            <a:endParaRPr/>
          </a:p>
          <a:p>
            <a:pPr indent="-298450" lvl="1" marL="914400" rtl="0" algn="l">
              <a:spcBef>
                <a:spcPts val="0"/>
              </a:spcBef>
              <a:spcAft>
                <a:spcPts val="0"/>
              </a:spcAft>
              <a:buSzPts val="1100"/>
              <a:buChar char="○"/>
            </a:pPr>
            <a:r>
              <a:rPr lang="en"/>
              <a:t>And some prefer to come in every day</a:t>
            </a:r>
            <a:endParaRPr/>
          </a:p>
          <a:p>
            <a:pPr indent="-298450" lvl="1" marL="914400" rtl="0" algn="l">
              <a:spcBef>
                <a:spcPts val="0"/>
              </a:spcBef>
              <a:spcAft>
                <a:spcPts val="0"/>
              </a:spcAft>
              <a:buSzPts val="1100"/>
              <a:buChar char="○"/>
            </a:pPr>
            <a:r>
              <a:rPr lang="en"/>
              <a:t>With this new hybrid environment, where everyone has their own schedule (which sometimes </a:t>
            </a:r>
            <a:r>
              <a:rPr lang="en"/>
              <a:t>changes</a:t>
            </a:r>
            <a:r>
              <a:rPr lang="en"/>
              <a:t> too, if people want to deviate from their schedules one week and change their wfh days), communication has become increasingly difficult. A lot of standardization and collective understanding that was starting to be established after the loss of positions and shift in departments has kind of gone out the window, and people try to figure out how to work effectively in this new environment.</a:t>
            </a:r>
            <a:endParaRPr/>
          </a:p>
          <a:p>
            <a:pPr indent="-298450" lvl="0" marL="457200" rtl="0" algn="l">
              <a:spcBef>
                <a:spcPts val="0"/>
              </a:spcBef>
              <a:spcAft>
                <a:spcPts val="0"/>
              </a:spcAft>
              <a:buSzPts val="1100"/>
              <a:buChar char="●"/>
            </a:pPr>
            <a:r>
              <a:rPr lang="en"/>
              <a:t>So I really came into a department that needed to finish </a:t>
            </a:r>
            <a:r>
              <a:rPr lang="en"/>
              <a:t>establishing</a:t>
            </a:r>
            <a:r>
              <a:rPr lang="en"/>
              <a:t> itself, to reestablish communication lines, and to figure out a common, standardized way forward together.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0f37d699d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0f37d699d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consequence of this changing environment is that catalogers have been taught the same things by various people over the years. This leads to inconsistency in practice, which people often don’t even know about. So, everyone thinks they are following the same procedures, when in fact they may be doing things differently. Doing things differently leads to differences in alma: the holding and item records done by one person may look different than those done by their colleague. This doesn’t necessarily mean someone is doing something wrong, just that they were taught different local practices. Of course, this makes our catalog look a bit strange to users, who benefit from consistency.</a:t>
            </a:r>
            <a:endParaRPr/>
          </a:p>
          <a:p>
            <a:pPr indent="-298450" lvl="0" marL="457200" rtl="0" algn="l">
              <a:spcBef>
                <a:spcPts val="0"/>
              </a:spcBef>
              <a:spcAft>
                <a:spcPts val="0"/>
              </a:spcAft>
              <a:buSzPts val="1100"/>
              <a:buChar char="●"/>
            </a:pPr>
            <a:r>
              <a:rPr lang="en"/>
              <a:t>Another consequence of the changes Technical Services staff have gone through is that the same workflows have been used since VCU migrated to alma. VCU migrated about 10 years ago; they were one of the first adopters of alma. </a:t>
            </a:r>
            <a:endParaRPr/>
          </a:p>
          <a:p>
            <a:pPr indent="-298450" lvl="1" marL="914400" rtl="0" algn="l">
              <a:spcBef>
                <a:spcPts val="0"/>
              </a:spcBef>
              <a:spcAft>
                <a:spcPts val="0"/>
              </a:spcAft>
              <a:buSzPts val="1100"/>
              <a:buChar char="○"/>
            </a:pPr>
            <a:r>
              <a:rPr lang="en"/>
              <a:t>In the years since, alma has </a:t>
            </a:r>
            <a:r>
              <a:rPr lang="en"/>
              <a:t>changed</a:t>
            </a:r>
            <a:r>
              <a:rPr lang="en"/>
              <a:t> a great deal and added a lot of functionality. These new features mean there are easier ways to do our cataloging work, more effective ways to </a:t>
            </a:r>
            <a:r>
              <a:rPr lang="en"/>
              <a:t>structure</a:t>
            </a:r>
            <a:r>
              <a:rPr lang="en"/>
              <a:t> our workflows, and that we have increased capabilities to do things that didn’t exist when VCU first migrated.</a:t>
            </a:r>
            <a:endParaRPr/>
          </a:p>
          <a:p>
            <a:pPr indent="-298450" lvl="2" marL="1371600" rtl="0" algn="l">
              <a:spcBef>
                <a:spcPts val="0"/>
              </a:spcBef>
              <a:spcAft>
                <a:spcPts val="0"/>
              </a:spcAft>
              <a:buSzPts val="1100"/>
              <a:buChar char="■"/>
            </a:pPr>
            <a:r>
              <a:rPr lang="en"/>
              <a:t>However, because catalogers have been in holding patterns, or just trying to figure out how to incorporate new duties, or dealing with a pandemic, VCU cataloging has not been able to take advantage of these new alma features. In many cases, we are still doing things the way we did 10 years ago, which is often not the best approach anymore. </a:t>
            </a:r>
            <a:endParaRPr/>
          </a:p>
          <a:p>
            <a:pPr indent="-298450" lvl="2" marL="1371600" rtl="0" algn="l">
              <a:spcBef>
                <a:spcPts val="0"/>
              </a:spcBef>
              <a:spcAft>
                <a:spcPts val="0"/>
              </a:spcAft>
              <a:buSzPts val="1100"/>
              <a:buChar char="■"/>
            </a:pPr>
            <a:r>
              <a:rPr lang="en"/>
              <a:t>Establishing good communication will allow for newer workflows, more appropriate for present day alma, do be </a:t>
            </a:r>
            <a:r>
              <a:rPr lang="en"/>
              <a:t>effectively</a:t>
            </a:r>
            <a:r>
              <a:rPr lang="en"/>
              <a:t> disseminated</a:t>
            </a:r>
            <a:endParaRPr/>
          </a:p>
          <a:p>
            <a:pPr indent="-298450" lvl="0" marL="457200" rtl="0" algn="l">
              <a:spcBef>
                <a:spcPts val="0"/>
              </a:spcBef>
              <a:spcAft>
                <a:spcPts val="0"/>
              </a:spcAft>
              <a:buSzPts val="1100"/>
              <a:buChar char="●"/>
            </a:pPr>
            <a:r>
              <a:rPr lang="en"/>
              <a:t>The lack of consistent communication can also be felt in the ways projects are being approached.</a:t>
            </a:r>
            <a:endParaRPr/>
          </a:p>
          <a:p>
            <a:pPr indent="-298450" lvl="1" marL="914400" rtl="0" algn="l">
              <a:spcBef>
                <a:spcPts val="0"/>
              </a:spcBef>
              <a:spcAft>
                <a:spcPts val="0"/>
              </a:spcAft>
              <a:buSzPts val="1100"/>
              <a:buChar char="○"/>
            </a:pPr>
            <a:r>
              <a:rPr lang="en"/>
              <a:t>Because things have been in such flux, and especially with the new hybrid work environment, simply giving people the same projects without establishing consistent and standardized communication lines does not lead to uniform project outcomes</a:t>
            </a:r>
            <a:endParaRPr/>
          </a:p>
          <a:p>
            <a:pPr indent="-298450" lvl="1" marL="914400" rtl="0" algn="l">
              <a:spcBef>
                <a:spcPts val="0"/>
              </a:spcBef>
              <a:spcAft>
                <a:spcPts val="0"/>
              </a:spcAft>
              <a:buSzPts val="1100"/>
              <a:buChar char="○"/>
            </a:pPr>
            <a:r>
              <a:rPr lang="en"/>
              <a:t>Because, as we discussed, much documentation is dated or incomplete, catalogers have had to come up with their own ways of fixing problems or finding workable solutions that enable them to complete their projects. With no clear path to communicating these issues and </a:t>
            </a:r>
            <a:r>
              <a:rPr lang="en"/>
              <a:t>fixes</a:t>
            </a:r>
            <a:r>
              <a:rPr lang="en"/>
              <a:t> out, the result has been that the same project is completed in different ways, leading to inefficiencies and sometimes slightly </a:t>
            </a:r>
            <a:r>
              <a:rPr lang="en"/>
              <a:t>differing</a:t>
            </a:r>
            <a:r>
              <a:rPr lang="en"/>
              <a:t> outputs. </a:t>
            </a:r>
            <a:endParaRPr/>
          </a:p>
          <a:p>
            <a:pPr indent="-298450" lvl="1" marL="914400" rtl="0" algn="l">
              <a:spcBef>
                <a:spcPts val="0"/>
              </a:spcBef>
              <a:spcAft>
                <a:spcPts val="0"/>
              </a:spcAft>
              <a:buSzPts val="1100"/>
              <a:buChar char="○"/>
            </a:pPr>
            <a:r>
              <a:rPr lang="en"/>
              <a:t>Another problem arising from this is that, because people are somewhat dispersed, clarifying questions are not always asked. An example of this is when catalogers are working on a shared project and someone notices the holdings will need to be updated based on their work. Rather than asking HOW the holdings should be updated, they may make a decision themselves. Which is fine! Except that these individual decisions had not been being discussed in a central place, so people would sometimes make different decisions.</a:t>
            </a:r>
            <a:endParaRPr/>
          </a:p>
          <a:p>
            <a:pPr indent="-298450" lvl="2" marL="1371600" rtl="0" algn="l">
              <a:spcBef>
                <a:spcPts val="0"/>
              </a:spcBef>
              <a:spcAft>
                <a:spcPts val="0"/>
              </a:spcAft>
              <a:buSzPts val="1100"/>
              <a:buChar char="■"/>
            </a:pPr>
            <a:r>
              <a:rPr lang="en"/>
              <a:t>For example, step 9 here says “as needed.” Well, who determines that? This could mean different things to different people, and </a:t>
            </a:r>
            <a:r>
              <a:rPr lang="en"/>
              <a:t>without</a:t>
            </a:r>
            <a:r>
              <a:rPr lang="en"/>
              <a:t> a central place to ask </a:t>
            </a:r>
            <a:r>
              <a:rPr lang="en"/>
              <a:t>questions</a:t>
            </a:r>
            <a:r>
              <a:rPr lang="en"/>
              <a:t> people could treat this phrase differently in their work</a:t>
            </a:r>
            <a:endParaRPr/>
          </a:p>
          <a:p>
            <a:pPr indent="-298450" lvl="0" marL="457200" rtl="0" algn="l">
              <a:spcBef>
                <a:spcPts val="0"/>
              </a:spcBef>
              <a:spcAft>
                <a:spcPts val="0"/>
              </a:spcAft>
              <a:buSzPts val="1100"/>
              <a:buChar char="●"/>
            </a:pPr>
            <a:r>
              <a:rPr lang="en"/>
              <a:t>So, arriving at VCU, understanding the background and observing the consequences, I was given the opportunity to address them; my supervisor had already come up with some solutions, and then I am trying to implement others (this is obviously an ongoing process).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f37d699d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f37d699d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first solution we implemented when I got to VCU was to create a central, comprehensive intranet page</a:t>
            </a:r>
            <a:endParaRPr/>
          </a:p>
          <a:p>
            <a:pPr indent="-298450" lvl="0" marL="457200" rtl="0" algn="l">
              <a:spcBef>
                <a:spcPts val="0"/>
              </a:spcBef>
              <a:spcAft>
                <a:spcPts val="0"/>
              </a:spcAft>
              <a:buSzPts val="1100"/>
              <a:buChar char="●"/>
            </a:pPr>
            <a:r>
              <a:rPr lang="en"/>
              <a:t>M</a:t>
            </a:r>
            <a:r>
              <a:rPr lang="en"/>
              <a:t>y supervisor pointed out to me that t</a:t>
            </a:r>
            <a:r>
              <a:rPr lang="en"/>
              <a:t>here had been 4 places with documentation pertaining to the new department. She wanted one place RAMS employees could go to find resources they need to aid their work.</a:t>
            </a:r>
            <a:endParaRPr/>
          </a:p>
          <a:p>
            <a:pPr indent="-298450" lvl="0" marL="457200" rtl="0" algn="l">
              <a:spcBef>
                <a:spcPts val="0"/>
              </a:spcBef>
              <a:spcAft>
                <a:spcPts val="0"/>
              </a:spcAft>
              <a:buSzPts val="1100"/>
              <a:buChar char="●"/>
            </a:pPr>
            <a:r>
              <a:rPr lang="en"/>
              <a:t>So, i created the intranet page you see here, incorporating all of the relevant information from the 4 previous places.</a:t>
            </a:r>
            <a:endParaRPr/>
          </a:p>
          <a:p>
            <a:pPr indent="-298450" lvl="1" marL="914400" rtl="0" algn="l">
              <a:spcBef>
                <a:spcPts val="0"/>
              </a:spcBef>
              <a:spcAft>
                <a:spcPts val="0"/>
              </a:spcAft>
              <a:buSzPts val="1100"/>
              <a:buChar char="○"/>
            </a:pPr>
            <a:r>
              <a:rPr lang="en"/>
              <a:t>It is deep, and still a work in progress as we refine the organization to suit everyone’s needs, but it is already working as a one stop shop</a:t>
            </a:r>
            <a:endParaRPr/>
          </a:p>
          <a:p>
            <a:pPr indent="-298450" lvl="1" marL="914400" rtl="0" algn="l">
              <a:spcBef>
                <a:spcPts val="0"/>
              </a:spcBef>
              <a:spcAft>
                <a:spcPts val="0"/>
              </a:spcAft>
              <a:buSzPts val="1100"/>
              <a:buChar char="○"/>
            </a:pPr>
            <a:r>
              <a:rPr lang="en"/>
              <a:t>It is also helpful to people outside of the department, who work in cataloging adjacent jobs, such as Inventory Management, since they often need to do things like refer to holdings documentation or follow some of our workflows through, to see where an item should be at a certain point in it lifecycle. They may have an item in hand, and need to trace where it came from and where is </a:t>
            </a:r>
            <a:r>
              <a:rPr lang="en"/>
              <a:t>should</a:t>
            </a:r>
            <a:r>
              <a:rPr lang="en"/>
              <a:t> be going, and our documentation helps with this.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0f37d699d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0f37d699d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After getting started on the intranet, I tried to simultaneously add more immediate communication channels</a:t>
            </a:r>
            <a:endParaRPr/>
          </a:p>
          <a:p>
            <a:pPr indent="-298450" lvl="0" marL="457200" rtl="0" algn="l">
              <a:spcBef>
                <a:spcPts val="0"/>
              </a:spcBef>
              <a:spcAft>
                <a:spcPts val="0"/>
              </a:spcAft>
              <a:buSzPts val="1100"/>
              <a:buChar char="●"/>
            </a:pPr>
            <a:r>
              <a:rPr lang="en"/>
              <a:t>I </a:t>
            </a:r>
            <a:r>
              <a:rPr lang="en"/>
              <a:t>reached</a:t>
            </a:r>
            <a:r>
              <a:rPr lang="en"/>
              <a:t> out to each cataloger to have at least one </a:t>
            </a:r>
            <a:r>
              <a:rPr lang="en"/>
              <a:t>initial</a:t>
            </a:r>
            <a:r>
              <a:rPr lang="en"/>
              <a:t> meeting, just to </a:t>
            </a:r>
            <a:r>
              <a:rPr lang="en"/>
              <a:t>learn</a:t>
            </a:r>
            <a:r>
              <a:rPr lang="en"/>
              <a:t> how each individual person does things</a:t>
            </a:r>
            <a:endParaRPr/>
          </a:p>
          <a:p>
            <a:pPr indent="-298450" lvl="1" marL="914400" rtl="0" algn="l">
              <a:spcBef>
                <a:spcPts val="0"/>
              </a:spcBef>
              <a:spcAft>
                <a:spcPts val="0"/>
              </a:spcAft>
              <a:buSzPts val="1100"/>
              <a:buChar char="○"/>
            </a:pPr>
            <a:r>
              <a:rPr lang="en"/>
              <a:t>This gave me a feel for how consistent, or not, practice is in the department, and what kinds of work people prefer, and how they work</a:t>
            </a:r>
            <a:endParaRPr/>
          </a:p>
          <a:p>
            <a:pPr indent="-298450" lvl="2" marL="1371600" rtl="0" algn="l">
              <a:spcBef>
                <a:spcPts val="0"/>
              </a:spcBef>
              <a:spcAft>
                <a:spcPts val="0"/>
              </a:spcAft>
              <a:buSzPts val="1100"/>
              <a:buChar char="■"/>
            </a:pPr>
            <a:r>
              <a:rPr lang="en"/>
              <a:t>Understanding how each person works is crucial, i think, in understanding how to effectively communicate projects and workflows to each individual.</a:t>
            </a:r>
            <a:endParaRPr/>
          </a:p>
          <a:p>
            <a:pPr indent="-298450" lvl="1" marL="914400" rtl="0" algn="l">
              <a:spcBef>
                <a:spcPts val="0"/>
              </a:spcBef>
              <a:spcAft>
                <a:spcPts val="0"/>
              </a:spcAft>
              <a:buSzPts val="1100"/>
              <a:buChar char="○"/>
            </a:pPr>
            <a:r>
              <a:rPr lang="en"/>
              <a:t>I have subsequently met with each cataloger at least once more; the frequency of meetings depends on the person, and whether they like that “face to face,” talk things through interaction, or whether they prefer to just be left alone with their work and just email questions as they arise</a:t>
            </a:r>
            <a:endParaRPr/>
          </a:p>
          <a:p>
            <a:pPr indent="-298450" lvl="1" marL="914400" rtl="0" algn="l">
              <a:spcBef>
                <a:spcPts val="0"/>
              </a:spcBef>
              <a:spcAft>
                <a:spcPts val="0"/>
              </a:spcAft>
              <a:buSzPts val="1100"/>
              <a:buChar char="○"/>
            </a:pPr>
            <a:r>
              <a:rPr lang="en"/>
              <a:t>The pop in </a:t>
            </a:r>
            <a:r>
              <a:rPr lang="en"/>
              <a:t>method</a:t>
            </a:r>
            <a:r>
              <a:rPr lang="en"/>
              <a:t> also works, either in person when our schedules coincide, or via last minute zoom meetings</a:t>
            </a:r>
            <a:endParaRPr/>
          </a:p>
          <a:p>
            <a:pPr indent="-298450" lvl="0" marL="457200" rtl="0" algn="l">
              <a:spcBef>
                <a:spcPts val="0"/>
              </a:spcBef>
              <a:spcAft>
                <a:spcPts val="0"/>
              </a:spcAft>
              <a:buSzPts val="1100"/>
              <a:buChar char="●"/>
            </a:pPr>
            <a:r>
              <a:rPr lang="en"/>
              <a:t>Another communication method I instituted is biweekly cataloging meetings</a:t>
            </a:r>
            <a:endParaRPr/>
          </a:p>
          <a:p>
            <a:pPr indent="-298450" lvl="1" marL="914400" rtl="0" algn="l">
              <a:spcBef>
                <a:spcPts val="0"/>
              </a:spcBef>
              <a:spcAft>
                <a:spcPts val="0"/>
              </a:spcAft>
              <a:buSzPts val="1100"/>
              <a:buChar char="○"/>
            </a:pPr>
            <a:r>
              <a:rPr lang="en"/>
              <a:t>These are for anyone who catalogs, so catalogers, others in my dept who work in acquisitions, but do </a:t>
            </a:r>
            <a:r>
              <a:rPr lang="en"/>
              <a:t>initial</a:t>
            </a:r>
            <a:r>
              <a:rPr lang="en"/>
              <a:t> record searches, and any cataloger in another department, like the continuing resources cataloger.</a:t>
            </a:r>
            <a:endParaRPr/>
          </a:p>
          <a:p>
            <a:pPr indent="-298450" lvl="1" marL="914400" rtl="0" algn="l">
              <a:spcBef>
                <a:spcPts val="0"/>
              </a:spcBef>
              <a:spcAft>
                <a:spcPts val="0"/>
              </a:spcAft>
              <a:buSzPts val="1100"/>
              <a:buChar char="○"/>
            </a:pPr>
            <a:r>
              <a:rPr lang="en"/>
              <a:t>These are via zoom, so all can attend no matter where they are, and according to their comfort level; not everyone is comfortable meeting in person yet</a:t>
            </a:r>
            <a:endParaRPr/>
          </a:p>
          <a:p>
            <a:pPr indent="-298450" lvl="1" marL="914400" rtl="0" algn="l">
              <a:spcBef>
                <a:spcPts val="0"/>
              </a:spcBef>
              <a:spcAft>
                <a:spcPts val="0"/>
              </a:spcAft>
              <a:buSzPts val="1100"/>
              <a:buChar char="○"/>
            </a:pPr>
            <a:r>
              <a:rPr lang="en"/>
              <a:t>Before I started at VCU, there were biweekly meetings run by a different librarian, but they were mainly informational; the librarian used the meetings to report out any updates or announcements they had found.My understanding is that the focus was not on communal learning or discussion; the meetings were not a main source of communication for the catalogers, but a more traditional meeting format. </a:t>
            </a:r>
            <a:endParaRPr/>
          </a:p>
          <a:p>
            <a:pPr indent="-298450" lvl="2" marL="1371600" rtl="0" algn="l">
              <a:spcBef>
                <a:spcPts val="0"/>
              </a:spcBef>
              <a:spcAft>
                <a:spcPts val="0"/>
              </a:spcAft>
              <a:buSzPts val="1100"/>
              <a:buChar char="■"/>
            </a:pPr>
            <a:r>
              <a:rPr lang="en"/>
              <a:t>I have changed this a bit. These meetings are now full of questions that engender back and forth conversations, and thus become another way we all communicate</a:t>
            </a:r>
            <a:endParaRPr/>
          </a:p>
          <a:p>
            <a:pPr indent="-298450" lvl="2" marL="1371600" rtl="0" algn="l">
              <a:spcBef>
                <a:spcPts val="0"/>
              </a:spcBef>
              <a:spcAft>
                <a:spcPts val="0"/>
              </a:spcAft>
              <a:buSzPts val="1100"/>
              <a:buChar char="■"/>
            </a:pPr>
            <a:r>
              <a:rPr lang="en"/>
              <a:t>We use these meetings to discuss ongoing projects, and the different ways people are doing them, which often leads to a shared understanding of how everyone does their projects, so that people can see other ways of doing things. If they like someone else’s </a:t>
            </a:r>
            <a:r>
              <a:rPr lang="en"/>
              <a:t>method</a:t>
            </a:r>
            <a:r>
              <a:rPr lang="en"/>
              <a:t> better, they can adapt it for themselves. If it is decided we want to standardize a project procedure, we can do so here.</a:t>
            </a:r>
            <a:endParaRPr/>
          </a:p>
          <a:p>
            <a:pPr indent="-298450" lvl="2" marL="1371600" rtl="0" algn="l">
              <a:spcBef>
                <a:spcPts val="0"/>
              </a:spcBef>
              <a:spcAft>
                <a:spcPts val="0"/>
              </a:spcAft>
              <a:buSzPts val="1100"/>
              <a:buChar char="■"/>
            </a:pPr>
            <a:r>
              <a:rPr lang="en"/>
              <a:t>Our discussion also often result in the realization that documentation needs to be written or updated, and because we are all together I can ask for a volunteer to do so, and then I review the documentation when they are finished and add it to the intranet.</a:t>
            </a:r>
            <a:endParaRPr/>
          </a:p>
          <a:p>
            <a:pPr indent="-298450" lvl="1" marL="914400" rtl="0" algn="l">
              <a:spcBef>
                <a:spcPts val="0"/>
              </a:spcBef>
              <a:spcAft>
                <a:spcPts val="0"/>
              </a:spcAft>
              <a:buSzPts val="1100"/>
              <a:buChar char="○"/>
            </a:pPr>
            <a:r>
              <a:rPr lang="en"/>
              <a:t>The meetings have become a reliable and regular way for all catalogers to communicate with each other.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f37d699d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0f37d699d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While the meetings are a good place for official communication, I have also made it a practice to have an open relationship with the catalogers, so that as we discuss something in passing documentation is kind of mentioned and created on the fly. </a:t>
            </a:r>
            <a:endParaRPr/>
          </a:p>
          <a:p>
            <a:pPr indent="-298450" lvl="1" marL="914400" rtl="0" algn="l">
              <a:spcBef>
                <a:spcPts val="0"/>
              </a:spcBef>
              <a:spcAft>
                <a:spcPts val="0"/>
              </a:spcAft>
              <a:buSzPts val="1100"/>
              <a:buChar char="○"/>
            </a:pPr>
            <a:r>
              <a:rPr lang="en"/>
              <a:t>For example, I was talking to someone in passing, from another department, </a:t>
            </a:r>
            <a:r>
              <a:rPr lang="en"/>
              <a:t>about</a:t>
            </a:r>
            <a:r>
              <a:rPr lang="en"/>
              <a:t> our Rush cataloging process, and they mentioned that their department does the Marking, which I had not known. This led me to check with people in my dept about the process, and then I quickly wrote up the documentation and put it on the intranet and in the shared google drive. </a:t>
            </a:r>
            <a:endParaRPr/>
          </a:p>
          <a:p>
            <a:pPr indent="-298450" lvl="2" marL="1371600" rtl="0" algn="l">
              <a:spcBef>
                <a:spcPts val="0"/>
              </a:spcBef>
              <a:spcAft>
                <a:spcPts val="0"/>
              </a:spcAft>
              <a:buSzPts val="1100"/>
              <a:buChar char="■"/>
            </a:pPr>
            <a:r>
              <a:rPr lang="en"/>
              <a:t>The document was the result of a few quick conversations, and really only served as a written record of something people knew already how to do, but there was nothing for people to refer to, and this way communication on how to catalog and process Rushes is </a:t>
            </a:r>
            <a:r>
              <a:rPr lang="en"/>
              <a:t>available</a:t>
            </a:r>
            <a:r>
              <a:rPr lang="en"/>
              <a:t> asynchronously, which is very helpful in a </a:t>
            </a:r>
            <a:r>
              <a:rPr lang="en"/>
              <a:t>hybrid</a:t>
            </a:r>
            <a:r>
              <a:rPr lang="en"/>
              <a:t> </a:t>
            </a:r>
            <a:r>
              <a:rPr lang="en"/>
              <a:t>environment</a:t>
            </a:r>
            <a:r>
              <a:rPr lang="en"/>
              <a:t>. </a:t>
            </a:r>
            <a:endParaRPr/>
          </a:p>
          <a:p>
            <a:pPr indent="-298450" lvl="0" marL="457200" rtl="0" algn="l">
              <a:spcBef>
                <a:spcPts val="0"/>
              </a:spcBef>
              <a:spcAft>
                <a:spcPts val="0"/>
              </a:spcAft>
              <a:buSzPts val="1100"/>
              <a:buChar char="●"/>
            </a:pPr>
            <a:r>
              <a:rPr lang="en"/>
              <a:t>I have also taken the approach of over-communication. This can lead to repetition, but in a </a:t>
            </a:r>
            <a:r>
              <a:rPr lang="en"/>
              <a:t>hybrid</a:t>
            </a:r>
            <a:r>
              <a:rPr lang="en"/>
              <a:t> environment I think hearing things more than once can’t hurt, and communicating things in multiple venues means that everyone should hear the same information at least once</a:t>
            </a:r>
            <a:endParaRPr/>
          </a:p>
          <a:p>
            <a:pPr indent="-298450" lvl="1" marL="914400" rtl="0" algn="l">
              <a:spcBef>
                <a:spcPts val="0"/>
              </a:spcBef>
              <a:spcAft>
                <a:spcPts val="0"/>
              </a:spcAft>
              <a:buSzPts val="1100"/>
              <a:buChar char="○"/>
            </a:pPr>
            <a:r>
              <a:rPr lang="en"/>
              <a:t>So, I have those structured, set cataloging meetings, which </a:t>
            </a:r>
            <a:r>
              <a:rPr lang="en"/>
              <a:t>themselves</a:t>
            </a:r>
            <a:r>
              <a:rPr lang="en"/>
              <a:t> may duplicate information </a:t>
            </a:r>
            <a:r>
              <a:rPr lang="en"/>
              <a:t>because</a:t>
            </a:r>
            <a:r>
              <a:rPr lang="en"/>
              <a:t> various catalogers have other weekly and biweekly meetings with members of the department to discuss issues.</a:t>
            </a:r>
            <a:endParaRPr/>
          </a:p>
          <a:p>
            <a:pPr indent="-298450" lvl="1" marL="914400" rtl="0" algn="l">
              <a:spcBef>
                <a:spcPts val="0"/>
              </a:spcBef>
              <a:spcAft>
                <a:spcPts val="0"/>
              </a:spcAft>
              <a:buSzPts val="1100"/>
              <a:buChar char="○"/>
            </a:pPr>
            <a:r>
              <a:rPr lang="en"/>
              <a:t>I also have the unstructured communication pathways I mentioned, in which I meet with individual people as issues arise, or we just have a chat in passing when we’re both in the office. These informal communication </a:t>
            </a:r>
            <a:r>
              <a:rPr lang="en"/>
              <a:t>channels allow for additional information to be conveyed, and for me to make decisions if necessary about something. At the next biweekly meeting I will then bring up the issue I discussed with someone individually and bring it to the group’s attention, so that everyone is on the same page.</a:t>
            </a:r>
            <a:endParaRPr/>
          </a:p>
          <a:p>
            <a:pPr indent="-298450" lvl="2" marL="1371600" rtl="0" algn="l">
              <a:spcBef>
                <a:spcPts val="0"/>
              </a:spcBef>
              <a:spcAft>
                <a:spcPts val="0"/>
              </a:spcAft>
              <a:buSzPts val="1100"/>
              <a:buChar char="■"/>
            </a:pPr>
            <a:r>
              <a:rPr lang="en"/>
              <a:t>This way. While there may be many communication pathways as I talk to people individually, all the information gets back to the group at a designated point</a:t>
            </a:r>
            <a:endParaRPr/>
          </a:p>
          <a:p>
            <a:pPr indent="-298450" lvl="1" marL="914400" rtl="0" algn="l">
              <a:spcBef>
                <a:spcPts val="0"/>
              </a:spcBef>
              <a:spcAft>
                <a:spcPts val="0"/>
              </a:spcAft>
              <a:buSzPts val="1100"/>
              <a:buChar char="○"/>
            </a:pPr>
            <a:r>
              <a:rPr lang="en"/>
              <a:t>Another way I over communicate is by double checking my understanding of projects and workflows. After having my own conversations with catalogers, I will bring up discussed points in a cataloging meeting to make sure my understanding of the conversation was correct, and we’re all on the same page. I also meet with the people who create or assign projects in various settings, and I double check my understanding of the projects with them to ensure my understanding is correct. This way if someone asks me a question I am at least confident in my understanding of the situation.</a:t>
            </a:r>
            <a:endParaRPr/>
          </a:p>
          <a:p>
            <a:pPr indent="-298450" lvl="0" marL="457200" rtl="0" algn="l">
              <a:spcBef>
                <a:spcPts val="0"/>
              </a:spcBef>
              <a:spcAft>
                <a:spcPts val="0"/>
              </a:spcAft>
              <a:buSzPts val="1100"/>
              <a:buChar char="●"/>
            </a:pPr>
            <a:r>
              <a:rPr lang="en"/>
              <a:t>Something else that we’ve been working on, which really helps because doing things this way means that you only have to worry about one person’s understanding of something, is to re-shuffle and individualize projects. By doing this, we are making communication needs less complex, as fewer people need to know certain information, and communication channels can be smaller. This leads to less confusion, easier standardization, and cleaner communication lines.</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f37d699d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0f37d699d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order to free up some time for the catalogers, and to make communication easier and </a:t>
            </a:r>
            <a:r>
              <a:rPr lang="en"/>
              <a:t>more</a:t>
            </a:r>
            <a:r>
              <a:rPr lang="en"/>
              <a:t> effective, I have started training other departments on certain cataloging functions. We are going over things like how to add items to an existing holding and how to properly update and format a holding that has had items moved or withdrawn.</a:t>
            </a:r>
            <a:endParaRPr/>
          </a:p>
          <a:p>
            <a:pPr indent="-298450" lvl="1" marL="914400" rtl="0" algn="l">
              <a:spcBef>
                <a:spcPts val="0"/>
              </a:spcBef>
              <a:spcAft>
                <a:spcPts val="0"/>
              </a:spcAft>
              <a:buSzPts val="1100"/>
              <a:buChar char="○"/>
            </a:pPr>
            <a:r>
              <a:rPr lang="en"/>
              <a:t>When you are doing cross-departmental training like this, good communication is very important. However, with a hybrid environment traditional face to face communication is not always possible. What I have done is worked with my colleagues to determine how they seem to best absorb the new information and </a:t>
            </a:r>
            <a:r>
              <a:rPr lang="en"/>
              <a:t>determine</a:t>
            </a:r>
            <a:r>
              <a:rPr lang="en"/>
              <a:t> whether we need to meet in person or if we can meet via zoom. For groups that are small enough, we meet in person if at least one person wants to, and there are no strong objections.</a:t>
            </a:r>
            <a:endParaRPr/>
          </a:p>
          <a:p>
            <a:pPr indent="-298450" lvl="1" marL="914400" rtl="0" algn="l">
              <a:spcBef>
                <a:spcPts val="0"/>
              </a:spcBef>
              <a:spcAft>
                <a:spcPts val="0"/>
              </a:spcAft>
              <a:buSzPts val="1100"/>
              <a:buChar char="○"/>
            </a:pPr>
            <a:r>
              <a:rPr lang="en"/>
              <a:t>I have done some training via zoom when the other person wants to be able to follow along on my screen, while also easily working on there’s.</a:t>
            </a:r>
            <a:endParaRPr/>
          </a:p>
          <a:p>
            <a:pPr indent="-298450" lvl="0" marL="457200" rtl="0" algn="l">
              <a:spcBef>
                <a:spcPts val="0"/>
              </a:spcBef>
              <a:spcAft>
                <a:spcPts val="0"/>
              </a:spcAft>
              <a:buSzPts val="1100"/>
              <a:buChar char="●"/>
            </a:pPr>
            <a:r>
              <a:rPr lang="en"/>
              <a:t>Soon, I might have to test out a </a:t>
            </a:r>
            <a:r>
              <a:rPr lang="en"/>
              <a:t>hybrid</a:t>
            </a:r>
            <a:r>
              <a:rPr lang="en"/>
              <a:t> environment, and we’ll see how well this works.</a:t>
            </a:r>
            <a:endParaRPr/>
          </a:p>
          <a:p>
            <a:pPr indent="-298450" lvl="1" marL="914400" rtl="0" algn="l">
              <a:spcBef>
                <a:spcPts val="0"/>
              </a:spcBef>
              <a:spcAft>
                <a:spcPts val="0"/>
              </a:spcAft>
              <a:buSzPts val="1100"/>
              <a:buChar char="○"/>
            </a:pPr>
            <a:r>
              <a:rPr lang="en"/>
              <a:t>I am going to be giving a cataloging course, and anyone who wants to attend is welcome. At least one person has reservations about being in person. So, I will do a hybrid session for the classes they want to attend. This will mean limits on what the virtual attendee can do; they won’t be able to participate fully. But my hope is that it will be enough that they will learn the subject matter.</a:t>
            </a:r>
            <a:endParaRPr/>
          </a:p>
          <a:p>
            <a:pPr indent="-298450" lvl="2" marL="1371600" rtl="0" algn="l">
              <a:spcBef>
                <a:spcPts val="0"/>
              </a:spcBef>
              <a:spcAft>
                <a:spcPts val="0"/>
              </a:spcAft>
              <a:buSzPts val="1100"/>
              <a:buChar char="■"/>
            </a:pPr>
            <a:r>
              <a:rPr lang="en"/>
              <a:t>If it really doesn’t work, I will rethink how to offer the course, and we can either have multiple sessions, or use ebooks for practicums instead of physical books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fe3f756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0fe3f756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While I am very flexible with trainings, I have found that setting foundational meetings with other departments, to establish relationships and workflows, is best done in person</a:t>
            </a:r>
            <a:endParaRPr/>
          </a:p>
          <a:p>
            <a:pPr indent="-298450" lvl="1" marL="914400" rtl="0" algn="l">
              <a:spcBef>
                <a:spcPts val="0"/>
              </a:spcBef>
              <a:spcAft>
                <a:spcPts val="0"/>
              </a:spcAft>
              <a:buSzPts val="1100"/>
              <a:buChar char="○"/>
            </a:pPr>
            <a:r>
              <a:rPr lang="en"/>
              <a:t>Of course, everyone involved in these meetings is asked what they prefer, but at </a:t>
            </a:r>
            <a:r>
              <a:rPr lang="en"/>
              <a:t>least</a:t>
            </a:r>
            <a:r>
              <a:rPr lang="en"/>
              <a:t> here everyone has always wanted to meet in person when we first start discussions and interdepartmental workflows and procedures. It has historically been easier to talk things out that way; it is easier to read people. And, if we end up needing to look at spaces, that is instantly possible.</a:t>
            </a:r>
            <a:endParaRPr/>
          </a:p>
          <a:p>
            <a:pPr indent="-298450" lvl="0" marL="457200" rtl="0" algn="l">
              <a:spcBef>
                <a:spcPts val="0"/>
              </a:spcBef>
              <a:spcAft>
                <a:spcPts val="0"/>
              </a:spcAft>
              <a:buSzPts val="1100"/>
              <a:buChar char="●"/>
            </a:pPr>
            <a:r>
              <a:rPr lang="en"/>
              <a:t>Then, I communicate any discussion points or products with the catalogers virtually. </a:t>
            </a:r>
            <a:endParaRPr/>
          </a:p>
          <a:p>
            <a:pPr indent="-298450" lvl="1" marL="914400" rtl="0" algn="l">
              <a:spcBef>
                <a:spcPts val="0"/>
              </a:spcBef>
              <a:spcAft>
                <a:spcPts val="0"/>
              </a:spcAft>
              <a:buSzPts val="1100"/>
              <a:buChar char="○"/>
            </a:pPr>
            <a:r>
              <a:rPr lang="en"/>
              <a:t>I will meet with them individually via zoom, or most often we talk about any new workflows or procedures, or updates to existing ones, in a cataloging meeting. At the same time, we might also talk about how our part of this work affects the other departments</a:t>
            </a:r>
            <a:endParaRPr/>
          </a:p>
          <a:p>
            <a:pPr indent="-298450" lvl="0" marL="457200" rtl="0" algn="l">
              <a:spcBef>
                <a:spcPts val="0"/>
              </a:spcBef>
              <a:spcAft>
                <a:spcPts val="0"/>
              </a:spcAft>
              <a:buSzPts val="1100"/>
              <a:buChar char="●"/>
            </a:pPr>
            <a:r>
              <a:rPr lang="en"/>
              <a:t>Something we are currently discussing is creating interdepartmental working and/or projects groups</a:t>
            </a:r>
            <a:endParaRPr/>
          </a:p>
          <a:p>
            <a:pPr indent="-298450" lvl="1" marL="914400" rtl="0" algn="l">
              <a:spcBef>
                <a:spcPts val="0"/>
              </a:spcBef>
              <a:spcAft>
                <a:spcPts val="0"/>
              </a:spcAft>
              <a:buSzPts val="1100"/>
              <a:buChar char="○"/>
            </a:pPr>
            <a:r>
              <a:rPr lang="en"/>
              <a:t>So, we are doing things like deciding who will catalog SCA material</a:t>
            </a:r>
            <a:endParaRPr/>
          </a:p>
          <a:p>
            <a:pPr indent="-298450" lvl="1" marL="914400" rtl="0" algn="l">
              <a:spcBef>
                <a:spcPts val="0"/>
              </a:spcBef>
              <a:spcAft>
                <a:spcPts val="0"/>
              </a:spcAft>
              <a:buSzPts val="1100"/>
              <a:buChar char="○"/>
            </a:pPr>
            <a:r>
              <a:rPr lang="en"/>
              <a:t>How to work with the department in charge of technology and </a:t>
            </a:r>
            <a:r>
              <a:rPr lang="en"/>
              <a:t>maintaining</a:t>
            </a:r>
            <a:r>
              <a:rPr lang="en"/>
              <a:t> the Primo VE interface so that the cataloging portion of Primo is also assessed and addressed</a:t>
            </a:r>
            <a:endParaRPr/>
          </a:p>
          <a:p>
            <a:pPr indent="-298450" lvl="1" marL="914400" rtl="0" algn="l">
              <a:spcBef>
                <a:spcPts val="0"/>
              </a:spcBef>
              <a:spcAft>
                <a:spcPts val="0"/>
              </a:spcAft>
              <a:buSzPts val="1100"/>
              <a:buChar char="○"/>
            </a:pPr>
            <a:r>
              <a:rPr lang="en"/>
              <a:t>How</a:t>
            </a:r>
            <a:r>
              <a:rPr lang="en"/>
              <a:t> to work with Collections Care on projects</a:t>
            </a:r>
            <a:endParaRPr/>
          </a:p>
          <a:p>
            <a:pPr indent="-298450" lvl="1" marL="914400" rtl="0" algn="l">
              <a:spcBef>
                <a:spcPts val="0"/>
              </a:spcBef>
              <a:spcAft>
                <a:spcPts val="0"/>
              </a:spcAft>
              <a:buSzPts val="1100"/>
              <a:buChar char="○"/>
            </a:pPr>
            <a:r>
              <a:rPr lang="en"/>
              <a:t>As we </a:t>
            </a:r>
            <a:r>
              <a:rPr lang="en"/>
              <a:t>discuss</a:t>
            </a:r>
            <a:r>
              <a:rPr lang="en"/>
              <a:t> these projects and creating different types of groups, we are not only thinking about people’s skill sets and work preferences but also how often they are on site, and how their schedules match up with the </a:t>
            </a:r>
            <a:r>
              <a:rPr lang="en"/>
              <a:t>people/departments they will be working with</a:t>
            </a:r>
            <a:endParaRPr/>
          </a:p>
          <a:p>
            <a:pPr indent="-298450" lvl="2" marL="1371600" rtl="0" algn="l">
              <a:spcBef>
                <a:spcPts val="0"/>
              </a:spcBef>
              <a:spcAft>
                <a:spcPts val="0"/>
              </a:spcAft>
              <a:buSzPts val="1100"/>
              <a:buChar char="■"/>
            </a:pPr>
            <a:r>
              <a:rPr lang="en"/>
              <a:t>We want to make sure that they will all be on site together as needed, everyone feels they can meet over zoom as necessary, etc.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fe3f756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fe3f756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As we get a handle on how to </a:t>
            </a:r>
            <a:r>
              <a:rPr lang="en"/>
              <a:t>communicate</a:t>
            </a:r>
            <a:r>
              <a:rPr lang="en"/>
              <a:t> well in a hybrid environment, we are looking forward to determine how to make the most of asynchronous communication and online communication</a:t>
            </a:r>
            <a:endParaRPr/>
          </a:p>
          <a:p>
            <a:pPr indent="-298450" lvl="0" marL="457200" rtl="0" algn="l">
              <a:spcBef>
                <a:spcPts val="0"/>
              </a:spcBef>
              <a:spcAft>
                <a:spcPts val="0"/>
              </a:spcAft>
              <a:buSzPts val="1100"/>
              <a:buChar char="●"/>
            </a:pPr>
            <a:r>
              <a:rPr lang="en"/>
              <a:t>For example, I am starting to delegate the responsibilities of documentation to others, to work on in their own time, and I can </a:t>
            </a:r>
            <a:r>
              <a:rPr lang="en"/>
              <a:t>evaluate</a:t>
            </a:r>
            <a:r>
              <a:rPr lang="en"/>
              <a:t> it on my own. We can then meet via zoom if necessary, or maybe comments in the </a:t>
            </a:r>
            <a:r>
              <a:rPr lang="en"/>
              <a:t>document will suffice.</a:t>
            </a:r>
            <a:endParaRPr/>
          </a:p>
          <a:p>
            <a:pPr indent="-298450" lvl="1" marL="914400" rtl="0" algn="l">
              <a:spcBef>
                <a:spcPts val="0"/>
              </a:spcBef>
              <a:spcAft>
                <a:spcPts val="0"/>
              </a:spcAft>
              <a:buSzPts val="1100"/>
              <a:buChar char="○"/>
            </a:pPr>
            <a:r>
              <a:rPr lang="en"/>
              <a:t>In this way, being in a hybrid environment does not impede good communication, since people can work together in various locations	</a:t>
            </a:r>
            <a:endParaRPr/>
          </a:p>
          <a:p>
            <a:pPr indent="-298450" lvl="0" marL="457200" rtl="0" algn="l">
              <a:spcBef>
                <a:spcPts val="0"/>
              </a:spcBef>
              <a:spcAft>
                <a:spcPts val="0"/>
              </a:spcAft>
              <a:buSzPts val="1100"/>
              <a:buChar char="●"/>
            </a:pPr>
            <a:r>
              <a:rPr lang="en"/>
              <a:t>Another thing we are doing is increasing the number of shared email addresses we have.</a:t>
            </a:r>
            <a:endParaRPr/>
          </a:p>
          <a:p>
            <a:pPr indent="-298450" lvl="1" marL="914400" rtl="0" algn="l">
              <a:spcBef>
                <a:spcPts val="0"/>
              </a:spcBef>
              <a:spcAft>
                <a:spcPts val="0"/>
              </a:spcAft>
              <a:buSzPts val="1100"/>
              <a:buChar char="○"/>
            </a:pPr>
            <a:r>
              <a:rPr lang="en"/>
              <a:t>People used to be able to pop into offices as needed with questions. If the person didn’t know the answer, you would just go to someone else. Email is more cumbersome, since sending numerous emails to various people takes time. </a:t>
            </a:r>
            <a:endParaRPr/>
          </a:p>
          <a:p>
            <a:pPr indent="-298450" lvl="1" marL="914400" rtl="0" algn="l">
              <a:spcBef>
                <a:spcPts val="0"/>
              </a:spcBef>
              <a:spcAft>
                <a:spcPts val="0"/>
              </a:spcAft>
              <a:buSzPts val="1100"/>
              <a:buChar char="○"/>
            </a:pPr>
            <a:r>
              <a:rPr lang="en"/>
              <a:t>A way to get around this is to create group email addresses for different workflows. That way, everyone involved in a workflow will have access to the same question or notification, and the person who has time to do it first or knows the answer can claim it. In the absence of being able to pop in on people, this can be effective</a:t>
            </a:r>
            <a:endParaRPr/>
          </a:p>
          <a:p>
            <a:pPr indent="-298450" lvl="0" marL="457200" rtl="0" algn="l">
              <a:spcBef>
                <a:spcPts val="0"/>
              </a:spcBef>
              <a:spcAft>
                <a:spcPts val="0"/>
              </a:spcAft>
              <a:buSzPts val="1100"/>
              <a:buChar char="●"/>
            </a:pPr>
            <a:r>
              <a:rPr lang="en"/>
              <a:t>We are also trying out virtual working meetings, so that we can work interdepartmentally without having to try to sync up schedules</a:t>
            </a:r>
            <a:endParaRPr/>
          </a:p>
          <a:p>
            <a:pPr indent="-298450" lvl="0" marL="457200" rtl="0" algn="l">
              <a:spcBef>
                <a:spcPts val="0"/>
              </a:spcBef>
              <a:spcAft>
                <a:spcPts val="0"/>
              </a:spcAft>
              <a:buSzPts val="1100"/>
              <a:buChar char="●"/>
            </a:pPr>
            <a:r>
              <a:rPr lang="en"/>
              <a:t>And finally, as i discussed before, we are individualizing projects. This will simplify communication needs, and also give cataloger more agency. Expanding this practice in the future will help the department maintain good communicative workflows.</a:t>
            </a:r>
            <a:endParaRPr/>
          </a:p>
          <a:p>
            <a:pPr indent="-298450" lvl="0" marL="457200" rtl="0" algn="l">
              <a:spcBef>
                <a:spcPts val="0"/>
              </a:spcBef>
              <a:spcAft>
                <a:spcPts val="0"/>
              </a:spcAft>
              <a:buSzPts val="1100"/>
              <a:buChar char="●"/>
            </a:pPr>
            <a:r>
              <a:rPr lang="en"/>
              <a:t>So, as we see in the WHERE here, we are really looking for ways to make work more friendly for an online environment. Rather than trying to force people to somehow again accommodate an in person model, we are leaning towards more asynchronicity and virtual solutions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techtarget.com/searchhrsoftware/tip/Best-practices-to-build-a-sustainable-hybrid-work-model" TargetMode="External"/><Relationship Id="rId4" Type="http://schemas.openxmlformats.org/officeDocument/2006/relationships/hyperlink" Target="https://hbr.org/2021/05/how-to-do-hybrid-right" TargetMode="External"/><Relationship Id="rId5" Type="http://schemas.openxmlformats.org/officeDocument/2006/relationships/hyperlink" Target="https://www.forbes.com/sites/forbescommunicationscouncil/2022/01/07/strategies-for-successful-communication-in-a-hybrid-work-world/?sh=3e52a891428e" TargetMode="External"/><Relationship Id="rId6" Type="http://schemas.openxmlformats.org/officeDocument/2006/relationships/hyperlink" Target="https://www.linkedin.com/pulse/how-communicate-engage-employees-hybrid-workplace-tineke-a-keesmaat"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429250" y="630225"/>
            <a:ext cx="82740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solidFill>
                  <a:schemeClr val="dk2"/>
                </a:solidFill>
              </a:rPr>
              <a:t>Who, What, Where: Establishing Good Communicative Workflows in a Hybrid Cataloging Environment</a:t>
            </a:r>
            <a:endParaRPr sz="6300">
              <a:solidFill>
                <a:schemeClr val="dk2"/>
              </a:solidFill>
            </a:endParaRPr>
          </a:p>
        </p:txBody>
      </p:sp>
      <p:sp>
        <p:nvSpPr>
          <p:cNvPr id="73" name="Google Shape;73;p13"/>
          <p:cNvSpPr txBox="1"/>
          <p:nvPr>
            <p:ph idx="1" type="subTitle"/>
          </p:nvPr>
        </p:nvSpPr>
        <p:spPr>
          <a:xfrm>
            <a:off x="2416142" y="3460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100">
                <a:solidFill>
                  <a:schemeClr val="dk2"/>
                </a:solidFill>
              </a:rPr>
              <a:t>Rachel Berman Turner, Senior Metadata Strategy Librarian, Virginia Commonwealth University</a:t>
            </a:r>
            <a:endParaRPr sz="1100">
              <a:solidFill>
                <a:schemeClr val="dk2"/>
              </a:solidFill>
            </a:endParaRPr>
          </a:p>
        </p:txBody>
      </p:sp>
      <p:pic>
        <p:nvPicPr>
          <p:cNvPr id="74" name="Google Shape;74;p13"/>
          <p:cNvPicPr preferRelativeResize="0"/>
          <p:nvPr/>
        </p:nvPicPr>
        <p:blipFill>
          <a:blip r:embed="rId3">
            <a:alphaModFix/>
          </a:blip>
          <a:stretch>
            <a:fillRect/>
          </a:stretch>
        </p:blipFill>
        <p:spPr>
          <a:xfrm>
            <a:off x="5289400" y="1753425"/>
            <a:ext cx="3610375" cy="2405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140" name="Shape 140"/>
        <p:cNvGrpSpPr/>
        <p:nvPr/>
      </p:nvGrpSpPr>
      <p:grpSpPr>
        <a:xfrm>
          <a:off x="0" y="0"/>
          <a:ext cx="0" cy="0"/>
          <a:chOff x="0" y="0"/>
          <a:chExt cx="0" cy="0"/>
        </a:xfrm>
      </p:grpSpPr>
      <p:sp>
        <p:nvSpPr>
          <p:cNvPr id="141" name="Google Shape;141;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Further Reading</a:t>
            </a:r>
            <a:endParaRPr/>
          </a:p>
        </p:txBody>
      </p:sp>
      <p:sp>
        <p:nvSpPr>
          <p:cNvPr id="142" name="Google Shape;142;p22"/>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62500" lnSpcReduction="10000"/>
          </a:bodyPr>
          <a:lstStyle/>
          <a:p>
            <a:pPr indent="-300037" lvl="0" marL="457200" rtl="0" algn="l">
              <a:spcBef>
                <a:spcPts val="0"/>
              </a:spcBef>
              <a:spcAft>
                <a:spcPts val="0"/>
              </a:spcAft>
              <a:buSzPct val="100000"/>
              <a:buChar char="●"/>
            </a:pPr>
            <a:r>
              <a:rPr lang="en" u="sng">
                <a:solidFill>
                  <a:schemeClr val="hlink"/>
                </a:solidFill>
                <a:hlinkClick r:id="rId3"/>
              </a:rPr>
              <a:t>https://www.techtarget.com/searchhrsoftware/tip/Best-practices-to-build-a-sustainable-hybrid-work-model</a:t>
            </a:r>
            <a:endParaRPr/>
          </a:p>
          <a:p>
            <a:pPr indent="-300037" lvl="0" marL="457200" rtl="0" algn="l">
              <a:spcBef>
                <a:spcPts val="0"/>
              </a:spcBef>
              <a:spcAft>
                <a:spcPts val="0"/>
              </a:spcAft>
              <a:buSzPct val="100000"/>
              <a:buChar char="●"/>
            </a:pPr>
            <a:r>
              <a:rPr lang="en" u="sng">
                <a:solidFill>
                  <a:schemeClr val="hlink"/>
                </a:solidFill>
                <a:hlinkClick r:id="rId4"/>
              </a:rPr>
              <a:t>https://hbr.org/2021/05/how-to-do-hybrid-right</a:t>
            </a:r>
            <a:endParaRPr/>
          </a:p>
          <a:p>
            <a:pPr indent="-300037" lvl="0" marL="457200" rtl="0" algn="l">
              <a:spcBef>
                <a:spcPts val="0"/>
              </a:spcBef>
              <a:spcAft>
                <a:spcPts val="0"/>
              </a:spcAft>
              <a:buSzPct val="100000"/>
              <a:buChar char="●"/>
            </a:pPr>
            <a:r>
              <a:rPr lang="en" u="sng">
                <a:solidFill>
                  <a:schemeClr val="hlink"/>
                </a:solidFill>
                <a:hlinkClick r:id="rId5"/>
              </a:rPr>
              <a:t>https://www.forbes.com/sites/forbescommunicationscouncil/2022/01/07/strategies-for-successful-communication-in-a-hybrid-work-world/?sh=3e52a891428e</a:t>
            </a:r>
            <a:endParaRPr/>
          </a:p>
          <a:p>
            <a:pPr indent="-300037" lvl="0" marL="457200" rtl="0" algn="l">
              <a:spcBef>
                <a:spcPts val="0"/>
              </a:spcBef>
              <a:spcAft>
                <a:spcPts val="0"/>
              </a:spcAft>
              <a:buSzPct val="100000"/>
              <a:buChar char="●"/>
            </a:pPr>
            <a:r>
              <a:rPr lang="en" u="sng">
                <a:solidFill>
                  <a:schemeClr val="hlink"/>
                </a:solidFill>
                <a:hlinkClick r:id="rId6"/>
              </a:rPr>
              <a:t>https://www.linkedin.com/pulse/how-communicate-engage-employees-hybrid-workplace-tineke-a-keesmaat</a:t>
            </a:r>
            <a:endParaRPr/>
          </a:p>
          <a:p>
            <a:pPr indent="-296068" lvl="0" marL="457200" rtl="0" algn="l">
              <a:spcBef>
                <a:spcPts val="0"/>
              </a:spcBef>
              <a:spcAft>
                <a:spcPts val="0"/>
              </a:spcAft>
              <a:buSzPct val="100000"/>
              <a:buChar char="●"/>
            </a:pPr>
            <a:r>
              <a:rPr lang="en" sz="1700"/>
              <a:t>Trevor, J., &amp; Holweg, M. (2022). Managing the New Tensions of Hybrid Work. </a:t>
            </a:r>
            <a:r>
              <a:rPr i="1" lang="en" sz="1700"/>
              <a:t>MIT Sloan Management Review</a:t>
            </a:r>
            <a:r>
              <a:rPr lang="en" sz="1700"/>
              <a:t>. </a:t>
            </a:r>
            <a:endParaRPr sz="1700"/>
          </a:p>
          <a:p>
            <a:pPr indent="-300037" lvl="0" marL="457200" rtl="0" algn="l">
              <a:spcBef>
                <a:spcPts val="0"/>
              </a:spcBef>
              <a:spcAft>
                <a:spcPts val="0"/>
              </a:spcAft>
              <a:buSzPct val="100000"/>
              <a:buChar char="●"/>
            </a:pPr>
            <a:r>
              <a:rPr lang="en"/>
              <a:t>Gratton L. Redesigning Work : How to Transform Your Organization and Make Hybrid Work for Everyone. The MIT Press; 2022.</a:t>
            </a:r>
            <a:endParaRPr/>
          </a:p>
          <a:p>
            <a:pPr indent="-300037" lvl="0" marL="457200" rtl="0" algn="l">
              <a:spcBef>
                <a:spcPts val="0"/>
              </a:spcBef>
              <a:spcAft>
                <a:spcPts val="0"/>
              </a:spcAft>
              <a:buSzPct val="100000"/>
              <a:buChar char="●"/>
            </a:pPr>
            <a:r>
              <a:rPr lang="en"/>
              <a:t>Farque P. The Successful Hybrid Team : What the Best Hybrid Teams Know About Culture That Others Don’t (but Wish They Did). John Wiley &amp; Sons, Incorporated; 2022.</a:t>
            </a:r>
            <a:endParaRPr/>
          </a:p>
          <a:p>
            <a:pPr indent="-300037" lvl="0" marL="457200" rtl="0" algn="l">
              <a:spcBef>
                <a:spcPts val="0"/>
              </a:spcBef>
              <a:spcAft>
                <a:spcPts val="0"/>
              </a:spcAft>
              <a:buSzPct val="100000"/>
              <a:buChar char="●"/>
            </a:pPr>
            <a:r>
              <a:rPr lang="en"/>
              <a:t>Hill A, Hill D. Work from Anywhere : the Essential Guide to Becoming a World-Class Hybrid Team. Wiley; 2021</a:t>
            </a:r>
            <a:r>
              <a:rPr lang="en"/>
              <a:t>.</a:t>
            </a:r>
            <a:endParaRPr/>
          </a:p>
        </p:txBody>
      </p:sp>
      <p:pic>
        <p:nvPicPr>
          <p:cNvPr id="143" name="Google Shape;143;p22"/>
          <p:cNvPicPr preferRelativeResize="0"/>
          <p:nvPr/>
        </p:nvPicPr>
        <p:blipFill>
          <a:blip r:embed="rId7">
            <a:alphaModFix/>
          </a:blip>
          <a:stretch>
            <a:fillRect/>
          </a:stretch>
        </p:blipFill>
        <p:spPr>
          <a:xfrm>
            <a:off x="76100" y="991825"/>
            <a:ext cx="1371600" cy="282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80" name="Google Shape;80;p14"/>
          <p:cNvSpPr txBox="1"/>
          <p:nvPr>
            <p:ph idx="1" type="body"/>
          </p:nvPr>
        </p:nvSpPr>
        <p:spPr>
          <a:xfrm>
            <a:off x="2410100" y="1211350"/>
            <a:ext cx="6321600" cy="3504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WHO</a:t>
            </a:r>
            <a:endParaRPr b="1"/>
          </a:p>
          <a:p>
            <a:pPr indent="-334327" lvl="0" marL="457200" rtl="0" algn="l">
              <a:spcBef>
                <a:spcPts val="1200"/>
              </a:spcBef>
              <a:spcAft>
                <a:spcPts val="0"/>
              </a:spcAft>
              <a:buSzPct val="100000"/>
              <a:buChar char="●"/>
            </a:pPr>
            <a:r>
              <a:rPr lang="en"/>
              <a:t>Myself</a:t>
            </a:r>
            <a:endParaRPr/>
          </a:p>
          <a:p>
            <a:pPr indent="-334327" lvl="0" marL="457200" rtl="0" algn="l">
              <a:spcBef>
                <a:spcPts val="0"/>
              </a:spcBef>
              <a:spcAft>
                <a:spcPts val="0"/>
              </a:spcAft>
              <a:buSzPct val="100000"/>
              <a:buChar char="●"/>
            </a:pPr>
            <a:r>
              <a:rPr lang="en"/>
              <a:t>Catalogers</a:t>
            </a:r>
            <a:endParaRPr/>
          </a:p>
          <a:p>
            <a:pPr indent="0" lvl="0" marL="0" rtl="0" algn="l">
              <a:spcBef>
                <a:spcPts val="1200"/>
              </a:spcBef>
              <a:spcAft>
                <a:spcPts val="0"/>
              </a:spcAft>
              <a:buNone/>
            </a:pPr>
            <a:r>
              <a:rPr b="1" lang="en"/>
              <a:t>WHAT</a:t>
            </a:r>
            <a:endParaRPr b="1"/>
          </a:p>
          <a:p>
            <a:pPr indent="-334327" lvl="0" marL="457200" rtl="0" algn="l">
              <a:spcBef>
                <a:spcPts val="1200"/>
              </a:spcBef>
              <a:spcAft>
                <a:spcPts val="0"/>
              </a:spcAft>
              <a:buSzPct val="100000"/>
              <a:buChar char="●"/>
            </a:pPr>
            <a:r>
              <a:rPr lang="en"/>
              <a:t>Documentation issues</a:t>
            </a:r>
            <a:endParaRPr/>
          </a:p>
          <a:p>
            <a:pPr indent="-334327" lvl="0" marL="457200" rtl="0" algn="l">
              <a:spcBef>
                <a:spcPts val="0"/>
              </a:spcBef>
              <a:spcAft>
                <a:spcPts val="0"/>
              </a:spcAft>
              <a:buSzPct val="100000"/>
              <a:buChar char="●"/>
            </a:pPr>
            <a:r>
              <a:rPr lang="en"/>
              <a:t>Inconsistency in training</a:t>
            </a:r>
            <a:endParaRPr/>
          </a:p>
          <a:p>
            <a:pPr indent="0" lvl="0" marL="0" rtl="0" algn="l">
              <a:spcBef>
                <a:spcPts val="1200"/>
              </a:spcBef>
              <a:spcAft>
                <a:spcPts val="0"/>
              </a:spcAft>
              <a:buNone/>
            </a:pPr>
            <a:r>
              <a:rPr b="1" lang="en"/>
              <a:t>WHERE</a:t>
            </a:r>
            <a:endParaRPr b="1"/>
          </a:p>
          <a:p>
            <a:pPr indent="-334327" lvl="0" marL="457200" rtl="0" algn="l">
              <a:spcBef>
                <a:spcPts val="1200"/>
              </a:spcBef>
              <a:spcAft>
                <a:spcPts val="0"/>
              </a:spcAft>
              <a:buSzPct val="100000"/>
              <a:buChar char="●"/>
            </a:pPr>
            <a:r>
              <a:rPr lang="en"/>
              <a:t>Home</a:t>
            </a:r>
            <a:endParaRPr/>
          </a:p>
          <a:p>
            <a:pPr indent="-334327" lvl="0" marL="457200" rtl="0" algn="l">
              <a:spcBef>
                <a:spcPts val="0"/>
              </a:spcBef>
              <a:spcAft>
                <a:spcPts val="0"/>
              </a:spcAft>
              <a:buSzPct val="100000"/>
              <a:buChar char="●"/>
            </a:pPr>
            <a:r>
              <a:rPr lang="en"/>
              <a:t>Onsite</a:t>
            </a:r>
            <a:endParaRPr/>
          </a:p>
          <a:p>
            <a:pPr indent="-334327" lvl="0" marL="457200" rtl="0" algn="l">
              <a:spcBef>
                <a:spcPts val="0"/>
              </a:spcBef>
              <a:spcAft>
                <a:spcPts val="0"/>
              </a:spcAft>
              <a:buSzPct val="100000"/>
              <a:buChar char="●"/>
            </a:pPr>
            <a:r>
              <a:rPr lang="en"/>
              <a:t>Hybrid</a:t>
            </a:r>
            <a:endParaRPr/>
          </a:p>
        </p:txBody>
      </p:sp>
      <p:pic>
        <p:nvPicPr>
          <p:cNvPr id="81" name="Google Shape;81;p14"/>
          <p:cNvPicPr preferRelativeResize="0"/>
          <p:nvPr/>
        </p:nvPicPr>
        <p:blipFill>
          <a:blip r:embed="rId3">
            <a:alphaModFix/>
          </a:blip>
          <a:stretch>
            <a:fillRect/>
          </a:stretch>
        </p:blipFill>
        <p:spPr>
          <a:xfrm>
            <a:off x="76100" y="991825"/>
            <a:ext cx="1371600" cy="282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85" name="Shape 85"/>
        <p:cNvGrpSpPr/>
        <p:nvPr/>
      </p:nvGrpSpPr>
      <p:grpSpPr>
        <a:xfrm>
          <a:off x="0" y="0"/>
          <a:ext cx="0" cy="0"/>
          <a:chOff x="0" y="0"/>
          <a:chExt cx="0" cy="0"/>
        </a:xfrm>
      </p:grpSpPr>
      <p:sp>
        <p:nvSpPr>
          <p:cNvPr id="86" name="Google Shape;86;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consequences</a:t>
            </a:r>
            <a:endParaRPr/>
          </a:p>
        </p:txBody>
      </p:sp>
      <p:sp>
        <p:nvSpPr>
          <p:cNvPr id="87" name="Google Shape;87;p15"/>
          <p:cNvSpPr txBox="1"/>
          <p:nvPr>
            <p:ph idx="1" type="body"/>
          </p:nvPr>
        </p:nvSpPr>
        <p:spPr>
          <a:xfrm>
            <a:off x="2410100" y="1211350"/>
            <a:ext cx="6321600" cy="350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WHO</a:t>
            </a:r>
            <a:endParaRPr b="1"/>
          </a:p>
          <a:p>
            <a:pPr indent="-342900" lvl="0" marL="457200" rtl="0" algn="l">
              <a:spcBef>
                <a:spcPts val="1200"/>
              </a:spcBef>
              <a:spcAft>
                <a:spcPts val="0"/>
              </a:spcAft>
              <a:buSzPts val="1800"/>
              <a:buChar char="●"/>
            </a:pPr>
            <a:r>
              <a:rPr lang="en"/>
              <a:t>Catalogers have been taught what to do by various people over the years</a:t>
            </a:r>
            <a:endParaRPr/>
          </a:p>
          <a:p>
            <a:pPr indent="0" lvl="0" marL="0" rtl="0" algn="l">
              <a:spcBef>
                <a:spcPts val="1200"/>
              </a:spcBef>
              <a:spcAft>
                <a:spcPts val="0"/>
              </a:spcAft>
              <a:buNone/>
            </a:pPr>
            <a:r>
              <a:rPr b="1" lang="en"/>
              <a:t>WHAT</a:t>
            </a:r>
            <a:endParaRPr b="1"/>
          </a:p>
          <a:p>
            <a:pPr indent="-342900" lvl="0" marL="457200" rtl="0" algn="l">
              <a:spcBef>
                <a:spcPts val="1200"/>
              </a:spcBef>
              <a:spcAft>
                <a:spcPts val="0"/>
              </a:spcAft>
              <a:buSzPts val="1800"/>
              <a:buChar char="●"/>
            </a:pPr>
            <a:r>
              <a:rPr lang="en"/>
              <a:t>Workflows are from first iterations of Alma</a:t>
            </a:r>
            <a:endParaRPr/>
          </a:p>
          <a:p>
            <a:pPr indent="-342900" lvl="0" marL="457200" rtl="0" algn="l">
              <a:spcBef>
                <a:spcPts val="0"/>
              </a:spcBef>
              <a:spcAft>
                <a:spcPts val="0"/>
              </a:spcAft>
              <a:buSzPts val="1800"/>
              <a:buChar char="●"/>
            </a:pPr>
            <a:r>
              <a:rPr lang="en"/>
              <a:t>Standardized projects, but:</a:t>
            </a:r>
            <a:endParaRPr/>
          </a:p>
          <a:p>
            <a:pPr indent="-317500" lvl="1" marL="914400" rtl="0" algn="l">
              <a:spcBef>
                <a:spcPts val="0"/>
              </a:spcBef>
              <a:spcAft>
                <a:spcPts val="0"/>
              </a:spcAft>
              <a:buSzPts val="1400"/>
              <a:buChar char="○"/>
            </a:pPr>
            <a:r>
              <a:rPr lang="en"/>
              <a:t>Individualized fixes</a:t>
            </a:r>
            <a:endParaRPr/>
          </a:p>
          <a:p>
            <a:pPr indent="-317500" lvl="1" marL="914400" rtl="0" algn="l">
              <a:spcBef>
                <a:spcPts val="0"/>
              </a:spcBef>
              <a:spcAft>
                <a:spcPts val="0"/>
              </a:spcAft>
              <a:buSzPts val="1400"/>
              <a:buChar char="○"/>
            </a:pPr>
            <a:r>
              <a:rPr lang="en"/>
              <a:t>Harder to ask clarifying questions in a hybrid environment</a:t>
            </a:r>
            <a:endParaRPr/>
          </a:p>
        </p:txBody>
      </p:sp>
      <p:pic>
        <p:nvPicPr>
          <p:cNvPr id="88" name="Google Shape;88;p15"/>
          <p:cNvPicPr preferRelativeResize="0"/>
          <p:nvPr/>
        </p:nvPicPr>
        <p:blipFill>
          <a:blip r:embed="rId3">
            <a:alphaModFix/>
          </a:blip>
          <a:stretch>
            <a:fillRect/>
          </a:stretch>
        </p:blipFill>
        <p:spPr>
          <a:xfrm>
            <a:off x="584025" y="4448163"/>
            <a:ext cx="8220075" cy="69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A solution</a:t>
            </a:r>
            <a:endParaRPr/>
          </a:p>
        </p:txBody>
      </p:sp>
      <p:sp>
        <p:nvSpPr>
          <p:cNvPr id="94" name="Google Shape;94;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r>
              <a:rPr b="1" lang="en"/>
              <a:t>WHAT</a:t>
            </a:r>
            <a:r>
              <a:rPr lang="en"/>
              <a:t>: New intranet page</a:t>
            </a:r>
            <a:endParaRPr/>
          </a:p>
        </p:txBody>
      </p:sp>
      <p:pic>
        <p:nvPicPr>
          <p:cNvPr id="95" name="Google Shape;95;p16"/>
          <p:cNvPicPr preferRelativeResize="0"/>
          <p:nvPr/>
        </p:nvPicPr>
        <p:blipFill>
          <a:blip r:embed="rId3">
            <a:alphaModFix/>
          </a:blip>
          <a:stretch>
            <a:fillRect/>
          </a:stretch>
        </p:blipFill>
        <p:spPr>
          <a:xfrm>
            <a:off x="0" y="0"/>
            <a:ext cx="2770435" cy="5143501"/>
          </a:xfrm>
          <a:prstGeom prst="rect">
            <a:avLst/>
          </a:prstGeom>
          <a:noFill/>
          <a:ln>
            <a:noFill/>
          </a:ln>
        </p:spPr>
      </p:pic>
      <p:pic>
        <p:nvPicPr>
          <p:cNvPr id="96" name="Google Shape;96;p16"/>
          <p:cNvPicPr preferRelativeResize="0"/>
          <p:nvPr/>
        </p:nvPicPr>
        <p:blipFill>
          <a:blip r:embed="rId4">
            <a:alphaModFix/>
          </a:blip>
          <a:stretch>
            <a:fillRect/>
          </a:stretch>
        </p:blipFill>
        <p:spPr>
          <a:xfrm>
            <a:off x="3263400" y="2180675"/>
            <a:ext cx="2209625" cy="2962824"/>
          </a:xfrm>
          <a:prstGeom prst="rect">
            <a:avLst/>
          </a:prstGeom>
          <a:noFill/>
          <a:ln>
            <a:noFill/>
          </a:ln>
        </p:spPr>
      </p:pic>
      <p:pic>
        <p:nvPicPr>
          <p:cNvPr id="97" name="Google Shape;97;p16"/>
          <p:cNvPicPr preferRelativeResize="0"/>
          <p:nvPr/>
        </p:nvPicPr>
        <p:blipFill>
          <a:blip r:embed="rId5">
            <a:alphaModFix/>
          </a:blip>
          <a:stretch>
            <a:fillRect/>
          </a:stretch>
        </p:blipFill>
        <p:spPr>
          <a:xfrm>
            <a:off x="5904042" y="0"/>
            <a:ext cx="2048466" cy="5143499"/>
          </a:xfrm>
          <a:prstGeom prst="rect">
            <a:avLst/>
          </a:prstGeom>
          <a:noFill/>
          <a:ln>
            <a:noFill/>
          </a:ln>
        </p:spPr>
      </p:pic>
      <p:sp>
        <p:nvSpPr>
          <p:cNvPr id="98" name="Google Shape;98;p16"/>
          <p:cNvSpPr/>
          <p:nvPr/>
        </p:nvSpPr>
        <p:spPr>
          <a:xfrm>
            <a:off x="1391325" y="2753075"/>
            <a:ext cx="444000" cy="963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3319900" y="4982600"/>
            <a:ext cx="1446300" cy="1608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 name="Google Shape;100;p16"/>
          <p:cNvCxnSpPr>
            <a:stCxn id="98" idx="3"/>
            <a:endCxn id="99" idx="1"/>
          </p:cNvCxnSpPr>
          <p:nvPr/>
        </p:nvCxnSpPr>
        <p:spPr>
          <a:xfrm>
            <a:off x="1835325" y="2801225"/>
            <a:ext cx="1484700" cy="2261700"/>
          </a:xfrm>
          <a:prstGeom prst="straightConnector1">
            <a:avLst/>
          </a:prstGeom>
          <a:noFill/>
          <a:ln cap="flat" cmpd="sng" w="9525">
            <a:solidFill>
              <a:schemeClr val="dk1"/>
            </a:solidFill>
            <a:prstDash val="solid"/>
            <a:round/>
            <a:headEnd len="med" w="med" type="none"/>
            <a:tailEnd len="med" w="med" type="triangle"/>
          </a:ln>
        </p:spPr>
      </p:cxnSp>
      <p:cxnSp>
        <p:nvCxnSpPr>
          <p:cNvPr id="101" name="Google Shape;101;p16"/>
          <p:cNvCxnSpPr>
            <a:stCxn id="99" idx="3"/>
            <a:endCxn id="97" idx="1"/>
          </p:cNvCxnSpPr>
          <p:nvPr/>
        </p:nvCxnSpPr>
        <p:spPr>
          <a:xfrm flipH="1" rot="10800000">
            <a:off x="4766200" y="2571800"/>
            <a:ext cx="1137900" cy="24912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105" name="Shape 105"/>
        <p:cNvGrpSpPr/>
        <p:nvPr/>
      </p:nvGrpSpPr>
      <p:grpSpPr>
        <a:xfrm>
          <a:off x="0" y="0"/>
          <a:ext cx="0" cy="0"/>
          <a:chOff x="0" y="0"/>
          <a:chExt cx="0" cy="0"/>
        </a:xfrm>
      </p:grpSpPr>
      <p:sp>
        <p:nvSpPr>
          <p:cNvPr id="106" name="Google Shape;106;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solutions</a:t>
            </a:r>
            <a:endParaRPr/>
          </a:p>
        </p:txBody>
      </p:sp>
      <p:sp>
        <p:nvSpPr>
          <p:cNvPr id="107" name="Google Shape;107;p17"/>
          <p:cNvSpPr txBox="1"/>
          <p:nvPr>
            <p:ph idx="1" type="body"/>
          </p:nvPr>
        </p:nvSpPr>
        <p:spPr>
          <a:xfrm>
            <a:off x="2410100" y="1211350"/>
            <a:ext cx="6321600" cy="3489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WHO</a:t>
            </a:r>
            <a:endParaRPr b="1"/>
          </a:p>
          <a:p>
            <a:pPr indent="-334327" lvl="0" marL="457200" rtl="0" algn="l">
              <a:spcBef>
                <a:spcPts val="1200"/>
              </a:spcBef>
              <a:spcAft>
                <a:spcPts val="0"/>
              </a:spcAft>
              <a:buSzPct val="100000"/>
              <a:buChar char="●"/>
            </a:pPr>
            <a:r>
              <a:rPr lang="en"/>
              <a:t>All catalogers</a:t>
            </a:r>
            <a:endParaRPr/>
          </a:p>
          <a:p>
            <a:pPr indent="0" lvl="0" marL="0" rtl="0" algn="l">
              <a:spcBef>
                <a:spcPts val="1200"/>
              </a:spcBef>
              <a:spcAft>
                <a:spcPts val="0"/>
              </a:spcAft>
              <a:buNone/>
            </a:pPr>
            <a:r>
              <a:rPr b="1" lang="en"/>
              <a:t>WHAT</a:t>
            </a:r>
            <a:endParaRPr b="1"/>
          </a:p>
          <a:p>
            <a:pPr indent="-334327" lvl="0" marL="457200" rtl="0" algn="l">
              <a:spcBef>
                <a:spcPts val="1200"/>
              </a:spcBef>
              <a:spcAft>
                <a:spcPts val="0"/>
              </a:spcAft>
              <a:buSzPct val="100000"/>
              <a:buChar char="●"/>
            </a:pPr>
            <a:r>
              <a:rPr lang="en"/>
              <a:t>Individual meetings to learn work styles</a:t>
            </a:r>
            <a:endParaRPr/>
          </a:p>
          <a:p>
            <a:pPr indent="-334327" lvl="0" marL="457200" rtl="0" algn="l">
              <a:spcBef>
                <a:spcPts val="0"/>
              </a:spcBef>
              <a:spcAft>
                <a:spcPts val="0"/>
              </a:spcAft>
              <a:buSzPct val="100000"/>
              <a:buChar char="●"/>
            </a:pPr>
            <a:r>
              <a:rPr lang="en"/>
              <a:t>Biweekly cataloging meetings</a:t>
            </a:r>
            <a:endParaRPr/>
          </a:p>
          <a:p>
            <a:pPr indent="-310832" lvl="1" marL="914400" rtl="0" algn="l">
              <a:spcBef>
                <a:spcPts val="0"/>
              </a:spcBef>
              <a:spcAft>
                <a:spcPts val="0"/>
              </a:spcAft>
              <a:buSzPct val="100000"/>
              <a:buChar char="○"/>
            </a:pPr>
            <a:r>
              <a:rPr lang="en"/>
              <a:t>Restructuring existing meeting type</a:t>
            </a:r>
            <a:endParaRPr/>
          </a:p>
          <a:p>
            <a:pPr indent="-310832" lvl="1" marL="914400" rtl="0" algn="l">
              <a:spcBef>
                <a:spcPts val="0"/>
              </a:spcBef>
              <a:spcAft>
                <a:spcPts val="0"/>
              </a:spcAft>
              <a:buSzPct val="100000"/>
              <a:buChar char="○"/>
            </a:pPr>
            <a:r>
              <a:rPr lang="en"/>
              <a:t>Review projects and ways to approach them</a:t>
            </a:r>
            <a:endParaRPr/>
          </a:p>
          <a:p>
            <a:pPr indent="-310832" lvl="1" marL="914400" rtl="0" algn="l">
              <a:spcBef>
                <a:spcPts val="0"/>
              </a:spcBef>
              <a:spcAft>
                <a:spcPts val="0"/>
              </a:spcAft>
              <a:buSzPct val="100000"/>
              <a:buChar char="○"/>
            </a:pPr>
            <a:r>
              <a:rPr lang="en"/>
              <a:t>Address workflow/documentation issues</a:t>
            </a:r>
            <a:endParaRPr/>
          </a:p>
          <a:p>
            <a:pPr indent="0" lvl="0" marL="0" rtl="0" algn="l">
              <a:spcBef>
                <a:spcPts val="1200"/>
              </a:spcBef>
              <a:spcAft>
                <a:spcPts val="0"/>
              </a:spcAft>
              <a:buNone/>
            </a:pPr>
            <a:r>
              <a:rPr b="1" lang="en"/>
              <a:t>WHERE</a:t>
            </a:r>
            <a:endParaRPr b="1"/>
          </a:p>
          <a:p>
            <a:pPr indent="-334327" lvl="0" marL="457200" rtl="0" algn="l">
              <a:spcBef>
                <a:spcPts val="1200"/>
              </a:spcBef>
              <a:spcAft>
                <a:spcPts val="0"/>
              </a:spcAft>
              <a:buSzPct val="100000"/>
              <a:buChar char="●"/>
            </a:pPr>
            <a:r>
              <a:rPr lang="en"/>
              <a:t>Zoom</a:t>
            </a:r>
            <a:endParaRPr/>
          </a:p>
          <a:p>
            <a:pPr indent="-334327" lvl="0" marL="457200" rtl="0" algn="l">
              <a:spcBef>
                <a:spcPts val="0"/>
              </a:spcBef>
              <a:spcAft>
                <a:spcPts val="0"/>
              </a:spcAft>
              <a:buSzPct val="100000"/>
              <a:buChar char="●"/>
            </a:pPr>
            <a:r>
              <a:rPr lang="en"/>
              <a:t>In person</a:t>
            </a:r>
            <a:endParaRPr/>
          </a:p>
        </p:txBody>
      </p:sp>
      <p:pic>
        <p:nvPicPr>
          <p:cNvPr id="108" name="Google Shape;108;p17"/>
          <p:cNvPicPr preferRelativeResize="0"/>
          <p:nvPr/>
        </p:nvPicPr>
        <p:blipFill>
          <a:blip r:embed="rId3">
            <a:alphaModFix/>
          </a:blip>
          <a:stretch>
            <a:fillRect/>
          </a:stretch>
        </p:blipFill>
        <p:spPr>
          <a:xfrm>
            <a:off x="76100" y="991825"/>
            <a:ext cx="1371600" cy="282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112" name="Shape 112"/>
        <p:cNvGrpSpPr/>
        <p:nvPr/>
      </p:nvGrpSpPr>
      <p:grpSpPr>
        <a:xfrm>
          <a:off x="0" y="0"/>
          <a:ext cx="0" cy="0"/>
          <a:chOff x="0" y="0"/>
          <a:chExt cx="0" cy="0"/>
        </a:xfrm>
      </p:grpSpPr>
      <p:sp>
        <p:nvSpPr>
          <p:cNvPr id="113" name="Google Shape;113;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 more solutions</a:t>
            </a:r>
            <a:endParaRPr/>
          </a:p>
        </p:txBody>
      </p:sp>
      <p:sp>
        <p:nvSpPr>
          <p:cNvPr id="114" name="Google Shape;114;p18"/>
          <p:cNvSpPr txBox="1"/>
          <p:nvPr>
            <p:ph idx="1" type="body"/>
          </p:nvPr>
        </p:nvSpPr>
        <p:spPr>
          <a:xfrm>
            <a:off x="2410100" y="1211350"/>
            <a:ext cx="6321600" cy="338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WHO</a:t>
            </a:r>
            <a:endParaRPr b="1"/>
          </a:p>
          <a:p>
            <a:pPr indent="-342900" lvl="0" marL="457200" rtl="0" algn="l">
              <a:spcBef>
                <a:spcPts val="1200"/>
              </a:spcBef>
              <a:spcAft>
                <a:spcPts val="0"/>
              </a:spcAft>
              <a:buSzPts val="1800"/>
              <a:buChar char="●"/>
            </a:pPr>
            <a:r>
              <a:rPr lang="en"/>
              <a:t>Copy catalogers, faculty catalogers, supervisor, all separately</a:t>
            </a:r>
            <a:endParaRPr/>
          </a:p>
          <a:p>
            <a:pPr indent="0" lvl="0" marL="0" rtl="0" algn="l">
              <a:spcBef>
                <a:spcPts val="1200"/>
              </a:spcBef>
              <a:spcAft>
                <a:spcPts val="0"/>
              </a:spcAft>
              <a:buNone/>
            </a:pPr>
            <a:r>
              <a:rPr b="1" lang="en"/>
              <a:t>WHAT/WHERE</a:t>
            </a:r>
            <a:endParaRPr b="1"/>
          </a:p>
          <a:p>
            <a:pPr indent="-342900" lvl="0" marL="457200" rtl="0" algn="l">
              <a:spcBef>
                <a:spcPts val="1200"/>
              </a:spcBef>
              <a:spcAft>
                <a:spcPts val="0"/>
              </a:spcAft>
              <a:buSzPts val="1800"/>
              <a:buChar char="●"/>
            </a:pPr>
            <a:r>
              <a:rPr lang="en"/>
              <a:t>Documentation (on the fly)</a:t>
            </a:r>
            <a:endParaRPr/>
          </a:p>
          <a:p>
            <a:pPr indent="-317500" lvl="1" marL="914400" rtl="0" algn="l">
              <a:spcBef>
                <a:spcPts val="0"/>
              </a:spcBef>
              <a:spcAft>
                <a:spcPts val="0"/>
              </a:spcAft>
              <a:buSzPts val="1400"/>
              <a:buChar char="○"/>
            </a:pPr>
            <a:r>
              <a:rPr lang="en"/>
              <a:t>On the intranet and google shared drive</a:t>
            </a:r>
            <a:endParaRPr/>
          </a:p>
          <a:p>
            <a:pPr indent="-342900" lvl="0" marL="457200" rtl="0" algn="l">
              <a:spcBef>
                <a:spcPts val="0"/>
              </a:spcBef>
              <a:spcAft>
                <a:spcPts val="0"/>
              </a:spcAft>
              <a:buSzPts val="1800"/>
              <a:buChar char="●"/>
            </a:pPr>
            <a:r>
              <a:rPr lang="en"/>
              <a:t>Over-Communication</a:t>
            </a:r>
            <a:endParaRPr/>
          </a:p>
          <a:p>
            <a:pPr indent="-317500" lvl="1" marL="914400" rtl="0" algn="l">
              <a:spcBef>
                <a:spcPts val="0"/>
              </a:spcBef>
              <a:spcAft>
                <a:spcPts val="0"/>
              </a:spcAft>
              <a:buSzPts val="1400"/>
              <a:buChar char="○"/>
            </a:pPr>
            <a:r>
              <a:rPr lang="en"/>
              <a:t>Meet with people in structured and unstructured ways</a:t>
            </a:r>
            <a:endParaRPr/>
          </a:p>
          <a:p>
            <a:pPr indent="-317500" lvl="1" marL="914400" rtl="0" algn="l">
              <a:spcBef>
                <a:spcPts val="0"/>
              </a:spcBef>
              <a:spcAft>
                <a:spcPts val="0"/>
              </a:spcAft>
              <a:buSzPts val="1400"/>
              <a:buChar char="○"/>
            </a:pPr>
            <a:r>
              <a:rPr lang="en"/>
              <a:t>Double check  understandings of the situation with others</a:t>
            </a:r>
            <a:endParaRPr/>
          </a:p>
          <a:p>
            <a:pPr indent="-342900" lvl="0" marL="457200" rtl="0" algn="l">
              <a:spcBef>
                <a:spcPts val="0"/>
              </a:spcBef>
              <a:spcAft>
                <a:spcPts val="0"/>
              </a:spcAft>
              <a:buSzPts val="1800"/>
              <a:buChar char="●"/>
            </a:pPr>
            <a:r>
              <a:rPr lang="en"/>
              <a:t>Re-shuffle and individualize wfh projects</a:t>
            </a:r>
            <a:endParaRPr/>
          </a:p>
        </p:txBody>
      </p:sp>
      <p:pic>
        <p:nvPicPr>
          <p:cNvPr id="115" name="Google Shape;115;p18"/>
          <p:cNvPicPr preferRelativeResize="0"/>
          <p:nvPr/>
        </p:nvPicPr>
        <p:blipFill>
          <a:blip r:embed="rId3">
            <a:alphaModFix/>
          </a:blip>
          <a:stretch>
            <a:fillRect/>
          </a:stretch>
        </p:blipFill>
        <p:spPr>
          <a:xfrm>
            <a:off x="76100" y="991825"/>
            <a:ext cx="1371600" cy="282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119" name="Shape 119"/>
        <p:cNvGrpSpPr/>
        <p:nvPr/>
      </p:nvGrpSpPr>
      <p:grpSpPr>
        <a:xfrm>
          <a:off x="0" y="0"/>
          <a:ext cx="0" cy="0"/>
          <a:chOff x="0" y="0"/>
          <a:chExt cx="0" cy="0"/>
        </a:xfrm>
      </p:grpSpPr>
      <p:sp>
        <p:nvSpPr>
          <p:cNvPr id="120" name="Google Shape;120;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Working with other departments</a:t>
            </a:r>
            <a:endParaRPr/>
          </a:p>
        </p:txBody>
      </p:sp>
      <p:sp>
        <p:nvSpPr>
          <p:cNvPr id="121" name="Google Shape;121;p19"/>
          <p:cNvSpPr txBox="1"/>
          <p:nvPr>
            <p:ph idx="1" type="body"/>
          </p:nvPr>
        </p:nvSpPr>
        <p:spPr>
          <a:xfrm>
            <a:off x="2410100" y="1211350"/>
            <a:ext cx="6321600" cy="338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WHO</a:t>
            </a:r>
            <a:endParaRPr b="1"/>
          </a:p>
          <a:p>
            <a:pPr indent="-342900" lvl="0" marL="457200" rtl="0" algn="l">
              <a:spcBef>
                <a:spcPts val="1200"/>
              </a:spcBef>
              <a:spcAft>
                <a:spcPts val="0"/>
              </a:spcAft>
              <a:buSzPts val="1800"/>
              <a:buChar char="●"/>
            </a:pPr>
            <a:r>
              <a:rPr lang="en"/>
              <a:t>RAMS members and other departments</a:t>
            </a:r>
            <a:endParaRPr/>
          </a:p>
          <a:p>
            <a:pPr indent="0" lvl="0" marL="0" rtl="0" algn="l">
              <a:spcBef>
                <a:spcPts val="1200"/>
              </a:spcBef>
              <a:spcAft>
                <a:spcPts val="0"/>
              </a:spcAft>
              <a:buNone/>
            </a:pPr>
            <a:r>
              <a:rPr b="1" lang="en"/>
              <a:t>WHAT/WHERE</a:t>
            </a:r>
            <a:endParaRPr b="1"/>
          </a:p>
          <a:p>
            <a:pPr indent="-342900" lvl="0" marL="457200" rtl="0" algn="l">
              <a:spcBef>
                <a:spcPts val="1200"/>
              </a:spcBef>
              <a:spcAft>
                <a:spcPts val="0"/>
              </a:spcAft>
              <a:buSzPts val="1800"/>
              <a:buChar char="●"/>
            </a:pPr>
            <a:r>
              <a:rPr lang="en"/>
              <a:t>Virtual and in person trainings</a:t>
            </a:r>
            <a:endParaRPr/>
          </a:p>
          <a:p>
            <a:pPr indent="-317500" lvl="1" marL="914400" rtl="0" algn="l">
              <a:spcBef>
                <a:spcPts val="0"/>
              </a:spcBef>
              <a:spcAft>
                <a:spcPts val="0"/>
              </a:spcAft>
              <a:buSzPts val="1400"/>
              <a:buChar char="○"/>
            </a:pPr>
            <a:r>
              <a:rPr lang="en"/>
              <a:t>Good communication between departments is very important</a:t>
            </a:r>
            <a:endParaRPr/>
          </a:p>
          <a:p>
            <a:pPr indent="-342900" lvl="0" marL="457200" rtl="0" algn="l">
              <a:spcBef>
                <a:spcPts val="0"/>
              </a:spcBef>
              <a:spcAft>
                <a:spcPts val="0"/>
              </a:spcAft>
              <a:buSzPts val="1800"/>
              <a:buChar char="●"/>
            </a:pPr>
            <a:r>
              <a:rPr lang="en"/>
              <a:t>Cataloging course</a:t>
            </a:r>
            <a:endParaRPr sz="1800"/>
          </a:p>
          <a:p>
            <a:pPr indent="-317500" lvl="1" marL="914400" rtl="0" algn="l">
              <a:spcBef>
                <a:spcPts val="0"/>
              </a:spcBef>
              <a:spcAft>
                <a:spcPts val="0"/>
              </a:spcAft>
              <a:buSzPts val="1400"/>
              <a:buChar char="○"/>
            </a:pPr>
            <a:r>
              <a:rPr lang="en"/>
              <a:t>Going to be in person as attendance allows</a:t>
            </a:r>
            <a:endParaRPr/>
          </a:p>
          <a:p>
            <a:pPr indent="0" lvl="0" marL="0" rtl="0" algn="l">
              <a:spcBef>
                <a:spcPts val="1200"/>
              </a:spcBef>
              <a:spcAft>
                <a:spcPts val="1200"/>
              </a:spcAft>
              <a:buNone/>
            </a:pPr>
            <a:r>
              <a:t/>
            </a:r>
            <a:endParaRPr/>
          </a:p>
        </p:txBody>
      </p:sp>
      <p:pic>
        <p:nvPicPr>
          <p:cNvPr id="122" name="Google Shape;122;p19"/>
          <p:cNvPicPr preferRelativeResize="0"/>
          <p:nvPr/>
        </p:nvPicPr>
        <p:blipFill>
          <a:blip r:embed="rId3">
            <a:alphaModFix/>
          </a:blip>
          <a:stretch>
            <a:fillRect/>
          </a:stretch>
        </p:blipFill>
        <p:spPr>
          <a:xfrm>
            <a:off x="76100" y="991825"/>
            <a:ext cx="1371600" cy="282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Working with other departments</a:t>
            </a:r>
            <a:endParaRPr/>
          </a:p>
        </p:txBody>
      </p:sp>
      <p:sp>
        <p:nvSpPr>
          <p:cNvPr id="128" name="Google Shape;128;p20"/>
          <p:cNvSpPr txBox="1"/>
          <p:nvPr>
            <p:ph idx="1" type="body"/>
          </p:nvPr>
        </p:nvSpPr>
        <p:spPr>
          <a:xfrm>
            <a:off x="2410100" y="1282050"/>
            <a:ext cx="6321600" cy="34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WHO</a:t>
            </a:r>
            <a:endParaRPr b="1"/>
          </a:p>
          <a:p>
            <a:pPr indent="-342900" lvl="0" marL="457200" rtl="0" algn="l">
              <a:spcBef>
                <a:spcPts val="1200"/>
              </a:spcBef>
              <a:spcAft>
                <a:spcPts val="0"/>
              </a:spcAft>
              <a:buSzPts val="1800"/>
              <a:buChar char="●"/>
            </a:pPr>
            <a:r>
              <a:rPr lang="en"/>
              <a:t>Other departments</a:t>
            </a:r>
            <a:endParaRPr/>
          </a:p>
          <a:p>
            <a:pPr indent="0" lvl="0" marL="0" rtl="0" algn="l">
              <a:spcBef>
                <a:spcPts val="1200"/>
              </a:spcBef>
              <a:spcAft>
                <a:spcPts val="0"/>
              </a:spcAft>
              <a:buNone/>
            </a:pPr>
            <a:r>
              <a:rPr b="1" lang="en"/>
              <a:t>WHAT/WHERE</a:t>
            </a:r>
            <a:endParaRPr b="1"/>
          </a:p>
          <a:p>
            <a:pPr indent="-342900" lvl="0" marL="457200" rtl="0" algn="l">
              <a:spcBef>
                <a:spcPts val="1200"/>
              </a:spcBef>
              <a:spcAft>
                <a:spcPts val="0"/>
              </a:spcAft>
              <a:buSzPts val="1800"/>
              <a:buChar char="●"/>
            </a:pPr>
            <a:r>
              <a:rPr lang="en"/>
              <a:t>Develop workflows using in person meetings </a:t>
            </a:r>
            <a:endParaRPr/>
          </a:p>
          <a:p>
            <a:pPr indent="-317500" lvl="1" marL="914400" rtl="0" algn="l">
              <a:spcBef>
                <a:spcPts val="0"/>
              </a:spcBef>
              <a:spcAft>
                <a:spcPts val="0"/>
              </a:spcAft>
              <a:buSzPts val="1400"/>
              <a:buChar char="○"/>
            </a:pPr>
            <a:r>
              <a:rPr lang="en"/>
              <a:t>Then communicate with catalogers virtually</a:t>
            </a:r>
            <a:endParaRPr/>
          </a:p>
          <a:p>
            <a:pPr indent="-342900" lvl="0" marL="457200" rtl="0" algn="l">
              <a:spcBef>
                <a:spcPts val="0"/>
              </a:spcBef>
              <a:spcAft>
                <a:spcPts val="0"/>
              </a:spcAft>
              <a:buSzPts val="1800"/>
              <a:buChar char="●"/>
            </a:pPr>
            <a:r>
              <a:rPr lang="en"/>
              <a:t>Creating working/project groups</a:t>
            </a:r>
            <a:endParaRPr/>
          </a:p>
          <a:p>
            <a:pPr indent="-317500" lvl="1" marL="914400" rtl="0" algn="l">
              <a:spcBef>
                <a:spcPts val="0"/>
              </a:spcBef>
              <a:spcAft>
                <a:spcPts val="0"/>
              </a:spcAft>
              <a:buSzPts val="1400"/>
              <a:buChar char="○"/>
            </a:pPr>
            <a:r>
              <a:rPr lang="en"/>
              <a:t>Try to choose people with the best background for the task, but also consider </a:t>
            </a:r>
            <a:r>
              <a:rPr lang="en" u="sng"/>
              <a:t>how often they are on site</a:t>
            </a:r>
            <a:endParaRPr u="sng"/>
          </a:p>
        </p:txBody>
      </p:sp>
      <p:pic>
        <p:nvPicPr>
          <p:cNvPr id="129" name="Google Shape;129;p20"/>
          <p:cNvPicPr preferRelativeResize="0"/>
          <p:nvPr/>
        </p:nvPicPr>
        <p:blipFill>
          <a:blip r:embed="rId3">
            <a:alphaModFix/>
          </a:blip>
          <a:stretch>
            <a:fillRect/>
          </a:stretch>
        </p:blipFill>
        <p:spPr>
          <a:xfrm>
            <a:off x="76100" y="991825"/>
            <a:ext cx="1371600" cy="282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300"/>
        </a:solidFill>
      </p:bgPr>
    </p:bg>
    <p:spTree>
      <p:nvGrpSpPr>
        <p:cNvPr id="133" name="Shape 133"/>
        <p:cNvGrpSpPr/>
        <p:nvPr/>
      </p:nvGrpSpPr>
      <p:grpSpPr>
        <a:xfrm>
          <a:off x="0" y="0"/>
          <a:ext cx="0" cy="0"/>
          <a:chOff x="0" y="0"/>
          <a:chExt cx="0" cy="0"/>
        </a:xfrm>
      </p:grpSpPr>
      <p:sp>
        <p:nvSpPr>
          <p:cNvPr id="134" name="Google Shape;134;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Looking forward</a:t>
            </a:r>
            <a:endParaRPr/>
          </a:p>
        </p:txBody>
      </p:sp>
      <p:sp>
        <p:nvSpPr>
          <p:cNvPr id="135" name="Google Shape;135;p21"/>
          <p:cNvSpPr txBox="1"/>
          <p:nvPr>
            <p:ph idx="1" type="body"/>
          </p:nvPr>
        </p:nvSpPr>
        <p:spPr>
          <a:xfrm>
            <a:off x="2410100" y="1211350"/>
            <a:ext cx="6321600" cy="3550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WHO</a:t>
            </a:r>
            <a:endParaRPr b="1"/>
          </a:p>
          <a:p>
            <a:pPr indent="-334327" lvl="0" marL="457200" rtl="0" algn="l">
              <a:spcBef>
                <a:spcPts val="1200"/>
              </a:spcBef>
              <a:spcAft>
                <a:spcPts val="0"/>
              </a:spcAft>
              <a:buSzPct val="100000"/>
              <a:buChar char="●"/>
            </a:pPr>
            <a:r>
              <a:rPr lang="en"/>
              <a:t>All catalogers</a:t>
            </a:r>
            <a:endParaRPr/>
          </a:p>
          <a:p>
            <a:pPr indent="0" lvl="0" marL="0" rtl="0" algn="l">
              <a:spcBef>
                <a:spcPts val="1200"/>
              </a:spcBef>
              <a:spcAft>
                <a:spcPts val="0"/>
              </a:spcAft>
              <a:buNone/>
            </a:pPr>
            <a:r>
              <a:rPr b="1" lang="en"/>
              <a:t>WHAT</a:t>
            </a:r>
            <a:endParaRPr b="1"/>
          </a:p>
          <a:p>
            <a:pPr indent="-334327" lvl="0" marL="457200" rtl="0" algn="l">
              <a:spcBef>
                <a:spcPts val="1200"/>
              </a:spcBef>
              <a:spcAft>
                <a:spcPts val="0"/>
              </a:spcAft>
              <a:buSzPct val="100000"/>
              <a:buChar char="●"/>
            </a:pPr>
            <a:r>
              <a:rPr lang="en"/>
              <a:t>Delegating documentation</a:t>
            </a:r>
            <a:endParaRPr/>
          </a:p>
          <a:p>
            <a:pPr indent="-334327" lvl="0" marL="457200" rtl="0" algn="l">
              <a:spcBef>
                <a:spcPts val="0"/>
              </a:spcBef>
              <a:spcAft>
                <a:spcPts val="0"/>
              </a:spcAft>
              <a:buSzPct val="100000"/>
              <a:buChar char="●"/>
            </a:pPr>
            <a:r>
              <a:rPr lang="en"/>
              <a:t>Group email address</a:t>
            </a:r>
            <a:endParaRPr/>
          </a:p>
          <a:p>
            <a:pPr indent="-334327" lvl="0" marL="457200" rtl="0" algn="l">
              <a:spcBef>
                <a:spcPts val="0"/>
              </a:spcBef>
              <a:spcAft>
                <a:spcPts val="0"/>
              </a:spcAft>
              <a:buSzPct val="100000"/>
              <a:buChar char="●"/>
            </a:pPr>
            <a:r>
              <a:rPr lang="en"/>
              <a:t>Virtual interdepartmental working meetings </a:t>
            </a:r>
            <a:endParaRPr/>
          </a:p>
          <a:p>
            <a:pPr indent="-334327" lvl="0" marL="457200" rtl="0" algn="l">
              <a:spcBef>
                <a:spcPts val="0"/>
              </a:spcBef>
              <a:spcAft>
                <a:spcPts val="0"/>
              </a:spcAft>
              <a:buSzPct val="100000"/>
              <a:buChar char="●"/>
            </a:pPr>
            <a:r>
              <a:rPr lang="en"/>
              <a:t>Individualizing projects for clearer communication and more agency</a:t>
            </a:r>
            <a:endParaRPr/>
          </a:p>
          <a:p>
            <a:pPr indent="0" lvl="0" marL="0" rtl="0" algn="l">
              <a:spcBef>
                <a:spcPts val="1200"/>
              </a:spcBef>
              <a:spcAft>
                <a:spcPts val="0"/>
              </a:spcAft>
              <a:buNone/>
            </a:pPr>
            <a:r>
              <a:rPr b="1" lang="en"/>
              <a:t>WHERE</a:t>
            </a:r>
            <a:endParaRPr b="1"/>
          </a:p>
          <a:p>
            <a:pPr indent="-334327" lvl="0" marL="457200" rtl="0" algn="l">
              <a:spcBef>
                <a:spcPts val="1200"/>
              </a:spcBef>
              <a:spcAft>
                <a:spcPts val="0"/>
              </a:spcAft>
              <a:buSzPct val="100000"/>
              <a:buChar char="●"/>
            </a:pPr>
            <a:r>
              <a:rPr lang="en"/>
              <a:t>Virtual environments</a:t>
            </a:r>
            <a:endParaRPr/>
          </a:p>
        </p:txBody>
      </p:sp>
      <p:pic>
        <p:nvPicPr>
          <p:cNvPr id="136" name="Google Shape;136;p21"/>
          <p:cNvPicPr preferRelativeResize="0"/>
          <p:nvPr/>
        </p:nvPicPr>
        <p:blipFill>
          <a:blip r:embed="rId3">
            <a:alphaModFix/>
          </a:blip>
          <a:stretch>
            <a:fillRect/>
          </a:stretch>
        </p:blipFill>
        <p:spPr>
          <a:xfrm>
            <a:off x="76100" y="991825"/>
            <a:ext cx="1371600" cy="2828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