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9" r:id="rId3"/>
    <p:sldId id="274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1" r:id="rId14"/>
    <p:sldId id="270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1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4/1/2021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05082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4/1/2021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91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9CF9EB-57E3-4488-A8C8-58E6409667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47980" y="1030406"/>
            <a:ext cx="5385069" cy="3506879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Virtual Interest Group Week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015FEF-E80F-4010-BCF3-8D29D2E7C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47980" y="4691564"/>
            <a:ext cx="5068121" cy="1136029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Copy Cataloging Interest Group</a:t>
            </a:r>
          </a:p>
          <a:p>
            <a:pPr algn="l"/>
            <a:r>
              <a:rPr lang="en-US" b="1" dirty="0"/>
              <a:t>February 4, 2021, 12-1 pm (CT)</a:t>
            </a:r>
          </a:p>
        </p:txBody>
      </p:sp>
      <p:pic>
        <p:nvPicPr>
          <p:cNvPr id="1026" name="Picture 2" descr="Core">
            <a:extLst>
              <a:ext uri="{FF2B5EF4-FFF2-40B4-BE49-F238E27FC236}">
                <a16:creationId xmlns:a16="http://schemas.microsoft.com/office/drawing/2014/main" id="{83A70894-8A53-46B0-A1AF-8C0354717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8951" y="2863120"/>
            <a:ext cx="4527030" cy="1131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538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9CF9EB-57E3-4488-A8C8-58E6409667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365" y="2087046"/>
            <a:ext cx="5924340" cy="910154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Question #7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015FEF-E80F-4010-BCF3-8D29D2E7C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2365" y="3576652"/>
            <a:ext cx="11493875" cy="2250941"/>
          </a:xfrm>
        </p:spPr>
        <p:txBody>
          <a:bodyPr>
            <a:normAutofit/>
          </a:bodyPr>
          <a:lstStyle/>
          <a:p>
            <a:pPr lvl="0" algn="l"/>
            <a:r>
              <a:rPr lang="en-US" sz="3200" dirty="0"/>
              <a:t>How do you balance the safety of your staff and their productivity (if working onsite)? </a:t>
            </a:r>
          </a:p>
          <a:p>
            <a:pPr lvl="0" algn="l"/>
            <a:r>
              <a:rPr lang="en-US" sz="1600" dirty="0"/>
              <a:t>(Rebecca, TJ, Jeanette, Lia)</a:t>
            </a:r>
          </a:p>
          <a:p>
            <a:pPr lvl="0" algn="l"/>
            <a:r>
              <a:rPr lang="en-US" sz="1600" dirty="0"/>
              <a:t> </a:t>
            </a:r>
          </a:p>
          <a:p>
            <a:pPr lvl="0" algn="l"/>
            <a:endParaRPr lang="en-US" sz="3200" dirty="0"/>
          </a:p>
        </p:txBody>
      </p:sp>
      <p:pic>
        <p:nvPicPr>
          <p:cNvPr id="1026" name="Picture 2" descr="Core">
            <a:extLst>
              <a:ext uri="{FF2B5EF4-FFF2-40B4-BE49-F238E27FC236}">
                <a16:creationId xmlns:a16="http://schemas.microsoft.com/office/drawing/2014/main" id="{83A70894-8A53-46B0-A1AF-8C0354717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2365" y="357847"/>
            <a:ext cx="4527030" cy="1131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9646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9CF9EB-57E3-4488-A8C8-58E6409667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365" y="2087046"/>
            <a:ext cx="5924340" cy="910154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Question #8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015FEF-E80F-4010-BCF3-8D29D2E7C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2365" y="3576652"/>
            <a:ext cx="11493875" cy="2250941"/>
          </a:xfrm>
        </p:spPr>
        <p:txBody>
          <a:bodyPr>
            <a:normAutofit lnSpcReduction="10000"/>
          </a:bodyPr>
          <a:lstStyle/>
          <a:p>
            <a:pPr lvl="0" algn="l"/>
            <a:r>
              <a:rPr lang="en-US" sz="3200" dirty="0"/>
              <a:t>Are there any cataloging workflows that were implemented because of the COVID-19 period that may become permanent after the pandemic? </a:t>
            </a:r>
          </a:p>
          <a:p>
            <a:pPr lvl="0" algn="l"/>
            <a:r>
              <a:rPr lang="en-US" sz="1600" dirty="0"/>
              <a:t>(TJ, Jeanette, Lia, Rebecca)</a:t>
            </a:r>
          </a:p>
          <a:p>
            <a:pPr lvl="0" algn="l"/>
            <a:r>
              <a:rPr lang="en-US" sz="1600" dirty="0"/>
              <a:t> </a:t>
            </a:r>
          </a:p>
          <a:p>
            <a:pPr lvl="0" algn="l"/>
            <a:endParaRPr lang="en-US" sz="3200" dirty="0"/>
          </a:p>
        </p:txBody>
      </p:sp>
      <p:pic>
        <p:nvPicPr>
          <p:cNvPr id="1026" name="Picture 2" descr="Core">
            <a:extLst>
              <a:ext uri="{FF2B5EF4-FFF2-40B4-BE49-F238E27FC236}">
                <a16:creationId xmlns:a16="http://schemas.microsoft.com/office/drawing/2014/main" id="{83A70894-8A53-46B0-A1AF-8C0354717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2365" y="357847"/>
            <a:ext cx="4527030" cy="1131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6789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9CF9EB-57E3-4488-A8C8-58E6409667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365" y="2087046"/>
            <a:ext cx="5924340" cy="910154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Question #9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015FEF-E80F-4010-BCF3-8D29D2E7C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2365" y="3576652"/>
            <a:ext cx="11493875" cy="2250941"/>
          </a:xfrm>
        </p:spPr>
        <p:txBody>
          <a:bodyPr>
            <a:normAutofit/>
          </a:bodyPr>
          <a:lstStyle/>
          <a:p>
            <a:pPr lvl="0" algn="l"/>
            <a:r>
              <a:rPr lang="en-US" sz="3200" dirty="0"/>
              <a:t>Are there currently plans for returning to work full time onsite? What have these discussions been like? </a:t>
            </a:r>
          </a:p>
          <a:p>
            <a:pPr lvl="0" algn="l"/>
            <a:r>
              <a:rPr lang="en-US" sz="1600" dirty="0"/>
              <a:t>(Jeanette, Lia, Rebecca, TJ) </a:t>
            </a:r>
          </a:p>
          <a:p>
            <a:pPr lvl="0" algn="l"/>
            <a:endParaRPr lang="en-US" sz="3200" dirty="0"/>
          </a:p>
        </p:txBody>
      </p:sp>
      <p:pic>
        <p:nvPicPr>
          <p:cNvPr id="1026" name="Picture 2" descr="Core">
            <a:extLst>
              <a:ext uri="{FF2B5EF4-FFF2-40B4-BE49-F238E27FC236}">
                <a16:creationId xmlns:a16="http://schemas.microsoft.com/office/drawing/2014/main" id="{83A70894-8A53-46B0-A1AF-8C0354717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2365" y="357847"/>
            <a:ext cx="4527030" cy="1131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8411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9CF9EB-57E3-4488-A8C8-58E6409667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365" y="2087046"/>
            <a:ext cx="5924340" cy="910154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Question #10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015FEF-E80F-4010-BCF3-8D29D2E7C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2365" y="3576652"/>
            <a:ext cx="11493875" cy="2250941"/>
          </a:xfrm>
        </p:spPr>
        <p:txBody>
          <a:bodyPr>
            <a:normAutofit/>
          </a:bodyPr>
          <a:lstStyle/>
          <a:p>
            <a:pPr lvl="0" algn="l"/>
            <a:r>
              <a:rPr lang="en-US" sz="3200" dirty="0"/>
              <a:t>What work has been negatively impacted by having to work remotely? </a:t>
            </a:r>
          </a:p>
          <a:p>
            <a:pPr lvl="0" algn="l"/>
            <a:r>
              <a:rPr lang="en-US" sz="1600" dirty="0"/>
              <a:t>(Rebecca, TJ, Jeanette, Lia)</a:t>
            </a:r>
          </a:p>
          <a:p>
            <a:pPr lvl="0" algn="l"/>
            <a:endParaRPr lang="en-US" sz="3200" dirty="0"/>
          </a:p>
        </p:txBody>
      </p:sp>
      <p:pic>
        <p:nvPicPr>
          <p:cNvPr id="1026" name="Picture 2" descr="Core">
            <a:extLst>
              <a:ext uri="{FF2B5EF4-FFF2-40B4-BE49-F238E27FC236}">
                <a16:creationId xmlns:a16="http://schemas.microsoft.com/office/drawing/2014/main" id="{83A70894-8A53-46B0-A1AF-8C0354717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2365" y="357847"/>
            <a:ext cx="4527030" cy="1131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405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9CF9EB-57E3-4488-A8C8-58E6409667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365" y="2087046"/>
            <a:ext cx="5924340" cy="910154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Question #11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015FEF-E80F-4010-BCF3-8D29D2E7C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2365" y="3576652"/>
            <a:ext cx="11493875" cy="2250941"/>
          </a:xfrm>
        </p:spPr>
        <p:txBody>
          <a:bodyPr>
            <a:normAutofit/>
          </a:bodyPr>
          <a:lstStyle/>
          <a:p>
            <a:pPr lvl="0" algn="l"/>
            <a:r>
              <a:rPr lang="en-US" sz="3200" dirty="0"/>
              <a:t>What are some positive experiences you’ve gained from this period?</a:t>
            </a:r>
          </a:p>
          <a:p>
            <a:pPr lvl="0" algn="l"/>
            <a:r>
              <a:rPr lang="en-US" sz="1600" dirty="0"/>
              <a:t> (Lia, Rebecca, TJ, Jeanette)</a:t>
            </a:r>
          </a:p>
          <a:p>
            <a:pPr lvl="0" algn="l"/>
            <a:endParaRPr lang="en-US" sz="3200" dirty="0"/>
          </a:p>
        </p:txBody>
      </p:sp>
      <p:pic>
        <p:nvPicPr>
          <p:cNvPr id="1026" name="Picture 2" descr="Core">
            <a:extLst>
              <a:ext uri="{FF2B5EF4-FFF2-40B4-BE49-F238E27FC236}">
                <a16:creationId xmlns:a16="http://schemas.microsoft.com/office/drawing/2014/main" id="{83A70894-8A53-46B0-A1AF-8C0354717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2365" y="357847"/>
            <a:ext cx="4527030" cy="1131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990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9CF9EB-57E3-4488-A8C8-58E6409667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365" y="2087046"/>
            <a:ext cx="5924340" cy="910154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Other 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015FEF-E80F-4010-BCF3-8D29D2E7C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2365" y="3576652"/>
            <a:ext cx="11493875" cy="2250941"/>
          </a:xfrm>
        </p:spPr>
        <p:txBody>
          <a:bodyPr>
            <a:normAutofit/>
          </a:bodyPr>
          <a:lstStyle/>
          <a:p>
            <a:pPr lvl="0" algn="l"/>
            <a:endParaRPr lang="en-US" sz="3200" dirty="0"/>
          </a:p>
        </p:txBody>
      </p:sp>
      <p:pic>
        <p:nvPicPr>
          <p:cNvPr id="1026" name="Picture 2" descr="Core">
            <a:extLst>
              <a:ext uri="{FF2B5EF4-FFF2-40B4-BE49-F238E27FC236}">
                <a16:creationId xmlns:a16="http://schemas.microsoft.com/office/drawing/2014/main" id="{83A70894-8A53-46B0-A1AF-8C0354717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2365" y="357847"/>
            <a:ext cx="4527030" cy="1131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1661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9CF9EB-57E3-4488-A8C8-58E6409667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47980" y="1030406"/>
            <a:ext cx="5068121" cy="2242633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Thank you!!!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015FEF-E80F-4010-BCF3-8D29D2E7C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47980" y="3110670"/>
            <a:ext cx="5617029" cy="2716924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Copy Cataloging Interest Group</a:t>
            </a:r>
          </a:p>
          <a:p>
            <a:pPr algn="l"/>
            <a:r>
              <a:rPr lang="en-US" dirty="0"/>
              <a:t>Nerissa, Tachtorn, Rachel, and Keiko</a:t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 descr="Core">
            <a:extLst>
              <a:ext uri="{FF2B5EF4-FFF2-40B4-BE49-F238E27FC236}">
                <a16:creationId xmlns:a16="http://schemas.microsoft.com/office/drawing/2014/main" id="{83A70894-8A53-46B0-A1AF-8C0354717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8951" y="2863120"/>
            <a:ext cx="4527030" cy="1131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2428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9CF9EB-57E3-4488-A8C8-58E6409667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5981" y="468650"/>
            <a:ext cx="5830119" cy="910154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Panelists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015FEF-E80F-4010-BCF3-8D29D2E7C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1760" y="1818640"/>
            <a:ext cx="6634480" cy="4008953"/>
          </a:xfrm>
        </p:spPr>
        <p:txBody>
          <a:bodyPr>
            <a:normAutofit fontScale="700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Jeanette Norris</a:t>
            </a:r>
            <a:endParaRPr lang="en-US" i="1" dirty="0"/>
          </a:p>
          <a:p>
            <a:pPr algn="l"/>
            <a:r>
              <a:rPr lang="en-US" i="1" dirty="0"/>
              <a:t>	Manager, Monographic </a:t>
            </a:r>
            <a:r>
              <a:rPr lang="en-US" dirty="0"/>
              <a:t>Cataloging Latin Script 	Unit, Technical Services, Yale University Library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Lia Ryland</a:t>
            </a:r>
          </a:p>
          <a:p>
            <a:pPr algn="l"/>
            <a:r>
              <a:rPr lang="en-US" dirty="0"/>
              <a:t>	Cataloging and Metadata Coordinator/Catalog 	Librarian, Collection Management Services, San 	Francisco State University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Rebecca Belford</a:t>
            </a:r>
            <a:r>
              <a:rPr lang="en-US" dirty="0"/>
              <a:t> </a:t>
            </a:r>
          </a:p>
          <a:p>
            <a:pPr algn="l"/>
            <a:r>
              <a:rPr lang="en-US" dirty="0"/>
              <a:t>	Technical Services Librarian, Oberlin Conservatory 	Library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TJ Kao</a:t>
            </a:r>
          </a:p>
          <a:p>
            <a:pPr algn="l"/>
            <a:r>
              <a:rPr lang="en-US" dirty="0"/>
              <a:t>	Head of Metadata Creation, Content Support Services, 	Peter J. Shields Library, University of California, Davis</a:t>
            </a:r>
          </a:p>
          <a:p>
            <a:pPr algn="l"/>
            <a:endParaRPr lang="en-US" b="1" dirty="0"/>
          </a:p>
        </p:txBody>
      </p:sp>
      <p:pic>
        <p:nvPicPr>
          <p:cNvPr id="1026" name="Picture 2" descr="Core">
            <a:extLst>
              <a:ext uri="{FF2B5EF4-FFF2-40B4-BE49-F238E27FC236}">
                <a16:creationId xmlns:a16="http://schemas.microsoft.com/office/drawing/2014/main" id="{83A70894-8A53-46B0-A1AF-8C0354717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291" y="1034320"/>
            <a:ext cx="4527030" cy="1131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F9243D7-C442-4702-A330-DCBB5ADF2085}"/>
              </a:ext>
            </a:extLst>
          </p:cNvPr>
          <p:cNvSpPr txBox="1"/>
          <p:nvPr/>
        </p:nvSpPr>
        <p:spPr>
          <a:xfrm>
            <a:off x="538385" y="2768837"/>
            <a:ext cx="41579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Copy Cataloging Interest Group</a:t>
            </a:r>
          </a:p>
          <a:p>
            <a:endParaRPr lang="en-US" dirty="0"/>
          </a:p>
          <a:p>
            <a:r>
              <a:rPr lang="en-US" dirty="0"/>
              <a:t>Nerissa Lindsey, Co-Chair</a:t>
            </a:r>
            <a:br>
              <a:rPr lang="en-US" dirty="0"/>
            </a:br>
            <a:r>
              <a:rPr lang="en-US" dirty="0"/>
              <a:t>Tachtorn Meier, Co-Chair</a:t>
            </a:r>
          </a:p>
          <a:p>
            <a:r>
              <a:rPr lang="en-US" dirty="0"/>
              <a:t>Rachel Berman Turner, Vice Co-Chair</a:t>
            </a:r>
            <a:br>
              <a:rPr lang="en-US" dirty="0"/>
            </a:br>
            <a:r>
              <a:rPr lang="en-US" dirty="0"/>
              <a:t>Keiko Suzuki, Vice Co-Chair</a:t>
            </a:r>
          </a:p>
        </p:txBody>
      </p:sp>
    </p:spTree>
    <p:extLst>
      <p:ext uri="{BB962C8B-B14F-4D97-AF65-F5344CB8AC3E}">
        <p14:creationId xmlns:p14="http://schemas.microsoft.com/office/powerpoint/2010/main" val="3685581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9CF9EB-57E3-4488-A8C8-58E6409667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5981" y="683664"/>
            <a:ext cx="6678131" cy="2050990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4000" dirty="0"/>
              <a:t>Poll #1: 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Are </a:t>
            </a:r>
            <a:r>
              <a:rPr lang="en-US" sz="3100" b="1" dirty="0"/>
              <a:t>your libraries physically open</a:t>
            </a:r>
            <a:r>
              <a:rPr lang="en-US" sz="4000" b="1" dirty="0"/>
              <a:t>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015FEF-E80F-4010-BCF3-8D29D2E7C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87154" y="3324313"/>
            <a:ext cx="5639085" cy="250327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Yes, fully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Yes, partially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No, not really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Other answers</a:t>
            </a:r>
          </a:p>
          <a:p>
            <a:pPr algn="l"/>
            <a:endParaRPr lang="en-US" b="1" dirty="0"/>
          </a:p>
        </p:txBody>
      </p:sp>
      <p:pic>
        <p:nvPicPr>
          <p:cNvPr id="1026" name="Picture 2" descr="Core">
            <a:extLst>
              <a:ext uri="{FF2B5EF4-FFF2-40B4-BE49-F238E27FC236}">
                <a16:creationId xmlns:a16="http://schemas.microsoft.com/office/drawing/2014/main" id="{83A70894-8A53-46B0-A1AF-8C0354717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8951" y="2863120"/>
            <a:ext cx="4527030" cy="1131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750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9CF9EB-57E3-4488-A8C8-58E6409667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365" y="2087046"/>
            <a:ext cx="5924340" cy="910154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Question #1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015FEF-E80F-4010-BCF3-8D29D2E7C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2365" y="3576652"/>
            <a:ext cx="11493875" cy="2250941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What was the beginning of the pandemic like at your library? </a:t>
            </a:r>
            <a:r>
              <a:rPr lang="en-US" sz="1600" dirty="0"/>
              <a:t>(Jeanette, Lia, Rebecca, TJ)</a:t>
            </a:r>
            <a:endParaRPr lang="en-US" sz="1600" b="1" dirty="0"/>
          </a:p>
        </p:txBody>
      </p:sp>
      <p:pic>
        <p:nvPicPr>
          <p:cNvPr id="1026" name="Picture 2" descr="Core">
            <a:extLst>
              <a:ext uri="{FF2B5EF4-FFF2-40B4-BE49-F238E27FC236}">
                <a16:creationId xmlns:a16="http://schemas.microsoft.com/office/drawing/2014/main" id="{83A70894-8A53-46B0-A1AF-8C0354717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2365" y="357847"/>
            <a:ext cx="4527030" cy="1131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080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9CF9EB-57E3-4488-A8C8-58E6409667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365" y="2087046"/>
            <a:ext cx="5924340" cy="910154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Question #2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015FEF-E80F-4010-BCF3-8D29D2E7C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2365" y="3576652"/>
            <a:ext cx="11493875" cy="2250941"/>
          </a:xfrm>
        </p:spPr>
        <p:txBody>
          <a:bodyPr>
            <a:normAutofit/>
          </a:bodyPr>
          <a:lstStyle/>
          <a:p>
            <a:pPr lvl="0" algn="l"/>
            <a:r>
              <a:rPr lang="en-US" sz="3200" dirty="0"/>
              <a:t>What is the most challenging aspect of coordinating</a:t>
            </a:r>
          </a:p>
          <a:p>
            <a:pPr lvl="0" algn="l"/>
            <a:r>
              <a:rPr lang="en-US" sz="3200" dirty="0"/>
              <a:t>cataloging workflow during the pandemic?  </a:t>
            </a:r>
          </a:p>
          <a:p>
            <a:pPr lvl="0" algn="l"/>
            <a:r>
              <a:rPr lang="en-US" sz="1600" dirty="0"/>
              <a:t>(Lia, Rebecca, TJ, Jeanette)</a:t>
            </a:r>
          </a:p>
        </p:txBody>
      </p:sp>
      <p:pic>
        <p:nvPicPr>
          <p:cNvPr id="1026" name="Picture 2" descr="Core">
            <a:extLst>
              <a:ext uri="{FF2B5EF4-FFF2-40B4-BE49-F238E27FC236}">
                <a16:creationId xmlns:a16="http://schemas.microsoft.com/office/drawing/2014/main" id="{83A70894-8A53-46B0-A1AF-8C0354717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2365" y="357847"/>
            <a:ext cx="4527030" cy="1131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3567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9CF9EB-57E3-4488-A8C8-58E6409667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365" y="2087046"/>
            <a:ext cx="5924340" cy="910154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Question #3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015FEF-E80F-4010-BCF3-8D29D2E7C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2365" y="3576652"/>
            <a:ext cx="11493875" cy="2250941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What is your current configuration like in terms of remote and onsite work? How do you facilitate collaborative work? </a:t>
            </a:r>
          </a:p>
          <a:p>
            <a:pPr algn="l"/>
            <a:r>
              <a:rPr lang="en-US" sz="1600" dirty="0"/>
              <a:t>(Rebecca, TJ, Jeanette, Lia)</a:t>
            </a:r>
          </a:p>
          <a:p>
            <a:pPr lvl="0"/>
            <a:endParaRPr lang="en-US" sz="3200" dirty="0"/>
          </a:p>
        </p:txBody>
      </p:sp>
      <p:pic>
        <p:nvPicPr>
          <p:cNvPr id="1026" name="Picture 2" descr="Core">
            <a:extLst>
              <a:ext uri="{FF2B5EF4-FFF2-40B4-BE49-F238E27FC236}">
                <a16:creationId xmlns:a16="http://schemas.microsoft.com/office/drawing/2014/main" id="{83A70894-8A53-46B0-A1AF-8C0354717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2365" y="357847"/>
            <a:ext cx="4527030" cy="1131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7699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9CF9EB-57E3-4488-A8C8-58E6409667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365" y="2087046"/>
            <a:ext cx="5924340" cy="910154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Question #4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015FEF-E80F-4010-BCF3-8D29D2E7C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2365" y="3576652"/>
            <a:ext cx="11493875" cy="2250941"/>
          </a:xfrm>
        </p:spPr>
        <p:txBody>
          <a:bodyPr>
            <a:normAutofit/>
          </a:bodyPr>
          <a:lstStyle/>
          <a:p>
            <a:pPr lvl="0" algn="l"/>
            <a:r>
              <a:rPr lang="en-US" sz="3200" dirty="0"/>
              <a:t>Were there existing cataloging or cataloging related workflows that could be done remotely? </a:t>
            </a:r>
          </a:p>
          <a:p>
            <a:pPr lvl="0" algn="l"/>
            <a:r>
              <a:rPr lang="en-US" sz="1600" dirty="0"/>
              <a:t>(TJ, Jeannette, Lia, Rebecca)</a:t>
            </a:r>
          </a:p>
          <a:p>
            <a:pPr lvl="0" algn="l"/>
            <a:endParaRPr lang="en-US" sz="3200" dirty="0"/>
          </a:p>
        </p:txBody>
      </p:sp>
      <p:pic>
        <p:nvPicPr>
          <p:cNvPr id="1026" name="Picture 2" descr="Core">
            <a:extLst>
              <a:ext uri="{FF2B5EF4-FFF2-40B4-BE49-F238E27FC236}">
                <a16:creationId xmlns:a16="http://schemas.microsoft.com/office/drawing/2014/main" id="{83A70894-8A53-46B0-A1AF-8C0354717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2365" y="357847"/>
            <a:ext cx="4527030" cy="1131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88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9CF9EB-57E3-4488-A8C8-58E6409667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365" y="2087046"/>
            <a:ext cx="5924340" cy="910154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Question #5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015FEF-E80F-4010-BCF3-8D29D2E7C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2365" y="3576652"/>
            <a:ext cx="11493875" cy="2250941"/>
          </a:xfrm>
        </p:spPr>
        <p:txBody>
          <a:bodyPr>
            <a:normAutofit/>
          </a:bodyPr>
          <a:lstStyle/>
          <a:p>
            <a:pPr lvl="0" algn="l"/>
            <a:r>
              <a:rPr lang="en-US" sz="3200" dirty="0"/>
              <a:t>How did you provide support to your staff in their transition to working from home? And how did you address the technical challenges of working from home? </a:t>
            </a:r>
          </a:p>
          <a:p>
            <a:pPr lvl="0" algn="l"/>
            <a:r>
              <a:rPr lang="en-US" sz="1600" dirty="0"/>
              <a:t>(Jeanette, Lia, Rebeca, TJ)</a:t>
            </a:r>
          </a:p>
          <a:p>
            <a:pPr lvl="0" algn="l"/>
            <a:endParaRPr lang="en-US" sz="3200" dirty="0"/>
          </a:p>
        </p:txBody>
      </p:sp>
      <p:pic>
        <p:nvPicPr>
          <p:cNvPr id="1026" name="Picture 2" descr="Core">
            <a:extLst>
              <a:ext uri="{FF2B5EF4-FFF2-40B4-BE49-F238E27FC236}">
                <a16:creationId xmlns:a16="http://schemas.microsoft.com/office/drawing/2014/main" id="{83A70894-8A53-46B0-A1AF-8C0354717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2365" y="357847"/>
            <a:ext cx="4527030" cy="1131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0692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9CF9EB-57E3-4488-A8C8-58E6409667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365" y="2087046"/>
            <a:ext cx="5924340" cy="910154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Question #6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015FEF-E80F-4010-BCF3-8D29D2E7C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2365" y="3576652"/>
            <a:ext cx="11493875" cy="2250941"/>
          </a:xfrm>
        </p:spPr>
        <p:txBody>
          <a:bodyPr>
            <a:normAutofit/>
          </a:bodyPr>
          <a:lstStyle/>
          <a:p>
            <a:pPr lvl="0" algn="l"/>
            <a:r>
              <a:rPr lang="en-US" sz="3200" dirty="0"/>
              <a:t>What types of work are you holding off this period? </a:t>
            </a:r>
          </a:p>
          <a:p>
            <a:pPr lvl="0" algn="l"/>
            <a:r>
              <a:rPr lang="en-US" sz="1600" dirty="0"/>
              <a:t>(Lia, Rebecca, TJ, Jeannette)</a:t>
            </a:r>
          </a:p>
          <a:p>
            <a:pPr lvl="0" algn="l"/>
            <a:r>
              <a:rPr lang="en-US" sz="1600" dirty="0"/>
              <a:t> </a:t>
            </a:r>
          </a:p>
          <a:p>
            <a:pPr lvl="0" algn="l"/>
            <a:endParaRPr lang="en-US" sz="3200" dirty="0"/>
          </a:p>
        </p:txBody>
      </p:sp>
      <p:pic>
        <p:nvPicPr>
          <p:cNvPr id="1026" name="Picture 2" descr="Core">
            <a:extLst>
              <a:ext uri="{FF2B5EF4-FFF2-40B4-BE49-F238E27FC236}">
                <a16:creationId xmlns:a16="http://schemas.microsoft.com/office/drawing/2014/main" id="{83A70894-8A53-46B0-A1AF-8C0354717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2365" y="357847"/>
            <a:ext cx="4527030" cy="1131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367318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Prismatic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42B3BD"/>
      </a:accent1>
      <a:accent2>
        <a:srgbClr val="51B851"/>
      </a:accent2>
      <a:accent3>
        <a:srgbClr val="B5A603"/>
      </a:accent3>
      <a:accent4>
        <a:srgbClr val="F58505"/>
      </a:accent4>
      <a:accent5>
        <a:srgbClr val="FA2481"/>
      </a:accent5>
      <a:accent6>
        <a:srgbClr val="9CA2AB"/>
      </a:accent6>
      <a:hlink>
        <a:srgbClr val="FA2481"/>
      </a:hlink>
      <a:folHlink>
        <a:srgbClr val="57618E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478</Words>
  <Application>Microsoft Office PowerPoint</Application>
  <PresentationFormat>Widescreen</PresentationFormat>
  <Paragraphs>61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Aharoni</vt:lpstr>
      <vt:lpstr>Arial</vt:lpstr>
      <vt:lpstr>Avenir Next LT Pro</vt:lpstr>
      <vt:lpstr>PrismaticVTI</vt:lpstr>
      <vt:lpstr>Virtual Interest Group Week</vt:lpstr>
      <vt:lpstr>Panelists</vt:lpstr>
      <vt:lpstr>Poll #1:   Are your libraries physically open?</vt:lpstr>
      <vt:lpstr>Question #1</vt:lpstr>
      <vt:lpstr>Question #2</vt:lpstr>
      <vt:lpstr>Question #3</vt:lpstr>
      <vt:lpstr>Question #4</vt:lpstr>
      <vt:lpstr>Question #5</vt:lpstr>
      <vt:lpstr>Question #6</vt:lpstr>
      <vt:lpstr>Question #7</vt:lpstr>
      <vt:lpstr>Question #8</vt:lpstr>
      <vt:lpstr>Question #9</vt:lpstr>
      <vt:lpstr>Question #10</vt:lpstr>
      <vt:lpstr>Question #11</vt:lpstr>
      <vt:lpstr>Other questions?</vt:lpstr>
      <vt:lpstr>Thank you!!!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Interest Group Week</dc:title>
  <dc:creator>Meier, Tachtorn</dc:creator>
  <cp:lastModifiedBy>Meier, Tachtorn</cp:lastModifiedBy>
  <cp:revision>13</cp:revision>
  <dcterms:created xsi:type="dcterms:W3CDTF">2021-02-02T12:18:32Z</dcterms:created>
  <dcterms:modified xsi:type="dcterms:W3CDTF">2021-04-01T19:58:13Z</dcterms:modified>
</cp:coreProperties>
</file>