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5" r:id="rId1"/>
  </p:sldMasterIdLst>
  <p:notesMasterIdLst>
    <p:notesMasterId r:id="rId17"/>
  </p:notesMasterIdLst>
  <p:handoutMasterIdLst>
    <p:handoutMasterId r:id="rId18"/>
  </p:handoutMasterIdLst>
  <p:sldIdLst>
    <p:sldId id="256" r:id="rId2"/>
    <p:sldId id="296" r:id="rId3"/>
    <p:sldId id="294" r:id="rId4"/>
    <p:sldId id="280" r:id="rId5"/>
    <p:sldId id="297" r:id="rId6"/>
    <p:sldId id="298" r:id="rId7"/>
    <p:sldId id="281" r:id="rId8"/>
    <p:sldId id="282" r:id="rId9"/>
    <p:sldId id="283" r:id="rId10"/>
    <p:sldId id="279" r:id="rId11"/>
    <p:sldId id="278" r:id="rId12"/>
    <p:sldId id="276" r:id="rId13"/>
    <p:sldId id="292" r:id="rId14"/>
    <p:sldId id="293" r:id="rId15"/>
    <p:sldId id="286"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4995" autoAdjust="0"/>
    <p:restoredTop sz="94280" autoAdjust="0"/>
  </p:normalViewPr>
  <p:slideViewPr>
    <p:cSldViewPr snapToGrid="0">
      <p:cViewPr varScale="1">
        <p:scale>
          <a:sx n="81" d="100"/>
          <a:sy n="81" d="100"/>
        </p:scale>
        <p:origin x="754" y="4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6" d="100"/>
          <a:sy n="56" d="100"/>
        </p:scale>
        <p:origin x="180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Bell MT" panose="02020503060305020303"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'Revised Total ALA'!$B$19:$B$25</c:f>
              <c:strCache>
                <c:ptCount val="7"/>
                <c:pt idx="0">
                  <c:v>Membership Dues</c:v>
                </c:pt>
                <c:pt idx="1">
                  <c:v>Publishing</c:v>
                </c:pt>
                <c:pt idx="2">
                  <c:v>Meetings &amp; Conferences</c:v>
                </c:pt>
                <c:pt idx="3">
                  <c:v>Grants &amp; Awards</c:v>
                </c:pt>
                <c:pt idx="4">
                  <c:v>Contributions</c:v>
                </c:pt>
                <c:pt idx="5">
                  <c:v>Dividends &amp; Interest Income</c:v>
                </c:pt>
                <c:pt idx="6">
                  <c:v>Other</c:v>
                </c:pt>
              </c:strCache>
            </c:strRef>
          </c:cat>
          <c:val>
            <c:numRef>
              <c:f>'Revised Total ALA'!$C$19:$C$25</c:f>
              <c:numCache>
                <c:formatCode>_("$"* #,##0_);_("$"* \(#,##0\);_("$"* "-"??_);_(@_)</c:formatCode>
                <c:ptCount val="7"/>
                <c:pt idx="0">
                  <c:v>8293466</c:v>
                </c:pt>
                <c:pt idx="1">
                  <c:v>17908550</c:v>
                </c:pt>
                <c:pt idx="2">
                  <c:v>13146986</c:v>
                </c:pt>
                <c:pt idx="3">
                  <c:v>6970509</c:v>
                </c:pt>
                <c:pt idx="4">
                  <c:v>1710701</c:v>
                </c:pt>
                <c:pt idx="5">
                  <c:v>1580970</c:v>
                </c:pt>
                <c:pt idx="6">
                  <c:v>3778788</c:v>
                </c:pt>
              </c:numCache>
            </c:numRef>
          </c:val>
          <c:extLst>
            <c:ext xmlns:c16="http://schemas.microsoft.com/office/drawing/2014/chart" uri="{C3380CC4-5D6E-409C-BE32-E72D297353CC}">
              <c16:uniqueId val="{00000000-D0A5-4387-BA4E-83B35E7398D2}"/>
            </c:ext>
          </c:extLst>
        </c:ser>
        <c:dLbls>
          <c:showLegendKey val="0"/>
          <c:showVal val="0"/>
          <c:showCatName val="0"/>
          <c:showSerName val="0"/>
          <c:showPercent val="0"/>
          <c:showBubbleSize val="0"/>
        </c:dLbls>
        <c:gapWidth val="182"/>
        <c:axId val="477623936"/>
        <c:axId val="477623608"/>
      </c:barChart>
      <c:catAx>
        <c:axId val="477623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ell MT" panose="02020503060305020303" pitchFamily="18" charset="0"/>
                <a:ea typeface="+mn-ea"/>
                <a:cs typeface="Andalus" panose="02020603050405020304" pitchFamily="18" charset="-78"/>
              </a:defRPr>
            </a:pPr>
            <a:endParaRPr lang="en-US"/>
          </a:p>
        </c:txPr>
        <c:crossAx val="477623608"/>
        <c:crosses val="autoZero"/>
        <c:auto val="1"/>
        <c:lblAlgn val="ctr"/>
        <c:lblOffset val="100"/>
        <c:noMultiLvlLbl val="0"/>
      </c:catAx>
      <c:valAx>
        <c:axId val="477623608"/>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7623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7061262228585067E-2"/>
          <c:y val="3.4727703235990531E-2"/>
          <c:w val="0.89999055515787796"/>
          <c:h val="0.81101268418795713"/>
        </c:manualLayout>
      </c:layout>
      <c:barChart>
        <c:barDir val="bar"/>
        <c:grouping val="clustered"/>
        <c:varyColors val="0"/>
        <c:ser>
          <c:idx val="0"/>
          <c:order val="0"/>
          <c:tx>
            <c:strRef>
              <c:f>Divisions!$A$10</c:f>
              <c:strCache>
                <c:ptCount val="1"/>
                <c:pt idx="0">
                  <c:v>Revenues</c:v>
                </c:pt>
              </c:strCache>
            </c:strRef>
          </c:tx>
          <c:spPr>
            <a:solidFill>
              <a:srgbClr val="0070C0"/>
            </a:solidFill>
            <a:ln>
              <a:noFill/>
            </a:ln>
            <a:effectLst/>
          </c:spPr>
          <c:invertIfNegative val="0"/>
          <c:dLbls>
            <c:dLbl>
              <c:idx val="1"/>
              <c:tx>
                <c:rich>
                  <a:bodyPr/>
                  <a:lstStyle/>
                  <a:p>
                    <a:r>
                      <a:rPr lang="en-US"/>
                      <a:t>$13,805,979</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DDC-4859-AF37-9D4EA4712A6D}"/>
                </c:ext>
              </c:extLst>
            </c:dLbl>
            <c:dLbl>
              <c:idx val="2"/>
              <c:tx>
                <c:rich>
                  <a:bodyPr/>
                  <a:lstStyle/>
                  <a:p>
                    <a:r>
                      <a:rPr lang="en-US"/>
                      <a:t>$16,282,664</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DDC-4859-AF37-9D4EA4712A6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Divisions!$B$9:$D$9</c:f>
              <c:numCache>
                <c:formatCode>0</c:formatCode>
                <c:ptCount val="3"/>
                <c:pt idx="0">
                  <c:v>2016</c:v>
                </c:pt>
                <c:pt idx="1">
                  <c:v>2017</c:v>
                </c:pt>
                <c:pt idx="2">
                  <c:v>2018</c:v>
                </c:pt>
              </c:numCache>
            </c:numRef>
          </c:cat>
          <c:val>
            <c:numRef>
              <c:f>Divisions!$B$10:$D$10</c:f>
              <c:numCache>
                <c:formatCode>_("$"* #,##0_);_("$"* \(#,##0\);_("$"* "-"??_);_(@_)</c:formatCode>
                <c:ptCount val="3"/>
                <c:pt idx="0">
                  <c:v>15810606</c:v>
                </c:pt>
                <c:pt idx="1">
                  <c:v>13805974</c:v>
                </c:pt>
                <c:pt idx="2">
                  <c:v>16196739</c:v>
                </c:pt>
              </c:numCache>
            </c:numRef>
          </c:val>
          <c:extLst>
            <c:ext xmlns:c16="http://schemas.microsoft.com/office/drawing/2014/chart" uri="{C3380CC4-5D6E-409C-BE32-E72D297353CC}">
              <c16:uniqueId val="{00000000-CEF9-41F9-8BF0-384E43506438}"/>
            </c:ext>
          </c:extLst>
        </c:ser>
        <c:ser>
          <c:idx val="1"/>
          <c:order val="1"/>
          <c:tx>
            <c:strRef>
              <c:f>Divisions!$A$11</c:f>
              <c:strCache>
                <c:ptCount val="1"/>
                <c:pt idx="0">
                  <c:v>Expenses</c:v>
                </c:pt>
              </c:strCache>
            </c:strRef>
          </c:tx>
          <c:spPr>
            <a:solidFill>
              <a:srgbClr val="FFC000"/>
            </a:solidFill>
            <a:ln>
              <a:noFill/>
            </a:ln>
            <a:effectLst/>
          </c:spPr>
          <c:invertIfNegative val="0"/>
          <c:dLbls>
            <c:dLbl>
              <c:idx val="1"/>
              <c:layout>
                <c:manualLayout>
                  <c:x val="2.5252525252523403E-3"/>
                  <c:y val="-5.7878836772056157E-17"/>
                </c:manualLayout>
              </c:layout>
              <c:tx>
                <c:rich>
                  <a:bodyPr/>
                  <a:lstStyle/>
                  <a:p>
                    <a:r>
                      <a:rPr lang="en-US" dirty="0"/>
                      <a:t>$14,216,325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DDC-4859-AF37-9D4EA4712A6D}"/>
                </c:ext>
              </c:extLst>
            </c:dLbl>
            <c:dLbl>
              <c:idx val="2"/>
              <c:tx>
                <c:rich>
                  <a:bodyPr/>
                  <a:lstStyle/>
                  <a:p>
                    <a:r>
                      <a:rPr lang="en-US"/>
                      <a:t>$15,561,801</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DDC-4859-AF37-9D4EA4712A6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Divisions!$B$9:$D$9</c:f>
              <c:numCache>
                <c:formatCode>0</c:formatCode>
                <c:ptCount val="3"/>
                <c:pt idx="0">
                  <c:v>2016</c:v>
                </c:pt>
                <c:pt idx="1">
                  <c:v>2017</c:v>
                </c:pt>
                <c:pt idx="2">
                  <c:v>2018</c:v>
                </c:pt>
              </c:numCache>
            </c:numRef>
          </c:cat>
          <c:val>
            <c:numRef>
              <c:f>Divisions!$B$11:$D$11</c:f>
              <c:numCache>
                <c:formatCode>_("$"* #,##0_);_("$"* \(#,##0\);_("$"* "-"??_);_(@_)</c:formatCode>
                <c:ptCount val="3"/>
                <c:pt idx="0">
                  <c:v>15096764</c:v>
                </c:pt>
                <c:pt idx="1">
                  <c:v>14216320</c:v>
                </c:pt>
                <c:pt idx="2">
                  <c:v>15659380</c:v>
                </c:pt>
              </c:numCache>
            </c:numRef>
          </c:val>
          <c:extLst>
            <c:ext xmlns:c16="http://schemas.microsoft.com/office/drawing/2014/chart" uri="{C3380CC4-5D6E-409C-BE32-E72D297353CC}">
              <c16:uniqueId val="{00000001-CEF9-41F9-8BF0-384E43506438}"/>
            </c:ext>
          </c:extLst>
        </c:ser>
        <c:ser>
          <c:idx val="2"/>
          <c:order val="2"/>
          <c:tx>
            <c:strRef>
              <c:f>Divisions!$A$12</c:f>
              <c:strCache>
                <c:ptCount val="1"/>
                <c:pt idx="0">
                  <c:v>Net Operating</c:v>
                </c:pt>
              </c:strCache>
            </c:strRef>
          </c:tx>
          <c:spPr>
            <a:solidFill>
              <a:srgbClr val="00B050"/>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3-CEF9-41F9-8BF0-384E43506438}"/>
              </c:ext>
            </c:extLst>
          </c:dPt>
          <c:dLbls>
            <c:dLbl>
              <c:idx val="1"/>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CEF9-41F9-8BF0-384E43506438}"/>
                </c:ext>
              </c:extLst>
            </c:dLbl>
            <c:dLbl>
              <c:idx val="2"/>
              <c:tx>
                <c:rich>
                  <a:bodyPr/>
                  <a:lstStyle/>
                  <a:p>
                    <a:r>
                      <a:rPr lang="en-US" dirty="0"/>
                      <a:t>$720,863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DDC-4859-AF37-9D4EA4712A6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Divisions!$B$9:$D$9</c:f>
              <c:numCache>
                <c:formatCode>0</c:formatCode>
                <c:ptCount val="3"/>
                <c:pt idx="0">
                  <c:v>2016</c:v>
                </c:pt>
                <c:pt idx="1">
                  <c:v>2017</c:v>
                </c:pt>
                <c:pt idx="2">
                  <c:v>2018</c:v>
                </c:pt>
              </c:numCache>
            </c:numRef>
          </c:cat>
          <c:val>
            <c:numRef>
              <c:f>Divisions!$B$12:$D$12</c:f>
              <c:numCache>
                <c:formatCode>_("$"* #,##0_);_("$"* \(#,##0\);_("$"* "-"??_);_(@_)</c:formatCode>
                <c:ptCount val="3"/>
                <c:pt idx="0">
                  <c:v>713842</c:v>
                </c:pt>
                <c:pt idx="1">
                  <c:v>-410346</c:v>
                </c:pt>
                <c:pt idx="2">
                  <c:v>557359</c:v>
                </c:pt>
              </c:numCache>
            </c:numRef>
          </c:val>
          <c:extLst>
            <c:ext xmlns:c16="http://schemas.microsoft.com/office/drawing/2014/chart" uri="{C3380CC4-5D6E-409C-BE32-E72D297353CC}">
              <c16:uniqueId val="{00000002-CEF9-41F9-8BF0-384E43506438}"/>
            </c:ext>
          </c:extLst>
        </c:ser>
        <c:dLbls>
          <c:showLegendKey val="0"/>
          <c:showVal val="0"/>
          <c:showCatName val="0"/>
          <c:showSerName val="0"/>
          <c:showPercent val="0"/>
          <c:showBubbleSize val="0"/>
        </c:dLbls>
        <c:gapWidth val="182"/>
        <c:axId val="307519504"/>
        <c:axId val="314935120"/>
      </c:barChart>
      <c:catAx>
        <c:axId val="307519504"/>
        <c:scaling>
          <c:orientation val="minMax"/>
        </c:scaling>
        <c:delete val="0"/>
        <c:axPos val="l"/>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4935120"/>
        <c:crosses val="autoZero"/>
        <c:auto val="1"/>
        <c:lblAlgn val="ctr"/>
        <c:lblOffset val="100"/>
        <c:noMultiLvlLbl val="0"/>
      </c:catAx>
      <c:valAx>
        <c:axId val="314935120"/>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07519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RoundTables!$A$10</c:f>
              <c:strCache>
                <c:ptCount val="1"/>
                <c:pt idx="0">
                  <c:v>Revenues</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RoundTables!$B$9:$D$9</c:f>
              <c:numCache>
                <c:formatCode>0</c:formatCode>
                <c:ptCount val="3"/>
                <c:pt idx="0">
                  <c:v>2016</c:v>
                </c:pt>
                <c:pt idx="1">
                  <c:v>2017</c:v>
                </c:pt>
                <c:pt idx="2">
                  <c:v>2018</c:v>
                </c:pt>
              </c:numCache>
            </c:numRef>
          </c:cat>
          <c:val>
            <c:numRef>
              <c:f>RoundTables!$B$10:$D$10</c:f>
              <c:numCache>
                <c:formatCode>_("$"* #,##0_);_("$"* \(#,##0\);_("$"* "-"??_);_(@_)</c:formatCode>
                <c:ptCount val="3"/>
                <c:pt idx="0">
                  <c:v>428775</c:v>
                </c:pt>
                <c:pt idx="1">
                  <c:v>467454</c:v>
                </c:pt>
                <c:pt idx="2">
                  <c:v>557998</c:v>
                </c:pt>
              </c:numCache>
            </c:numRef>
          </c:val>
          <c:extLst>
            <c:ext xmlns:c16="http://schemas.microsoft.com/office/drawing/2014/chart" uri="{C3380CC4-5D6E-409C-BE32-E72D297353CC}">
              <c16:uniqueId val="{00000000-D557-4854-8D6F-C7235C1B9960}"/>
            </c:ext>
          </c:extLst>
        </c:ser>
        <c:ser>
          <c:idx val="1"/>
          <c:order val="1"/>
          <c:tx>
            <c:strRef>
              <c:f>RoundTables!$A$11</c:f>
              <c:strCache>
                <c:ptCount val="1"/>
                <c:pt idx="0">
                  <c:v>Expenses</c:v>
                </c:pt>
              </c:strCache>
            </c:strRef>
          </c:tx>
          <c:spPr>
            <a:solidFill>
              <a:srgbClr val="FFC000"/>
            </a:solidFill>
            <a:ln>
              <a:noFill/>
            </a:ln>
            <a:effectLst/>
          </c:spPr>
          <c:invertIfNegative val="0"/>
          <c:dLbls>
            <c:dLbl>
              <c:idx val="2"/>
              <c:tx>
                <c:rich>
                  <a:bodyPr/>
                  <a:lstStyle/>
                  <a:p>
                    <a:r>
                      <a:rPr lang="en-US"/>
                      <a:t>$224,288</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11B-4B7F-90F6-ED24FB7EA09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RoundTables!$B$9:$D$9</c:f>
              <c:numCache>
                <c:formatCode>0</c:formatCode>
                <c:ptCount val="3"/>
                <c:pt idx="0">
                  <c:v>2016</c:v>
                </c:pt>
                <c:pt idx="1">
                  <c:v>2017</c:v>
                </c:pt>
                <c:pt idx="2">
                  <c:v>2018</c:v>
                </c:pt>
              </c:numCache>
            </c:numRef>
          </c:cat>
          <c:val>
            <c:numRef>
              <c:f>RoundTables!$B$11:$D$11</c:f>
              <c:numCache>
                <c:formatCode>_("$"* #,##0_);_("$"* \(#,##0\);_("$"* "-"??_);_(@_)</c:formatCode>
                <c:ptCount val="3"/>
                <c:pt idx="0">
                  <c:v>263737</c:v>
                </c:pt>
                <c:pt idx="1">
                  <c:v>268338</c:v>
                </c:pt>
                <c:pt idx="2">
                  <c:v>238665</c:v>
                </c:pt>
              </c:numCache>
            </c:numRef>
          </c:val>
          <c:extLst>
            <c:ext xmlns:c16="http://schemas.microsoft.com/office/drawing/2014/chart" uri="{C3380CC4-5D6E-409C-BE32-E72D297353CC}">
              <c16:uniqueId val="{00000001-D557-4854-8D6F-C7235C1B9960}"/>
            </c:ext>
          </c:extLst>
        </c:ser>
        <c:ser>
          <c:idx val="2"/>
          <c:order val="2"/>
          <c:tx>
            <c:strRef>
              <c:f>RoundTables!$A$12</c:f>
              <c:strCache>
                <c:ptCount val="1"/>
                <c:pt idx="0">
                  <c:v>Net Operating</c:v>
                </c:pt>
              </c:strCache>
            </c:strRef>
          </c:tx>
          <c:spPr>
            <a:solidFill>
              <a:srgbClr val="00B050"/>
            </a:solidFill>
            <a:ln>
              <a:noFill/>
            </a:ln>
            <a:effectLst/>
          </c:spPr>
          <c:invertIfNegative val="0"/>
          <c:dLbls>
            <c:dLbl>
              <c:idx val="2"/>
              <c:tx>
                <c:rich>
                  <a:bodyPr/>
                  <a:lstStyle/>
                  <a:p>
                    <a:r>
                      <a:rPr lang="en-US"/>
                      <a:t>$333,710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11B-4B7F-90F6-ED24FB7EA09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RoundTables!$B$9:$D$9</c:f>
              <c:numCache>
                <c:formatCode>0</c:formatCode>
                <c:ptCount val="3"/>
                <c:pt idx="0">
                  <c:v>2016</c:v>
                </c:pt>
                <c:pt idx="1">
                  <c:v>2017</c:v>
                </c:pt>
                <c:pt idx="2">
                  <c:v>2018</c:v>
                </c:pt>
              </c:numCache>
            </c:numRef>
          </c:cat>
          <c:val>
            <c:numRef>
              <c:f>RoundTables!$B$12:$D$12</c:f>
              <c:numCache>
                <c:formatCode>_("$"* #,##0_);_("$"* \(#,##0\);_("$"* "-"??_);_(@_)</c:formatCode>
                <c:ptCount val="3"/>
                <c:pt idx="0">
                  <c:v>165038</c:v>
                </c:pt>
                <c:pt idx="1">
                  <c:v>199116</c:v>
                </c:pt>
                <c:pt idx="2">
                  <c:v>319334</c:v>
                </c:pt>
              </c:numCache>
            </c:numRef>
          </c:val>
          <c:extLst>
            <c:ext xmlns:c16="http://schemas.microsoft.com/office/drawing/2014/chart" uri="{C3380CC4-5D6E-409C-BE32-E72D297353CC}">
              <c16:uniqueId val="{00000002-D557-4854-8D6F-C7235C1B9960}"/>
            </c:ext>
          </c:extLst>
        </c:ser>
        <c:dLbls>
          <c:dLblPos val="inEnd"/>
          <c:showLegendKey val="0"/>
          <c:showVal val="1"/>
          <c:showCatName val="0"/>
          <c:showSerName val="0"/>
          <c:showPercent val="0"/>
          <c:showBubbleSize val="0"/>
        </c:dLbls>
        <c:gapWidth val="182"/>
        <c:axId val="307519504"/>
        <c:axId val="314935120"/>
      </c:barChart>
      <c:catAx>
        <c:axId val="307519504"/>
        <c:scaling>
          <c:orientation val="minMax"/>
        </c:scaling>
        <c:delete val="0"/>
        <c:axPos val="l"/>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4935120"/>
        <c:crosses val="autoZero"/>
        <c:auto val="1"/>
        <c:lblAlgn val="ctr"/>
        <c:lblOffset val="100"/>
        <c:noMultiLvlLbl val="0"/>
      </c:catAx>
      <c:valAx>
        <c:axId val="314935120"/>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07519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6434"/>
          </a:xfrm>
          <a:prstGeom prst="rect">
            <a:avLst/>
          </a:prstGeom>
        </p:spPr>
        <p:txBody>
          <a:bodyPr vert="horz" lIns="93166" tIns="46583" rIns="93166" bIns="46583" rtlCol="0"/>
          <a:lstStyle>
            <a:lvl1pPr algn="r">
              <a:defRPr sz="1200"/>
            </a:lvl1pPr>
          </a:lstStyle>
          <a:p>
            <a:fld id="{36878141-768D-4BA3-AF60-7578BAF3672E}" type="datetimeFigureOut">
              <a:rPr lang="en-US" smtClean="0"/>
              <a:t>1/26/2019</a:t>
            </a:fld>
            <a:endParaRPr lang="en-US" dirty="0"/>
          </a:p>
        </p:txBody>
      </p:sp>
      <p:sp>
        <p:nvSpPr>
          <p:cNvPr id="4" name="Footer Placeholder 3"/>
          <p:cNvSpPr>
            <a:spLocks noGrp="1"/>
          </p:cNvSpPr>
          <p:nvPr>
            <p:ph type="ftr" sz="quarter" idx="2"/>
          </p:nvPr>
        </p:nvSpPr>
        <p:spPr>
          <a:xfrm>
            <a:off x="0" y="8829968"/>
            <a:ext cx="3037840" cy="466433"/>
          </a:xfrm>
          <a:prstGeom prst="rect">
            <a:avLst/>
          </a:prstGeom>
        </p:spPr>
        <p:txBody>
          <a:bodyPr vert="horz" lIns="93166" tIns="46583" rIns="93166" bIns="4658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8"/>
            <a:ext cx="3037840" cy="466433"/>
          </a:xfrm>
          <a:prstGeom prst="rect">
            <a:avLst/>
          </a:prstGeom>
        </p:spPr>
        <p:txBody>
          <a:bodyPr vert="horz" lIns="93166" tIns="46583" rIns="93166" bIns="46583" rtlCol="0" anchor="b"/>
          <a:lstStyle>
            <a:lvl1pPr algn="r">
              <a:defRPr sz="1200"/>
            </a:lvl1pPr>
          </a:lstStyle>
          <a:p>
            <a:fld id="{8D8BF9A8-6443-4E52-B935-DE427132946F}" type="slidenum">
              <a:rPr lang="en-US" smtClean="0"/>
              <a:t>‹#›</a:t>
            </a:fld>
            <a:endParaRPr lang="en-US" dirty="0"/>
          </a:p>
        </p:txBody>
      </p:sp>
    </p:spTree>
    <p:extLst>
      <p:ext uri="{BB962C8B-B14F-4D97-AF65-F5344CB8AC3E}">
        <p14:creationId xmlns:p14="http://schemas.microsoft.com/office/powerpoint/2010/main" val="2226973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4"/>
          </a:xfrm>
          <a:prstGeom prst="rect">
            <a:avLst/>
          </a:prstGeom>
        </p:spPr>
        <p:txBody>
          <a:bodyPr vert="horz" lIns="93166" tIns="46583" rIns="93166" bIns="46583" rtlCol="0"/>
          <a:lstStyle>
            <a:lvl1pPr algn="r">
              <a:defRPr sz="1200"/>
            </a:lvl1pPr>
          </a:lstStyle>
          <a:p>
            <a:fld id="{8FECC2D7-68B6-4A42-8819-742FC5C0BF5C}" type="datetimeFigureOut">
              <a:rPr lang="en-US" smtClean="0"/>
              <a:t>1/26/2019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6" tIns="46583" rIns="93166" bIns="465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3166" tIns="46583" rIns="93166" bIns="46583" rtlCol="0" anchor="b"/>
          <a:lstStyle>
            <a:lvl1pPr algn="r">
              <a:defRPr sz="1200"/>
            </a:lvl1pPr>
          </a:lstStyle>
          <a:p>
            <a:fld id="{9B971376-DE68-44D6-BE4A-AB31399B0BF0}" type="slidenum">
              <a:rPr lang="en-US" smtClean="0"/>
              <a:t>‹#›</a:t>
            </a:fld>
            <a:endParaRPr lang="en-US" dirty="0"/>
          </a:p>
        </p:txBody>
      </p:sp>
    </p:spTree>
    <p:extLst>
      <p:ext uri="{BB962C8B-B14F-4D97-AF65-F5344CB8AC3E}">
        <p14:creationId xmlns:p14="http://schemas.microsoft.com/office/powerpoint/2010/main" val="1242356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971376-DE68-44D6-BE4A-AB31399B0BF0}" type="slidenum">
              <a:rPr lang="en-US" smtClean="0"/>
              <a:t>1</a:t>
            </a:fld>
            <a:endParaRPr lang="en-US" dirty="0"/>
          </a:p>
        </p:txBody>
      </p:sp>
    </p:spTree>
    <p:extLst>
      <p:ext uri="{BB962C8B-B14F-4D97-AF65-F5344CB8AC3E}">
        <p14:creationId xmlns:p14="http://schemas.microsoft.com/office/powerpoint/2010/main" val="1287336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28" indent="-171428">
              <a:buFont typeface="Arial" panose="020B0604020202020204" pitchFamily="34" charset="0"/>
              <a:buChar char="•"/>
            </a:pPr>
            <a:endParaRPr lang="en-US" sz="1600" dirty="0"/>
          </a:p>
          <a:p>
            <a:pPr marL="288950" indent="-288950">
              <a:buFont typeface="Arial" panose="020B0604020202020204" pitchFamily="34" charset="0"/>
              <a:buChar char="•"/>
            </a:pPr>
            <a:r>
              <a:rPr lang="en-US" sz="1600" dirty="0"/>
              <a:t>2018 was a  two–conference year.  Division revenues overall beat their budget of $16 million by 1%.  Individually, 5 divisions exceeded their budget and 6 did not make projected revenues.</a:t>
            </a:r>
          </a:p>
          <a:p>
            <a:pPr marL="288950" indent="-288950">
              <a:buFont typeface="Arial" panose="020B0604020202020204" pitchFamily="34" charset="0"/>
              <a:buChar char="•"/>
            </a:pPr>
            <a:r>
              <a:rPr lang="en-US" sz="1600" dirty="0"/>
              <a:t>Actual net expenses were lower than expected for divisions by 9%.</a:t>
            </a:r>
          </a:p>
          <a:p>
            <a:pPr marL="288950" indent="-288950">
              <a:buFont typeface="Arial" panose="020B0604020202020204" pitchFamily="34" charset="0"/>
              <a:buChar char="•"/>
            </a:pPr>
            <a:r>
              <a:rPr lang="en-US" sz="1600" dirty="0"/>
              <a:t>Note that is recommended that you compare two-conference years with other two-conference years ( 2016 to 2018) as outcomes vary greatly depending on how many division conferences are held in a year.   The association has to develop a sustainable budget plan for one-conference division years as those are years with lowest income.</a:t>
            </a:r>
          </a:p>
          <a:p>
            <a:endParaRPr lang="en-US" sz="1600" dirty="0"/>
          </a:p>
          <a:p>
            <a:pPr marL="171428" indent="-171428">
              <a:buFont typeface="Arial" panose="020B0604020202020204" pitchFamily="34" charset="0"/>
              <a:buChar char="•"/>
            </a:pPr>
            <a:endParaRPr lang="en-US" sz="1600" dirty="0"/>
          </a:p>
        </p:txBody>
      </p:sp>
      <p:sp>
        <p:nvSpPr>
          <p:cNvPr id="4" name="Slide Number Placeholder 3"/>
          <p:cNvSpPr>
            <a:spLocks noGrp="1"/>
          </p:cNvSpPr>
          <p:nvPr>
            <p:ph type="sldNum" sz="quarter" idx="10"/>
          </p:nvPr>
        </p:nvSpPr>
        <p:spPr/>
        <p:txBody>
          <a:bodyPr/>
          <a:lstStyle/>
          <a:p>
            <a:fld id="{9B971376-DE68-44D6-BE4A-AB31399B0BF0}" type="slidenum">
              <a:rPr lang="en-US" smtClean="0"/>
              <a:t>10</a:t>
            </a:fld>
            <a:endParaRPr lang="en-US" dirty="0"/>
          </a:p>
        </p:txBody>
      </p:sp>
    </p:spTree>
    <p:extLst>
      <p:ext uri="{BB962C8B-B14F-4D97-AF65-F5344CB8AC3E}">
        <p14:creationId xmlns:p14="http://schemas.microsoft.com/office/powerpoint/2010/main" val="2624228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28" indent="-171428">
              <a:buFont typeface="Arial" panose="020B0604020202020204" pitchFamily="34" charset="0"/>
              <a:buChar char="•"/>
            </a:pPr>
            <a:r>
              <a:rPr lang="en-US" sz="1600" dirty="0"/>
              <a:t>Roundtable revenues were 32% higher than budget projections but this represents about $138,000.</a:t>
            </a:r>
          </a:p>
          <a:p>
            <a:pPr marL="171428" indent="-171428">
              <a:buFont typeface="Arial" panose="020B0604020202020204" pitchFamily="34" charset="0"/>
              <a:buChar char="•"/>
            </a:pPr>
            <a:r>
              <a:rPr lang="en-US" sz="1600" dirty="0"/>
              <a:t>Although expenses were fairly consistent with previous years, they were lower than the budget of $419,000</a:t>
            </a:r>
          </a:p>
        </p:txBody>
      </p:sp>
      <p:sp>
        <p:nvSpPr>
          <p:cNvPr id="4" name="Slide Number Placeholder 3"/>
          <p:cNvSpPr>
            <a:spLocks noGrp="1"/>
          </p:cNvSpPr>
          <p:nvPr>
            <p:ph type="sldNum" sz="quarter" idx="10"/>
          </p:nvPr>
        </p:nvSpPr>
        <p:spPr/>
        <p:txBody>
          <a:bodyPr/>
          <a:lstStyle/>
          <a:p>
            <a:fld id="{9B971376-DE68-44D6-BE4A-AB31399B0BF0}" type="slidenum">
              <a:rPr lang="en-US" smtClean="0"/>
              <a:t>11</a:t>
            </a:fld>
            <a:endParaRPr lang="en-US" dirty="0"/>
          </a:p>
        </p:txBody>
      </p:sp>
    </p:spTree>
    <p:extLst>
      <p:ext uri="{BB962C8B-B14F-4D97-AF65-F5344CB8AC3E}">
        <p14:creationId xmlns:p14="http://schemas.microsoft.com/office/powerpoint/2010/main" val="2117477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1428" indent="-171428">
              <a:buFont typeface="Arial" panose="020B0604020202020204" pitchFamily="34" charset="0"/>
              <a:buChar char="•"/>
            </a:pPr>
            <a:r>
              <a:rPr lang="en-US" sz="1600" dirty="0"/>
              <a:t>Very complicated topic but we remain in a solid financial position.  </a:t>
            </a:r>
          </a:p>
          <a:p>
            <a:pPr marL="171428" indent="-171428">
              <a:buFont typeface="Arial" panose="020B0604020202020204" pitchFamily="34" charset="0"/>
              <a:buChar char="•"/>
            </a:pPr>
            <a:r>
              <a:rPr lang="en-US" sz="1600" dirty="0"/>
              <a:t>Our liabilities increased slighting but our assets increased significantly by $10 million due to increased value of the endowment and proactive management of post- retirement liabilities. Note that total assets include the ALA endowment valued at about $42 million</a:t>
            </a:r>
          </a:p>
          <a:p>
            <a:pPr marL="171428" indent="-171428">
              <a:buFont typeface="Arial" panose="020B0604020202020204" pitchFamily="34" charset="0"/>
              <a:buChar char="•"/>
            </a:pPr>
            <a:endParaRPr lang="en-US" sz="1600" dirty="0"/>
          </a:p>
          <a:p>
            <a:pPr marL="171428" indent="-171428">
              <a:buFont typeface="Arial" panose="020B0604020202020204" pitchFamily="34" charset="0"/>
              <a:buChar char="•"/>
            </a:pPr>
            <a:r>
              <a:rPr lang="en-US" sz="1600" dirty="0"/>
              <a:t>Note from 2018 - Liabilities were reduced due to reduction in Post-retirement liability which relates to separating retirees from current employees.   All benefits were retained by our current and former employees but this action was significant as it reduced this liability by over $10 million</a:t>
            </a:r>
          </a:p>
          <a:p>
            <a:pPr marL="171428" indent="-171428">
              <a:buFont typeface="Arial" panose="020B0604020202020204" pitchFamily="34" charset="0"/>
              <a:buChar char="•"/>
            </a:pPr>
            <a:endParaRPr lang="en-US" dirty="0"/>
          </a:p>
          <a:p>
            <a:r>
              <a:rPr lang="en-US" dirty="0"/>
              <a:t> </a:t>
            </a:r>
          </a:p>
          <a:p>
            <a:pPr marL="171428" indent="-171428">
              <a:buFont typeface="Arial" panose="020B0604020202020204" pitchFamily="34" charset="0"/>
              <a:buChar char="•"/>
            </a:pPr>
            <a:endParaRPr lang="en-US" dirty="0"/>
          </a:p>
          <a:p>
            <a:r>
              <a:rPr lang="en-US" dirty="0"/>
              <a:t> </a:t>
            </a:r>
          </a:p>
          <a:p>
            <a:pPr marL="171428" indent="-17142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B971376-DE68-44D6-BE4A-AB31399B0BF0}" type="slidenum">
              <a:rPr lang="en-US" smtClean="0"/>
              <a:t>12</a:t>
            </a:fld>
            <a:endParaRPr lang="en-US" dirty="0"/>
          </a:p>
        </p:txBody>
      </p:sp>
    </p:spTree>
    <p:extLst>
      <p:ext uri="{BB962C8B-B14F-4D97-AF65-F5344CB8AC3E}">
        <p14:creationId xmlns:p14="http://schemas.microsoft.com/office/powerpoint/2010/main" val="901474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989013"/>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971376-DE68-44D6-BE4A-AB31399B0BF0}" type="slidenum">
              <a:rPr lang="en-US" smtClean="0"/>
              <a:t>13</a:t>
            </a:fld>
            <a:endParaRPr lang="en-US" dirty="0"/>
          </a:p>
        </p:txBody>
      </p:sp>
    </p:spTree>
    <p:extLst>
      <p:ext uri="{BB962C8B-B14F-4D97-AF65-F5344CB8AC3E}">
        <p14:creationId xmlns:p14="http://schemas.microsoft.com/office/powerpoint/2010/main" val="54418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B971376-DE68-44D6-BE4A-AB31399B0BF0}" type="slidenum">
              <a:rPr lang="en-US" smtClean="0"/>
              <a:t>14</a:t>
            </a:fld>
            <a:endParaRPr lang="en-US" dirty="0"/>
          </a:p>
        </p:txBody>
      </p:sp>
    </p:spTree>
    <p:extLst>
      <p:ext uri="{BB962C8B-B14F-4D97-AF65-F5344CB8AC3E}">
        <p14:creationId xmlns:p14="http://schemas.microsoft.com/office/powerpoint/2010/main" val="3181813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B971376-DE68-44D6-BE4A-AB31399B0BF0}" type="slidenum">
              <a:rPr lang="en-US" smtClean="0"/>
              <a:t>15</a:t>
            </a:fld>
            <a:endParaRPr lang="en-US" dirty="0"/>
          </a:p>
        </p:txBody>
      </p:sp>
    </p:spTree>
    <p:extLst>
      <p:ext uri="{BB962C8B-B14F-4D97-AF65-F5344CB8AC3E}">
        <p14:creationId xmlns:p14="http://schemas.microsoft.com/office/powerpoint/2010/main" val="294164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28" indent="-171428">
              <a:buFont typeface="Arial" panose="020B0604020202020204" pitchFamily="34" charset="0"/>
              <a:buChar char="•"/>
            </a:pPr>
            <a:endParaRPr lang="en-US" sz="1800" dirty="0"/>
          </a:p>
          <a:p>
            <a:pPr marL="173348" indent="-173348">
              <a:buFont typeface="Arial" panose="020B0604020202020204" pitchFamily="34" charset="0"/>
              <a:buChar char="•"/>
            </a:pPr>
            <a:r>
              <a:rPr lang="en-US" dirty="0"/>
              <a:t>Total ALA revenues were $53.4 million compared to the budget of $51.7 million, beating projections by 3.3%. Revenues for all funds exceeded budget except the  General Fund which missed budget by under 1%.</a:t>
            </a:r>
          </a:p>
          <a:p>
            <a:pPr marL="173348" indent="-173348">
              <a:buFont typeface="Arial" panose="020B0604020202020204" pitchFamily="34" charset="0"/>
              <a:buChar char="•"/>
            </a:pPr>
            <a:r>
              <a:rPr lang="en-US" dirty="0"/>
              <a:t>Total ALA expenses were $49.7 million, below the budget of $53.6 million by 7.3%.  Favorable variance was due to careful management, timing of expenditures and as in FY17 the positive impact of a change in the Association’s Postretirement plan. Division expenses – 9% below budget and roundtable expenses – 8.4% below budget contributed to this favorable outcome. </a:t>
            </a:r>
          </a:p>
          <a:p>
            <a:pPr marL="173348" indent="-173348">
              <a:buFont typeface="Arial" panose="020B0604020202020204" pitchFamily="34" charset="0"/>
              <a:buChar char="•"/>
            </a:pPr>
            <a:r>
              <a:rPr lang="en-US" dirty="0"/>
              <a:t>As a result the Association’s Net Operating Revenue was $3.7 million.</a:t>
            </a:r>
          </a:p>
          <a:p>
            <a:pPr marL="173348" indent="-173348">
              <a:buFont typeface="Arial" panose="020B0604020202020204" pitchFamily="34" charset="0"/>
              <a:buChar char="•"/>
            </a:pPr>
            <a:r>
              <a:rPr lang="en-US" dirty="0"/>
              <a:t>So the Association’s Non-Operating result was $3.5 million.  This result was due primarily to the net change in realized/unrealized gains on our investments. </a:t>
            </a:r>
            <a:r>
              <a:rPr lang="en-US" strike="sngStrike" dirty="0"/>
              <a:t>Although this represents a net expense or loss, it was significantly lower than budgeted net expense of $1.9 million. The net expense in FY 17 was 22% higher than the budget estimate</a:t>
            </a:r>
            <a:r>
              <a:rPr lang="en-US" dirty="0"/>
              <a:t>.  </a:t>
            </a:r>
            <a:r>
              <a:rPr lang="en-US" strike="sngStrike" dirty="0"/>
              <a:t>We made progress in this area Budget results are not favorable but much closer to projections than in previous years</a:t>
            </a:r>
          </a:p>
          <a:p>
            <a:pPr marL="173348" indent="-173348">
              <a:buFont typeface="Arial" panose="020B0604020202020204" pitchFamily="34" charset="0"/>
              <a:buChar char="•"/>
            </a:pPr>
            <a:r>
              <a:rPr lang="en-US" dirty="0"/>
              <a:t>Even though revenues are increasing slighting,  we must still remain vigilant in monitoring our expenses. </a:t>
            </a:r>
            <a:r>
              <a:rPr lang="en-US" strike="sngStrike" dirty="0"/>
              <a:t>the increases are not keeping p with expenses.  A</a:t>
            </a:r>
            <a:r>
              <a:rPr lang="en-US" dirty="0"/>
              <a:t>s you know, in FY 19 – FY21, we are making significant investments to move toward a more sustainable financial future.</a:t>
            </a:r>
          </a:p>
          <a:p>
            <a:endParaRPr lang="en-US" dirty="0"/>
          </a:p>
        </p:txBody>
      </p:sp>
      <p:sp>
        <p:nvSpPr>
          <p:cNvPr id="4" name="Slide Number Placeholder 3"/>
          <p:cNvSpPr>
            <a:spLocks noGrp="1"/>
          </p:cNvSpPr>
          <p:nvPr>
            <p:ph type="sldNum" sz="quarter" idx="5"/>
          </p:nvPr>
        </p:nvSpPr>
        <p:spPr/>
        <p:txBody>
          <a:bodyPr/>
          <a:lstStyle/>
          <a:p>
            <a:fld id="{9B971376-DE68-44D6-BE4A-AB31399B0BF0}" type="slidenum">
              <a:rPr lang="en-US" smtClean="0"/>
              <a:t>2</a:t>
            </a:fld>
            <a:endParaRPr lang="en-US" dirty="0"/>
          </a:p>
        </p:txBody>
      </p:sp>
    </p:spTree>
    <p:extLst>
      <p:ext uri="{BB962C8B-B14F-4D97-AF65-F5344CB8AC3E}">
        <p14:creationId xmlns:p14="http://schemas.microsoft.com/office/powerpoint/2010/main" val="3701407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550" y="4450198"/>
            <a:ext cx="5455615" cy="3921853"/>
          </a:xfrm>
        </p:spPr>
        <p:txBody>
          <a:bodyPr/>
          <a:lstStyle/>
          <a:p>
            <a:endParaRPr lang="en-US" dirty="0"/>
          </a:p>
          <a:p>
            <a:pPr marL="173348" indent="-173348">
              <a:buFont typeface="Arial" panose="020B0604020202020204" pitchFamily="34" charset="0"/>
              <a:buChar char="•"/>
            </a:pPr>
            <a:r>
              <a:rPr lang="en-US" sz="1400" dirty="0"/>
              <a:t>ALA’s primary revenue sources continue to be:</a:t>
            </a:r>
          </a:p>
          <a:p>
            <a:r>
              <a:rPr lang="en-US" sz="1400" dirty="0"/>
              <a:t>              Publishing – 34%</a:t>
            </a:r>
          </a:p>
          <a:p>
            <a:r>
              <a:rPr lang="en-US" sz="1400" dirty="0"/>
              <a:t>              Meetings &amp; Conferences – 25%</a:t>
            </a:r>
          </a:p>
          <a:p>
            <a:r>
              <a:rPr lang="en-US" sz="1400" dirty="0"/>
              <a:t>              Dues – 16%</a:t>
            </a:r>
          </a:p>
          <a:p>
            <a:r>
              <a:rPr lang="en-US" sz="1400" dirty="0"/>
              <a:t>              Grants – 13%  (unpredictable)</a:t>
            </a:r>
          </a:p>
          <a:p>
            <a:pPr marL="171450" indent="-171450">
              <a:buFont typeface="Arial" panose="020B0604020202020204" pitchFamily="34" charset="0"/>
              <a:buChar char="•"/>
            </a:pPr>
            <a:r>
              <a:rPr lang="en-US" sz="1400" dirty="0"/>
              <a:t>These revenue sources represent all sources of revenue, General Fund,  Divisions, etc. </a:t>
            </a:r>
          </a:p>
          <a:p>
            <a:pPr marL="171450" indent="-171450">
              <a:buFont typeface="Arial" panose="020B0604020202020204" pitchFamily="34" charset="0"/>
              <a:buChar char="•"/>
            </a:pPr>
            <a:r>
              <a:rPr lang="en-US" sz="1400" dirty="0"/>
              <a:t> increases in publishing revenue ($1.1 million) and Meetings &amp; Conferences ($1.5 million)</a:t>
            </a:r>
          </a:p>
          <a:p>
            <a:pPr marL="173348" indent="-173348">
              <a:buFont typeface="Arial" panose="020B0604020202020204" pitchFamily="34" charset="0"/>
              <a:buChar char="•"/>
            </a:pPr>
            <a:r>
              <a:rPr lang="en-US" sz="1400" dirty="0"/>
              <a:t>Major revenue sources are at best stable and  fluctuate from year to year. Publishing is stabilizing but remains challenging as the major source of revenue.</a:t>
            </a:r>
          </a:p>
          <a:p>
            <a:pPr marL="173348" indent="-173348">
              <a:buFont typeface="Arial" panose="020B0604020202020204" pitchFamily="34" charset="0"/>
              <a:buChar char="•"/>
            </a:pPr>
            <a:r>
              <a:rPr lang="en-US" sz="1400" dirty="0"/>
              <a:t>Best news is that donations increased by 22% and hopefully will continue with FY19 investments in development!</a:t>
            </a:r>
          </a:p>
          <a:p>
            <a:endParaRPr lang="en-US" dirty="0"/>
          </a:p>
        </p:txBody>
      </p:sp>
      <p:sp>
        <p:nvSpPr>
          <p:cNvPr id="4" name="Slide Number Placeholder 3"/>
          <p:cNvSpPr>
            <a:spLocks noGrp="1"/>
          </p:cNvSpPr>
          <p:nvPr>
            <p:ph type="sldNum" sz="quarter" idx="5"/>
          </p:nvPr>
        </p:nvSpPr>
        <p:spPr/>
        <p:txBody>
          <a:bodyPr/>
          <a:lstStyle/>
          <a:p>
            <a:fld id="{9B971376-DE68-44D6-BE4A-AB31399B0BF0}" type="slidenum">
              <a:rPr lang="en-US" smtClean="0"/>
              <a:t>3</a:t>
            </a:fld>
            <a:endParaRPr lang="en-US" dirty="0"/>
          </a:p>
        </p:txBody>
      </p:sp>
    </p:spTree>
    <p:extLst>
      <p:ext uri="{BB962C8B-B14F-4D97-AF65-F5344CB8AC3E}">
        <p14:creationId xmlns:p14="http://schemas.microsoft.com/office/powerpoint/2010/main" val="2771591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General fund does NOT include divisions and roundtables</a:t>
            </a:r>
          </a:p>
          <a:p>
            <a:endParaRPr lang="en-US" sz="1400" dirty="0"/>
          </a:p>
          <a:p>
            <a:r>
              <a:rPr lang="en-US" sz="1400" dirty="0"/>
              <a:t>$28.5 million in  actual revenues was very close (-1%) to the $28.7 million in budgeted revenues.  In comparison, FY 17 revenues missed budgeted revenues by 6.8% and in FY 16 by 7.6%.</a:t>
            </a:r>
          </a:p>
          <a:p>
            <a:endParaRPr lang="en-US" sz="1400" dirty="0"/>
          </a:p>
          <a:p>
            <a:r>
              <a:rPr lang="en-US" sz="1400" dirty="0"/>
              <a:t>Expenses were about $700,000 more than the $28.7 million that was budgeted.  These expense increases were primarily due to higher than anticipated publishing expenses and lower than anticipated overhead recovered.  </a:t>
            </a:r>
          </a:p>
          <a:p>
            <a:endParaRPr lang="en-US" sz="1400" dirty="0"/>
          </a:p>
          <a:p>
            <a:r>
              <a:rPr lang="en-US" sz="1400" dirty="0"/>
              <a:t>General fund had a net operating loss of $876,532.  Although this is a smaller loss than the FY 17 loss of $1.3 million, General Fund expenses are being carefully monitored in FY 19.</a:t>
            </a:r>
          </a:p>
          <a:p>
            <a:endParaRPr lang="en-US" dirty="0"/>
          </a:p>
        </p:txBody>
      </p:sp>
      <p:sp>
        <p:nvSpPr>
          <p:cNvPr id="4" name="Slide Number Placeholder 3"/>
          <p:cNvSpPr>
            <a:spLocks noGrp="1"/>
          </p:cNvSpPr>
          <p:nvPr>
            <p:ph type="sldNum" sz="quarter" idx="10"/>
          </p:nvPr>
        </p:nvSpPr>
        <p:spPr/>
        <p:txBody>
          <a:bodyPr/>
          <a:lstStyle/>
          <a:p>
            <a:fld id="{9B971376-DE68-44D6-BE4A-AB31399B0BF0}" type="slidenum">
              <a:rPr lang="en-US" smtClean="0"/>
              <a:t>4</a:t>
            </a:fld>
            <a:endParaRPr lang="en-US" dirty="0"/>
          </a:p>
        </p:txBody>
      </p:sp>
    </p:spTree>
    <p:extLst>
      <p:ext uri="{BB962C8B-B14F-4D97-AF65-F5344CB8AC3E}">
        <p14:creationId xmlns:p14="http://schemas.microsoft.com/office/powerpoint/2010/main" val="3728702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4109" y="4298950"/>
            <a:ext cx="5608320" cy="3835400"/>
          </a:xfrm>
        </p:spPr>
        <p:txBody>
          <a:bodyPr/>
          <a:lstStyle/>
          <a:p>
            <a:pPr marL="173348" indent="-173348">
              <a:buFont typeface="Arial" panose="020B0604020202020204" pitchFamily="34" charset="0"/>
              <a:buChar char="•"/>
            </a:pPr>
            <a:r>
              <a:rPr lang="en-US" sz="1600" dirty="0"/>
              <a:t>Dues slightly exceeded projections.</a:t>
            </a:r>
          </a:p>
          <a:p>
            <a:pPr marL="173348" indent="-173348">
              <a:buFont typeface="Arial" panose="020B0604020202020204" pitchFamily="34" charset="0"/>
              <a:buChar char="•"/>
            </a:pPr>
            <a:r>
              <a:rPr lang="en-US" sz="1600" dirty="0"/>
              <a:t>Publishing beat its $11.9 million projected budget for the first time in several years. This is primarily related to success in ALA Editions and the AASL Standards publication.  Publishing continues to increase marketing, develop new products and provide customer-friendly services. </a:t>
            </a:r>
          </a:p>
          <a:p>
            <a:pPr marL="173348" indent="-173348">
              <a:buFont typeface="Arial" panose="020B0604020202020204" pitchFamily="34" charset="0"/>
              <a:buChar char="•"/>
            </a:pPr>
            <a:r>
              <a:rPr lang="en-US" sz="1600" dirty="0"/>
              <a:t>Meetings and conferences – Earned revenue of $7.6 million, missing projections by 5.6%.  Denver Midwinter Meeting was $353,000 (12%) less than budget which impacted overhead contributions and net revenue for the General Fund.  This was somewhat offset by strong revenue from the Annual New Orleans conference.  Plans for reconfiguring Midwinter Conference are being reviewed at this meeting.  </a:t>
            </a:r>
          </a:p>
          <a:p>
            <a:pPr marL="173348" indent="-173348">
              <a:buFont typeface="Arial" panose="020B0604020202020204" pitchFamily="34" charset="0"/>
              <a:buChar char="•"/>
            </a:pPr>
            <a:r>
              <a:rPr lang="en-US" sz="1600" dirty="0"/>
              <a:t>Note the  significant increase in contributions.</a:t>
            </a:r>
          </a:p>
        </p:txBody>
      </p:sp>
      <p:sp>
        <p:nvSpPr>
          <p:cNvPr id="4" name="Slide Number Placeholder 3"/>
          <p:cNvSpPr>
            <a:spLocks noGrp="1"/>
          </p:cNvSpPr>
          <p:nvPr>
            <p:ph type="sldNum" sz="quarter" idx="10"/>
          </p:nvPr>
        </p:nvSpPr>
        <p:spPr/>
        <p:txBody>
          <a:bodyPr/>
          <a:lstStyle/>
          <a:p>
            <a:fld id="{9B971376-DE68-44D6-BE4A-AB31399B0BF0}" type="slidenum">
              <a:rPr lang="en-US" smtClean="0"/>
              <a:t>5</a:t>
            </a:fld>
            <a:endParaRPr lang="en-US" dirty="0"/>
          </a:p>
        </p:txBody>
      </p:sp>
    </p:spTree>
    <p:extLst>
      <p:ext uri="{BB962C8B-B14F-4D97-AF65-F5344CB8AC3E}">
        <p14:creationId xmlns:p14="http://schemas.microsoft.com/office/powerpoint/2010/main" val="3952346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Detailed look at General fund expenses</a:t>
            </a:r>
          </a:p>
          <a:p>
            <a:r>
              <a:rPr lang="en-US" sz="1600" dirty="0"/>
              <a:t>Expenses were about $778,000 more than the $28.7 million that was budgeted.  These expense increases were primarily due to higher than anticipated publishing expenses resulting from their success and lower than anticipated overhead recovered.</a:t>
            </a:r>
          </a:p>
          <a:p>
            <a:r>
              <a:rPr lang="en-US" sz="1600" dirty="0"/>
              <a:t>  </a:t>
            </a:r>
          </a:p>
          <a:p>
            <a:pPr marL="171450" indent="-171450">
              <a:buFont typeface="Arial" panose="020B0604020202020204" pitchFamily="34" charset="0"/>
              <a:buChar char="•"/>
            </a:pPr>
            <a:r>
              <a:rPr lang="en-US" sz="1600" dirty="0"/>
              <a:t>Higher expenses in publishing due to higher production costs due to higher sales volume</a:t>
            </a:r>
          </a:p>
          <a:p>
            <a:pPr marL="171450" indent="-171450">
              <a:buFont typeface="Arial" panose="020B0604020202020204" pitchFamily="34" charset="0"/>
              <a:buChar char="•"/>
            </a:pPr>
            <a:r>
              <a:rPr lang="en-US" sz="1600" dirty="0"/>
              <a:t>Lower overhead recovery due to minimal revenue from Midwinter meeting</a:t>
            </a:r>
          </a:p>
          <a:p>
            <a:pPr marL="171450" indent="-171450">
              <a:buFont typeface="Arial" panose="020B0604020202020204" pitchFamily="34" charset="0"/>
              <a:buChar char="•"/>
            </a:pPr>
            <a:r>
              <a:rPr lang="en-US" sz="1600" dirty="0"/>
              <a:t>Higher expenses related to personnel transition and external studies needed to determine successful future of the organization</a:t>
            </a:r>
          </a:p>
          <a:p>
            <a:endParaRPr lang="en-US" dirty="0"/>
          </a:p>
        </p:txBody>
      </p:sp>
      <p:sp>
        <p:nvSpPr>
          <p:cNvPr id="4" name="Slide Number Placeholder 3"/>
          <p:cNvSpPr>
            <a:spLocks noGrp="1"/>
          </p:cNvSpPr>
          <p:nvPr>
            <p:ph type="sldNum" sz="quarter" idx="10"/>
          </p:nvPr>
        </p:nvSpPr>
        <p:spPr/>
        <p:txBody>
          <a:bodyPr/>
          <a:lstStyle/>
          <a:p>
            <a:fld id="{9B971376-DE68-44D6-BE4A-AB31399B0BF0}" type="slidenum">
              <a:rPr lang="en-US" smtClean="0"/>
              <a:t>6</a:t>
            </a:fld>
            <a:endParaRPr lang="en-US" dirty="0"/>
          </a:p>
        </p:txBody>
      </p:sp>
    </p:spTree>
    <p:extLst>
      <p:ext uri="{BB962C8B-B14F-4D97-AF65-F5344CB8AC3E}">
        <p14:creationId xmlns:p14="http://schemas.microsoft.com/office/powerpoint/2010/main" val="3589248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30132" y="4485546"/>
            <a:ext cx="5608320" cy="3660458"/>
          </a:xfrm>
        </p:spPr>
        <p:txBody>
          <a:bodyPr/>
          <a:lstStyle/>
          <a:p>
            <a:r>
              <a:rPr lang="en-US" sz="1600" dirty="0"/>
              <a:t>More  information on General Fund Revenue Sources – Very important info here.  Shows net revenue and overhead that supports mission critical activities in ALA units</a:t>
            </a:r>
          </a:p>
          <a:p>
            <a:r>
              <a:rPr lang="en-US" sz="1600" dirty="0"/>
              <a:t>Publishing, meetings and conferences, divisions and roundtables  (other on this table) contribute  net revenue and OH</a:t>
            </a:r>
          </a:p>
          <a:p>
            <a:endParaRPr lang="en-US" sz="1600" dirty="0"/>
          </a:p>
          <a:p>
            <a:r>
              <a:rPr lang="en-US" sz="1600" dirty="0"/>
              <a:t>Membership dues and Interest and earnings  are not charged OH</a:t>
            </a:r>
          </a:p>
          <a:p>
            <a:endParaRPr lang="en-US" sz="1600" dirty="0"/>
          </a:p>
          <a:p>
            <a:r>
              <a:rPr lang="en-US" sz="1600" dirty="0"/>
              <a:t>Note that $8.3 million in OH was contributed - $3.2M from publishing, $2.3M from conferences. $2.7 M was contributed from “other” which included divisions and roundtables.  Divisions contributed about $2.1M and roundtables about $19k.</a:t>
            </a:r>
          </a:p>
          <a:p>
            <a:r>
              <a:rPr lang="en-US" sz="1600" dirty="0"/>
              <a:t>OH rate in FY 18 was 26.4%. Again, application of OH rate varies depending on the category of funds.</a:t>
            </a:r>
          </a:p>
          <a:p>
            <a:r>
              <a:rPr lang="en-US" sz="1600" dirty="0"/>
              <a:t> </a:t>
            </a:r>
          </a:p>
        </p:txBody>
      </p:sp>
      <p:sp>
        <p:nvSpPr>
          <p:cNvPr id="4" name="Slide Number Placeholder 3"/>
          <p:cNvSpPr>
            <a:spLocks noGrp="1"/>
          </p:cNvSpPr>
          <p:nvPr>
            <p:ph type="sldNum" sz="quarter" idx="10"/>
          </p:nvPr>
        </p:nvSpPr>
        <p:spPr/>
        <p:txBody>
          <a:bodyPr/>
          <a:lstStyle/>
          <a:p>
            <a:fld id="{9B971376-DE68-44D6-BE4A-AB31399B0BF0}" type="slidenum">
              <a:rPr lang="en-US" smtClean="0"/>
              <a:t>7</a:t>
            </a:fld>
            <a:endParaRPr lang="en-US" dirty="0"/>
          </a:p>
        </p:txBody>
      </p:sp>
    </p:spTree>
    <p:extLst>
      <p:ext uri="{BB962C8B-B14F-4D97-AF65-F5344CB8AC3E}">
        <p14:creationId xmlns:p14="http://schemas.microsoft.com/office/powerpoint/2010/main" val="3029728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73892"/>
            <a:ext cx="5608320" cy="3660458"/>
          </a:xfrm>
        </p:spPr>
        <p:txBody>
          <a:bodyPr/>
          <a:lstStyle/>
          <a:p>
            <a:r>
              <a:rPr lang="en-US" sz="1600" dirty="0"/>
              <a:t>ALA editions had expenses increased due to increased production – it takes money to make money!</a:t>
            </a:r>
          </a:p>
          <a:p>
            <a:r>
              <a:rPr lang="en-US" sz="1600" dirty="0"/>
              <a:t>Booklist – has a strong year contributing $ $1.2 million in overhead, with $840,000 in net revenue, strongest publishing performer  in FY 2018. </a:t>
            </a:r>
          </a:p>
          <a:p>
            <a:r>
              <a:rPr lang="en-US" sz="1600" dirty="0"/>
              <a:t> Mary MacKay continues to develop new products, is increasingly focused on e-learning program which was in the black and provided some net revenue.</a:t>
            </a:r>
          </a:p>
          <a:p>
            <a:r>
              <a:rPr lang="en-US" sz="1600" dirty="0"/>
              <a:t>Important to note that Publishing overall provided $3.2 million in overhead and had net revenue of about $265,000 as seen in previous slide.</a:t>
            </a:r>
          </a:p>
          <a:p>
            <a:endParaRPr lang="en-US" sz="1600" dirty="0"/>
          </a:p>
          <a:p>
            <a:r>
              <a:rPr lang="en-US" sz="1600" dirty="0"/>
              <a:t>Note: Does not include NS related amortization expense ($360,166) and write off of bad debt expense related to </a:t>
            </a:r>
            <a:r>
              <a:rPr lang="en-US" sz="1600" dirty="0" err="1"/>
              <a:t>Brightkey</a:t>
            </a:r>
            <a:r>
              <a:rPr lang="en-US" sz="1600" dirty="0"/>
              <a:t> balances ($221,536) in ALA Editions, which are below the line expenses and are not part of operations.</a:t>
            </a:r>
          </a:p>
          <a:p>
            <a:endParaRPr lang="en-US" dirty="0"/>
          </a:p>
          <a:p>
            <a:endParaRPr lang="en-US" dirty="0"/>
          </a:p>
        </p:txBody>
      </p:sp>
      <p:sp>
        <p:nvSpPr>
          <p:cNvPr id="4" name="Slide Number Placeholder 3"/>
          <p:cNvSpPr>
            <a:spLocks noGrp="1"/>
          </p:cNvSpPr>
          <p:nvPr>
            <p:ph type="sldNum" sz="quarter" idx="10"/>
          </p:nvPr>
        </p:nvSpPr>
        <p:spPr/>
        <p:txBody>
          <a:bodyPr/>
          <a:lstStyle/>
          <a:p>
            <a:fld id="{9B971376-DE68-44D6-BE4A-AB31399B0BF0}" type="slidenum">
              <a:rPr lang="en-US" smtClean="0"/>
              <a:t>8</a:t>
            </a:fld>
            <a:endParaRPr lang="en-US" dirty="0"/>
          </a:p>
        </p:txBody>
      </p:sp>
    </p:spTree>
    <p:extLst>
      <p:ext uri="{BB962C8B-B14F-4D97-AF65-F5344CB8AC3E}">
        <p14:creationId xmlns:p14="http://schemas.microsoft.com/office/powerpoint/2010/main" val="3812788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Again we see clearly that Annual in New Orleans was a strong conference with $6.5 million in revenue, contributing $1.7 million to the General Fund.  Midwinter in Denver did not generate any net revenue but contributed $654,000 in overhead to the General Fund. The annual conference net revenue of $580  somewhat offset the $293k loss of net revenue from Midwinter.   Redesigning Midwinter is a big topic of conversation at this conference.</a:t>
            </a:r>
          </a:p>
        </p:txBody>
      </p:sp>
      <p:sp>
        <p:nvSpPr>
          <p:cNvPr id="4" name="Slide Number Placeholder 3"/>
          <p:cNvSpPr>
            <a:spLocks noGrp="1"/>
          </p:cNvSpPr>
          <p:nvPr>
            <p:ph type="sldNum" sz="quarter" idx="10"/>
          </p:nvPr>
        </p:nvSpPr>
        <p:spPr/>
        <p:txBody>
          <a:bodyPr/>
          <a:lstStyle/>
          <a:p>
            <a:fld id="{9B971376-DE68-44D6-BE4A-AB31399B0BF0}" type="slidenum">
              <a:rPr lang="en-US" smtClean="0"/>
              <a:t>9</a:t>
            </a:fld>
            <a:endParaRPr lang="en-US" dirty="0"/>
          </a:p>
        </p:txBody>
      </p:sp>
    </p:spTree>
    <p:extLst>
      <p:ext uri="{BB962C8B-B14F-4D97-AF65-F5344CB8AC3E}">
        <p14:creationId xmlns:p14="http://schemas.microsoft.com/office/powerpoint/2010/main" val="670973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96DFB4-6355-4D27-8BCF-0F236C44CA6A}" type="datetime1">
              <a:rPr lang="en-US" smtClean="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3581411"/>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1938C9-76DD-4E0D-A737-623988EC7A16}" type="datetime1">
              <a:rPr lang="en-US" smtClean="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8793201"/>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A40887-9B50-4E03-B863-CD7E27BF5949}" type="datetime1">
              <a:rPr lang="en-US" smtClean="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0285352"/>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67633FD-DE67-4A93-B100-02D7B6BF8A7E}" type="datetime1">
              <a:rPr lang="en-US" smtClean="0"/>
              <a:t>1/26/2019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96331741"/>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758ED0-8487-4815-8F06-2BF2DF15CBCD}" type="datetime1">
              <a:rPr lang="en-US" smtClean="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830720"/>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9FAF0A-978F-4A0C-81A1-D7C513FF42E4}" type="datetime1">
              <a:rPr lang="en-US" smtClean="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2222042"/>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65BBCB-5837-4999-A946-5EA743B7C7D0}" type="datetime1">
              <a:rPr lang="en-US" smtClean="0"/>
              <a:t>1/26/2019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3346526"/>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E0ABF9-128E-4143-8314-90EB5EE0C4F5}" type="datetime1">
              <a:rPr lang="en-US" smtClean="0"/>
              <a:t>1/26/2019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4146607"/>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306AE3-D10A-41FA-B633-3B690E6D3719}" type="datetime1">
              <a:rPr lang="en-US" smtClean="0"/>
              <a:t>1/26/2019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0933712"/>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77936F-6C9B-460B-8F70-F48AA7142D0F}" type="datetime1">
              <a:rPr lang="en-US" smtClean="0"/>
              <a:t>1/26/2019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6525873"/>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0319DA4-AAAD-4EA7-9A6E-A942B0ACB425}" type="datetime1">
              <a:rPr lang="en-US" smtClean="0"/>
              <a:t>1/26/2019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2491466"/>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12556E2-1A08-48CD-9687-233DB514744D}" type="datetime1">
              <a:rPr lang="en-US" smtClean="0"/>
              <a:t>1/26/2019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4880484"/>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2EFCB7E-EF8F-4548-B726-B5D39BD5735A}" type="datetime1">
              <a:rPr lang="en-US" smtClean="0"/>
              <a:t>1/26/2019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497268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xlsx"/></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7593" y="1934308"/>
            <a:ext cx="9667020" cy="1635369"/>
          </a:xfrm>
        </p:spPr>
        <p:txBody>
          <a:bodyPr>
            <a:normAutofit fontScale="90000"/>
          </a:bodyPr>
          <a:lstStyle/>
          <a:p>
            <a:pPr algn="ctr"/>
            <a:r>
              <a:rPr lang="en-US" dirty="0">
                <a:latin typeface="Bell MT" panose="02020503060305020303" pitchFamily="18" charset="0"/>
              </a:rPr>
              <a:t/>
            </a:r>
            <a:br>
              <a:rPr lang="en-US" dirty="0">
                <a:latin typeface="Bell MT" panose="02020503060305020303" pitchFamily="18" charset="0"/>
              </a:rPr>
            </a:br>
            <a:r>
              <a:rPr lang="en-US" sz="5300" dirty="0">
                <a:solidFill>
                  <a:schemeClr val="tx1"/>
                </a:solidFill>
                <a:latin typeface="Bell MT" panose="02020503060305020303" pitchFamily="18" charset="0"/>
              </a:rPr>
              <a:t>Treasurer’s Report to Council</a:t>
            </a:r>
            <a:r>
              <a:rPr lang="en-US" sz="4000" dirty="0">
                <a:solidFill>
                  <a:schemeClr val="tx1"/>
                </a:solidFill>
                <a:latin typeface="Bell MT" panose="02020503060305020303" pitchFamily="18" charset="0"/>
              </a:rPr>
              <a:t/>
            </a:r>
            <a:br>
              <a:rPr lang="en-US" sz="4000" dirty="0">
                <a:solidFill>
                  <a:schemeClr val="tx1"/>
                </a:solidFill>
                <a:latin typeface="Bell MT" panose="02020503060305020303" pitchFamily="18" charset="0"/>
              </a:rPr>
            </a:br>
            <a:r>
              <a:rPr lang="en-US" sz="2200" dirty="0">
                <a:solidFill>
                  <a:schemeClr val="tx1"/>
                </a:solidFill>
                <a:latin typeface="Bell MT" panose="02020503060305020303" pitchFamily="18" charset="0"/>
              </a:rPr>
              <a:t>- Membership Information Session -</a:t>
            </a:r>
            <a:br>
              <a:rPr lang="en-US" sz="2200" dirty="0">
                <a:solidFill>
                  <a:schemeClr val="tx1"/>
                </a:solidFill>
                <a:latin typeface="Bell MT" panose="02020503060305020303" pitchFamily="18" charset="0"/>
              </a:rPr>
            </a:br>
            <a:r>
              <a:rPr lang="en-US" dirty="0">
                <a:latin typeface="Bell MT" panose="02020503060305020303" pitchFamily="18" charset="0"/>
              </a:rPr>
              <a:t> </a:t>
            </a:r>
          </a:p>
        </p:txBody>
      </p:sp>
      <p:sp>
        <p:nvSpPr>
          <p:cNvPr id="3" name="Subtitle 2"/>
          <p:cNvSpPr>
            <a:spLocks noGrp="1"/>
          </p:cNvSpPr>
          <p:nvPr>
            <p:ph type="subTitle" idx="1"/>
          </p:nvPr>
        </p:nvSpPr>
        <p:spPr>
          <a:xfrm>
            <a:off x="1567543" y="3429000"/>
            <a:ext cx="9937069" cy="1529498"/>
          </a:xfrm>
        </p:spPr>
        <p:txBody>
          <a:bodyPr>
            <a:normAutofit/>
          </a:bodyPr>
          <a:lstStyle/>
          <a:p>
            <a:pPr algn="ctr"/>
            <a:r>
              <a:rPr lang="en-US" sz="2000" b="1" dirty="0">
                <a:latin typeface="Bell MT" panose="02020503060305020303" pitchFamily="18" charset="0"/>
              </a:rPr>
              <a:t>  FY 2018 year-end Financial Results</a:t>
            </a:r>
            <a:r>
              <a:rPr lang="en-US" altLang="en-US" sz="2000" b="1" dirty="0">
                <a:latin typeface="Bell MT" panose="02020503060305020303" pitchFamily="18" charset="0"/>
                <a:ea typeface="ＭＳ Ｐゴシック" pitchFamily="34" charset="-128"/>
              </a:rPr>
              <a:t> </a:t>
            </a:r>
          </a:p>
          <a:p>
            <a:pPr algn="ctr">
              <a:spcBef>
                <a:spcPts val="580"/>
              </a:spcBef>
              <a:spcAft>
                <a:spcPts val="0"/>
              </a:spcAft>
              <a:defRPr/>
            </a:pPr>
            <a:r>
              <a:rPr lang="en-US" altLang="en-US" sz="1400" b="1" dirty="0">
                <a:latin typeface="Bell MT" panose="02020503060305020303" pitchFamily="18" charset="0"/>
                <a:ea typeface="ＭＳ Ｐゴシック" pitchFamily="34" charset="-128"/>
              </a:rPr>
              <a:t>to </a:t>
            </a:r>
          </a:p>
          <a:p>
            <a:pPr algn="ctr">
              <a:spcBef>
                <a:spcPts val="580"/>
              </a:spcBef>
              <a:spcAft>
                <a:spcPts val="0"/>
              </a:spcAft>
              <a:defRPr/>
            </a:pPr>
            <a:r>
              <a:rPr lang="en-US" altLang="en-US" sz="2000" b="1" dirty="0">
                <a:latin typeface="Bell MT" panose="02020503060305020303" pitchFamily="18" charset="0"/>
                <a:ea typeface="ＭＳ Ｐゴシック" pitchFamily="34" charset="-128"/>
              </a:rPr>
              <a:t>ALA Council, Executive Board and Membership</a:t>
            </a:r>
          </a:p>
          <a:p>
            <a:endParaRPr lang="en-US" dirty="0">
              <a:latin typeface="Bell MT" panose="02020503060305020303" pitchFamily="18" charset="0"/>
            </a:endParaRPr>
          </a:p>
        </p:txBody>
      </p:sp>
      <p:sp>
        <p:nvSpPr>
          <p:cNvPr id="5" name="TextBox 4"/>
          <p:cNvSpPr txBox="1"/>
          <p:nvPr/>
        </p:nvSpPr>
        <p:spPr>
          <a:xfrm>
            <a:off x="9091246" y="246185"/>
            <a:ext cx="2734408" cy="800219"/>
          </a:xfrm>
          <a:prstGeom prst="rect">
            <a:avLst/>
          </a:prstGeom>
          <a:noFill/>
        </p:spPr>
        <p:txBody>
          <a:bodyPr wrap="square" rtlCol="0">
            <a:spAutoFit/>
          </a:bodyPr>
          <a:lstStyle/>
          <a:p>
            <a:r>
              <a:rPr lang="en-US" sz="1400" b="1" dirty="0">
                <a:latin typeface="Bell MT" panose="02020503060305020303" pitchFamily="18" charset="0"/>
              </a:rPr>
              <a:t>CD #13.0</a:t>
            </a:r>
          </a:p>
          <a:p>
            <a:r>
              <a:rPr lang="en-US" sz="1400" b="1" dirty="0">
                <a:latin typeface="Bell MT" panose="02020503060305020303" pitchFamily="18" charset="0"/>
              </a:rPr>
              <a:t>2018 -19 Midwinter Meeting</a:t>
            </a:r>
          </a:p>
          <a:p>
            <a:endParaRPr lang="en-US" dirty="0"/>
          </a:p>
        </p:txBody>
      </p:sp>
      <p:sp>
        <p:nvSpPr>
          <p:cNvPr id="6" name="TextBox 5"/>
          <p:cNvSpPr txBox="1"/>
          <p:nvPr/>
        </p:nvSpPr>
        <p:spPr>
          <a:xfrm>
            <a:off x="650449" y="6022731"/>
            <a:ext cx="5952574" cy="923330"/>
          </a:xfrm>
          <a:prstGeom prst="rect">
            <a:avLst/>
          </a:prstGeom>
          <a:noFill/>
        </p:spPr>
        <p:txBody>
          <a:bodyPr wrap="square" rtlCol="0">
            <a:spAutoFit/>
          </a:bodyPr>
          <a:lstStyle/>
          <a:p>
            <a:r>
              <a:rPr lang="en-US" dirty="0">
                <a:latin typeface="Bell MT" panose="02020503060305020303" pitchFamily="18" charset="0"/>
              </a:rPr>
              <a:t>Presented by:</a:t>
            </a:r>
          </a:p>
          <a:p>
            <a:r>
              <a:rPr lang="en-US" dirty="0">
                <a:latin typeface="Bell MT" panose="02020503060305020303" pitchFamily="18" charset="0"/>
              </a:rPr>
              <a:t>Susan Hildreth – ALA Treasurer </a:t>
            </a:r>
          </a:p>
          <a:p>
            <a:endParaRPr lang="en-US" dirty="0"/>
          </a:p>
        </p:txBody>
      </p:sp>
      <p:sp>
        <p:nvSpPr>
          <p:cNvPr id="4" name="TextBox 3">
            <a:extLst>
              <a:ext uri="{FF2B5EF4-FFF2-40B4-BE49-F238E27FC236}">
                <a16:creationId xmlns:a16="http://schemas.microsoft.com/office/drawing/2014/main" id="{7F4F79FB-41FF-45AD-B6E9-4BFC00429108}"/>
              </a:ext>
            </a:extLst>
          </p:cNvPr>
          <p:cNvSpPr txBox="1"/>
          <p:nvPr/>
        </p:nvSpPr>
        <p:spPr>
          <a:xfrm>
            <a:off x="8658225" y="5838825"/>
            <a:ext cx="3167429" cy="646331"/>
          </a:xfrm>
          <a:prstGeom prst="rect">
            <a:avLst/>
          </a:prstGeom>
          <a:noFill/>
        </p:spPr>
        <p:txBody>
          <a:bodyPr wrap="square" rtlCol="0">
            <a:spAutoFit/>
          </a:bodyPr>
          <a:lstStyle/>
          <a:p>
            <a:r>
              <a:rPr lang="en-US" dirty="0">
                <a:latin typeface="Bell MT" panose="02020503060305020303" pitchFamily="18" charset="0"/>
              </a:rPr>
              <a:t>Saturday - January 26, 2019</a:t>
            </a:r>
          </a:p>
          <a:p>
            <a:r>
              <a:rPr lang="en-US" dirty="0">
                <a:latin typeface="Bell MT" panose="02020503060305020303" pitchFamily="18" charset="0"/>
              </a:rPr>
              <a:t>Seattle, WA</a:t>
            </a:r>
          </a:p>
        </p:txBody>
      </p:sp>
    </p:spTree>
    <p:extLst>
      <p:ext uri="{BB962C8B-B14F-4D97-AF65-F5344CB8AC3E}">
        <p14:creationId xmlns:p14="http://schemas.microsoft.com/office/powerpoint/2010/main" val="2188177371"/>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624110"/>
            <a:ext cx="10637347" cy="818191"/>
          </a:xfrm>
        </p:spPr>
        <p:txBody>
          <a:bodyPr>
            <a:normAutofit/>
          </a:bodyPr>
          <a:lstStyle/>
          <a:p>
            <a:r>
              <a:rPr lang="en-US" sz="4400" dirty="0">
                <a:latin typeface="Bell MT" panose="02020503060305020303" pitchFamily="18" charset="0"/>
              </a:rPr>
              <a:t>Division Revenues and Expenses– 2018</a:t>
            </a:r>
          </a:p>
        </p:txBody>
      </p:sp>
      <p:sp>
        <p:nvSpPr>
          <p:cNvPr id="3" name="Slide Number Placeholder 2"/>
          <p:cNvSpPr>
            <a:spLocks noGrp="1"/>
          </p:cNvSpPr>
          <p:nvPr>
            <p:ph type="sldNum" sz="quarter" idx="12"/>
          </p:nvPr>
        </p:nvSpPr>
        <p:spPr/>
        <p:txBody>
          <a:bodyPr/>
          <a:lstStyle/>
          <a:p>
            <a:fld id="{D57F1E4F-1CFF-5643-939E-217C01CDF565}" type="slidenum">
              <a:rPr lang="en-US" smtClean="0"/>
              <a:pPr/>
              <a:t>10</a:t>
            </a:fld>
            <a:endParaRPr lang="en-US" dirty="0"/>
          </a:p>
        </p:txBody>
      </p:sp>
      <p:graphicFrame>
        <p:nvGraphicFramePr>
          <p:cNvPr id="6" name="Content Placeholder 5">
            <a:extLst>
              <a:ext uri="{FF2B5EF4-FFF2-40B4-BE49-F238E27FC236}">
                <a16:creationId xmlns:a16="http://schemas.microsoft.com/office/drawing/2014/main" id="{1BB29B35-B64E-4DAA-B5B5-134EDACDDEBB}"/>
              </a:ext>
            </a:extLst>
          </p:cNvPr>
          <p:cNvGraphicFramePr>
            <a:graphicFrameLocks noGrp="1"/>
          </p:cNvGraphicFramePr>
          <p:nvPr>
            <p:ph idx="1"/>
            <p:extLst>
              <p:ext uri="{D42A27DB-BD31-4B8C-83A1-F6EECF244321}">
                <p14:modId xmlns:p14="http://schemas.microsoft.com/office/powerpoint/2010/main" val="214445093"/>
              </p:ext>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0EB2AC66-DE12-4445-BF0C-86AF96ED04DA}"/>
              </a:ext>
            </a:extLst>
          </p:cNvPr>
          <p:cNvSpPr txBox="1"/>
          <p:nvPr/>
        </p:nvSpPr>
        <p:spPr>
          <a:xfrm>
            <a:off x="776451" y="6365348"/>
            <a:ext cx="5143581" cy="276999"/>
          </a:xfrm>
          <a:prstGeom prst="rect">
            <a:avLst/>
          </a:prstGeom>
          <a:noFill/>
        </p:spPr>
        <p:txBody>
          <a:bodyPr wrap="square" rtlCol="0">
            <a:spAutoFit/>
          </a:bodyPr>
          <a:lstStyle/>
          <a:p>
            <a:r>
              <a:rPr lang="en-US" sz="1200" dirty="0">
                <a:latin typeface="Bell MT" panose="02020503060305020303" pitchFamily="18" charset="0"/>
              </a:rPr>
              <a:t>Source: Internal financial reports - final close dated 10/23/18</a:t>
            </a:r>
            <a:endParaRPr lang="en-US" sz="1200" dirty="0"/>
          </a:p>
        </p:txBody>
      </p:sp>
    </p:spTree>
    <p:extLst>
      <p:ext uri="{BB962C8B-B14F-4D97-AF65-F5344CB8AC3E}">
        <p14:creationId xmlns:p14="http://schemas.microsoft.com/office/powerpoint/2010/main" val="851264373"/>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3900" y="286604"/>
            <a:ext cx="10934700" cy="999272"/>
          </a:xfrm>
        </p:spPr>
        <p:txBody>
          <a:bodyPr>
            <a:normAutofit/>
          </a:bodyPr>
          <a:lstStyle/>
          <a:p>
            <a:r>
              <a:rPr lang="en-US" sz="4400" dirty="0">
                <a:latin typeface="Bell MT" panose="02020503060305020303" pitchFamily="18" charset="0"/>
              </a:rPr>
              <a:t>Roundtable Revenues and Expenses – 2018</a:t>
            </a:r>
          </a:p>
        </p:txBody>
      </p:sp>
      <p:sp>
        <p:nvSpPr>
          <p:cNvPr id="5" name="Slide Number Placeholder 4"/>
          <p:cNvSpPr>
            <a:spLocks noGrp="1"/>
          </p:cNvSpPr>
          <p:nvPr>
            <p:ph type="sldNum" sz="quarter" idx="12"/>
          </p:nvPr>
        </p:nvSpPr>
        <p:spPr>
          <a:xfrm>
            <a:off x="9900458" y="6459785"/>
            <a:ext cx="1312025" cy="365125"/>
          </a:xfrm>
        </p:spPr>
        <p:txBody>
          <a:bodyPr>
            <a:normAutofit/>
          </a:bodyPr>
          <a:lstStyle/>
          <a:p>
            <a:pPr>
              <a:spcAft>
                <a:spcPts val="600"/>
              </a:spcAft>
            </a:pPr>
            <a:fld id="{D57F1E4F-1CFF-5643-939E-217C01CDF565}" type="slidenum">
              <a:rPr lang="en-US" smtClean="0"/>
              <a:pPr>
                <a:spcAft>
                  <a:spcPts val="600"/>
                </a:spcAft>
              </a:pPr>
              <a:t>11</a:t>
            </a:fld>
            <a:endParaRPr lang="en-US"/>
          </a:p>
        </p:txBody>
      </p:sp>
      <p:graphicFrame>
        <p:nvGraphicFramePr>
          <p:cNvPr id="7" name="Content Placeholder 6">
            <a:extLst>
              <a:ext uri="{FF2B5EF4-FFF2-40B4-BE49-F238E27FC236}">
                <a16:creationId xmlns:a16="http://schemas.microsoft.com/office/drawing/2014/main" id="{3E585272-FE9B-4CB9-B223-E26E92AD8A19}"/>
              </a:ext>
            </a:extLst>
          </p:cNvPr>
          <p:cNvGraphicFramePr>
            <a:graphicFrameLocks noGrp="1"/>
          </p:cNvGraphicFramePr>
          <p:nvPr>
            <p:ph idx="1"/>
            <p:extLst>
              <p:ext uri="{D42A27DB-BD31-4B8C-83A1-F6EECF244321}">
                <p14:modId xmlns:p14="http://schemas.microsoft.com/office/powerpoint/2010/main" val="3160161791"/>
              </p:ext>
            </p:extLst>
          </p:nvPr>
        </p:nvGraphicFramePr>
        <p:xfrm>
          <a:off x="1154083" y="2108040"/>
          <a:ext cx="10058400" cy="378608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79E3BF9B-4ADC-46C9-9330-309B0AC5A8D1}"/>
              </a:ext>
            </a:extLst>
          </p:cNvPr>
          <p:cNvSpPr txBox="1"/>
          <p:nvPr/>
        </p:nvSpPr>
        <p:spPr>
          <a:xfrm>
            <a:off x="810705" y="6459785"/>
            <a:ext cx="4496586" cy="276999"/>
          </a:xfrm>
          <a:prstGeom prst="rect">
            <a:avLst/>
          </a:prstGeom>
          <a:noFill/>
        </p:spPr>
        <p:txBody>
          <a:bodyPr wrap="square" rtlCol="0">
            <a:spAutoFit/>
          </a:bodyPr>
          <a:lstStyle/>
          <a:p>
            <a:r>
              <a:rPr lang="en-US" sz="1200" dirty="0">
                <a:latin typeface="Bell MT" panose="02020503060305020303" pitchFamily="18" charset="0"/>
              </a:rPr>
              <a:t>Source: Internal financial reports - final close dated 10/23/18</a:t>
            </a:r>
            <a:endParaRPr lang="en-US" sz="1200" dirty="0"/>
          </a:p>
        </p:txBody>
      </p:sp>
    </p:spTree>
    <p:extLst>
      <p:ext uri="{BB962C8B-B14F-4D97-AF65-F5344CB8AC3E}">
        <p14:creationId xmlns:p14="http://schemas.microsoft.com/office/powerpoint/2010/main" val="4191264167"/>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643271" y="1008667"/>
            <a:ext cx="9861342" cy="1376313"/>
          </a:xfrm>
        </p:spPr>
        <p:txBody>
          <a:bodyPr>
            <a:normAutofit fontScale="90000"/>
          </a:bodyPr>
          <a:lstStyle/>
          <a:p>
            <a:r>
              <a:rPr lang="en-US" sz="4400" dirty="0">
                <a:solidFill>
                  <a:srgbClr val="696464"/>
                </a:solidFill>
                <a:latin typeface="Bell MT" panose="02020503060305020303" pitchFamily="18" charset="0"/>
              </a:rPr>
              <a:t/>
            </a:r>
            <a:br>
              <a:rPr lang="en-US" sz="4400" dirty="0">
                <a:solidFill>
                  <a:srgbClr val="696464"/>
                </a:solidFill>
                <a:latin typeface="Bell MT" panose="02020503060305020303" pitchFamily="18" charset="0"/>
              </a:rPr>
            </a:br>
            <a:r>
              <a:rPr lang="en-US" sz="4400" dirty="0">
                <a:solidFill>
                  <a:srgbClr val="696464"/>
                </a:solidFill>
                <a:latin typeface="Bell MT" panose="02020503060305020303" pitchFamily="18" charset="0"/>
              </a:rPr>
              <a:t/>
            </a:r>
            <a:br>
              <a:rPr lang="en-US" sz="4400" dirty="0">
                <a:solidFill>
                  <a:srgbClr val="696464"/>
                </a:solidFill>
                <a:latin typeface="Bell MT" panose="02020503060305020303" pitchFamily="18" charset="0"/>
              </a:rPr>
            </a:br>
            <a:r>
              <a:rPr lang="en-US" sz="4400" dirty="0">
                <a:solidFill>
                  <a:srgbClr val="696464"/>
                </a:solidFill>
                <a:latin typeface="Bell MT" panose="02020503060305020303" pitchFamily="18" charset="0"/>
              </a:rPr>
              <a:t/>
            </a:r>
            <a:br>
              <a:rPr lang="en-US" sz="4400" dirty="0">
                <a:solidFill>
                  <a:srgbClr val="696464"/>
                </a:solidFill>
                <a:latin typeface="Bell MT" panose="02020503060305020303" pitchFamily="18" charset="0"/>
              </a:rPr>
            </a:br>
            <a:r>
              <a:rPr lang="en-US" sz="4400" dirty="0">
                <a:solidFill>
                  <a:srgbClr val="696464"/>
                </a:solidFill>
                <a:latin typeface="Bell MT" panose="02020503060305020303" pitchFamily="18" charset="0"/>
              </a:rPr>
              <a:t/>
            </a:r>
            <a:br>
              <a:rPr lang="en-US" sz="4400" dirty="0">
                <a:solidFill>
                  <a:srgbClr val="696464"/>
                </a:solidFill>
                <a:latin typeface="Bell MT" panose="02020503060305020303" pitchFamily="18" charset="0"/>
              </a:rPr>
            </a:br>
            <a:r>
              <a:rPr lang="en-US" sz="4400" dirty="0">
                <a:solidFill>
                  <a:srgbClr val="696464"/>
                </a:solidFill>
                <a:latin typeface="Bell MT" panose="02020503060305020303" pitchFamily="18" charset="0"/>
              </a:rPr>
              <a:t/>
            </a:r>
            <a:br>
              <a:rPr lang="en-US" sz="4400" dirty="0">
                <a:solidFill>
                  <a:srgbClr val="696464"/>
                </a:solidFill>
                <a:latin typeface="Bell MT" panose="02020503060305020303" pitchFamily="18" charset="0"/>
              </a:rPr>
            </a:br>
            <a:r>
              <a:rPr lang="en-US" sz="4400" dirty="0">
                <a:solidFill>
                  <a:srgbClr val="696464"/>
                </a:solidFill>
                <a:latin typeface="Bell MT" panose="02020503060305020303" pitchFamily="18" charset="0"/>
              </a:rPr>
              <a:t/>
            </a:r>
            <a:br>
              <a:rPr lang="en-US" sz="4400" dirty="0">
                <a:solidFill>
                  <a:srgbClr val="696464"/>
                </a:solidFill>
                <a:latin typeface="Bell MT" panose="02020503060305020303" pitchFamily="18" charset="0"/>
              </a:rPr>
            </a:br>
            <a:r>
              <a:rPr lang="en-US" sz="4400" dirty="0">
                <a:solidFill>
                  <a:srgbClr val="696464"/>
                </a:solidFill>
                <a:latin typeface="Bell MT" panose="02020503060305020303" pitchFamily="18" charset="0"/>
              </a:rPr>
              <a:t>Total ALA Assets, Liabilities </a:t>
            </a:r>
            <a:br>
              <a:rPr lang="en-US" sz="4400" dirty="0">
                <a:solidFill>
                  <a:srgbClr val="696464"/>
                </a:solidFill>
                <a:latin typeface="Bell MT" panose="02020503060305020303" pitchFamily="18" charset="0"/>
              </a:rPr>
            </a:br>
            <a:r>
              <a:rPr lang="en-US" sz="4400" dirty="0">
                <a:solidFill>
                  <a:srgbClr val="696464"/>
                </a:solidFill>
                <a:latin typeface="Bell MT" panose="02020503060305020303" pitchFamily="18" charset="0"/>
              </a:rPr>
              <a:t>&amp; Net Assets – 2018</a:t>
            </a:r>
            <a:r>
              <a:rPr lang="en-US" sz="3100" dirty="0">
                <a:solidFill>
                  <a:srgbClr val="696464"/>
                </a:solidFill>
                <a:latin typeface="Bell MT" panose="02020503060305020303" pitchFamily="18" charset="0"/>
              </a:rPr>
              <a:t/>
            </a:r>
            <a:br>
              <a:rPr lang="en-US" sz="3100" dirty="0">
                <a:solidFill>
                  <a:srgbClr val="696464"/>
                </a:solidFill>
                <a:latin typeface="Bell MT" panose="02020503060305020303" pitchFamily="18" charset="0"/>
              </a:rPr>
            </a:br>
            <a:endParaRPr lang="en-US" dirty="0">
              <a:latin typeface="Bell MT" panose="02020503060305020303"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88200502"/>
              </p:ext>
            </p:extLst>
          </p:nvPr>
        </p:nvGraphicFramePr>
        <p:xfrm>
          <a:off x="1643270" y="2663688"/>
          <a:ext cx="9236766" cy="2968485"/>
        </p:xfrm>
        <a:graphic>
          <a:graphicData uri="http://schemas.openxmlformats.org/drawingml/2006/table">
            <a:tbl>
              <a:tblPr/>
              <a:tblGrid>
                <a:gridCol w="1816859">
                  <a:extLst>
                    <a:ext uri="{9D8B030D-6E8A-4147-A177-3AD203B41FA5}">
                      <a16:colId xmlns:a16="http://schemas.microsoft.com/office/drawing/2014/main" val="1737671001"/>
                    </a:ext>
                  </a:extLst>
                </a:gridCol>
                <a:gridCol w="597151">
                  <a:extLst>
                    <a:ext uri="{9D8B030D-6E8A-4147-A177-3AD203B41FA5}">
                      <a16:colId xmlns:a16="http://schemas.microsoft.com/office/drawing/2014/main" val="196387948"/>
                    </a:ext>
                  </a:extLst>
                </a:gridCol>
                <a:gridCol w="2223431">
                  <a:extLst>
                    <a:ext uri="{9D8B030D-6E8A-4147-A177-3AD203B41FA5}">
                      <a16:colId xmlns:a16="http://schemas.microsoft.com/office/drawing/2014/main" val="624553591"/>
                    </a:ext>
                  </a:extLst>
                </a:gridCol>
                <a:gridCol w="2375894">
                  <a:extLst>
                    <a:ext uri="{9D8B030D-6E8A-4147-A177-3AD203B41FA5}">
                      <a16:colId xmlns:a16="http://schemas.microsoft.com/office/drawing/2014/main" val="3080139772"/>
                    </a:ext>
                  </a:extLst>
                </a:gridCol>
                <a:gridCol w="2223431">
                  <a:extLst>
                    <a:ext uri="{9D8B030D-6E8A-4147-A177-3AD203B41FA5}">
                      <a16:colId xmlns:a16="http://schemas.microsoft.com/office/drawing/2014/main" val="2193921562"/>
                    </a:ext>
                  </a:extLst>
                </a:gridCol>
              </a:tblGrid>
              <a:tr h="521507">
                <a:tc>
                  <a:txBody>
                    <a:bodyPr/>
                    <a:lstStyle/>
                    <a:p>
                      <a:pPr algn="l" fontAlgn="ctr"/>
                      <a:r>
                        <a:rPr lang="en-US" sz="28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l" fontAlgn="ctr"/>
                      <a:r>
                        <a:rPr lang="en-US" sz="28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ctr" rtl="0" fontAlgn="b"/>
                      <a:r>
                        <a:rPr lang="en-US" sz="2800" b="1" i="0" u="sng" strike="noStrike" dirty="0">
                          <a:solidFill>
                            <a:srgbClr val="000000"/>
                          </a:solidFill>
                          <a:effectLst/>
                          <a:latin typeface="Bell MT" panose="02020503060305020303" pitchFamily="18" charset="0"/>
                        </a:rPr>
                        <a:t>2018</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ctr" rtl="0" fontAlgn="b"/>
                      <a:r>
                        <a:rPr lang="en-US" sz="2800" b="1" i="0" u="sng" strike="noStrike" dirty="0">
                          <a:solidFill>
                            <a:srgbClr val="000000"/>
                          </a:solidFill>
                          <a:effectLst/>
                          <a:latin typeface="Bell MT" panose="02020503060305020303" pitchFamily="18" charset="0"/>
                        </a:rPr>
                        <a:t>2017</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ctr" rtl="0" fontAlgn="b"/>
                      <a:r>
                        <a:rPr lang="en-US" sz="2800" b="1" i="0" u="sng" strike="noStrike" dirty="0">
                          <a:solidFill>
                            <a:srgbClr val="000000"/>
                          </a:solidFill>
                          <a:effectLst/>
                          <a:latin typeface="Bell MT" panose="02020503060305020303" pitchFamily="18" charset="0"/>
                        </a:rPr>
                        <a:t>2016</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extLst>
                  <a:ext uri="{0D108BD9-81ED-4DB2-BD59-A6C34878D82A}">
                    <a16:rowId xmlns:a16="http://schemas.microsoft.com/office/drawing/2014/main" val="843550306"/>
                  </a:ext>
                </a:extLst>
              </a:tr>
              <a:tr h="824512">
                <a:tc>
                  <a:txBody>
                    <a:bodyPr/>
                    <a:lstStyle/>
                    <a:p>
                      <a:pPr algn="l" rtl="0" fontAlgn="b"/>
                      <a:r>
                        <a:rPr lang="en-US" sz="2800" b="1" i="0" u="none" strike="noStrike" dirty="0">
                          <a:solidFill>
                            <a:srgbClr val="000000"/>
                          </a:solidFill>
                          <a:effectLst/>
                          <a:latin typeface="Bell MT" panose="02020503060305020303" pitchFamily="18" charset="0"/>
                        </a:rPr>
                        <a:t>Assets</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ctr"/>
                      <a:r>
                        <a:rPr lang="en-US" sz="28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82,833,952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72,522,283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75,727,502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3352147149"/>
                  </a:ext>
                </a:extLst>
              </a:tr>
              <a:tr h="811233">
                <a:tc>
                  <a:txBody>
                    <a:bodyPr/>
                    <a:lstStyle/>
                    <a:p>
                      <a:pPr algn="l" rtl="0" fontAlgn="b"/>
                      <a:r>
                        <a:rPr lang="en-US" sz="2800" b="1" i="0" u="none" strike="noStrike" dirty="0">
                          <a:solidFill>
                            <a:srgbClr val="000000"/>
                          </a:solidFill>
                          <a:effectLst/>
                          <a:latin typeface="Bell MT" panose="02020503060305020303" pitchFamily="18" charset="0"/>
                        </a:rPr>
                        <a:t>Liabilities</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ctr"/>
                      <a:r>
                        <a:rPr lang="en-US" sz="28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800" b="0" i="0" u="sng" strike="noStrike" dirty="0">
                          <a:solidFill>
                            <a:srgbClr val="000000"/>
                          </a:solidFill>
                          <a:effectLst/>
                          <a:latin typeface="Bell MT" panose="02020503060305020303" pitchFamily="18" charset="0"/>
                        </a:rPr>
                        <a:t>$  35,762,621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800" b="0" i="0" u="sng" strike="noStrike" dirty="0">
                          <a:solidFill>
                            <a:srgbClr val="000000"/>
                          </a:solidFill>
                          <a:effectLst/>
                          <a:latin typeface="Bell MT" panose="02020503060305020303" pitchFamily="18" charset="0"/>
                        </a:rPr>
                        <a:t>$   32,622,005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800" b="0" i="0" u="sng" strike="noStrike" dirty="0">
                          <a:solidFill>
                            <a:srgbClr val="000000"/>
                          </a:solidFill>
                          <a:effectLst/>
                          <a:latin typeface="Bell MT" panose="02020503060305020303" pitchFamily="18" charset="0"/>
                        </a:rPr>
                        <a:t>$   45,343,837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2971092880"/>
                  </a:ext>
                </a:extLst>
              </a:tr>
              <a:tr h="811233">
                <a:tc>
                  <a:txBody>
                    <a:bodyPr/>
                    <a:lstStyle/>
                    <a:p>
                      <a:pPr algn="l" rtl="0" fontAlgn="b"/>
                      <a:r>
                        <a:rPr lang="en-US" sz="2800" b="1" i="0" u="none" strike="noStrike" dirty="0">
                          <a:solidFill>
                            <a:srgbClr val="000000"/>
                          </a:solidFill>
                          <a:effectLst/>
                          <a:latin typeface="Bell MT" panose="02020503060305020303" pitchFamily="18" charset="0"/>
                        </a:rPr>
                        <a:t>Net Assets</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ctr"/>
                      <a:r>
                        <a:rPr lang="en-US" sz="28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dbl" strike="noStrike" baseline="0">
                          <a:solidFill>
                            <a:srgbClr val="000000"/>
                          </a:solidFill>
                          <a:effectLst/>
                          <a:latin typeface="Bell MT" panose="02020503060305020303" pitchFamily="18" charset="0"/>
                        </a:rPr>
                        <a:t>$  47,071,331 </a:t>
                      </a:r>
                      <a:endParaRPr lang="en-US" sz="2800" b="0" i="0" u="dbl" strike="noStrike" baseline="0" dirty="0">
                        <a:solidFill>
                          <a:srgbClr val="000000"/>
                        </a:solidFill>
                        <a:effectLst/>
                        <a:latin typeface="Bell MT" panose="02020503060305020303" pitchFamily="18" charset="0"/>
                      </a:endParaRP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dbl" strike="noStrike" baseline="0" dirty="0">
                          <a:solidFill>
                            <a:srgbClr val="000000"/>
                          </a:solidFill>
                          <a:effectLst/>
                          <a:latin typeface="Bell MT" panose="02020503060305020303" pitchFamily="18" charset="0"/>
                        </a:rPr>
                        <a:t>$   39,900,278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dbl" strike="noStrike" baseline="0" dirty="0">
                          <a:solidFill>
                            <a:srgbClr val="000000"/>
                          </a:solidFill>
                          <a:effectLst/>
                          <a:latin typeface="Bell MT" panose="02020503060305020303" pitchFamily="18" charset="0"/>
                        </a:rPr>
                        <a:t>$   30,383,665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2945669947"/>
                  </a:ext>
                </a:extLst>
              </a:tr>
            </a:tbl>
          </a:graphicData>
        </a:graphic>
      </p:graphicFrame>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
        <p:nvSpPr>
          <p:cNvPr id="3" name="TextBox 2">
            <a:extLst>
              <a:ext uri="{FF2B5EF4-FFF2-40B4-BE49-F238E27FC236}">
                <a16:creationId xmlns:a16="http://schemas.microsoft.com/office/drawing/2014/main" id="{CE6816DB-18E2-4154-8EEF-0A5680BDF6BE}"/>
              </a:ext>
            </a:extLst>
          </p:cNvPr>
          <p:cNvSpPr txBox="1"/>
          <p:nvPr/>
        </p:nvSpPr>
        <p:spPr>
          <a:xfrm>
            <a:off x="612742" y="6384202"/>
            <a:ext cx="5882326" cy="276999"/>
          </a:xfrm>
          <a:prstGeom prst="rect">
            <a:avLst/>
          </a:prstGeom>
          <a:noFill/>
        </p:spPr>
        <p:txBody>
          <a:bodyPr wrap="square" rtlCol="0">
            <a:spAutoFit/>
          </a:bodyPr>
          <a:lstStyle/>
          <a:p>
            <a:r>
              <a:rPr lang="en-US" sz="1200" dirty="0">
                <a:latin typeface="Bell MT" panose="02020503060305020303" pitchFamily="18" charset="0"/>
              </a:rPr>
              <a:t>Source: Internal financial reports - final close dated 10/23/18</a:t>
            </a:r>
            <a:endParaRPr lang="en-US" sz="1200" dirty="0"/>
          </a:p>
        </p:txBody>
      </p:sp>
    </p:spTree>
    <p:extLst>
      <p:ext uri="{BB962C8B-B14F-4D97-AF65-F5344CB8AC3E}">
        <p14:creationId xmlns:p14="http://schemas.microsoft.com/office/powerpoint/2010/main" val="2017703212"/>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6C195-561F-4143-B19F-C701CBEA56B5}"/>
              </a:ext>
            </a:extLst>
          </p:cNvPr>
          <p:cNvSpPr>
            <a:spLocks noGrp="1"/>
          </p:cNvSpPr>
          <p:nvPr>
            <p:ph type="title"/>
          </p:nvPr>
        </p:nvSpPr>
        <p:spPr>
          <a:xfrm>
            <a:off x="1097280" y="286604"/>
            <a:ext cx="10058400" cy="1183978"/>
          </a:xfrm>
        </p:spPr>
        <p:txBody>
          <a:bodyPr/>
          <a:lstStyle/>
          <a:p>
            <a:r>
              <a:rPr lang="en-US" dirty="0">
                <a:latin typeface="Bell MT" panose="02020503060305020303" pitchFamily="18" charset="0"/>
              </a:rPr>
              <a:t>Strategy to Address FY 20 and Beyond</a:t>
            </a:r>
          </a:p>
        </p:txBody>
      </p:sp>
      <p:sp>
        <p:nvSpPr>
          <p:cNvPr id="4" name="Slide Number Placeholder 3">
            <a:extLst>
              <a:ext uri="{FF2B5EF4-FFF2-40B4-BE49-F238E27FC236}">
                <a16:creationId xmlns:a16="http://schemas.microsoft.com/office/drawing/2014/main" id="{0FBFD5B5-21A6-4DA0-98DA-3F68F18291BE}"/>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
        <p:nvSpPr>
          <p:cNvPr id="6" name="Content Placeholder 5">
            <a:extLst>
              <a:ext uri="{FF2B5EF4-FFF2-40B4-BE49-F238E27FC236}">
                <a16:creationId xmlns:a16="http://schemas.microsoft.com/office/drawing/2014/main" id="{8433ED00-34D9-4C0E-9AF5-183B174E1744}"/>
              </a:ext>
            </a:extLst>
          </p:cNvPr>
          <p:cNvSpPr>
            <a:spLocks noGrp="1"/>
          </p:cNvSpPr>
          <p:nvPr>
            <p:ph idx="1"/>
          </p:nvPr>
        </p:nvSpPr>
        <p:spPr>
          <a:xfrm>
            <a:off x="1066800" y="1864587"/>
            <a:ext cx="10058400" cy="4023360"/>
          </a:xfrm>
        </p:spPr>
        <p:txBody>
          <a:bodyPr>
            <a:normAutofit/>
          </a:bodyPr>
          <a:lstStyle/>
          <a:p>
            <a:pPr>
              <a:lnSpc>
                <a:spcPct val="100000"/>
              </a:lnSpc>
              <a:buFont typeface="Wingdings" panose="05000000000000000000" pitchFamily="2" charset="2"/>
              <a:buChar char="§"/>
            </a:pPr>
            <a:r>
              <a:rPr lang="en-US" sz="2800" dirty="0"/>
              <a:t> </a:t>
            </a:r>
            <a:r>
              <a:rPr lang="en-US" sz="2800" dirty="0">
                <a:latin typeface="Bell MT" panose="02020503060305020303" pitchFamily="18" charset="0"/>
              </a:rPr>
              <a:t>Continue to leverage ALA’s strong balance sheet to build on first year of strategic investments designed to enhance revenue generation and streamline operating expenses:</a:t>
            </a:r>
          </a:p>
          <a:p>
            <a:pPr lvl="4">
              <a:lnSpc>
                <a:spcPct val="150000"/>
              </a:lnSpc>
              <a:buFont typeface="Wingdings" panose="05000000000000000000" pitchFamily="2" charset="2"/>
              <a:buChar char="Ø"/>
            </a:pPr>
            <a:r>
              <a:rPr lang="en-US" sz="2100" dirty="0">
                <a:latin typeface="Bell MT" panose="02020503060305020303" pitchFamily="18" charset="0"/>
              </a:rPr>
              <a:t> </a:t>
            </a:r>
            <a:r>
              <a:rPr lang="en-US" sz="2800" dirty="0">
                <a:latin typeface="Bell MT" panose="02020503060305020303" pitchFamily="18" charset="0"/>
              </a:rPr>
              <a:t>Move forward in FY 20 with continued strategic investments</a:t>
            </a:r>
          </a:p>
          <a:p>
            <a:pPr lvl="4">
              <a:lnSpc>
                <a:spcPct val="110000"/>
              </a:lnSpc>
              <a:buFont typeface="Wingdings" panose="05000000000000000000" pitchFamily="2" charset="2"/>
              <a:buChar char="Ø"/>
            </a:pPr>
            <a:r>
              <a:rPr lang="en-US" sz="2600" dirty="0">
                <a:latin typeface="Bell MT" panose="02020503060305020303" pitchFamily="18" charset="0"/>
              </a:rPr>
              <a:t>Monitor impact of investments and revise or refine strategy as    needed</a:t>
            </a:r>
          </a:p>
          <a:p>
            <a:pPr lvl="4">
              <a:buFont typeface="Wingdings" panose="05000000000000000000" pitchFamily="2" charset="2"/>
              <a:buChar char="Ø"/>
            </a:pPr>
            <a:r>
              <a:rPr lang="en-US" sz="2600" dirty="0">
                <a:latin typeface="Bell MT" panose="02020503060305020303" pitchFamily="18" charset="0"/>
              </a:rPr>
              <a:t> Use ALA’s bank line of credit or other assets to support investments</a:t>
            </a:r>
            <a:endParaRPr lang="en-US" dirty="0">
              <a:latin typeface="Bell MT" panose="02020503060305020303" pitchFamily="18" charset="0"/>
            </a:endParaRPr>
          </a:p>
        </p:txBody>
      </p:sp>
    </p:spTree>
    <p:extLst>
      <p:ext uri="{BB962C8B-B14F-4D97-AF65-F5344CB8AC3E}">
        <p14:creationId xmlns:p14="http://schemas.microsoft.com/office/powerpoint/2010/main" val="2235406196"/>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71E22-05A4-4D7B-B4D5-ACD03C54F0D7}"/>
              </a:ext>
            </a:extLst>
          </p:cNvPr>
          <p:cNvSpPr>
            <a:spLocks noGrp="1"/>
          </p:cNvSpPr>
          <p:nvPr>
            <p:ph type="title"/>
          </p:nvPr>
        </p:nvSpPr>
        <p:spPr>
          <a:xfrm>
            <a:off x="1097280" y="286604"/>
            <a:ext cx="10058400" cy="968440"/>
          </a:xfrm>
        </p:spPr>
        <p:txBody>
          <a:bodyPr>
            <a:normAutofit/>
          </a:bodyPr>
          <a:lstStyle/>
          <a:p>
            <a:r>
              <a:rPr lang="en-US" dirty="0">
                <a:latin typeface="Bell MT" panose="02020503060305020303" pitchFamily="18" charset="0"/>
              </a:rPr>
              <a:t>Strategy to Address  FY 20 and Beyond</a:t>
            </a:r>
          </a:p>
        </p:txBody>
      </p:sp>
      <p:sp>
        <p:nvSpPr>
          <p:cNvPr id="3" name="Content Placeholder 2">
            <a:extLst>
              <a:ext uri="{FF2B5EF4-FFF2-40B4-BE49-F238E27FC236}">
                <a16:creationId xmlns:a16="http://schemas.microsoft.com/office/drawing/2014/main" id="{41E00A8E-628E-405B-9E4E-FBE19F57F17D}"/>
              </a:ext>
            </a:extLst>
          </p:cNvPr>
          <p:cNvSpPr>
            <a:spLocks noGrp="1"/>
          </p:cNvSpPr>
          <p:nvPr>
            <p:ph idx="1"/>
          </p:nvPr>
        </p:nvSpPr>
        <p:spPr>
          <a:xfrm>
            <a:off x="1097280" y="1762126"/>
            <a:ext cx="10058400" cy="4429124"/>
          </a:xfrm>
        </p:spPr>
        <p:txBody>
          <a:bodyPr>
            <a:normAutofit/>
          </a:bodyPr>
          <a:lstStyle/>
          <a:p>
            <a:pPr lvl="1">
              <a:buFont typeface="Wingdings" panose="05000000000000000000" pitchFamily="2" charset="2"/>
              <a:buChar char="§"/>
            </a:pPr>
            <a:r>
              <a:rPr lang="en-US" sz="2600" dirty="0">
                <a:latin typeface="Bell MT" panose="02020503060305020303" pitchFamily="18" charset="0"/>
              </a:rPr>
              <a:t>Determine most impactful use of proceeds from sale of ALA Headquarters </a:t>
            </a:r>
          </a:p>
          <a:p>
            <a:pPr lvl="3">
              <a:buFont typeface="Wingdings" panose="05000000000000000000" pitchFamily="2" charset="2"/>
              <a:buChar char="Ø"/>
            </a:pPr>
            <a:r>
              <a:rPr lang="en-US" sz="2200" dirty="0">
                <a:latin typeface="Bell MT" panose="02020503060305020303" pitchFamily="18" charset="0"/>
              </a:rPr>
              <a:t> Majority of proceeds reinvested in endowment to generate revenue for association priorities</a:t>
            </a:r>
            <a:endParaRPr lang="en-US" sz="2000" dirty="0">
              <a:latin typeface="Bell MT" panose="02020503060305020303" pitchFamily="18" charset="0"/>
            </a:endParaRPr>
          </a:p>
          <a:p>
            <a:pPr lvl="3">
              <a:buFont typeface="Wingdings" panose="05000000000000000000" pitchFamily="2" charset="2"/>
              <a:buChar char="Ø"/>
            </a:pPr>
            <a:r>
              <a:rPr lang="en-US" sz="2000" dirty="0">
                <a:latin typeface="Bell MT" panose="02020503060305020303" pitchFamily="18" charset="0"/>
              </a:rPr>
              <a:t> Small portion used to facilitate development of new headquarters facility that will promote collaboration and result in lowered operating costs and general liability</a:t>
            </a:r>
          </a:p>
          <a:p>
            <a:pPr>
              <a:buFont typeface="Wingdings" panose="05000000000000000000" pitchFamily="2" charset="2"/>
              <a:buChar char="§"/>
            </a:pPr>
            <a:r>
              <a:rPr lang="en-US" sz="3200" dirty="0">
                <a:latin typeface="Bell MT" panose="02020503060305020303" pitchFamily="18" charset="0"/>
              </a:rPr>
              <a:t> Implement </a:t>
            </a:r>
            <a:r>
              <a:rPr lang="en-US" sz="2800" dirty="0">
                <a:latin typeface="Bell MT" panose="02020503060305020303" pitchFamily="18" charset="0"/>
              </a:rPr>
              <a:t>recommendations of change stream studies to take advantage of opportunities to engage members more effectively and to streamline organization</a:t>
            </a:r>
          </a:p>
          <a:p>
            <a:pPr>
              <a:buFont typeface="Wingdings" panose="05000000000000000000" pitchFamily="2" charset="2"/>
              <a:buChar char="§"/>
            </a:pPr>
            <a:r>
              <a:rPr lang="en-US" sz="2800" dirty="0">
                <a:latin typeface="Bell MT" panose="02020503060305020303" pitchFamily="18" charset="0"/>
              </a:rPr>
              <a:t> Continue to identify and pilot “New Business Development” ideas   </a:t>
            </a:r>
          </a:p>
          <a:p>
            <a:endParaRPr lang="en-US" dirty="0"/>
          </a:p>
        </p:txBody>
      </p:sp>
      <p:sp>
        <p:nvSpPr>
          <p:cNvPr id="4" name="Slide Number Placeholder 3">
            <a:extLst>
              <a:ext uri="{FF2B5EF4-FFF2-40B4-BE49-F238E27FC236}">
                <a16:creationId xmlns:a16="http://schemas.microsoft.com/office/drawing/2014/main" id="{611364B6-3B3D-44FD-8121-A4AFA6924FDC}"/>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256496919"/>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8">
            <a:extLst>
              <a:ext uri="{FF2B5EF4-FFF2-40B4-BE49-F238E27FC236}">
                <a16:creationId xmlns:a16="http://schemas.microsoft.com/office/drawing/2014/main" id="{52C0B2E1-0268-42EC-ABD3-94F81A05BC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10">
            <a:extLst>
              <a:ext uri="{FF2B5EF4-FFF2-40B4-BE49-F238E27FC236}">
                <a16:creationId xmlns:a16="http://schemas.microsoft.com/office/drawing/2014/main" id="{7D2256B4-48EA-40FC-BBC0-AA1EE6E008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5" name="Straight Connector 12">
            <a:extLst>
              <a:ext uri="{FF2B5EF4-FFF2-40B4-BE49-F238E27FC236}">
                <a16:creationId xmlns:a16="http://schemas.microsoft.com/office/drawing/2014/main" id="{3D44BCCA-102D-4A9D-B1E4-2450CAF0B0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6" name="Rectangle 14">
            <a:extLst>
              <a:ext uri="{FF2B5EF4-FFF2-40B4-BE49-F238E27FC236}">
                <a16:creationId xmlns:a16="http://schemas.microsoft.com/office/drawing/2014/main"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97280" y="758952"/>
            <a:ext cx="10058400" cy="3892168"/>
          </a:xfrm>
        </p:spPr>
        <p:txBody>
          <a:bodyPr vert="horz" lIns="91440" tIns="45720" rIns="91440" bIns="45720" rtlCol="0" anchor="b">
            <a:normAutofit/>
          </a:bodyPr>
          <a:lstStyle/>
          <a:p>
            <a:r>
              <a:rPr lang="en-US" sz="8000" dirty="0">
                <a:solidFill>
                  <a:schemeClr val="tx1">
                    <a:lumMod val="85000"/>
                    <a:lumOff val="15000"/>
                  </a:schemeClr>
                </a:solidFill>
                <a:latin typeface="Bell MT" panose="02020503060305020303" pitchFamily="18" charset="0"/>
              </a:rPr>
              <a:t>Thank you for your support</a:t>
            </a:r>
          </a:p>
        </p:txBody>
      </p:sp>
      <p:sp>
        <p:nvSpPr>
          <p:cNvPr id="27" name="Rectangle 16">
            <a:extLst>
              <a:ext uri="{FF2B5EF4-FFF2-40B4-BE49-F238E27FC236}">
                <a16:creationId xmlns:a16="http://schemas.microsoft.com/office/drawing/2014/main"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18">
            <a:extLst>
              <a:ext uri="{FF2B5EF4-FFF2-40B4-BE49-F238E27FC236}">
                <a16:creationId xmlns:a16="http://schemas.microsoft.com/office/drawing/2014/main"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p:cNvSpPr>
            <a:spLocks noGrp="1"/>
          </p:cNvSpPr>
          <p:nvPr>
            <p:ph type="sldNum" sz="quarter" idx="12"/>
          </p:nvPr>
        </p:nvSpPr>
        <p:spPr>
          <a:xfrm>
            <a:off x="9900458" y="6459785"/>
            <a:ext cx="1312025" cy="365125"/>
          </a:xfrm>
        </p:spPr>
        <p:txBody>
          <a:bodyPr vert="horz" lIns="91440" tIns="45720" rIns="91440" bIns="45720" rtlCol="0" anchor="ctr">
            <a:normAutofit/>
          </a:bodyPr>
          <a:lstStyle/>
          <a:p>
            <a:pPr>
              <a:spcAft>
                <a:spcPts val="600"/>
              </a:spcAft>
            </a:pPr>
            <a:fld id="{D57F1E4F-1CFF-5643-939E-217C01CDF565}" type="slidenum">
              <a:rPr lang="en-US" smtClean="0"/>
              <a:pPr>
                <a:spcAft>
                  <a:spcPts val="600"/>
                </a:spcAft>
              </a:pPr>
              <a:t>15</a:t>
            </a:fld>
            <a:endParaRPr lang="en-US"/>
          </a:p>
        </p:txBody>
      </p:sp>
    </p:spTree>
    <p:extLst>
      <p:ext uri="{BB962C8B-B14F-4D97-AF65-F5344CB8AC3E}">
        <p14:creationId xmlns:p14="http://schemas.microsoft.com/office/powerpoint/2010/main" val="410228206"/>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65A23-89BD-41A9-8239-0E93D3B5F684}"/>
              </a:ext>
            </a:extLst>
          </p:cNvPr>
          <p:cNvSpPr>
            <a:spLocks noGrp="1"/>
          </p:cNvSpPr>
          <p:nvPr>
            <p:ph type="title"/>
          </p:nvPr>
        </p:nvSpPr>
        <p:spPr>
          <a:xfrm>
            <a:off x="1097280" y="286603"/>
            <a:ext cx="10058400" cy="1029333"/>
          </a:xfrm>
        </p:spPr>
        <p:txBody>
          <a:bodyPr/>
          <a:lstStyle/>
          <a:p>
            <a:pPr algn="ctr"/>
            <a:r>
              <a:rPr lang="en-US" dirty="0">
                <a:latin typeface="Bell MT" panose="02020503060305020303" pitchFamily="18" charset="0"/>
              </a:rPr>
              <a:t>How Did We Do?</a:t>
            </a:r>
            <a:br>
              <a:rPr lang="en-US" dirty="0">
                <a:latin typeface="Bell MT" panose="02020503060305020303" pitchFamily="18" charset="0"/>
              </a:rPr>
            </a:br>
            <a:r>
              <a:rPr lang="en-US" sz="2000" dirty="0">
                <a:latin typeface="Bell MT" panose="02020503060305020303" pitchFamily="18" charset="0"/>
              </a:rPr>
              <a:t>- Total ALA -</a:t>
            </a:r>
            <a:endParaRPr lang="en-US" dirty="0"/>
          </a:p>
        </p:txBody>
      </p:sp>
      <p:graphicFrame>
        <p:nvGraphicFramePr>
          <p:cNvPr id="5" name="Content Placeholder 4">
            <a:extLst>
              <a:ext uri="{FF2B5EF4-FFF2-40B4-BE49-F238E27FC236}">
                <a16:creationId xmlns:a16="http://schemas.microsoft.com/office/drawing/2014/main" id="{439D7B9F-04E3-42A3-9283-DE06628862FD}"/>
              </a:ext>
            </a:extLst>
          </p:cNvPr>
          <p:cNvGraphicFramePr>
            <a:graphicFrameLocks noGrp="1"/>
          </p:cNvGraphicFramePr>
          <p:nvPr>
            <p:ph idx="1"/>
            <p:extLst>
              <p:ext uri="{D42A27DB-BD31-4B8C-83A1-F6EECF244321}">
                <p14:modId xmlns:p14="http://schemas.microsoft.com/office/powerpoint/2010/main" val="496080038"/>
              </p:ext>
            </p:extLst>
          </p:nvPr>
        </p:nvGraphicFramePr>
        <p:xfrm>
          <a:off x="1096963" y="1846263"/>
          <a:ext cx="10058400" cy="276352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3004867105"/>
                    </a:ext>
                  </a:extLst>
                </a:gridCol>
                <a:gridCol w="2514600">
                  <a:extLst>
                    <a:ext uri="{9D8B030D-6E8A-4147-A177-3AD203B41FA5}">
                      <a16:colId xmlns:a16="http://schemas.microsoft.com/office/drawing/2014/main" val="824458206"/>
                    </a:ext>
                  </a:extLst>
                </a:gridCol>
                <a:gridCol w="2514600">
                  <a:extLst>
                    <a:ext uri="{9D8B030D-6E8A-4147-A177-3AD203B41FA5}">
                      <a16:colId xmlns:a16="http://schemas.microsoft.com/office/drawing/2014/main" val="358375609"/>
                    </a:ext>
                  </a:extLst>
                </a:gridCol>
                <a:gridCol w="2514600">
                  <a:extLst>
                    <a:ext uri="{9D8B030D-6E8A-4147-A177-3AD203B41FA5}">
                      <a16:colId xmlns:a16="http://schemas.microsoft.com/office/drawing/2014/main" val="4090546507"/>
                    </a:ext>
                  </a:extLst>
                </a:gridCol>
              </a:tblGrid>
              <a:tr h="370840">
                <a:tc>
                  <a:txBody>
                    <a:bodyPr/>
                    <a:lstStyle/>
                    <a:p>
                      <a:endParaRPr lang="en-US" dirty="0">
                        <a:latin typeface="Bell MT" panose="02020503060305020303" pitchFamily="18" charset="0"/>
                      </a:endParaRPr>
                    </a:p>
                  </a:txBody>
                  <a:tcPr/>
                </a:tc>
                <a:tc>
                  <a:txBody>
                    <a:bodyPr/>
                    <a:lstStyle/>
                    <a:p>
                      <a:r>
                        <a:rPr lang="en-US" dirty="0">
                          <a:latin typeface="Bell MT" panose="02020503060305020303" pitchFamily="18" charset="0"/>
                        </a:rPr>
                        <a:t>2018</a:t>
                      </a:r>
                    </a:p>
                  </a:txBody>
                  <a:tcPr/>
                </a:tc>
                <a:tc>
                  <a:txBody>
                    <a:bodyPr/>
                    <a:lstStyle/>
                    <a:p>
                      <a:r>
                        <a:rPr lang="en-US" dirty="0">
                          <a:latin typeface="Bell MT" panose="02020503060305020303" pitchFamily="18" charset="0"/>
                        </a:rPr>
                        <a:t>2017</a:t>
                      </a:r>
                    </a:p>
                  </a:txBody>
                  <a:tcPr/>
                </a:tc>
                <a:tc>
                  <a:txBody>
                    <a:bodyPr/>
                    <a:lstStyle/>
                    <a:p>
                      <a:r>
                        <a:rPr lang="en-US" dirty="0">
                          <a:latin typeface="Bell MT" panose="02020503060305020303" pitchFamily="18" charset="0"/>
                        </a:rPr>
                        <a:t>2016</a:t>
                      </a:r>
                    </a:p>
                  </a:txBody>
                  <a:tcPr/>
                </a:tc>
                <a:extLst>
                  <a:ext uri="{0D108BD9-81ED-4DB2-BD59-A6C34878D82A}">
                    <a16:rowId xmlns:a16="http://schemas.microsoft.com/office/drawing/2014/main" val="3168734864"/>
                  </a:ext>
                </a:extLst>
              </a:tr>
              <a:tr h="370840">
                <a:tc>
                  <a:txBody>
                    <a:bodyPr/>
                    <a:lstStyle/>
                    <a:p>
                      <a:r>
                        <a:rPr lang="en-US" dirty="0">
                          <a:latin typeface="Bell MT" panose="02020503060305020303" pitchFamily="18" charset="0"/>
                        </a:rPr>
                        <a:t>Total Revenues</a:t>
                      </a:r>
                    </a:p>
                  </a:txBody>
                  <a:tcPr/>
                </a:tc>
                <a:tc>
                  <a:txBody>
                    <a:bodyPr/>
                    <a:lstStyle/>
                    <a:p>
                      <a:endParaRPr lang="en-US" dirty="0">
                        <a:latin typeface="Bell MT" panose="02020503060305020303" pitchFamily="18" charset="0"/>
                      </a:endParaRPr>
                    </a:p>
                  </a:txBody>
                  <a:tcPr anchor="ctr"/>
                </a:tc>
                <a:tc>
                  <a:txBody>
                    <a:bodyPr/>
                    <a:lstStyle/>
                    <a:p>
                      <a:endParaRPr lang="en-US" dirty="0">
                        <a:latin typeface="Bell MT" panose="02020503060305020303" pitchFamily="18" charset="0"/>
                      </a:endParaRPr>
                    </a:p>
                  </a:txBody>
                  <a:tcPr anchor="ctr"/>
                </a:tc>
                <a:tc>
                  <a:txBody>
                    <a:bodyPr/>
                    <a:lstStyle/>
                    <a:p>
                      <a:endParaRPr lang="en-US" dirty="0">
                        <a:latin typeface="Bell MT" panose="02020503060305020303" pitchFamily="18" charset="0"/>
                      </a:endParaRPr>
                    </a:p>
                  </a:txBody>
                  <a:tcPr anchor="ctr"/>
                </a:tc>
                <a:extLst>
                  <a:ext uri="{0D108BD9-81ED-4DB2-BD59-A6C34878D82A}">
                    <a16:rowId xmlns:a16="http://schemas.microsoft.com/office/drawing/2014/main" val="731279541"/>
                  </a:ext>
                </a:extLst>
              </a:tr>
              <a:tr h="370840">
                <a:tc>
                  <a:txBody>
                    <a:bodyPr/>
                    <a:lstStyle/>
                    <a:p>
                      <a:r>
                        <a:rPr lang="en-US" dirty="0">
                          <a:latin typeface="Bell MT" panose="02020503060305020303" pitchFamily="18" charset="0"/>
                        </a:rPr>
                        <a:t>Total Expenses</a:t>
                      </a:r>
                    </a:p>
                  </a:txBody>
                  <a:tcPr/>
                </a:tc>
                <a:tc>
                  <a:txBody>
                    <a:bodyPr/>
                    <a:lstStyle/>
                    <a:p>
                      <a:endParaRPr lang="en-US" dirty="0">
                        <a:latin typeface="Bell MT" panose="02020503060305020303" pitchFamily="18" charset="0"/>
                      </a:endParaRPr>
                    </a:p>
                  </a:txBody>
                  <a:tcPr anchor="ctr"/>
                </a:tc>
                <a:tc>
                  <a:txBody>
                    <a:bodyPr/>
                    <a:lstStyle/>
                    <a:p>
                      <a:endParaRPr lang="en-US" dirty="0">
                        <a:latin typeface="Bell MT" panose="02020503060305020303" pitchFamily="18" charset="0"/>
                      </a:endParaRPr>
                    </a:p>
                  </a:txBody>
                  <a:tcPr anchor="ctr"/>
                </a:tc>
                <a:tc>
                  <a:txBody>
                    <a:bodyPr/>
                    <a:lstStyle/>
                    <a:p>
                      <a:endParaRPr lang="en-US" dirty="0">
                        <a:latin typeface="Bell MT" panose="02020503060305020303" pitchFamily="18" charset="0"/>
                      </a:endParaRPr>
                    </a:p>
                  </a:txBody>
                  <a:tcPr anchor="ctr"/>
                </a:tc>
                <a:extLst>
                  <a:ext uri="{0D108BD9-81ED-4DB2-BD59-A6C34878D82A}">
                    <a16:rowId xmlns:a16="http://schemas.microsoft.com/office/drawing/2014/main" val="4116836996"/>
                  </a:ext>
                </a:extLst>
              </a:tr>
              <a:tr h="370840">
                <a:tc>
                  <a:txBody>
                    <a:bodyPr/>
                    <a:lstStyle/>
                    <a:p>
                      <a:r>
                        <a:rPr lang="en-US" dirty="0">
                          <a:latin typeface="Bell MT" panose="02020503060305020303" pitchFamily="18" charset="0"/>
                        </a:rPr>
                        <a:t>Net Operating Revenue(Expense)</a:t>
                      </a:r>
                    </a:p>
                  </a:txBody>
                  <a:tcPr/>
                </a:tc>
                <a:tc>
                  <a:txBody>
                    <a:bodyPr/>
                    <a:lstStyle/>
                    <a:p>
                      <a:endParaRPr lang="en-US" dirty="0">
                        <a:latin typeface="Bell MT" panose="02020503060305020303" pitchFamily="18" charset="0"/>
                      </a:endParaRPr>
                    </a:p>
                  </a:txBody>
                  <a:tcPr anchor="ctr"/>
                </a:tc>
                <a:tc>
                  <a:txBody>
                    <a:bodyPr/>
                    <a:lstStyle/>
                    <a:p>
                      <a:endParaRPr lang="en-US" dirty="0">
                        <a:latin typeface="Bell MT" panose="02020503060305020303" pitchFamily="18" charset="0"/>
                      </a:endParaRPr>
                    </a:p>
                  </a:txBody>
                  <a:tcPr anchor="ctr"/>
                </a:tc>
                <a:tc>
                  <a:txBody>
                    <a:bodyPr/>
                    <a:lstStyle/>
                    <a:p>
                      <a:endParaRPr lang="en-US" dirty="0">
                        <a:latin typeface="Bell MT" panose="02020503060305020303" pitchFamily="18" charset="0"/>
                      </a:endParaRPr>
                    </a:p>
                  </a:txBody>
                  <a:tcPr anchor="ctr"/>
                </a:tc>
                <a:extLst>
                  <a:ext uri="{0D108BD9-81ED-4DB2-BD59-A6C34878D82A}">
                    <a16:rowId xmlns:a16="http://schemas.microsoft.com/office/drawing/2014/main" val="777311726"/>
                  </a:ext>
                </a:extLst>
              </a:tr>
              <a:tr h="370840">
                <a:tc>
                  <a:txBody>
                    <a:bodyPr/>
                    <a:lstStyle/>
                    <a:p>
                      <a:r>
                        <a:rPr lang="en-US" dirty="0">
                          <a:latin typeface="Bell MT" panose="02020503060305020303" pitchFamily="18" charset="0"/>
                        </a:rPr>
                        <a:t>Non-Operating Revenue(Expense)</a:t>
                      </a:r>
                    </a:p>
                  </a:txBody>
                  <a:tcPr/>
                </a:tc>
                <a:tc>
                  <a:txBody>
                    <a:bodyPr/>
                    <a:lstStyle/>
                    <a:p>
                      <a:endParaRPr lang="en-US" dirty="0">
                        <a:latin typeface="Bell MT" panose="02020503060305020303" pitchFamily="18" charset="0"/>
                      </a:endParaRPr>
                    </a:p>
                  </a:txBody>
                  <a:tcPr anchor="ctr"/>
                </a:tc>
                <a:tc>
                  <a:txBody>
                    <a:bodyPr/>
                    <a:lstStyle/>
                    <a:p>
                      <a:endParaRPr lang="en-US" dirty="0">
                        <a:latin typeface="Bell MT" panose="02020503060305020303" pitchFamily="18" charset="0"/>
                      </a:endParaRPr>
                    </a:p>
                  </a:txBody>
                  <a:tcPr anchor="ctr"/>
                </a:tc>
                <a:tc>
                  <a:txBody>
                    <a:bodyPr/>
                    <a:lstStyle/>
                    <a:p>
                      <a:endParaRPr lang="en-US" dirty="0">
                        <a:latin typeface="Bell MT" panose="02020503060305020303" pitchFamily="18" charset="0"/>
                      </a:endParaRPr>
                    </a:p>
                  </a:txBody>
                  <a:tcPr anchor="ctr"/>
                </a:tc>
                <a:extLst>
                  <a:ext uri="{0D108BD9-81ED-4DB2-BD59-A6C34878D82A}">
                    <a16:rowId xmlns:a16="http://schemas.microsoft.com/office/drawing/2014/main" val="2887648406"/>
                  </a:ext>
                </a:extLst>
              </a:tr>
              <a:tr h="370840">
                <a:tc>
                  <a:txBody>
                    <a:bodyPr/>
                    <a:lstStyle/>
                    <a:p>
                      <a:r>
                        <a:rPr lang="en-US" dirty="0">
                          <a:latin typeface="Bell MT" panose="02020503060305020303" pitchFamily="18" charset="0"/>
                        </a:rPr>
                        <a:t>Change In Net Assets</a:t>
                      </a:r>
                    </a:p>
                  </a:txBody>
                  <a:tcPr/>
                </a:tc>
                <a:tc>
                  <a:txBody>
                    <a:bodyPr/>
                    <a:lstStyle/>
                    <a:p>
                      <a:endParaRPr lang="en-US" dirty="0">
                        <a:latin typeface="Bell MT" panose="02020503060305020303" pitchFamily="18" charset="0"/>
                      </a:endParaRPr>
                    </a:p>
                  </a:txBody>
                  <a:tcPr anchor="ctr"/>
                </a:tc>
                <a:tc>
                  <a:txBody>
                    <a:bodyPr/>
                    <a:lstStyle/>
                    <a:p>
                      <a:endParaRPr lang="en-US" dirty="0">
                        <a:latin typeface="Bell MT" panose="02020503060305020303" pitchFamily="18" charset="0"/>
                      </a:endParaRPr>
                    </a:p>
                  </a:txBody>
                  <a:tcPr anchor="ctr"/>
                </a:tc>
                <a:tc>
                  <a:txBody>
                    <a:bodyPr/>
                    <a:lstStyle/>
                    <a:p>
                      <a:endParaRPr lang="en-US" dirty="0">
                        <a:latin typeface="Bell MT" panose="02020503060305020303" pitchFamily="18" charset="0"/>
                      </a:endParaRPr>
                    </a:p>
                  </a:txBody>
                  <a:tcPr anchor="ctr"/>
                </a:tc>
                <a:extLst>
                  <a:ext uri="{0D108BD9-81ED-4DB2-BD59-A6C34878D82A}">
                    <a16:rowId xmlns:a16="http://schemas.microsoft.com/office/drawing/2014/main" val="2931712207"/>
                  </a:ext>
                </a:extLst>
              </a:tr>
            </a:tbl>
          </a:graphicData>
        </a:graphic>
      </p:graphicFrame>
      <p:sp>
        <p:nvSpPr>
          <p:cNvPr id="4" name="Slide Number Placeholder 3">
            <a:extLst>
              <a:ext uri="{FF2B5EF4-FFF2-40B4-BE49-F238E27FC236}">
                <a16:creationId xmlns:a16="http://schemas.microsoft.com/office/drawing/2014/main" id="{79048AFB-5209-4B44-ACAA-15FF1F038D35}"/>
              </a:ext>
            </a:extLst>
          </p:cNvPr>
          <p:cNvSpPr>
            <a:spLocks noGrp="1"/>
          </p:cNvSpPr>
          <p:nvPr>
            <p:ph type="sldNum" sz="quarter" idx="12"/>
          </p:nvPr>
        </p:nvSpPr>
        <p:spPr/>
        <p:txBody>
          <a:bodyPr/>
          <a:lstStyle/>
          <a:p>
            <a:fld id="{D57F1E4F-1CFF-5643-939E-217C01CDF565}" type="slidenum">
              <a:rPr lang="en-US" smtClean="0"/>
              <a:pPr/>
              <a:t>2</a:t>
            </a:fld>
            <a:endParaRPr lang="en-US" dirty="0"/>
          </a:p>
        </p:txBody>
      </p:sp>
      <p:graphicFrame>
        <p:nvGraphicFramePr>
          <p:cNvPr id="6" name="Object 5">
            <a:extLst>
              <a:ext uri="{FF2B5EF4-FFF2-40B4-BE49-F238E27FC236}">
                <a16:creationId xmlns:a16="http://schemas.microsoft.com/office/drawing/2014/main" id="{61DC6334-15F0-4666-A054-1502CE8659AB}"/>
              </a:ext>
            </a:extLst>
          </p:cNvPr>
          <p:cNvGraphicFramePr>
            <a:graphicFrameLocks noChangeAspect="1"/>
          </p:cNvGraphicFramePr>
          <p:nvPr>
            <p:extLst>
              <p:ext uri="{D42A27DB-BD31-4B8C-83A1-F6EECF244321}">
                <p14:modId xmlns:p14="http://schemas.microsoft.com/office/powerpoint/2010/main" val="3929130015"/>
              </p:ext>
            </p:extLst>
          </p:nvPr>
        </p:nvGraphicFramePr>
        <p:xfrm>
          <a:off x="1096963" y="1846263"/>
          <a:ext cx="10224629" cy="4347148"/>
        </p:xfrm>
        <a:graphic>
          <a:graphicData uri="http://schemas.openxmlformats.org/presentationml/2006/ole">
            <mc:AlternateContent xmlns:mc="http://schemas.openxmlformats.org/markup-compatibility/2006">
              <mc:Choice xmlns:v="urn:schemas-microsoft-com:vml" Requires="v">
                <p:oleObj spid="_x0000_s2065" name="Worksheet" r:id="rId4" imgW="8320959" imgH="4160592" progId="Excel.Sheet.12">
                  <p:embed/>
                </p:oleObj>
              </mc:Choice>
              <mc:Fallback>
                <p:oleObj name="Worksheet" r:id="rId4" imgW="8320959" imgH="4160592" progId="Excel.Sheet.12">
                  <p:embed/>
                  <p:pic>
                    <p:nvPicPr>
                      <p:cNvPr id="0" name=""/>
                      <p:cNvPicPr/>
                      <p:nvPr/>
                    </p:nvPicPr>
                    <p:blipFill>
                      <a:blip r:embed="rId5"/>
                      <a:stretch>
                        <a:fillRect/>
                      </a:stretch>
                    </p:blipFill>
                    <p:spPr>
                      <a:xfrm>
                        <a:off x="1096963" y="1846263"/>
                        <a:ext cx="10224629" cy="4347148"/>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7942017F-CB10-4988-8E28-01984BA4EB38}"/>
              </a:ext>
            </a:extLst>
          </p:cNvPr>
          <p:cNvSpPr txBox="1"/>
          <p:nvPr/>
        </p:nvSpPr>
        <p:spPr>
          <a:xfrm>
            <a:off x="452486" y="6431350"/>
            <a:ext cx="8521831" cy="584775"/>
          </a:xfrm>
          <a:prstGeom prst="rect">
            <a:avLst/>
          </a:prstGeom>
          <a:noFill/>
        </p:spPr>
        <p:txBody>
          <a:bodyPr wrap="square" rtlCol="0">
            <a:spAutoFit/>
          </a:bodyPr>
          <a:lstStyle/>
          <a:p>
            <a:r>
              <a:rPr lang="en-US" sz="1400" dirty="0">
                <a:latin typeface="Bell MT" panose="02020503060305020303" pitchFamily="18" charset="0"/>
              </a:rPr>
              <a:t>Source: Draft audited financial statements FY18 (dated 1/3/19) and audited statements for FY17 and FY16</a:t>
            </a:r>
          </a:p>
          <a:p>
            <a:endParaRPr lang="en-US" dirty="0"/>
          </a:p>
        </p:txBody>
      </p:sp>
    </p:spTree>
    <p:extLst>
      <p:ext uri="{BB962C8B-B14F-4D97-AF65-F5344CB8AC3E}">
        <p14:creationId xmlns:p14="http://schemas.microsoft.com/office/powerpoint/2010/main" val="2199361591"/>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7A7AE-4AB1-4FB6-9FCF-F7D0A562A251}"/>
              </a:ext>
            </a:extLst>
          </p:cNvPr>
          <p:cNvSpPr>
            <a:spLocks noGrp="1"/>
          </p:cNvSpPr>
          <p:nvPr>
            <p:ph type="title"/>
          </p:nvPr>
        </p:nvSpPr>
        <p:spPr>
          <a:xfrm>
            <a:off x="1097280" y="286603"/>
            <a:ext cx="10058400" cy="976589"/>
          </a:xfrm>
        </p:spPr>
        <p:txBody>
          <a:bodyPr>
            <a:normAutofit fontScale="90000"/>
          </a:bodyPr>
          <a:lstStyle/>
          <a:p>
            <a:pPr algn="ctr"/>
            <a:r>
              <a:rPr lang="en-US" dirty="0">
                <a:latin typeface="Bell MT" panose="02020503060305020303" pitchFamily="18" charset="0"/>
              </a:rPr>
              <a:t>Where Does Our Revenue Come From?</a:t>
            </a:r>
            <a:br>
              <a:rPr lang="en-US" dirty="0">
                <a:latin typeface="Bell MT" panose="02020503060305020303" pitchFamily="18" charset="0"/>
              </a:rPr>
            </a:br>
            <a:r>
              <a:rPr lang="en-US" sz="2000" dirty="0">
                <a:latin typeface="Bell MT" panose="02020503060305020303" pitchFamily="18" charset="0"/>
              </a:rPr>
              <a:t>- Total ALA -</a:t>
            </a:r>
          </a:p>
        </p:txBody>
      </p:sp>
      <p:sp>
        <p:nvSpPr>
          <p:cNvPr id="3" name="Slide Number Placeholder 2">
            <a:extLst>
              <a:ext uri="{FF2B5EF4-FFF2-40B4-BE49-F238E27FC236}">
                <a16:creationId xmlns:a16="http://schemas.microsoft.com/office/drawing/2014/main" id="{18D7D31E-A617-43FF-A537-2D5C49A4B4DD}"/>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4" name="TextBox 3">
            <a:extLst>
              <a:ext uri="{FF2B5EF4-FFF2-40B4-BE49-F238E27FC236}">
                <a16:creationId xmlns:a16="http://schemas.microsoft.com/office/drawing/2014/main" id="{79894DC0-F8C5-400E-BD81-970727BE3A5D}"/>
              </a:ext>
            </a:extLst>
          </p:cNvPr>
          <p:cNvSpPr txBox="1"/>
          <p:nvPr/>
        </p:nvSpPr>
        <p:spPr>
          <a:xfrm>
            <a:off x="377071" y="6489583"/>
            <a:ext cx="6598764" cy="276999"/>
          </a:xfrm>
          <a:prstGeom prst="rect">
            <a:avLst/>
          </a:prstGeom>
          <a:noFill/>
        </p:spPr>
        <p:txBody>
          <a:bodyPr wrap="square" rtlCol="0">
            <a:spAutoFit/>
          </a:bodyPr>
          <a:lstStyle/>
          <a:p>
            <a:r>
              <a:rPr lang="en-US" sz="1200" dirty="0">
                <a:latin typeface="Bell MT" panose="02020503060305020303" pitchFamily="18" charset="0"/>
              </a:rPr>
              <a:t>Source: Draft audited financial statements FY18 dated 1/3/19</a:t>
            </a:r>
          </a:p>
        </p:txBody>
      </p:sp>
      <p:graphicFrame>
        <p:nvGraphicFramePr>
          <p:cNvPr id="6" name="Chart 5">
            <a:extLst>
              <a:ext uri="{FF2B5EF4-FFF2-40B4-BE49-F238E27FC236}">
                <a16:creationId xmlns:a16="http://schemas.microsoft.com/office/drawing/2014/main" id="{6CDAD699-008C-498C-B146-EA5F3F7A4C97}"/>
              </a:ext>
            </a:extLst>
          </p:cNvPr>
          <p:cNvGraphicFramePr>
            <a:graphicFrameLocks/>
          </p:cNvGraphicFramePr>
          <p:nvPr>
            <p:extLst>
              <p:ext uri="{D42A27DB-BD31-4B8C-83A1-F6EECF244321}">
                <p14:modId xmlns:p14="http://schemas.microsoft.com/office/powerpoint/2010/main" val="1666189197"/>
              </p:ext>
            </p:extLst>
          </p:nvPr>
        </p:nvGraphicFramePr>
        <p:xfrm>
          <a:off x="1216058" y="2057400"/>
          <a:ext cx="9939622" cy="34761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2693765"/>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204" y="350733"/>
            <a:ext cx="10269701" cy="865325"/>
          </a:xfrm>
        </p:spPr>
        <p:txBody>
          <a:bodyPr>
            <a:normAutofit/>
          </a:bodyPr>
          <a:lstStyle/>
          <a:p>
            <a:r>
              <a:rPr lang="en-US" sz="4800" dirty="0">
                <a:latin typeface="Bell MT" panose="02020503060305020303" pitchFamily="18" charset="0"/>
              </a:rPr>
              <a:t>General Fund Summary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54206011"/>
              </p:ext>
            </p:extLst>
          </p:nvPr>
        </p:nvGraphicFramePr>
        <p:xfrm>
          <a:off x="1311579" y="2319128"/>
          <a:ext cx="9861246" cy="3450076"/>
        </p:xfrm>
        <a:graphic>
          <a:graphicData uri="http://schemas.openxmlformats.org/drawingml/2006/table">
            <a:tbl>
              <a:tblPr/>
              <a:tblGrid>
                <a:gridCol w="2527295">
                  <a:extLst>
                    <a:ext uri="{9D8B030D-6E8A-4147-A177-3AD203B41FA5}">
                      <a16:colId xmlns:a16="http://schemas.microsoft.com/office/drawing/2014/main" val="4012563810"/>
                    </a:ext>
                  </a:extLst>
                </a:gridCol>
                <a:gridCol w="2579280">
                  <a:extLst>
                    <a:ext uri="{9D8B030D-6E8A-4147-A177-3AD203B41FA5}">
                      <a16:colId xmlns:a16="http://schemas.microsoft.com/office/drawing/2014/main" val="225081779"/>
                    </a:ext>
                  </a:extLst>
                </a:gridCol>
                <a:gridCol w="2483306">
                  <a:extLst>
                    <a:ext uri="{9D8B030D-6E8A-4147-A177-3AD203B41FA5}">
                      <a16:colId xmlns:a16="http://schemas.microsoft.com/office/drawing/2014/main" val="3963108631"/>
                    </a:ext>
                  </a:extLst>
                </a:gridCol>
                <a:gridCol w="2271365">
                  <a:extLst>
                    <a:ext uri="{9D8B030D-6E8A-4147-A177-3AD203B41FA5}">
                      <a16:colId xmlns:a16="http://schemas.microsoft.com/office/drawing/2014/main" val="39781085"/>
                    </a:ext>
                  </a:extLst>
                </a:gridCol>
              </a:tblGrid>
              <a:tr h="537874">
                <a:tc>
                  <a:txBody>
                    <a:bodyPr/>
                    <a:lstStyle/>
                    <a:p>
                      <a:pPr algn="l" fontAlgn="ctr"/>
                      <a:r>
                        <a:rPr lang="en-US" sz="28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D34817"/>
                    </a:solidFill>
                  </a:tcPr>
                </a:tc>
                <a:tc>
                  <a:txBody>
                    <a:bodyPr/>
                    <a:lstStyle/>
                    <a:p>
                      <a:pPr algn="ctr" rtl="0" fontAlgn="b"/>
                      <a:r>
                        <a:rPr lang="en-US" sz="2800" b="1" i="0" u="sng" strike="noStrike" dirty="0">
                          <a:solidFill>
                            <a:srgbClr val="000000"/>
                          </a:solidFill>
                          <a:effectLst/>
                          <a:latin typeface="Bell MT" panose="02020503060305020303" pitchFamily="18" charset="0"/>
                        </a:rPr>
                        <a:t>2018</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D34817"/>
                    </a:solidFill>
                  </a:tcPr>
                </a:tc>
                <a:tc>
                  <a:txBody>
                    <a:bodyPr/>
                    <a:lstStyle/>
                    <a:p>
                      <a:pPr algn="ctr" rtl="0" fontAlgn="b"/>
                      <a:r>
                        <a:rPr lang="en-US" sz="2800" b="1" i="0" u="sng" strike="noStrike" dirty="0">
                          <a:solidFill>
                            <a:srgbClr val="000000"/>
                          </a:solidFill>
                          <a:effectLst/>
                          <a:latin typeface="Bell MT" panose="02020503060305020303" pitchFamily="18" charset="0"/>
                        </a:rPr>
                        <a:t>2017</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D34817"/>
                    </a:solidFill>
                  </a:tcPr>
                </a:tc>
                <a:tc>
                  <a:txBody>
                    <a:bodyPr/>
                    <a:lstStyle/>
                    <a:p>
                      <a:pPr algn="ctr" rtl="0" fontAlgn="b"/>
                      <a:r>
                        <a:rPr lang="en-US" sz="2800" b="1" i="0" u="sng" strike="noStrike" dirty="0">
                          <a:solidFill>
                            <a:srgbClr val="000000"/>
                          </a:solidFill>
                          <a:effectLst/>
                          <a:latin typeface="Bell MT" panose="02020503060305020303" pitchFamily="18" charset="0"/>
                        </a:rPr>
                        <a:t>2016</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extLst>
                  <a:ext uri="{0D108BD9-81ED-4DB2-BD59-A6C34878D82A}">
                    <a16:rowId xmlns:a16="http://schemas.microsoft.com/office/drawing/2014/main" val="2792073130"/>
                  </a:ext>
                </a:extLst>
              </a:tr>
              <a:tr h="970734">
                <a:tc>
                  <a:txBody>
                    <a:bodyPr/>
                    <a:lstStyle/>
                    <a:p>
                      <a:pPr algn="l" rtl="0" fontAlgn="b"/>
                      <a:r>
                        <a:rPr lang="en-US" sz="2800" b="1" i="0" u="none" strike="noStrike" dirty="0">
                          <a:solidFill>
                            <a:srgbClr val="000000"/>
                          </a:solidFill>
                          <a:effectLst/>
                          <a:latin typeface="Bell MT" panose="02020503060305020303" pitchFamily="18" charset="0"/>
                        </a:rPr>
                        <a:t>Revenues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     28,544,444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    27,669,658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    27,305,345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1014851593"/>
                  </a:ext>
                </a:extLst>
              </a:tr>
              <a:tr h="970734">
                <a:tc>
                  <a:txBody>
                    <a:bodyPr/>
                    <a:lstStyle/>
                    <a:p>
                      <a:pPr algn="l" rtl="0" fontAlgn="b"/>
                      <a:r>
                        <a:rPr lang="en-US" sz="2800" b="1" i="0" u="none" strike="noStrike">
                          <a:solidFill>
                            <a:srgbClr val="000000"/>
                          </a:solidFill>
                          <a:effectLst/>
                          <a:latin typeface="Bell MT" panose="02020503060305020303" pitchFamily="18" charset="0"/>
                        </a:rPr>
                        <a:t>Expenses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800" b="0" i="0" u="sng" strike="noStrike" dirty="0">
                          <a:solidFill>
                            <a:srgbClr val="000000"/>
                          </a:solidFill>
                          <a:effectLst/>
                          <a:latin typeface="Bell MT" panose="02020503060305020303" pitchFamily="18" charset="0"/>
                        </a:rPr>
                        <a:t> $     29,420,975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800" b="0" i="0" u="sng" strike="noStrike" dirty="0">
                          <a:solidFill>
                            <a:srgbClr val="000000"/>
                          </a:solidFill>
                          <a:effectLst/>
                          <a:latin typeface="Bell MT" panose="02020503060305020303" pitchFamily="18" charset="0"/>
                        </a:rPr>
                        <a:t> $    29,002,985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800" b="0" i="0" u="sng" strike="noStrike" dirty="0">
                          <a:solidFill>
                            <a:srgbClr val="000000"/>
                          </a:solidFill>
                          <a:effectLst/>
                          <a:latin typeface="Bell MT" panose="02020503060305020303" pitchFamily="18" charset="0"/>
                        </a:rPr>
                        <a:t> $    27,972,577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1038958407"/>
                  </a:ext>
                </a:extLst>
              </a:tr>
              <a:tr h="970734">
                <a:tc>
                  <a:txBody>
                    <a:bodyPr/>
                    <a:lstStyle/>
                    <a:p>
                      <a:pPr algn="l" rtl="0" fontAlgn="b"/>
                      <a:r>
                        <a:rPr lang="en-US" sz="2800" b="1" i="0" u="none" strike="noStrike" dirty="0">
                          <a:solidFill>
                            <a:srgbClr val="000000"/>
                          </a:solidFill>
                          <a:effectLst/>
                          <a:latin typeface="Bell MT" panose="02020503060305020303" pitchFamily="18" charset="0"/>
                        </a:rPr>
                        <a:t>Net Operating Expense</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FF0000"/>
                          </a:solidFill>
                          <a:effectLst/>
                          <a:latin typeface="Bell MT" panose="02020503060305020303" pitchFamily="18" charset="0"/>
                        </a:rPr>
                        <a:t> $        (876,532)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FF0000"/>
                          </a:solidFill>
                          <a:effectLst/>
                          <a:latin typeface="Bell MT" panose="02020503060305020303" pitchFamily="18" charset="0"/>
                        </a:rPr>
                        <a:t> $    (1,333,327)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FF0000"/>
                          </a:solidFill>
                          <a:effectLst/>
                          <a:latin typeface="Bell MT" panose="02020503060305020303" pitchFamily="18" charset="0"/>
                        </a:rPr>
                        <a:t> $       (667,232)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1832222835"/>
                  </a:ext>
                </a:extLst>
              </a:tr>
            </a:tbl>
          </a:graphicData>
        </a:graphic>
      </p:graphicFrame>
      <p:sp>
        <p:nvSpPr>
          <p:cNvPr id="3" name="Slide Number Placeholder 2"/>
          <p:cNvSpPr>
            <a:spLocks noGrp="1"/>
          </p:cNvSpPr>
          <p:nvPr>
            <p:ph type="sldNum" sz="quarter" idx="12"/>
          </p:nvPr>
        </p:nvSpPr>
        <p:spPr/>
        <p:txBody>
          <a:bodyPr/>
          <a:lstStyle/>
          <a:p>
            <a:fld id="{D57F1E4F-1CFF-5643-939E-217C01CDF565}" type="slidenum">
              <a:rPr lang="en-US" smtClean="0"/>
              <a:pPr/>
              <a:t>4</a:t>
            </a:fld>
            <a:endParaRPr lang="en-US" dirty="0"/>
          </a:p>
        </p:txBody>
      </p:sp>
      <p:sp>
        <p:nvSpPr>
          <p:cNvPr id="4" name="TextBox 3">
            <a:extLst>
              <a:ext uri="{FF2B5EF4-FFF2-40B4-BE49-F238E27FC236}">
                <a16:creationId xmlns:a16="http://schemas.microsoft.com/office/drawing/2014/main" id="{5ED1808A-D52E-47AA-8AA7-914622A833F7}"/>
              </a:ext>
            </a:extLst>
          </p:cNvPr>
          <p:cNvSpPr txBox="1"/>
          <p:nvPr/>
        </p:nvSpPr>
        <p:spPr>
          <a:xfrm>
            <a:off x="669303" y="6473311"/>
            <a:ext cx="4647415" cy="276999"/>
          </a:xfrm>
          <a:prstGeom prst="rect">
            <a:avLst/>
          </a:prstGeom>
          <a:noFill/>
        </p:spPr>
        <p:txBody>
          <a:bodyPr wrap="square" rtlCol="0">
            <a:spAutoFit/>
          </a:bodyPr>
          <a:lstStyle/>
          <a:p>
            <a:r>
              <a:rPr lang="en-US" sz="1200" dirty="0">
                <a:latin typeface="Bell MT" panose="02020503060305020303" pitchFamily="18" charset="0"/>
              </a:rPr>
              <a:t>Source: Internal financial reports - final close dated 10/23/18</a:t>
            </a:r>
          </a:p>
        </p:txBody>
      </p:sp>
    </p:spTree>
    <p:extLst>
      <p:ext uri="{BB962C8B-B14F-4D97-AF65-F5344CB8AC3E}">
        <p14:creationId xmlns:p14="http://schemas.microsoft.com/office/powerpoint/2010/main" val="2444412573"/>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20132" y="303598"/>
            <a:ext cx="10571359" cy="771057"/>
          </a:xfrm>
        </p:spPr>
        <p:txBody>
          <a:bodyPr>
            <a:normAutofit/>
          </a:bodyPr>
          <a:lstStyle/>
          <a:p>
            <a:r>
              <a:rPr lang="en-US" sz="4800" dirty="0">
                <a:latin typeface="Bell MT" panose="02020503060305020303" pitchFamily="18" charset="0"/>
              </a:rPr>
              <a:t>General Fund Revenues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1620239"/>
              </p:ext>
            </p:extLst>
          </p:nvPr>
        </p:nvGraphicFramePr>
        <p:xfrm>
          <a:off x="895547" y="1536569"/>
          <a:ext cx="10495943" cy="4811221"/>
        </p:xfrm>
        <a:graphic>
          <a:graphicData uri="http://schemas.openxmlformats.org/drawingml/2006/table">
            <a:tbl>
              <a:tblPr/>
              <a:tblGrid>
                <a:gridCol w="3167406">
                  <a:extLst>
                    <a:ext uri="{9D8B030D-6E8A-4147-A177-3AD203B41FA5}">
                      <a16:colId xmlns:a16="http://schemas.microsoft.com/office/drawing/2014/main" val="4258123931"/>
                    </a:ext>
                  </a:extLst>
                </a:gridCol>
                <a:gridCol w="2262433">
                  <a:extLst>
                    <a:ext uri="{9D8B030D-6E8A-4147-A177-3AD203B41FA5}">
                      <a16:colId xmlns:a16="http://schemas.microsoft.com/office/drawing/2014/main" val="2312530866"/>
                    </a:ext>
                  </a:extLst>
                </a:gridCol>
                <a:gridCol w="2488676">
                  <a:extLst>
                    <a:ext uri="{9D8B030D-6E8A-4147-A177-3AD203B41FA5}">
                      <a16:colId xmlns:a16="http://schemas.microsoft.com/office/drawing/2014/main" val="3617079939"/>
                    </a:ext>
                  </a:extLst>
                </a:gridCol>
                <a:gridCol w="2577428">
                  <a:extLst>
                    <a:ext uri="{9D8B030D-6E8A-4147-A177-3AD203B41FA5}">
                      <a16:colId xmlns:a16="http://schemas.microsoft.com/office/drawing/2014/main" val="1671501438"/>
                    </a:ext>
                  </a:extLst>
                </a:gridCol>
              </a:tblGrid>
              <a:tr h="459747">
                <a:tc>
                  <a:txBody>
                    <a:bodyPr/>
                    <a:lstStyle/>
                    <a:p>
                      <a:pPr algn="l" fontAlgn="ctr"/>
                      <a:r>
                        <a:rPr lang="en-US" sz="1800" b="0" i="0" u="none" strike="noStrike" dirty="0">
                          <a:solidFill>
                            <a:srgbClr val="000000"/>
                          </a:solidFill>
                          <a:effectLst/>
                          <a:latin typeface="Arial" panose="020B0604020202020204" pitchFamily="34"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ctr" rtl="0" fontAlgn="b"/>
                      <a:r>
                        <a:rPr lang="en-US" sz="2400" b="1" i="0" u="sng" strike="noStrike" dirty="0">
                          <a:solidFill>
                            <a:srgbClr val="000000"/>
                          </a:solidFill>
                          <a:effectLst/>
                          <a:latin typeface="Bell MT" panose="02020503060305020303" pitchFamily="18" charset="0"/>
                        </a:rPr>
                        <a:t>Actual 2018</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ctr" rtl="0" fontAlgn="b"/>
                      <a:r>
                        <a:rPr lang="en-US" sz="2400" b="1" i="0" u="sng" strike="noStrike" dirty="0">
                          <a:solidFill>
                            <a:srgbClr val="000000"/>
                          </a:solidFill>
                          <a:effectLst/>
                          <a:latin typeface="Bell MT" panose="02020503060305020303" pitchFamily="18" charset="0"/>
                        </a:rPr>
                        <a:t>Budget 2018</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ctr" rtl="0" fontAlgn="b"/>
                      <a:r>
                        <a:rPr lang="en-US" sz="2400" b="1" i="0" u="sng" strike="noStrike" dirty="0">
                          <a:solidFill>
                            <a:srgbClr val="000000"/>
                          </a:solidFill>
                          <a:effectLst/>
                          <a:latin typeface="Bell MT" panose="02020503060305020303" pitchFamily="18" charset="0"/>
                        </a:rPr>
                        <a:t>Variance</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extLst>
                  <a:ext uri="{0D108BD9-81ED-4DB2-BD59-A6C34878D82A}">
                    <a16:rowId xmlns:a16="http://schemas.microsoft.com/office/drawing/2014/main" val="164272280"/>
                  </a:ext>
                </a:extLst>
              </a:tr>
              <a:tr h="536372">
                <a:tc>
                  <a:txBody>
                    <a:bodyPr/>
                    <a:lstStyle/>
                    <a:p>
                      <a:pPr algn="l" rtl="0" fontAlgn="b"/>
                      <a:r>
                        <a:rPr lang="en-US" sz="2400" b="1" i="0" u="none" strike="noStrike" dirty="0">
                          <a:solidFill>
                            <a:srgbClr val="000000"/>
                          </a:solidFill>
                          <a:effectLst/>
                          <a:latin typeface="Bell MT" panose="02020503060305020303" pitchFamily="18" charset="0"/>
                        </a:rPr>
                        <a:t>Dues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5,455,785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5,425,600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30,185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3784718151"/>
                  </a:ext>
                </a:extLst>
              </a:tr>
              <a:tr h="536372">
                <a:tc>
                  <a:txBody>
                    <a:bodyPr/>
                    <a:lstStyle/>
                    <a:p>
                      <a:pPr algn="l" rtl="0" fontAlgn="b"/>
                      <a:r>
                        <a:rPr lang="en-US" sz="2400" b="1" i="0" u="none" strike="noStrike" dirty="0">
                          <a:solidFill>
                            <a:srgbClr val="000000"/>
                          </a:solidFill>
                          <a:effectLst/>
                          <a:latin typeface="Bell MT" panose="02020503060305020303" pitchFamily="18" charset="0"/>
                        </a:rPr>
                        <a:t>Publishing</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400" b="0" i="0" u="none" strike="noStrike" dirty="0">
                          <a:solidFill>
                            <a:srgbClr val="000000"/>
                          </a:solidFill>
                          <a:effectLst/>
                          <a:latin typeface="Bell MT" panose="02020503060305020303" pitchFamily="18" charset="0"/>
                        </a:rPr>
                        <a:t> $  12,590,625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none" strike="noStrike" dirty="0">
                          <a:solidFill>
                            <a:srgbClr val="000000"/>
                          </a:solidFill>
                          <a:effectLst/>
                          <a:latin typeface="Bell MT" panose="02020503060305020303" pitchFamily="18" charset="0"/>
                        </a:rPr>
                        <a:t> $    12,417,470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none" strike="noStrike" dirty="0">
                          <a:solidFill>
                            <a:srgbClr val="000000"/>
                          </a:solidFill>
                          <a:effectLst/>
                          <a:latin typeface="Bell MT" panose="02020503060305020303" pitchFamily="18" charset="0"/>
                        </a:rPr>
                        <a:t> $        173,155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347159720"/>
                  </a:ext>
                </a:extLst>
              </a:tr>
              <a:tr h="834807">
                <a:tc>
                  <a:txBody>
                    <a:bodyPr/>
                    <a:lstStyle/>
                    <a:p>
                      <a:pPr algn="l" rtl="0" fontAlgn="b"/>
                      <a:r>
                        <a:rPr lang="en-US" sz="2400" b="1" i="0" u="none" strike="noStrike" dirty="0">
                          <a:solidFill>
                            <a:srgbClr val="000000"/>
                          </a:solidFill>
                          <a:effectLst/>
                          <a:latin typeface="Bell MT" panose="02020503060305020303" pitchFamily="18" charset="0"/>
                        </a:rPr>
                        <a:t>Meetings &amp; Conferences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7,622,706</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b"/>
                      <a:r>
                        <a:rPr lang="en-US" sz="2400" b="0" i="0" u="none" strike="noStrike" dirty="0">
                          <a:solidFill>
                            <a:srgbClr val="000000"/>
                          </a:solidFill>
                          <a:effectLst/>
                          <a:latin typeface="Bell MT" panose="02020503060305020303" pitchFamily="18" charset="0"/>
                        </a:rPr>
                        <a:t> $      7,950,875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b"/>
                      <a:r>
                        <a:rPr lang="en-US" sz="2400" b="0" i="0" u="none" strike="noStrike" dirty="0">
                          <a:solidFill>
                            <a:srgbClr val="FF0000"/>
                          </a:solidFill>
                          <a:effectLst/>
                          <a:latin typeface="Bell MT" panose="02020503060305020303" pitchFamily="18" charset="0"/>
                        </a:rPr>
                        <a:t> $       (328,169)</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120365366"/>
                  </a:ext>
                </a:extLst>
              </a:tr>
              <a:tr h="834807">
                <a:tc>
                  <a:txBody>
                    <a:bodyPr/>
                    <a:lstStyle/>
                    <a:p>
                      <a:pPr algn="l" rtl="0" fontAlgn="b"/>
                      <a:r>
                        <a:rPr lang="en-US" sz="2400" b="1" i="0" u="none" strike="noStrike" dirty="0">
                          <a:solidFill>
                            <a:srgbClr val="000000"/>
                          </a:solidFill>
                          <a:effectLst/>
                          <a:latin typeface="Bell MT" panose="02020503060305020303" pitchFamily="18" charset="0"/>
                        </a:rPr>
                        <a:t>Interest &amp; Dividends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400" b="0" i="0" u="none" strike="noStrike" dirty="0">
                          <a:solidFill>
                            <a:srgbClr val="000000"/>
                          </a:solidFill>
                          <a:effectLst/>
                          <a:latin typeface="Bell MT" panose="02020503060305020303" pitchFamily="18" charset="0"/>
                        </a:rPr>
                        <a:t> $    1,110,410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none" strike="noStrike" dirty="0">
                          <a:solidFill>
                            <a:srgbClr val="000000"/>
                          </a:solidFill>
                          <a:effectLst/>
                          <a:latin typeface="Bell MT" panose="02020503060305020303" pitchFamily="18" charset="0"/>
                        </a:rPr>
                        <a:t> $      1,200,000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none" strike="noStrike" dirty="0">
                          <a:solidFill>
                            <a:srgbClr val="000000"/>
                          </a:solidFill>
                          <a:effectLst/>
                          <a:latin typeface="Bell MT" panose="02020503060305020303" pitchFamily="18" charset="0"/>
                        </a:rPr>
                        <a:t> </a:t>
                      </a:r>
                      <a:r>
                        <a:rPr lang="en-US" sz="2400" b="0" i="0" u="none" strike="noStrike" dirty="0">
                          <a:solidFill>
                            <a:srgbClr val="FF0000"/>
                          </a:solidFill>
                          <a:effectLst/>
                          <a:latin typeface="Bell MT" panose="02020503060305020303" pitchFamily="18" charset="0"/>
                        </a:rPr>
                        <a:t>$        (89,590)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1468231919"/>
                  </a:ext>
                </a:extLst>
              </a:tr>
              <a:tr h="536372">
                <a:tc>
                  <a:txBody>
                    <a:bodyPr/>
                    <a:lstStyle/>
                    <a:p>
                      <a:pPr algn="l" rtl="0" fontAlgn="b"/>
                      <a:r>
                        <a:rPr lang="en-US" sz="2400" b="1" i="0" u="none" strike="noStrike" dirty="0">
                          <a:solidFill>
                            <a:srgbClr val="000000"/>
                          </a:solidFill>
                          <a:effectLst/>
                          <a:latin typeface="Bell MT" panose="02020503060305020303" pitchFamily="18" charset="0"/>
                        </a:rPr>
                        <a:t>Contributions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555,570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b"/>
                      <a:r>
                        <a:rPr lang="en-US" sz="2400" b="0" i="0" u="none" strike="noStrike" dirty="0">
                          <a:solidFill>
                            <a:srgbClr val="000000"/>
                          </a:solidFill>
                          <a:effectLst/>
                          <a:latin typeface="Bell MT" panose="02020503060305020303" pitchFamily="18" charset="0"/>
                        </a:rPr>
                        <a:t> $         412,893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b"/>
                      <a:r>
                        <a:rPr lang="en-US" sz="2400" b="0" i="0" u="none" strike="noStrike" dirty="0">
                          <a:solidFill>
                            <a:srgbClr val="FF0000"/>
                          </a:solidFill>
                          <a:effectLst/>
                          <a:latin typeface="Bell MT" panose="02020503060305020303" pitchFamily="18" charset="0"/>
                        </a:rPr>
                        <a:t> </a:t>
                      </a:r>
                      <a:r>
                        <a:rPr lang="en-US" sz="2400" b="0" i="0" u="none" strike="noStrike" dirty="0">
                          <a:solidFill>
                            <a:schemeClr val="tx1"/>
                          </a:solidFill>
                          <a:effectLst/>
                          <a:latin typeface="Bell MT" panose="02020503060305020303" pitchFamily="18" charset="0"/>
                        </a:rPr>
                        <a:t>$        142,677</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3959978568"/>
                  </a:ext>
                </a:extLst>
              </a:tr>
              <a:tr h="536372">
                <a:tc>
                  <a:txBody>
                    <a:bodyPr/>
                    <a:lstStyle/>
                    <a:p>
                      <a:pPr algn="l" rtl="0" fontAlgn="t"/>
                      <a:r>
                        <a:rPr lang="en-US" sz="2400" b="1" i="0" u="none" strike="noStrike" dirty="0">
                          <a:solidFill>
                            <a:srgbClr val="000000"/>
                          </a:solidFill>
                          <a:effectLst/>
                          <a:latin typeface="Bell MT" panose="02020503060305020303" pitchFamily="18" charset="0"/>
                        </a:rPr>
                        <a:t>Miscellaneous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ctr"/>
                      <a:r>
                        <a:rPr lang="en-US" sz="2400" b="0" i="0" u="sng" strike="noStrike" dirty="0">
                          <a:solidFill>
                            <a:srgbClr val="000000"/>
                          </a:solidFill>
                          <a:effectLst/>
                          <a:latin typeface="Bell MT" panose="02020503060305020303" pitchFamily="18" charset="0"/>
                        </a:rPr>
                        <a:t> $    1,209,348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sng" strike="noStrike" dirty="0">
                          <a:solidFill>
                            <a:srgbClr val="000000"/>
                          </a:solidFill>
                          <a:effectLst/>
                          <a:latin typeface="Bell MT" panose="02020503060305020303" pitchFamily="18" charset="0"/>
                        </a:rPr>
                        <a:t> $      1,375,075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sng" strike="noStrike" dirty="0">
                          <a:solidFill>
                            <a:srgbClr val="FF0000"/>
                          </a:solidFill>
                          <a:effectLst/>
                          <a:latin typeface="Bell MT" panose="02020503060305020303" pitchFamily="18" charset="0"/>
                        </a:rPr>
                        <a:t> $       (165,727)</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500387229"/>
                  </a:ext>
                </a:extLst>
              </a:tr>
              <a:tr h="536372">
                <a:tc>
                  <a:txBody>
                    <a:bodyPr/>
                    <a:lstStyle/>
                    <a:p>
                      <a:pPr algn="r" fontAlgn="ctr"/>
                      <a:r>
                        <a:rPr lang="en-US" sz="2400" b="0" i="0" u="none" strike="noStrike" dirty="0">
                          <a:solidFill>
                            <a:srgbClr val="000000"/>
                          </a:solidFill>
                          <a:effectLst/>
                          <a:latin typeface="Bell MT" panose="02020503060305020303" pitchFamily="18" charset="0"/>
                        </a:rPr>
                        <a:t> </a:t>
                      </a:r>
                      <a:r>
                        <a:rPr lang="en-US" sz="2400" b="1" i="0" u="none" strike="noStrike" dirty="0">
                          <a:solidFill>
                            <a:srgbClr val="000000"/>
                          </a:solidFill>
                          <a:effectLst/>
                          <a:latin typeface="Bell MT" panose="02020503060305020303" pitchFamily="18" charset="0"/>
                        </a:rPr>
                        <a:t>Total</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t"/>
                      <a:r>
                        <a:rPr lang="en-US" sz="2400" b="0" i="0" u="none" strike="noStrike" dirty="0">
                          <a:solidFill>
                            <a:srgbClr val="000000"/>
                          </a:solidFill>
                          <a:effectLst/>
                          <a:latin typeface="Bell MT" panose="02020503060305020303" pitchFamily="18" charset="0"/>
                        </a:rPr>
                        <a:t> $  28,544,444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b"/>
                      <a:r>
                        <a:rPr lang="en-US" sz="2400" b="0" i="0" u="none" strike="noStrike" dirty="0">
                          <a:solidFill>
                            <a:srgbClr val="000000"/>
                          </a:solidFill>
                          <a:effectLst/>
                          <a:latin typeface="Bell MT" panose="02020503060305020303" pitchFamily="18" charset="0"/>
                        </a:rPr>
                        <a:t> $    28,781,913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b"/>
                      <a:r>
                        <a:rPr lang="en-US" sz="2400" b="0" i="0" u="none" strike="noStrike" dirty="0">
                          <a:solidFill>
                            <a:srgbClr val="FF0000"/>
                          </a:solidFill>
                          <a:effectLst/>
                          <a:latin typeface="Bell MT" panose="02020503060305020303" pitchFamily="18" charset="0"/>
                        </a:rPr>
                        <a:t> $       (237,469)</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3553291004"/>
                  </a:ext>
                </a:extLst>
              </a:tr>
            </a:tbl>
          </a:graphicData>
        </a:graphic>
      </p:graphicFrame>
      <p:sp>
        <p:nvSpPr>
          <p:cNvPr id="3" name="Slide Number Placeholder 2"/>
          <p:cNvSpPr>
            <a:spLocks noGrp="1"/>
          </p:cNvSpPr>
          <p:nvPr>
            <p:ph type="sldNum" sz="quarter" idx="12"/>
          </p:nvPr>
        </p:nvSpPr>
        <p:spPr/>
        <p:txBody>
          <a:bodyPr/>
          <a:lstStyle/>
          <a:p>
            <a:fld id="{D57F1E4F-1CFF-5643-939E-217C01CDF565}" type="slidenum">
              <a:rPr lang="en-US" smtClean="0"/>
              <a:pPr/>
              <a:t>5</a:t>
            </a:fld>
            <a:endParaRPr lang="en-US" dirty="0"/>
          </a:p>
        </p:txBody>
      </p:sp>
      <p:sp>
        <p:nvSpPr>
          <p:cNvPr id="5" name="TextBox 4">
            <a:extLst>
              <a:ext uri="{FF2B5EF4-FFF2-40B4-BE49-F238E27FC236}">
                <a16:creationId xmlns:a16="http://schemas.microsoft.com/office/drawing/2014/main" id="{DA224C81-7DD7-41AA-8223-80FFA63940F5}"/>
              </a:ext>
            </a:extLst>
          </p:cNvPr>
          <p:cNvSpPr txBox="1"/>
          <p:nvPr/>
        </p:nvSpPr>
        <p:spPr>
          <a:xfrm>
            <a:off x="820132" y="6459785"/>
            <a:ext cx="4986779" cy="276999"/>
          </a:xfrm>
          <a:prstGeom prst="rect">
            <a:avLst/>
          </a:prstGeom>
          <a:noFill/>
        </p:spPr>
        <p:txBody>
          <a:bodyPr wrap="square" rtlCol="0">
            <a:spAutoFit/>
          </a:bodyPr>
          <a:lstStyle/>
          <a:p>
            <a:r>
              <a:rPr lang="en-US" sz="1200" dirty="0">
                <a:latin typeface="Bell MT" panose="02020503060305020303" pitchFamily="18" charset="0"/>
              </a:rPr>
              <a:t>Source: Internal financial reports - final close dated 10/23/18</a:t>
            </a:r>
          </a:p>
        </p:txBody>
      </p:sp>
    </p:spTree>
    <p:extLst>
      <p:ext uri="{BB962C8B-B14F-4D97-AF65-F5344CB8AC3E}">
        <p14:creationId xmlns:p14="http://schemas.microsoft.com/office/powerpoint/2010/main" val="2527583767"/>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877" y="239118"/>
            <a:ext cx="10778748" cy="855898"/>
          </a:xfrm>
        </p:spPr>
        <p:txBody>
          <a:bodyPr>
            <a:normAutofit/>
          </a:bodyPr>
          <a:lstStyle/>
          <a:p>
            <a:r>
              <a:rPr lang="en-US" sz="4800" dirty="0">
                <a:latin typeface="Bell MT" panose="02020503060305020303" pitchFamily="18" charset="0"/>
              </a:rPr>
              <a:t>General Fund Expenses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75450564"/>
              </p:ext>
            </p:extLst>
          </p:nvPr>
        </p:nvGraphicFramePr>
        <p:xfrm>
          <a:off x="828676" y="1480008"/>
          <a:ext cx="10675936" cy="4710923"/>
        </p:xfrm>
        <a:graphic>
          <a:graphicData uri="http://schemas.openxmlformats.org/drawingml/2006/table">
            <a:tbl>
              <a:tblPr/>
              <a:tblGrid>
                <a:gridCol w="3876674">
                  <a:extLst>
                    <a:ext uri="{9D8B030D-6E8A-4147-A177-3AD203B41FA5}">
                      <a16:colId xmlns:a16="http://schemas.microsoft.com/office/drawing/2014/main" val="908296892"/>
                    </a:ext>
                  </a:extLst>
                </a:gridCol>
                <a:gridCol w="2327046">
                  <a:extLst>
                    <a:ext uri="{9D8B030D-6E8A-4147-A177-3AD203B41FA5}">
                      <a16:colId xmlns:a16="http://schemas.microsoft.com/office/drawing/2014/main" val="2892189701"/>
                    </a:ext>
                  </a:extLst>
                </a:gridCol>
                <a:gridCol w="2231340">
                  <a:extLst>
                    <a:ext uri="{9D8B030D-6E8A-4147-A177-3AD203B41FA5}">
                      <a16:colId xmlns:a16="http://schemas.microsoft.com/office/drawing/2014/main" val="3098059404"/>
                    </a:ext>
                  </a:extLst>
                </a:gridCol>
                <a:gridCol w="2240876">
                  <a:extLst>
                    <a:ext uri="{9D8B030D-6E8A-4147-A177-3AD203B41FA5}">
                      <a16:colId xmlns:a16="http://schemas.microsoft.com/office/drawing/2014/main" val="2345363585"/>
                    </a:ext>
                  </a:extLst>
                </a:gridCol>
              </a:tblGrid>
              <a:tr h="436544">
                <a:tc>
                  <a:txBody>
                    <a:bodyPr/>
                    <a:lstStyle/>
                    <a:p>
                      <a:pPr algn="l" fontAlgn="ctr"/>
                      <a:r>
                        <a:rPr lang="en-US" sz="1800" b="0" i="0" u="none" strike="noStrike">
                          <a:solidFill>
                            <a:srgbClr val="000000"/>
                          </a:solidFill>
                          <a:effectLst/>
                          <a:latin typeface="Arial" panose="020B0604020202020204" pitchFamily="34"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34817"/>
                    </a:solidFill>
                  </a:tcPr>
                </a:tc>
                <a:tc>
                  <a:txBody>
                    <a:bodyPr/>
                    <a:lstStyle/>
                    <a:p>
                      <a:pPr algn="ctr" rtl="0" fontAlgn="b"/>
                      <a:r>
                        <a:rPr lang="en-US" sz="1600" b="1" i="0" u="sng" strike="noStrike" dirty="0">
                          <a:solidFill>
                            <a:srgbClr val="000000"/>
                          </a:solidFill>
                          <a:effectLst/>
                          <a:latin typeface="Arial" panose="020B0604020202020204" pitchFamily="34" charset="0"/>
                        </a:rPr>
                        <a:t>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4817"/>
                    </a:solidFill>
                  </a:tcPr>
                </a:tc>
                <a:tc>
                  <a:txBody>
                    <a:bodyPr/>
                    <a:lstStyle/>
                    <a:p>
                      <a:pPr algn="ctr" rtl="0" fontAlgn="b"/>
                      <a:r>
                        <a:rPr lang="en-US" sz="1600" b="1" i="0" u="sng" strike="noStrike" dirty="0">
                          <a:solidFill>
                            <a:srgbClr val="000000"/>
                          </a:solidFill>
                          <a:effectLst/>
                          <a:latin typeface="Arial" panose="020B0604020202020204" pitchFamily="34" charset="0"/>
                        </a:rPr>
                        <a:t>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4817"/>
                    </a:solidFill>
                  </a:tcPr>
                </a:tc>
                <a:tc>
                  <a:txBody>
                    <a:bodyPr/>
                    <a:lstStyle/>
                    <a:p>
                      <a:pPr algn="ctr" rtl="0" fontAlgn="b"/>
                      <a:r>
                        <a:rPr lang="en-US" sz="1600" b="1" i="0" u="sng" strike="noStrike">
                          <a:solidFill>
                            <a:srgbClr val="000000"/>
                          </a:solidFill>
                          <a:effectLst/>
                          <a:latin typeface="Arial" panose="020B0604020202020204" pitchFamily="34" charset="0"/>
                        </a:rPr>
                        <a:t>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4817"/>
                    </a:solidFill>
                  </a:tcPr>
                </a:tc>
                <a:extLst>
                  <a:ext uri="{0D108BD9-81ED-4DB2-BD59-A6C34878D82A}">
                    <a16:rowId xmlns:a16="http://schemas.microsoft.com/office/drawing/2014/main" val="1703060648"/>
                  </a:ext>
                </a:extLst>
              </a:tr>
              <a:tr h="436544">
                <a:tc>
                  <a:txBody>
                    <a:bodyPr/>
                    <a:lstStyle/>
                    <a:p>
                      <a:pPr algn="l" fontAlgn="ctr"/>
                      <a:r>
                        <a:rPr lang="en-US" sz="24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D34817"/>
                    </a:solidFill>
                  </a:tcPr>
                </a:tc>
                <a:tc>
                  <a:txBody>
                    <a:bodyPr/>
                    <a:lstStyle/>
                    <a:p>
                      <a:pPr algn="ctr" fontAlgn="b"/>
                      <a:r>
                        <a:rPr lang="en-US" sz="2400" b="1" i="0" u="none" strike="noStrike" dirty="0">
                          <a:solidFill>
                            <a:srgbClr val="000000"/>
                          </a:solidFill>
                          <a:effectLst/>
                          <a:latin typeface="Bell MT" panose="02020503060305020303" pitchFamily="18" charset="0"/>
                        </a:rPr>
                        <a:t>Actual 2018</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ctr" fontAlgn="b"/>
                      <a:r>
                        <a:rPr lang="en-US" sz="2400" b="1" i="0" u="none" strike="noStrike" dirty="0">
                          <a:solidFill>
                            <a:srgbClr val="000000"/>
                          </a:solidFill>
                          <a:effectLst/>
                          <a:latin typeface="Bell MT" panose="02020503060305020303" pitchFamily="18" charset="0"/>
                        </a:rPr>
                        <a:t>Budget 2018</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ctr" fontAlgn="b"/>
                      <a:r>
                        <a:rPr lang="en-US" sz="2400" b="1" i="0" u="none" strike="noStrike" dirty="0">
                          <a:solidFill>
                            <a:srgbClr val="000000"/>
                          </a:solidFill>
                          <a:effectLst/>
                          <a:latin typeface="Bell MT" panose="02020503060305020303" pitchFamily="18" charset="0"/>
                        </a:rPr>
                        <a:t>Variance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extLst>
                  <a:ext uri="{0D108BD9-81ED-4DB2-BD59-A6C34878D82A}">
                    <a16:rowId xmlns:a16="http://schemas.microsoft.com/office/drawing/2014/main" val="1314902277"/>
                  </a:ext>
                </a:extLst>
              </a:tr>
              <a:tr h="436544">
                <a:tc>
                  <a:txBody>
                    <a:bodyPr/>
                    <a:lstStyle/>
                    <a:p>
                      <a:pPr algn="l" rtl="0" fontAlgn="b"/>
                      <a:r>
                        <a:rPr lang="en-US" sz="2400" b="1" i="0" u="none" strike="noStrike" dirty="0">
                          <a:solidFill>
                            <a:srgbClr val="000000"/>
                          </a:solidFill>
                          <a:effectLst/>
                          <a:latin typeface="Bell MT" panose="02020503060305020303" pitchFamily="18" charset="0"/>
                        </a:rPr>
                        <a:t>Publishing Services</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b"/>
                      <a:r>
                        <a:rPr lang="en-US" sz="2400" b="0" i="0" u="none" strike="noStrike" dirty="0">
                          <a:solidFill>
                            <a:srgbClr val="000000"/>
                          </a:solidFill>
                          <a:effectLst/>
                          <a:latin typeface="Bell MT" panose="02020503060305020303" pitchFamily="18" charset="0"/>
                        </a:rPr>
                        <a:t> $   11,888,217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b"/>
                      <a:r>
                        <a:rPr lang="en-US" sz="2400" b="0" i="0" u="none" strike="noStrike" dirty="0">
                          <a:solidFill>
                            <a:srgbClr val="000000"/>
                          </a:solidFill>
                          <a:effectLst/>
                          <a:latin typeface="Bell MT" panose="02020503060305020303" pitchFamily="18" charset="0"/>
                        </a:rPr>
                        <a:t> $   11,348,111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b"/>
                      <a:r>
                        <a:rPr lang="en-US" sz="2400" b="0" i="0" u="none" strike="noStrike" dirty="0">
                          <a:solidFill>
                            <a:srgbClr val="FF0000"/>
                          </a:solidFill>
                          <a:effectLst/>
                          <a:latin typeface="Bell MT" panose="02020503060305020303" pitchFamily="18" charset="0"/>
                        </a:rPr>
                        <a:t> $    (540,106)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825400701"/>
                  </a:ext>
                </a:extLst>
              </a:tr>
              <a:tr h="436544">
                <a:tc>
                  <a:txBody>
                    <a:bodyPr/>
                    <a:lstStyle/>
                    <a:p>
                      <a:pPr algn="l" rtl="0" fontAlgn="b"/>
                      <a:r>
                        <a:rPr lang="en-US" sz="2400" b="1" i="0" u="none" strike="noStrike" dirty="0">
                          <a:solidFill>
                            <a:srgbClr val="000000"/>
                          </a:solidFill>
                          <a:effectLst/>
                          <a:latin typeface="Bell MT" panose="02020503060305020303" pitchFamily="18" charset="0"/>
                        </a:rPr>
                        <a:t>Member Programs &amp; </a:t>
                      </a:r>
                      <a:r>
                        <a:rPr lang="en-US" sz="2400" b="1" i="0" u="none" strike="noStrike" dirty="0" err="1">
                          <a:solidFill>
                            <a:srgbClr val="000000"/>
                          </a:solidFill>
                          <a:effectLst/>
                          <a:latin typeface="Bell MT" panose="02020503060305020303" pitchFamily="18" charset="0"/>
                        </a:rPr>
                        <a:t>Srvc</a:t>
                      </a:r>
                      <a:r>
                        <a:rPr lang="en-US" sz="2400" b="1" i="0" u="none" strike="noStrike" dirty="0">
                          <a:solidFill>
                            <a:srgbClr val="000000"/>
                          </a:solidFill>
                          <a:effectLst/>
                          <a:latin typeface="Bell MT" panose="02020503060305020303" pitchFamily="18" charset="0"/>
                        </a:rPr>
                        <a:t>.</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none" strike="noStrike" dirty="0">
                          <a:solidFill>
                            <a:srgbClr val="000000"/>
                          </a:solidFill>
                          <a:effectLst/>
                          <a:latin typeface="Bell MT" panose="02020503060305020303" pitchFamily="18" charset="0"/>
                        </a:rPr>
                        <a:t> $   13,807,190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none" strike="noStrike" dirty="0">
                          <a:solidFill>
                            <a:srgbClr val="000000"/>
                          </a:solidFill>
                          <a:effectLst/>
                          <a:latin typeface="Bell MT" panose="02020503060305020303" pitchFamily="18" charset="0"/>
                        </a:rPr>
                        <a:t> $   13,780,072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none" strike="noStrike" dirty="0">
                          <a:solidFill>
                            <a:srgbClr val="FF0000"/>
                          </a:solidFill>
                          <a:effectLst/>
                          <a:latin typeface="Bell MT" panose="02020503060305020303" pitchFamily="18" charset="0"/>
                        </a:rPr>
                        <a:t> $      (27,118)</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4147714917"/>
                  </a:ext>
                </a:extLst>
              </a:tr>
              <a:tr h="436544">
                <a:tc>
                  <a:txBody>
                    <a:bodyPr/>
                    <a:lstStyle/>
                    <a:p>
                      <a:pPr algn="l" rtl="0" fontAlgn="b"/>
                      <a:r>
                        <a:rPr lang="en-US" sz="2400" b="1" i="0" u="none" strike="noStrike" dirty="0">
                          <a:solidFill>
                            <a:srgbClr val="000000"/>
                          </a:solidFill>
                          <a:effectLst/>
                          <a:latin typeface="Bell MT" panose="02020503060305020303" pitchFamily="18" charset="0"/>
                        </a:rPr>
                        <a:t>Advocacy and Member Rel.</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b"/>
                      <a:r>
                        <a:rPr lang="en-US" sz="2400" b="0" i="0" u="none" strike="noStrike" dirty="0">
                          <a:solidFill>
                            <a:srgbClr val="000000"/>
                          </a:solidFill>
                          <a:effectLst/>
                          <a:latin typeface="Bell MT" panose="02020503060305020303" pitchFamily="18" charset="0"/>
                        </a:rPr>
                        <a:t> $     2,840,504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b"/>
                      <a:r>
                        <a:rPr lang="en-US" sz="2400" b="0" i="0" u="none" strike="noStrike" dirty="0">
                          <a:solidFill>
                            <a:srgbClr val="000000"/>
                          </a:solidFill>
                          <a:effectLst/>
                          <a:latin typeface="Bell MT" panose="02020503060305020303" pitchFamily="18" charset="0"/>
                        </a:rPr>
                        <a:t> $     3,141,961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b"/>
                      <a:r>
                        <a:rPr lang="en-US" sz="2400" b="0" i="0" u="none" strike="noStrike" dirty="0">
                          <a:solidFill>
                            <a:srgbClr val="000000"/>
                          </a:solidFill>
                          <a:effectLst/>
                          <a:latin typeface="Bell MT" panose="02020503060305020303" pitchFamily="18" charset="0"/>
                        </a:rPr>
                        <a:t> $     301,457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219708200"/>
                  </a:ext>
                </a:extLst>
              </a:tr>
              <a:tr h="436544">
                <a:tc>
                  <a:txBody>
                    <a:bodyPr/>
                    <a:lstStyle/>
                    <a:p>
                      <a:pPr algn="l" rtl="0" fontAlgn="b"/>
                      <a:r>
                        <a:rPr lang="en-US" sz="2400" b="1" i="0" u="none" strike="noStrike" dirty="0">
                          <a:solidFill>
                            <a:srgbClr val="000000"/>
                          </a:solidFill>
                          <a:effectLst/>
                          <a:latin typeface="Bell MT" panose="02020503060305020303" pitchFamily="18" charset="0"/>
                        </a:rPr>
                        <a:t>Executive Office</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none" strike="noStrike" dirty="0">
                          <a:solidFill>
                            <a:srgbClr val="000000"/>
                          </a:solidFill>
                          <a:effectLst/>
                          <a:latin typeface="Bell MT" panose="02020503060305020303" pitchFamily="18" charset="0"/>
                        </a:rPr>
                        <a:t> $     4,882,398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none" strike="noStrike" dirty="0">
                          <a:solidFill>
                            <a:srgbClr val="000000"/>
                          </a:solidFill>
                          <a:effectLst/>
                          <a:latin typeface="Bell MT" panose="02020503060305020303" pitchFamily="18" charset="0"/>
                        </a:rPr>
                        <a:t> $     4,758,754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none" strike="noStrike" dirty="0">
                          <a:solidFill>
                            <a:srgbClr val="FF0000"/>
                          </a:solidFill>
                          <a:effectLst/>
                          <a:latin typeface="Bell MT" panose="02020503060305020303" pitchFamily="18" charset="0"/>
                        </a:rPr>
                        <a:t> $    (123,644)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1807527052"/>
                  </a:ext>
                </a:extLst>
              </a:tr>
              <a:tr h="782027">
                <a:tc>
                  <a:txBody>
                    <a:bodyPr/>
                    <a:lstStyle/>
                    <a:p>
                      <a:pPr algn="l" rtl="0" fontAlgn="b"/>
                      <a:r>
                        <a:rPr lang="en-US" sz="2400" b="1" i="0" u="none" strike="noStrike" dirty="0">
                          <a:solidFill>
                            <a:srgbClr val="000000"/>
                          </a:solidFill>
                          <a:effectLst/>
                          <a:latin typeface="Bell MT" panose="02020503060305020303" pitchFamily="18" charset="0"/>
                        </a:rPr>
                        <a:t>Finance, Acct &amp; Staff Support</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b"/>
                      <a:r>
                        <a:rPr lang="en-US" sz="2400" b="0" i="0" u="none" strike="noStrike" dirty="0">
                          <a:solidFill>
                            <a:srgbClr val="000000"/>
                          </a:solidFill>
                          <a:effectLst/>
                          <a:latin typeface="Bell MT" panose="02020503060305020303" pitchFamily="18" charset="0"/>
                        </a:rPr>
                        <a:t> $     1,878,728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b"/>
                      <a:r>
                        <a:rPr lang="en-US" sz="2400" b="0" i="0" u="none" strike="noStrike" dirty="0">
                          <a:solidFill>
                            <a:srgbClr val="000000"/>
                          </a:solidFill>
                          <a:effectLst/>
                          <a:latin typeface="Bell MT" panose="02020503060305020303" pitchFamily="18" charset="0"/>
                        </a:rPr>
                        <a:t> $     1,818,411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fontAlgn="b"/>
                      <a:r>
                        <a:rPr lang="en-US" sz="2400" b="0" i="0" u="none" strike="noStrike" dirty="0">
                          <a:solidFill>
                            <a:srgbClr val="FF0000"/>
                          </a:solidFill>
                          <a:effectLst/>
                          <a:latin typeface="Bell MT" panose="02020503060305020303" pitchFamily="18" charset="0"/>
                        </a:rPr>
                        <a:t> $      (60,317)</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1514374604"/>
                  </a:ext>
                </a:extLst>
              </a:tr>
              <a:tr h="436544">
                <a:tc>
                  <a:txBody>
                    <a:bodyPr/>
                    <a:lstStyle/>
                    <a:p>
                      <a:pPr algn="l" rtl="0" fontAlgn="b"/>
                      <a:r>
                        <a:rPr lang="en-US" sz="2400" b="1" i="0" u="none" strike="noStrike" dirty="0">
                          <a:solidFill>
                            <a:srgbClr val="000000"/>
                          </a:solidFill>
                          <a:effectLst/>
                          <a:latin typeface="Bell MT" panose="02020503060305020303" pitchFamily="18" charset="0"/>
                        </a:rPr>
                        <a:t>Overhead Recovered</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none" strike="noStrike" dirty="0">
                          <a:solidFill>
                            <a:srgbClr val="FF0000"/>
                          </a:solidFill>
                          <a:effectLst/>
                          <a:latin typeface="Bell MT" panose="02020503060305020303" pitchFamily="18" charset="0"/>
                        </a:rPr>
                        <a:t> $   (6,856,394)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none" strike="noStrike" dirty="0">
                          <a:solidFill>
                            <a:srgbClr val="FF0000"/>
                          </a:solidFill>
                          <a:effectLst/>
                          <a:latin typeface="Bell MT" panose="02020503060305020303" pitchFamily="18" charset="0"/>
                        </a:rPr>
                        <a:t> $   (7,111,030)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none" strike="noStrike" dirty="0">
                          <a:solidFill>
                            <a:srgbClr val="FF0000"/>
                          </a:solidFill>
                          <a:effectLst/>
                          <a:latin typeface="Bell MT" panose="02020503060305020303" pitchFamily="18" charset="0"/>
                        </a:rPr>
                        <a:t> $    (254,636)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4077478476"/>
                  </a:ext>
                </a:extLst>
              </a:tr>
              <a:tr h="436544">
                <a:tc>
                  <a:txBody>
                    <a:bodyPr/>
                    <a:lstStyle/>
                    <a:p>
                      <a:pPr algn="l" rtl="0" fontAlgn="ctr"/>
                      <a:r>
                        <a:rPr lang="en-US" sz="2400" b="1" i="0" u="none" strike="noStrike" dirty="0">
                          <a:solidFill>
                            <a:srgbClr val="000000"/>
                          </a:solidFill>
                          <a:effectLst/>
                          <a:latin typeface="Bell MT" panose="02020503060305020303" pitchFamily="18" charset="0"/>
                        </a:rPr>
                        <a:t>General Administration</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sng" strike="noStrike" dirty="0">
                          <a:solidFill>
                            <a:srgbClr val="000000"/>
                          </a:solidFill>
                          <a:effectLst/>
                          <a:latin typeface="Bell MT" panose="02020503060305020303" pitchFamily="18" charset="0"/>
                        </a:rPr>
                        <a:t> $    1,040,333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sng" strike="noStrike" dirty="0">
                          <a:solidFill>
                            <a:srgbClr val="000000"/>
                          </a:solidFill>
                          <a:effectLst/>
                          <a:latin typeface="Bell MT" panose="02020503060305020303" pitchFamily="18" charset="0"/>
                        </a:rPr>
                        <a:t> $       966,880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sng" strike="noStrike" dirty="0">
                          <a:solidFill>
                            <a:srgbClr val="FF0000"/>
                          </a:solidFill>
                          <a:effectLst/>
                          <a:latin typeface="Bell MT" panose="02020503060305020303" pitchFamily="18" charset="0"/>
                        </a:rPr>
                        <a:t> $      (73,453)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4087555200"/>
                  </a:ext>
                </a:extLst>
              </a:tr>
              <a:tr h="436544">
                <a:tc>
                  <a:txBody>
                    <a:bodyPr/>
                    <a:lstStyle/>
                    <a:p>
                      <a:pPr algn="r" rtl="0" fontAlgn="b"/>
                      <a:r>
                        <a:rPr lang="en-US" sz="2400" b="1" i="0" u="none" strike="noStrike" dirty="0">
                          <a:solidFill>
                            <a:srgbClr val="000000"/>
                          </a:solidFill>
                          <a:effectLst/>
                          <a:latin typeface="Bell MT" panose="02020503060305020303" pitchFamily="18" charset="0"/>
                        </a:rPr>
                        <a:t>Total Expenses</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none" strike="noStrike" dirty="0">
                          <a:solidFill>
                            <a:srgbClr val="000000"/>
                          </a:solidFill>
                          <a:effectLst/>
                          <a:latin typeface="Bell MT" panose="02020503060305020303" pitchFamily="18" charset="0"/>
                        </a:rPr>
                        <a:t> $  29,420,975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none" strike="noStrike" dirty="0">
                          <a:solidFill>
                            <a:srgbClr val="000000"/>
                          </a:solidFill>
                          <a:effectLst/>
                          <a:latin typeface="Bell MT" panose="02020503060305020303" pitchFamily="18" charset="0"/>
                        </a:rPr>
                        <a:t> $  28,703,159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b"/>
                      <a:r>
                        <a:rPr lang="en-US" sz="2400" b="0" i="0" u="none" strike="noStrike" dirty="0">
                          <a:solidFill>
                            <a:srgbClr val="FF0000"/>
                          </a:solidFill>
                          <a:effectLst/>
                          <a:latin typeface="Bell MT" panose="02020503060305020303" pitchFamily="18" charset="0"/>
                        </a:rPr>
                        <a:t> $    (777,817)</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2470126631"/>
                  </a:ext>
                </a:extLst>
              </a:tr>
            </a:tbl>
          </a:graphicData>
        </a:graphic>
      </p:graphicFrame>
      <p:sp>
        <p:nvSpPr>
          <p:cNvPr id="3" name="Slide Number Placeholder 2"/>
          <p:cNvSpPr>
            <a:spLocks noGrp="1"/>
          </p:cNvSpPr>
          <p:nvPr>
            <p:ph type="sldNum" sz="quarter" idx="12"/>
          </p:nvPr>
        </p:nvSpPr>
        <p:spPr/>
        <p:txBody>
          <a:bodyPr/>
          <a:lstStyle/>
          <a:p>
            <a:fld id="{D57F1E4F-1CFF-5643-939E-217C01CDF565}" type="slidenum">
              <a:rPr lang="en-US" smtClean="0"/>
              <a:pPr/>
              <a:t>6</a:t>
            </a:fld>
            <a:endParaRPr lang="en-US" dirty="0"/>
          </a:p>
        </p:txBody>
      </p:sp>
      <p:sp>
        <p:nvSpPr>
          <p:cNvPr id="4" name="TextBox 3">
            <a:extLst>
              <a:ext uri="{FF2B5EF4-FFF2-40B4-BE49-F238E27FC236}">
                <a16:creationId xmlns:a16="http://schemas.microsoft.com/office/drawing/2014/main" id="{879B7010-45F0-4803-80ED-660A634CA288}"/>
              </a:ext>
            </a:extLst>
          </p:cNvPr>
          <p:cNvSpPr txBox="1"/>
          <p:nvPr/>
        </p:nvSpPr>
        <p:spPr>
          <a:xfrm>
            <a:off x="659876" y="6459785"/>
            <a:ext cx="4769963" cy="276999"/>
          </a:xfrm>
          <a:prstGeom prst="rect">
            <a:avLst/>
          </a:prstGeom>
          <a:noFill/>
        </p:spPr>
        <p:txBody>
          <a:bodyPr wrap="square" rtlCol="0">
            <a:spAutoFit/>
          </a:bodyPr>
          <a:lstStyle/>
          <a:p>
            <a:r>
              <a:rPr lang="en-US" sz="1200" dirty="0">
                <a:latin typeface="Bell MT" panose="02020503060305020303" pitchFamily="18" charset="0"/>
              </a:rPr>
              <a:t>Source: Internal financial reports - final close dated 10/23/18</a:t>
            </a:r>
          </a:p>
        </p:txBody>
      </p:sp>
    </p:spTree>
    <p:extLst>
      <p:ext uri="{BB962C8B-B14F-4D97-AF65-F5344CB8AC3E}">
        <p14:creationId xmlns:p14="http://schemas.microsoft.com/office/powerpoint/2010/main" val="1177315453"/>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853" y="295275"/>
            <a:ext cx="10712760" cy="1270417"/>
          </a:xfrm>
        </p:spPr>
        <p:txBody>
          <a:bodyPr>
            <a:normAutofit/>
          </a:bodyPr>
          <a:lstStyle/>
          <a:p>
            <a:pPr algn="ctr"/>
            <a:r>
              <a:rPr lang="en-US" sz="4400" dirty="0">
                <a:latin typeface="Bell MT" panose="02020503060305020303" pitchFamily="18" charset="0"/>
              </a:rPr>
              <a:t>General Fund Net Revenue Sources – 2018</a:t>
            </a:r>
            <a:br>
              <a:rPr lang="en-US" sz="4400" dirty="0">
                <a:latin typeface="Bell MT" panose="02020503060305020303" pitchFamily="18" charset="0"/>
              </a:rPr>
            </a:br>
            <a:r>
              <a:rPr lang="en-US" sz="4400" dirty="0">
                <a:latin typeface="Bell MT" panose="02020503060305020303" pitchFamily="18" charset="0"/>
              </a:rPr>
              <a:t>   </a:t>
            </a:r>
            <a:r>
              <a:rPr lang="en-US" sz="2400" dirty="0">
                <a:latin typeface="Bell MT" panose="02020503060305020303" pitchFamily="18" charset="0"/>
              </a:rPr>
              <a:t>- and other support -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2775702"/>
              </p:ext>
            </p:extLst>
          </p:nvPr>
        </p:nvGraphicFramePr>
        <p:xfrm>
          <a:off x="509047" y="1904999"/>
          <a:ext cx="11217897" cy="4116656"/>
        </p:xfrm>
        <a:graphic>
          <a:graphicData uri="http://schemas.openxmlformats.org/drawingml/2006/table">
            <a:tbl>
              <a:tblPr firstRow="1" bandRow="1"/>
              <a:tblGrid>
                <a:gridCol w="4034673">
                  <a:extLst>
                    <a:ext uri="{9D8B030D-6E8A-4147-A177-3AD203B41FA5}">
                      <a16:colId xmlns:a16="http://schemas.microsoft.com/office/drawing/2014/main" val="2636644495"/>
                    </a:ext>
                  </a:extLst>
                </a:gridCol>
                <a:gridCol w="2480821">
                  <a:extLst>
                    <a:ext uri="{9D8B030D-6E8A-4147-A177-3AD203B41FA5}">
                      <a16:colId xmlns:a16="http://schemas.microsoft.com/office/drawing/2014/main" val="1913291461"/>
                    </a:ext>
                  </a:extLst>
                </a:gridCol>
                <a:gridCol w="2328519">
                  <a:extLst>
                    <a:ext uri="{9D8B030D-6E8A-4147-A177-3AD203B41FA5}">
                      <a16:colId xmlns:a16="http://schemas.microsoft.com/office/drawing/2014/main" val="3723750999"/>
                    </a:ext>
                  </a:extLst>
                </a:gridCol>
                <a:gridCol w="2373884">
                  <a:extLst>
                    <a:ext uri="{9D8B030D-6E8A-4147-A177-3AD203B41FA5}">
                      <a16:colId xmlns:a16="http://schemas.microsoft.com/office/drawing/2014/main" val="1009515127"/>
                    </a:ext>
                  </a:extLst>
                </a:gridCol>
              </a:tblGrid>
              <a:tr h="416059">
                <a:tc>
                  <a:txBody>
                    <a:bodyPr/>
                    <a:lstStyle/>
                    <a:p>
                      <a:pPr algn="l" fontAlgn="ctr"/>
                      <a:endParaRPr lang="en-US" sz="2800" b="0" i="0" u="none" strike="noStrike" dirty="0">
                        <a:solidFill>
                          <a:srgbClr val="000000"/>
                        </a:solidFill>
                        <a:effectLst/>
                        <a:latin typeface="Bell MT" panose="02020503060305020303"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ctr" rtl="0" fontAlgn="b"/>
                      <a:endParaRPr lang="en-US" sz="2800" b="1" i="0" u="none" strike="noStrike" dirty="0">
                        <a:solidFill>
                          <a:srgbClr val="000000"/>
                        </a:solidFill>
                        <a:effectLst/>
                        <a:latin typeface="Bell MT" panose="02020503060305020303" pitchFamily="18" charset="0"/>
                      </a:endParaRP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ctr" rtl="0" fontAlgn="b"/>
                      <a:r>
                        <a:rPr lang="en-US" sz="2800" b="1" i="0" u="none" strike="noStrike" dirty="0">
                          <a:solidFill>
                            <a:srgbClr val="000000"/>
                          </a:solidFill>
                          <a:effectLst/>
                          <a:latin typeface="Bell MT" panose="02020503060305020303" pitchFamily="18" charset="0"/>
                        </a:rPr>
                        <a:t>Overhead</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ctr" rtl="0" fontAlgn="b"/>
                      <a:r>
                        <a:rPr lang="en-US" sz="2800" b="1" i="0" u="none" strike="noStrike" dirty="0">
                          <a:solidFill>
                            <a:srgbClr val="000000"/>
                          </a:solidFill>
                          <a:effectLst/>
                          <a:latin typeface="Bell MT" panose="02020503060305020303" pitchFamily="18" charset="0"/>
                        </a:rPr>
                        <a:t>Total</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1088616246"/>
                  </a:ext>
                </a:extLst>
              </a:tr>
              <a:tr h="416059">
                <a:tc>
                  <a:txBody>
                    <a:bodyPr/>
                    <a:lstStyle/>
                    <a:p>
                      <a:pPr algn="l" fontAlgn="ctr"/>
                      <a:r>
                        <a:rPr lang="en-US" sz="28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ctr" rtl="0" fontAlgn="b"/>
                      <a:r>
                        <a:rPr lang="en-US" sz="2800" b="1" i="0" u="sng" strike="noStrike" dirty="0">
                          <a:solidFill>
                            <a:srgbClr val="000000"/>
                          </a:solidFill>
                          <a:effectLst/>
                          <a:latin typeface="Bell MT" panose="02020503060305020303" pitchFamily="18" charset="0"/>
                        </a:rPr>
                        <a:t>Revenues</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ctr" rtl="0" fontAlgn="b"/>
                      <a:r>
                        <a:rPr lang="en-US" sz="2800" b="1" i="0" u="sng" strike="noStrike" dirty="0">
                          <a:solidFill>
                            <a:srgbClr val="000000"/>
                          </a:solidFill>
                          <a:effectLst/>
                          <a:latin typeface="Bell MT" panose="02020503060305020303" pitchFamily="18" charset="0"/>
                        </a:rPr>
                        <a:t>Support</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ctr" rtl="0" fontAlgn="b"/>
                      <a:r>
                        <a:rPr lang="en-US" sz="2800" b="1" i="0" u="sng" strike="noStrike" dirty="0">
                          <a:solidFill>
                            <a:srgbClr val="000000"/>
                          </a:solidFill>
                          <a:effectLst/>
                          <a:latin typeface="Bell MT" panose="02020503060305020303" pitchFamily="18" charset="0"/>
                        </a:rPr>
                        <a:t>Support</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2742160095"/>
                  </a:ext>
                </a:extLst>
              </a:tr>
              <a:tr h="416059">
                <a:tc>
                  <a:txBody>
                    <a:bodyPr/>
                    <a:lstStyle/>
                    <a:p>
                      <a:pPr algn="l" fontAlgn="ctr"/>
                      <a:r>
                        <a:rPr lang="en-US" sz="2400" b="1" i="0" u="none" strike="noStrike" dirty="0">
                          <a:solidFill>
                            <a:srgbClr val="000000"/>
                          </a:solidFill>
                          <a:effectLst/>
                          <a:latin typeface="Bell MT" panose="02020503060305020303" pitchFamily="18" charset="0"/>
                        </a:rPr>
                        <a:t>Interest &amp; Earnings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800" b="0" i="0" u="none" strike="noStrike" dirty="0">
                          <a:solidFill>
                            <a:srgbClr val="000000"/>
                          </a:solidFill>
                          <a:effectLst/>
                          <a:latin typeface="Bell MT" panose="02020503060305020303" pitchFamily="18" charset="0"/>
                        </a:rPr>
                        <a:t> $        1,110,410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800" b="0" i="0" u="none" strike="noStrike" dirty="0">
                          <a:solidFill>
                            <a:srgbClr val="000000"/>
                          </a:solidFill>
                          <a:effectLst/>
                          <a:latin typeface="Bell MT" panose="02020503060305020303" pitchFamily="18" charset="0"/>
                        </a:rPr>
                        <a:t> $                  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800" b="0" i="0" u="none" strike="noStrike" dirty="0">
                          <a:solidFill>
                            <a:srgbClr val="000000"/>
                          </a:solidFill>
                          <a:effectLst/>
                          <a:latin typeface="Bell MT" panose="02020503060305020303" pitchFamily="18" charset="0"/>
                        </a:rPr>
                        <a:t> $   1,110,410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1194292463"/>
                  </a:ext>
                </a:extLst>
              </a:tr>
              <a:tr h="632697">
                <a:tc>
                  <a:txBody>
                    <a:bodyPr/>
                    <a:lstStyle/>
                    <a:p>
                      <a:pPr algn="l" rtl="0" fontAlgn="b"/>
                      <a:r>
                        <a:rPr lang="en-US" sz="2400" b="1" i="0" u="none" strike="noStrike" dirty="0">
                          <a:solidFill>
                            <a:srgbClr val="000000"/>
                          </a:solidFill>
                          <a:effectLst/>
                          <a:latin typeface="Bell MT" panose="02020503060305020303" pitchFamily="18" charset="0"/>
                        </a:rPr>
                        <a:t>Membership Dues - Net</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        5,272,729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                  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   5,272,729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2754694556"/>
                  </a:ext>
                </a:extLst>
              </a:tr>
              <a:tr h="496852">
                <a:tc>
                  <a:txBody>
                    <a:bodyPr/>
                    <a:lstStyle/>
                    <a:p>
                      <a:pPr algn="l" rtl="0" fontAlgn="b"/>
                      <a:r>
                        <a:rPr lang="en-US" sz="2400" b="1" i="0" u="none" strike="noStrike" dirty="0">
                          <a:solidFill>
                            <a:srgbClr val="000000"/>
                          </a:solidFill>
                          <a:effectLst/>
                          <a:latin typeface="Bell MT" panose="02020503060305020303" pitchFamily="18" charset="0"/>
                        </a:rPr>
                        <a:t>Publishing - Net</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           264,796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    3,208,395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   3,473,191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3078256077"/>
                  </a:ext>
                </a:extLst>
              </a:tr>
              <a:tr h="713243">
                <a:tc>
                  <a:txBody>
                    <a:bodyPr/>
                    <a:lstStyle/>
                    <a:p>
                      <a:pPr algn="l" rtl="0" fontAlgn="b"/>
                      <a:r>
                        <a:rPr lang="en-US" sz="2400" b="1" i="0" u="none" strike="noStrike" dirty="0">
                          <a:solidFill>
                            <a:srgbClr val="000000"/>
                          </a:solidFill>
                          <a:effectLst/>
                          <a:latin typeface="Bell MT" panose="02020503060305020303" pitchFamily="18" charset="0"/>
                        </a:rPr>
                        <a:t>Meetings &amp; Conferences -Net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           287,050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    2,344,365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   2,631,415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2758698191"/>
                  </a:ext>
                </a:extLst>
              </a:tr>
              <a:tr h="496852">
                <a:tc>
                  <a:txBody>
                    <a:bodyPr/>
                    <a:lstStyle/>
                    <a:p>
                      <a:pPr algn="l" rtl="0" fontAlgn="b"/>
                      <a:r>
                        <a:rPr lang="en-US" sz="2400" b="1" i="0" u="none" strike="noStrike" dirty="0">
                          <a:solidFill>
                            <a:srgbClr val="000000"/>
                          </a:solidFill>
                          <a:effectLst/>
                          <a:latin typeface="Bell MT" panose="02020503060305020303" pitchFamily="18" charset="0"/>
                        </a:rPr>
                        <a:t>Other</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800" b="0" i="0" u="sng" strike="noStrike" dirty="0">
                          <a:solidFill>
                            <a:srgbClr val="000000"/>
                          </a:solidFill>
                          <a:effectLst/>
                          <a:latin typeface="Bell MT" panose="02020503060305020303" pitchFamily="18" charset="0"/>
                        </a:rPr>
                        <a:t> $           550,570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800" b="0" i="0" u="sng" strike="noStrike" dirty="0">
                          <a:solidFill>
                            <a:srgbClr val="000000"/>
                          </a:solidFill>
                          <a:effectLst/>
                          <a:latin typeface="Bell MT" panose="02020503060305020303" pitchFamily="18" charset="0"/>
                        </a:rPr>
                        <a:t> $    2,748,577*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800" b="0" i="0" u="sng" strike="noStrike" dirty="0">
                          <a:solidFill>
                            <a:srgbClr val="000000"/>
                          </a:solidFill>
                          <a:effectLst/>
                          <a:latin typeface="Bell MT" panose="02020503060305020303" pitchFamily="18" charset="0"/>
                        </a:rPr>
                        <a:t> $   3,299,147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819520350"/>
                  </a:ext>
                </a:extLst>
              </a:tr>
              <a:tr h="496852">
                <a:tc>
                  <a:txBody>
                    <a:bodyPr/>
                    <a:lstStyle/>
                    <a:p>
                      <a:pPr algn="r" fontAlgn="ctr"/>
                      <a:r>
                        <a:rPr lang="en-US" sz="2400" b="1" i="0" u="none" strike="noStrike" dirty="0">
                          <a:solidFill>
                            <a:srgbClr val="000000"/>
                          </a:solidFill>
                          <a:effectLst/>
                          <a:latin typeface="Bell MT" panose="02020503060305020303" pitchFamily="18" charset="0"/>
                        </a:rPr>
                        <a:t>Total</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        7,485,555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    8,301,337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800" b="0" i="0" u="none" strike="noStrike" dirty="0">
                          <a:solidFill>
                            <a:srgbClr val="000000"/>
                          </a:solidFill>
                          <a:effectLst/>
                          <a:latin typeface="Bell MT" panose="02020503060305020303" pitchFamily="18" charset="0"/>
                        </a:rPr>
                        <a:t> $ 15,786,892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225882379"/>
                  </a:ext>
                </a:extLst>
              </a:tr>
            </a:tbl>
          </a:graphicData>
        </a:graphic>
      </p:graphicFrame>
      <p:sp>
        <p:nvSpPr>
          <p:cNvPr id="3" name="Slide Number Placeholder 2"/>
          <p:cNvSpPr>
            <a:spLocks noGrp="1"/>
          </p:cNvSpPr>
          <p:nvPr>
            <p:ph type="sldNum" sz="quarter" idx="12"/>
          </p:nvPr>
        </p:nvSpPr>
        <p:spPr/>
        <p:txBody>
          <a:bodyPr/>
          <a:lstStyle/>
          <a:p>
            <a:fld id="{D57F1E4F-1CFF-5643-939E-217C01CDF565}" type="slidenum">
              <a:rPr lang="en-US" smtClean="0"/>
              <a:pPr/>
              <a:t>7</a:t>
            </a:fld>
            <a:endParaRPr lang="en-US" dirty="0"/>
          </a:p>
        </p:txBody>
      </p:sp>
      <p:sp>
        <p:nvSpPr>
          <p:cNvPr id="6" name="TextBox 5">
            <a:extLst>
              <a:ext uri="{FF2B5EF4-FFF2-40B4-BE49-F238E27FC236}">
                <a16:creationId xmlns:a16="http://schemas.microsoft.com/office/drawing/2014/main" id="{056E04AA-1DAB-4A99-91F0-1916212858EB}"/>
              </a:ext>
            </a:extLst>
          </p:cNvPr>
          <p:cNvSpPr txBox="1"/>
          <p:nvPr/>
        </p:nvSpPr>
        <p:spPr>
          <a:xfrm>
            <a:off x="698837" y="6363245"/>
            <a:ext cx="6870887" cy="1107996"/>
          </a:xfrm>
          <a:prstGeom prst="rect">
            <a:avLst/>
          </a:prstGeom>
          <a:noFill/>
        </p:spPr>
        <p:txBody>
          <a:bodyPr wrap="square" rtlCol="0">
            <a:spAutoFit/>
          </a:bodyPr>
          <a:lstStyle/>
          <a:p>
            <a:r>
              <a:rPr lang="en-US" sz="1200" dirty="0">
                <a:latin typeface="Bell MT" panose="02020503060305020303" pitchFamily="18" charset="0"/>
              </a:rPr>
              <a:t>Source: Internal financial reports - final close dated 10/23/18</a:t>
            </a:r>
            <a:endParaRPr lang="en-US" sz="1200" dirty="0"/>
          </a:p>
          <a:p>
            <a:r>
              <a:rPr lang="en-US" sz="1200" dirty="0"/>
              <a:t>*Overhead contribution from Divisions, Roundtables and Grants</a:t>
            </a:r>
          </a:p>
          <a:p>
            <a:endParaRPr lang="en-US" sz="1200" dirty="0">
              <a:latin typeface="Bell MT" panose="02020503060305020303" pitchFamily="18" charset="0"/>
            </a:endParaRPr>
          </a:p>
          <a:p>
            <a:endParaRPr lang="en-US" sz="1200" dirty="0"/>
          </a:p>
          <a:p>
            <a:endParaRPr lang="en-US" dirty="0"/>
          </a:p>
        </p:txBody>
      </p:sp>
    </p:spTree>
    <p:extLst>
      <p:ext uri="{BB962C8B-B14F-4D97-AF65-F5344CB8AC3E}">
        <p14:creationId xmlns:p14="http://schemas.microsoft.com/office/powerpoint/2010/main" val="535155863"/>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31304"/>
            <a:ext cx="10895013" cy="837620"/>
          </a:xfrm>
        </p:spPr>
        <p:txBody>
          <a:bodyPr>
            <a:normAutofit/>
          </a:bodyPr>
          <a:lstStyle/>
          <a:p>
            <a:r>
              <a:rPr lang="en-US" sz="4400" dirty="0">
                <a:solidFill>
                  <a:srgbClr val="696464"/>
                </a:solidFill>
                <a:latin typeface="Bell MT" panose="02020503060305020303" pitchFamily="18" charset="0"/>
              </a:rPr>
              <a:t>Publishing Revenues &amp; Expenses – 2018</a:t>
            </a:r>
            <a:endParaRPr lang="en-US" sz="4400" dirty="0">
              <a:latin typeface="Bell MT" panose="02020503060305020303"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25779018"/>
              </p:ext>
            </p:extLst>
          </p:nvPr>
        </p:nvGraphicFramePr>
        <p:xfrm>
          <a:off x="609599" y="1561905"/>
          <a:ext cx="10972802" cy="4272239"/>
        </p:xfrm>
        <a:graphic>
          <a:graphicData uri="http://schemas.openxmlformats.org/drawingml/2006/table">
            <a:tbl>
              <a:tblPr firstRow="1" bandRow="1"/>
              <a:tblGrid>
                <a:gridCol w="2633222">
                  <a:extLst>
                    <a:ext uri="{9D8B030D-6E8A-4147-A177-3AD203B41FA5}">
                      <a16:colId xmlns:a16="http://schemas.microsoft.com/office/drawing/2014/main" val="4082582232"/>
                    </a:ext>
                  </a:extLst>
                </a:gridCol>
                <a:gridCol w="1941921">
                  <a:extLst>
                    <a:ext uri="{9D8B030D-6E8A-4147-A177-3AD203B41FA5}">
                      <a16:colId xmlns:a16="http://schemas.microsoft.com/office/drawing/2014/main" val="2670322067"/>
                    </a:ext>
                  </a:extLst>
                </a:gridCol>
                <a:gridCol w="2064470">
                  <a:extLst>
                    <a:ext uri="{9D8B030D-6E8A-4147-A177-3AD203B41FA5}">
                      <a16:colId xmlns:a16="http://schemas.microsoft.com/office/drawing/2014/main" val="4128702438"/>
                    </a:ext>
                  </a:extLst>
                </a:gridCol>
                <a:gridCol w="2403835">
                  <a:extLst>
                    <a:ext uri="{9D8B030D-6E8A-4147-A177-3AD203B41FA5}">
                      <a16:colId xmlns:a16="http://schemas.microsoft.com/office/drawing/2014/main" val="3576985999"/>
                    </a:ext>
                  </a:extLst>
                </a:gridCol>
                <a:gridCol w="1929354">
                  <a:extLst>
                    <a:ext uri="{9D8B030D-6E8A-4147-A177-3AD203B41FA5}">
                      <a16:colId xmlns:a16="http://schemas.microsoft.com/office/drawing/2014/main" val="800736766"/>
                    </a:ext>
                  </a:extLst>
                </a:gridCol>
              </a:tblGrid>
              <a:tr h="384494">
                <a:tc>
                  <a:txBody>
                    <a:bodyPr/>
                    <a:lstStyle/>
                    <a:p>
                      <a:pPr algn="l" fontAlgn="ctr"/>
                      <a:r>
                        <a:rPr lang="en-US" sz="24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ctr" fontAlgn="ctr"/>
                      <a:r>
                        <a:rPr lang="en-US" sz="24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l" fontAlgn="ctr"/>
                      <a:r>
                        <a:rPr lang="en-US" sz="24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l" fontAlgn="ctr"/>
                      <a:r>
                        <a:rPr lang="en-US" sz="2400" b="0" i="0" u="none" strike="noStrike" dirty="0">
                          <a:solidFill>
                            <a:srgbClr val="000000"/>
                          </a:solidFill>
                          <a:effectLst/>
                          <a:latin typeface="Bell MT" panose="02020503060305020303" pitchFamily="18" charset="0"/>
                        </a:rPr>
                        <a:t>       </a:t>
                      </a:r>
                      <a:r>
                        <a:rPr lang="en-US" sz="2400" b="1" i="0" u="none" strike="noStrike" dirty="0">
                          <a:solidFill>
                            <a:srgbClr val="000000"/>
                          </a:solidFill>
                          <a:effectLst/>
                          <a:latin typeface="Bell MT" panose="02020503060305020303" pitchFamily="18" charset="0"/>
                        </a:rPr>
                        <a:t>Overhead</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ctr" rtl="0" fontAlgn="b"/>
                      <a:r>
                        <a:rPr lang="en-US" sz="2400" b="1" i="0" u="none" strike="noStrike" dirty="0">
                          <a:solidFill>
                            <a:srgbClr val="000000"/>
                          </a:solidFill>
                          <a:effectLst/>
                          <a:latin typeface="Bell MT" panose="02020503060305020303" pitchFamily="18" charset="0"/>
                        </a:rPr>
                        <a:t>Net</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extLst>
                  <a:ext uri="{0D108BD9-81ED-4DB2-BD59-A6C34878D82A}">
                    <a16:rowId xmlns:a16="http://schemas.microsoft.com/office/drawing/2014/main" val="1068212243"/>
                  </a:ext>
                </a:extLst>
              </a:tr>
              <a:tr h="384494">
                <a:tc>
                  <a:txBody>
                    <a:bodyPr/>
                    <a:lstStyle/>
                    <a:p>
                      <a:pPr algn="l" fontAlgn="ctr"/>
                      <a:r>
                        <a:rPr lang="en-US" sz="24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ctr" rtl="0" fontAlgn="b"/>
                      <a:r>
                        <a:rPr lang="en-US" sz="2400" b="1" i="0" u="sng" strike="noStrike" dirty="0">
                          <a:solidFill>
                            <a:srgbClr val="000000"/>
                          </a:solidFill>
                          <a:effectLst/>
                          <a:latin typeface="Bell MT" panose="02020503060305020303" pitchFamily="18" charset="0"/>
                        </a:rPr>
                        <a:t>Revenues</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ctr" rtl="0" fontAlgn="b"/>
                      <a:r>
                        <a:rPr lang="en-US" sz="2400" b="1" i="0" u="sng" strike="noStrike" dirty="0">
                          <a:solidFill>
                            <a:srgbClr val="000000"/>
                          </a:solidFill>
                          <a:effectLst/>
                          <a:latin typeface="Bell MT" panose="02020503060305020303" pitchFamily="18" charset="0"/>
                        </a:rPr>
                        <a:t>Expenses</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ctr" rtl="0" fontAlgn="b"/>
                      <a:r>
                        <a:rPr lang="en-US" sz="2400" b="1" i="0" u="sng" strike="noStrike" dirty="0">
                          <a:solidFill>
                            <a:srgbClr val="000000"/>
                          </a:solidFill>
                          <a:effectLst/>
                          <a:latin typeface="Bell MT" panose="02020503060305020303" pitchFamily="18" charset="0"/>
                        </a:rPr>
                        <a:t>Contribution</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ctr" rtl="0" fontAlgn="b"/>
                      <a:r>
                        <a:rPr lang="en-US" sz="2400" b="1" i="0" u="sng" strike="noStrike" dirty="0">
                          <a:solidFill>
                            <a:srgbClr val="000000"/>
                          </a:solidFill>
                          <a:effectLst/>
                          <a:latin typeface="Bell MT" panose="02020503060305020303" pitchFamily="18" charset="0"/>
                        </a:rPr>
                        <a:t>Revenue</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1503002437"/>
                  </a:ext>
                </a:extLst>
              </a:tr>
              <a:tr h="384494">
                <a:tc>
                  <a:txBody>
                    <a:bodyPr/>
                    <a:lstStyle/>
                    <a:p>
                      <a:pPr algn="l" fontAlgn="ctr"/>
                      <a:r>
                        <a:rPr lang="en-US" sz="2400" b="1" i="0" u="none" strike="noStrike" dirty="0">
                          <a:solidFill>
                            <a:srgbClr val="000000"/>
                          </a:solidFill>
                          <a:effectLst/>
                          <a:latin typeface="Bell MT" panose="02020503060305020303" pitchFamily="18" charset="0"/>
                        </a:rPr>
                        <a:t>ALA Editions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ctr"/>
                      <a:r>
                        <a:rPr lang="en-US" sz="2400" b="0" i="0" u="none" strike="noStrike" dirty="0">
                          <a:solidFill>
                            <a:srgbClr val="000000"/>
                          </a:solidFill>
                          <a:effectLst/>
                          <a:latin typeface="Bell MT" panose="02020503060305020303" pitchFamily="18" charset="0"/>
                        </a:rPr>
                        <a:t> $      4,001,020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ctr"/>
                      <a:r>
                        <a:rPr lang="en-US" sz="2400" b="0" i="0" u="none" strike="noStrike" dirty="0">
                          <a:solidFill>
                            <a:srgbClr val="000000"/>
                          </a:solidFill>
                          <a:effectLst/>
                          <a:latin typeface="Bell MT" panose="02020503060305020303" pitchFamily="18" charset="0"/>
                        </a:rPr>
                        <a:t> $      4,432,548</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ctr"/>
                      <a:r>
                        <a:rPr lang="en-US" sz="2400" b="0" i="0" u="none" strike="noStrike" dirty="0">
                          <a:solidFill>
                            <a:srgbClr val="000000"/>
                          </a:solidFill>
                          <a:effectLst/>
                          <a:latin typeface="Bell MT" panose="02020503060305020303" pitchFamily="18" charset="0"/>
                        </a:rPr>
                        <a:t> $      1,056,269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400" b="0" i="0" u="none" strike="noStrike" dirty="0">
                          <a:solidFill>
                            <a:srgbClr val="FF0000"/>
                          </a:solidFill>
                          <a:effectLst/>
                          <a:latin typeface="Bell MT" panose="02020503060305020303" pitchFamily="18" charset="0"/>
                        </a:rPr>
                        <a:t> $       (431,528)</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1719055506"/>
                  </a:ext>
                </a:extLst>
              </a:tr>
              <a:tr h="384494">
                <a:tc>
                  <a:txBody>
                    <a:bodyPr/>
                    <a:lstStyle/>
                    <a:p>
                      <a:pPr algn="l" rtl="0" fontAlgn="b"/>
                      <a:r>
                        <a:rPr lang="en-US" sz="2400" b="1" i="0" u="none" strike="noStrike">
                          <a:solidFill>
                            <a:srgbClr val="000000"/>
                          </a:solidFill>
                          <a:effectLst/>
                          <a:latin typeface="Bell MT" panose="02020503060305020303" pitchFamily="18" charset="0"/>
                        </a:rPr>
                        <a:t>Booklist</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4,704,527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3,863,078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1,241,995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841,449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4228122451"/>
                  </a:ext>
                </a:extLst>
              </a:tr>
              <a:tr h="384494">
                <a:tc>
                  <a:txBody>
                    <a:bodyPr/>
                    <a:lstStyle/>
                    <a:p>
                      <a:pPr algn="l" rtl="0" fontAlgn="b"/>
                      <a:r>
                        <a:rPr lang="en-US" sz="2400" b="1" i="0" u="none" strike="noStrike" dirty="0">
                          <a:solidFill>
                            <a:srgbClr val="000000"/>
                          </a:solidFill>
                          <a:effectLst/>
                          <a:latin typeface="Bell MT" panose="02020503060305020303" pitchFamily="18" charset="0"/>
                        </a:rPr>
                        <a:t>American Libraries</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400" b="0" i="0" u="none" strike="noStrike" dirty="0">
                          <a:solidFill>
                            <a:srgbClr val="000000"/>
                          </a:solidFill>
                          <a:effectLst/>
                          <a:latin typeface="Bell MT" panose="02020503060305020303" pitchFamily="18" charset="0"/>
                        </a:rPr>
                        <a:t> $         886,141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400" b="0" i="0" u="none" strike="noStrike" dirty="0">
                          <a:solidFill>
                            <a:srgbClr val="000000"/>
                          </a:solidFill>
                          <a:effectLst/>
                          <a:latin typeface="Bell MT" panose="02020503060305020303" pitchFamily="18" charset="0"/>
                        </a:rPr>
                        <a:t> $        886,141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400" b="0" i="0" u="none" strike="noStrike" dirty="0">
                          <a:solidFill>
                            <a:srgbClr val="000000"/>
                          </a:solidFill>
                          <a:effectLst/>
                          <a:latin typeface="Bell MT" panose="02020503060305020303" pitchFamily="18" charset="0"/>
                        </a:rPr>
                        <a:t> $        233,941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400" b="0" i="0" u="none" strike="noStrike" dirty="0">
                          <a:solidFill>
                            <a:srgbClr val="FF0000"/>
                          </a:solidFill>
                          <a:effectLst/>
                          <a:latin typeface="Bell MT" panose="02020503060305020303" pitchFamily="18" charset="0"/>
                        </a:rPr>
                        <a:t> </a:t>
                      </a:r>
                      <a:r>
                        <a:rPr lang="en-US" sz="2400" b="0" i="0" u="none" strike="noStrike" dirty="0">
                          <a:solidFill>
                            <a:schemeClr val="tx1"/>
                          </a:solidFill>
                          <a:effectLst/>
                          <a:latin typeface="Bell MT" panose="02020503060305020303" pitchFamily="18" charset="0"/>
                        </a:rPr>
                        <a:t>$                   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1617637737"/>
                  </a:ext>
                </a:extLst>
              </a:tr>
              <a:tr h="523783">
                <a:tc>
                  <a:txBody>
                    <a:bodyPr/>
                    <a:lstStyle/>
                    <a:p>
                      <a:pPr algn="l" fontAlgn="ctr"/>
                      <a:r>
                        <a:rPr lang="en-US" sz="2400" b="1" i="0" u="none" strike="noStrike">
                          <a:solidFill>
                            <a:srgbClr val="000000"/>
                          </a:solidFill>
                          <a:effectLst/>
                          <a:latin typeface="Bell MT" panose="02020503060305020303" pitchFamily="18" charset="0"/>
                        </a:rPr>
                        <a:t>Digital Resources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1,134,519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1,167,117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299,513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FF0000"/>
                          </a:solidFill>
                          <a:effectLst/>
                          <a:latin typeface="Bell MT" panose="02020503060305020303" pitchFamily="18" charset="0"/>
                        </a:rPr>
                        <a:t> $         (32,598)</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3351285289"/>
                  </a:ext>
                </a:extLst>
              </a:tr>
              <a:tr h="537327">
                <a:tc>
                  <a:txBody>
                    <a:bodyPr/>
                    <a:lstStyle/>
                    <a:p>
                      <a:pPr algn="l" fontAlgn="ctr"/>
                      <a:r>
                        <a:rPr lang="en-US" sz="2400" b="1" i="0" u="none" strike="noStrike" dirty="0">
                          <a:solidFill>
                            <a:srgbClr val="000000"/>
                          </a:solidFill>
                          <a:effectLst/>
                          <a:latin typeface="Bell MT" panose="02020503060305020303" pitchFamily="18" charset="0"/>
                        </a:rPr>
                        <a:t>Graphics</a:t>
                      </a:r>
                    </a:p>
                  </a:txBody>
                  <a:tcPr marL="0" marR="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705,945 </a:t>
                      </a:r>
                    </a:p>
                  </a:txBody>
                  <a:tcPr marL="0" marR="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788,551 </a:t>
                      </a:r>
                    </a:p>
                  </a:txBody>
                  <a:tcPr marL="0" marR="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186,370 </a:t>
                      </a:r>
                    </a:p>
                  </a:txBody>
                  <a:tcPr marL="0" marR="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FF0000"/>
                          </a:solidFill>
                          <a:effectLst/>
                          <a:latin typeface="Bell MT" panose="02020503060305020303" pitchFamily="18" charset="0"/>
                        </a:rPr>
                        <a:t> $         (82,606)  </a:t>
                      </a:r>
                    </a:p>
                  </a:txBody>
                  <a:tcPr marL="0" marR="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1057499741"/>
                  </a:ext>
                </a:extLst>
              </a:tr>
              <a:tr h="451030">
                <a:tc>
                  <a:txBody>
                    <a:bodyPr/>
                    <a:lstStyle/>
                    <a:p>
                      <a:pPr algn="l" fontAlgn="ctr"/>
                      <a:r>
                        <a:rPr lang="en-US" sz="2400" b="1" i="0" u="none" strike="noStrike" dirty="0">
                          <a:solidFill>
                            <a:srgbClr val="000000"/>
                          </a:solidFill>
                          <a:effectLst/>
                          <a:latin typeface="Bell MT" panose="02020503060305020303" pitchFamily="18" charset="0"/>
                        </a:rPr>
                        <a:t>E-Learning</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400" b="0" i="0" u="none" strike="noStrike" dirty="0">
                          <a:solidFill>
                            <a:srgbClr val="000000"/>
                          </a:solidFill>
                          <a:effectLst/>
                          <a:latin typeface="Bell MT" panose="02020503060305020303" pitchFamily="18" charset="0"/>
                        </a:rPr>
                        <a:t> $         720,861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400" b="0" i="0" u="none" strike="noStrike" dirty="0">
                          <a:solidFill>
                            <a:srgbClr val="000000"/>
                          </a:solidFill>
                          <a:effectLst/>
                          <a:latin typeface="Bell MT" panose="02020503060305020303" pitchFamily="18" charset="0"/>
                        </a:rPr>
                        <a:t> $        687,901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400" b="0" i="0" u="none" strike="noStrike" dirty="0">
                          <a:solidFill>
                            <a:srgbClr val="000000"/>
                          </a:solidFill>
                          <a:effectLst/>
                          <a:latin typeface="Bell MT" panose="02020503060305020303" pitchFamily="18" charset="0"/>
                        </a:rPr>
                        <a:t> $        190,307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400" b="0" i="0" u="none" strike="noStrike" dirty="0">
                          <a:solidFill>
                            <a:srgbClr val="000000"/>
                          </a:solidFill>
                          <a:effectLst/>
                          <a:latin typeface="Bell MT" panose="02020503060305020303" pitchFamily="18" charset="0"/>
                        </a:rPr>
                        <a:t> $          32,960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2939919084"/>
                  </a:ext>
                </a:extLst>
              </a:tr>
              <a:tr h="451030">
                <a:tc>
                  <a:txBody>
                    <a:bodyPr/>
                    <a:lstStyle/>
                    <a:p>
                      <a:pPr algn="l" fontAlgn="ctr"/>
                      <a:r>
                        <a:rPr lang="en-US" sz="2400" b="1" i="0" u="none" strike="noStrike" dirty="0">
                          <a:solidFill>
                            <a:srgbClr val="000000"/>
                          </a:solidFill>
                          <a:effectLst/>
                          <a:latin typeface="Bell MT" panose="02020503060305020303" pitchFamily="18" charset="0"/>
                        </a:rPr>
                        <a:t>Publishing - AED</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ctr"/>
                      <a:r>
                        <a:rPr lang="en-US" sz="2400" b="0" i="0" u="sng" strike="noStrike" dirty="0">
                          <a:solidFill>
                            <a:srgbClr val="000000"/>
                          </a:solidFill>
                          <a:effectLst/>
                          <a:latin typeface="Bell MT" panose="02020503060305020303" pitchFamily="18" charset="0"/>
                        </a:rPr>
                        <a:t> $                  -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ctr"/>
                      <a:r>
                        <a:rPr lang="en-US" sz="2400" b="0" i="0" u="sng" strike="noStrike" dirty="0">
                          <a:solidFill>
                            <a:srgbClr val="000000"/>
                          </a:solidFill>
                          <a:effectLst/>
                          <a:latin typeface="Bell MT" panose="02020503060305020303" pitchFamily="18" charset="0"/>
                        </a:rPr>
                        <a:t> </a:t>
                      </a:r>
                      <a:r>
                        <a:rPr lang="en-US" sz="2400" b="0" i="0" u="sng" strike="noStrike" dirty="0">
                          <a:solidFill>
                            <a:schemeClr val="tx1"/>
                          </a:solidFill>
                          <a:effectLst/>
                          <a:latin typeface="Bell MT" panose="02020503060305020303" pitchFamily="18" charset="0"/>
                        </a:rPr>
                        <a:t>$          62,881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ctr"/>
                      <a:r>
                        <a:rPr lang="en-US" sz="2400" b="0" i="0" u="sng" strike="noStrike" dirty="0">
                          <a:solidFill>
                            <a:srgbClr val="000000"/>
                          </a:solidFill>
                          <a:effectLst/>
                          <a:latin typeface="Bell MT" panose="02020503060305020303" pitchFamily="18" charset="0"/>
                        </a:rPr>
                        <a:t> $                   0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ctr"/>
                      <a:r>
                        <a:rPr lang="en-US" sz="2400" b="0" i="0" u="sng" strike="noStrike" dirty="0">
                          <a:solidFill>
                            <a:srgbClr val="FF0000"/>
                          </a:solidFill>
                          <a:effectLst/>
                          <a:latin typeface="Bell MT" panose="02020503060305020303" pitchFamily="18" charset="0"/>
                        </a:rPr>
                        <a:t> $         (62,881)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2010723961"/>
                  </a:ext>
                </a:extLst>
              </a:tr>
              <a:tr h="386599">
                <a:tc>
                  <a:txBody>
                    <a:bodyPr/>
                    <a:lstStyle/>
                    <a:p>
                      <a:pPr algn="r" fontAlgn="ctr"/>
                      <a:r>
                        <a:rPr lang="en-US" sz="2400" b="1" i="0" u="none" strike="noStrike">
                          <a:solidFill>
                            <a:srgbClr val="000000"/>
                          </a:solidFill>
                          <a:effectLst/>
                          <a:latin typeface="Bell MT" panose="02020503060305020303" pitchFamily="18" charset="0"/>
                        </a:rPr>
                        <a:t>Total</a:t>
                      </a:r>
                    </a:p>
                  </a:txBody>
                  <a:tcPr marL="0" marR="0" marT="0" marB="0" anchor="ctr">
                    <a:lnL>
                      <a:noFill/>
                    </a:lnL>
                    <a:lnR>
                      <a:noFill/>
                    </a:lnR>
                    <a:lnT w="12700" cap="flat" cmpd="sng" algn="ctr">
                      <a:solidFill>
                        <a:srgbClr val="FFFFFF"/>
                      </a:solidFill>
                      <a:prstDash val="solid"/>
                      <a:round/>
                      <a:headEnd type="none" w="med" len="med"/>
                      <a:tailEnd type="none" w="med" len="med"/>
                    </a:lnT>
                    <a:lnB>
                      <a:noFill/>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12,153,013 </a:t>
                      </a:r>
                    </a:p>
                  </a:txBody>
                  <a:tcPr marL="0" marR="0" marT="0" marB="0" anchor="b">
                    <a:lnL>
                      <a:noFill/>
                    </a:lnL>
                    <a:lnR>
                      <a:noFill/>
                    </a:lnR>
                    <a:lnT w="12700" cap="flat" cmpd="sng" algn="ctr">
                      <a:solidFill>
                        <a:srgbClr val="FFFFFF"/>
                      </a:solidFill>
                      <a:prstDash val="solid"/>
                      <a:round/>
                      <a:headEnd type="none" w="med" len="med"/>
                      <a:tailEnd type="none" w="med" len="med"/>
                    </a:lnT>
                    <a:lnB>
                      <a:noFill/>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11,888,217 </a:t>
                      </a:r>
                    </a:p>
                  </a:txBody>
                  <a:tcPr marL="0" marR="0" marT="0" marB="0" anchor="b">
                    <a:lnL>
                      <a:noFill/>
                    </a:lnL>
                    <a:lnR>
                      <a:noFill/>
                    </a:lnR>
                    <a:lnT w="12700" cap="flat" cmpd="sng" algn="ctr">
                      <a:solidFill>
                        <a:srgbClr val="FFFFFF"/>
                      </a:solidFill>
                      <a:prstDash val="solid"/>
                      <a:round/>
                      <a:headEnd type="none" w="med" len="med"/>
                      <a:tailEnd type="none" w="med" len="med"/>
                    </a:lnT>
                    <a:lnB>
                      <a:noFill/>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3,208,395 </a:t>
                      </a:r>
                    </a:p>
                  </a:txBody>
                  <a:tcPr marL="0" marR="0" marT="0" marB="0" anchor="b">
                    <a:lnL>
                      <a:noFill/>
                    </a:lnL>
                    <a:lnR>
                      <a:noFill/>
                    </a:lnR>
                    <a:lnT w="12700" cap="flat" cmpd="sng" algn="ctr">
                      <a:solidFill>
                        <a:srgbClr val="FFFFFF"/>
                      </a:solidFill>
                      <a:prstDash val="solid"/>
                      <a:round/>
                      <a:headEnd type="none" w="med" len="med"/>
                      <a:tailEnd type="none" w="med" len="med"/>
                    </a:lnT>
                    <a:lnB>
                      <a:noFill/>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264,796 </a:t>
                      </a:r>
                    </a:p>
                  </a:txBody>
                  <a:tcPr marL="0" marR="0" marT="0" marB="0" anchor="b">
                    <a:lnL>
                      <a:noFill/>
                    </a:lnL>
                    <a:lnR>
                      <a:noFill/>
                    </a:lnR>
                    <a:lnT w="12700" cap="flat" cmpd="sng" algn="ctr">
                      <a:solidFill>
                        <a:srgbClr val="FFFFFF"/>
                      </a:solidFill>
                      <a:prstDash val="solid"/>
                      <a:round/>
                      <a:headEnd type="none" w="med" len="med"/>
                      <a:tailEnd type="none" w="med" len="med"/>
                    </a:lnT>
                    <a:lnB>
                      <a:noFill/>
                    </a:lnB>
                    <a:solidFill>
                      <a:srgbClr val="EFCFCC"/>
                    </a:solidFill>
                  </a:tcPr>
                </a:tc>
                <a:extLst>
                  <a:ext uri="{0D108BD9-81ED-4DB2-BD59-A6C34878D82A}">
                    <a16:rowId xmlns:a16="http://schemas.microsoft.com/office/drawing/2014/main" val="3706517852"/>
                  </a:ext>
                </a:extLst>
              </a:tr>
            </a:tbl>
          </a:graphicData>
        </a:graphic>
      </p:graphicFrame>
      <p:sp>
        <p:nvSpPr>
          <p:cNvPr id="3" name="Slide Number Placeholder 2"/>
          <p:cNvSpPr>
            <a:spLocks noGrp="1"/>
          </p:cNvSpPr>
          <p:nvPr>
            <p:ph type="sldNum" sz="quarter" idx="12"/>
          </p:nvPr>
        </p:nvSpPr>
        <p:spPr/>
        <p:txBody>
          <a:bodyPr/>
          <a:lstStyle/>
          <a:p>
            <a:fld id="{D57F1E4F-1CFF-5643-939E-217C01CDF565}" type="slidenum">
              <a:rPr lang="en-US" smtClean="0"/>
              <a:pPr/>
              <a:t>8</a:t>
            </a:fld>
            <a:endParaRPr lang="en-US" dirty="0"/>
          </a:p>
        </p:txBody>
      </p:sp>
      <p:sp>
        <p:nvSpPr>
          <p:cNvPr id="5" name="TextBox 4">
            <a:extLst>
              <a:ext uri="{FF2B5EF4-FFF2-40B4-BE49-F238E27FC236}">
                <a16:creationId xmlns:a16="http://schemas.microsoft.com/office/drawing/2014/main" id="{E48C565A-AE19-4678-B164-C416ECBBFABC}"/>
              </a:ext>
            </a:extLst>
          </p:cNvPr>
          <p:cNvSpPr txBox="1"/>
          <p:nvPr/>
        </p:nvSpPr>
        <p:spPr>
          <a:xfrm>
            <a:off x="527902" y="6459785"/>
            <a:ext cx="4298623" cy="276999"/>
          </a:xfrm>
          <a:prstGeom prst="rect">
            <a:avLst/>
          </a:prstGeom>
          <a:noFill/>
        </p:spPr>
        <p:txBody>
          <a:bodyPr wrap="square" rtlCol="0">
            <a:spAutoFit/>
          </a:bodyPr>
          <a:lstStyle/>
          <a:p>
            <a:r>
              <a:rPr lang="en-US" sz="1200" dirty="0">
                <a:latin typeface="Bell MT" panose="02020503060305020303" pitchFamily="18" charset="0"/>
              </a:rPr>
              <a:t>Source: Internal financial reports - final close dated 10/23/18</a:t>
            </a:r>
            <a:endParaRPr lang="en-US" sz="1200" dirty="0"/>
          </a:p>
        </p:txBody>
      </p:sp>
    </p:spTree>
    <p:extLst>
      <p:ext uri="{BB962C8B-B14F-4D97-AF65-F5344CB8AC3E}">
        <p14:creationId xmlns:p14="http://schemas.microsoft.com/office/powerpoint/2010/main" val="3472851213"/>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802" y="624110"/>
            <a:ext cx="10448810" cy="752203"/>
          </a:xfrm>
        </p:spPr>
        <p:txBody>
          <a:bodyPr>
            <a:noAutofit/>
          </a:bodyPr>
          <a:lstStyle/>
          <a:p>
            <a:r>
              <a:rPr lang="en-US" sz="4400" dirty="0">
                <a:solidFill>
                  <a:srgbClr val="696464"/>
                </a:solidFill>
                <a:latin typeface="Bell MT" panose="02020503060305020303" pitchFamily="18" charset="0"/>
              </a:rPr>
              <a:t>Meetings &amp; Conferences</a:t>
            </a:r>
            <a:br>
              <a:rPr lang="en-US" sz="4400" dirty="0">
                <a:solidFill>
                  <a:srgbClr val="696464"/>
                </a:solidFill>
                <a:latin typeface="Bell MT" panose="02020503060305020303" pitchFamily="18" charset="0"/>
              </a:rPr>
            </a:br>
            <a:r>
              <a:rPr lang="en-US" sz="4400" dirty="0">
                <a:solidFill>
                  <a:srgbClr val="696464"/>
                </a:solidFill>
                <a:latin typeface="Bell MT" panose="02020503060305020303" pitchFamily="18" charset="0"/>
              </a:rPr>
              <a:t>Revenues and Expenses - 2018</a:t>
            </a:r>
            <a:endParaRPr lang="en-US" sz="4400" dirty="0">
              <a:latin typeface="Bell MT" panose="02020503060305020303"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9078280"/>
              </p:ext>
            </p:extLst>
          </p:nvPr>
        </p:nvGraphicFramePr>
        <p:xfrm>
          <a:off x="1152939" y="1979629"/>
          <a:ext cx="10351673" cy="4273047"/>
        </p:xfrm>
        <a:graphic>
          <a:graphicData uri="http://schemas.openxmlformats.org/drawingml/2006/table">
            <a:tbl>
              <a:tblPr firstRow="1" bandRow="1"/>
              <a:tblGrid>
                <a:gridCol w="2618222">
                  <a:extLst>
                    <a:ext uri="{9D8B030D-6E8A-4147-A177-3AD203B41FA5}">
                      <a16:colId xmlns:a16="http://schemas.microsoft.com/office/drawing/2014/main" val="2247906672"/>
                    </a:ext>
                  </a:extLst>
                </a:gridCol>
                <a:gridCol w="1987801">
                  <a:extLst>
                    <a:ext uri="{9D8B030D-6E8A-4147-A177-3AD203B41FA5}">
                      <a16:colId xmlns:a16="http://schemas.microsoft.com/office/drawing/2014/main" val="1040676830"/>
                    </a:ext>
                  </a:extLst>
                </a:gridCol>
                <a:gridCol w="1921998">
                  <a:extLst>
                    <a:ext uri="{9D8B030D-6E8A-4147-A177-3AD203B41FA5}">
                      <a16:colId xmlns:a16="http://schemas.microsoft.com/office/drawing/2014/main" val="3957798622"/>
                    </a:ext>
                  </a:extLst>
                </a:gridCol>
                <a:gridCol w="2067951">
                  <a:extLst>
                    <a:ext uri="{9D8B030D-6E8A-4147-A177-3AD203B41FA5}">
                      <a16:colId xmlns:a16="http://schemas.microsoft.com/office/drawing/2014/main" val="2953646371"/>
                    </a:ext>
                  </a:extLst>
                </a:gridCol>
                <a:gridCol w="1755701">
                  <a:extLst>
                    <a:ext uri="{9D8B030D-6E8A-4147-A177-3AD203B41FA5}">
                      <a16:colId xmlns:a16="http://schemas.microsoft.com/office/drawing/2014/main" val="2425189134"/>
                    </a:ext>
                  </a:extLst>
                </a:gridCol>
              </a:tblGrid>
              <a:tr h="433037">
                <a:tc>
                  <a:txBody>
                    <a:bodyPr/>
                    <a:lstStyle/>
                    <a:p>
                      <a:pPr algn="l" fontAlgn="ctr"/>
                      <a:r>
                        <a:rPr lang="en-US" sz="24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ctr" fontAlgn="ctr"/>
                      <a:r>
                        <a:rPr lang="en-US" sz="24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l" fontAlgn="ctr"/>
                      <a:r>
                        <a:rPr lang="en-US" sz="24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ctr" rtl="0" fontAlgn="b"/>
                      <a:r>
                        <a:rPr lang="en-US" sz="2400" b="1" i="0" u="none" strike="noStrike" dirty="0">
                          <a:solidFill>
                            <a:srgbClr val="000000"/>
                          </a:solidFill>
                          <a:effectLst/>
                          <a:latin typeface="Bell MT" panose="02020503060305020303" pitchFamily="18" charset="0"/>
                        </a:rPr>
                        <a:t>Overhead</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tc>
                  <a:txBody>
                    <a:bodyPr/>
                    <a:lstStyle/>
                    <a:p>
                      <a:pPr algn="ctr" rtl="0" fontAlgn="b"/>
                      <a:r>
                        <a:rPr lang="en-US" sz="2400" b="1" i="0" u="none" strike="noStrike" dirty="0">
                          <a:solidFill>
                            <a:srgbClr val="000000"/>
                          </a:solidFill>
                          <a:effectLst/>
                          <a:latin typeface="Bell MT" panose="02020503060305020303" pitchFamily="18" charset="0"/>
                        </a:rPr>
                        <a:t>Net</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34817"/>
                    </a:solidFill>
                  </a:tcPr>
                </a:tc>
                <a:extLst>
                  <a:ext uri="{0D108BD9-81ED-4DB2-BD59-A6C34878D82A}">
                    <a16:rowId xmlns:a16="http://schemas.microsoft.com/office/drawing/2014/main" val="3560510705"/>
                  </a:ext>
                </a:extLst>
              </a:tr>
              <a:tr h="433037">
                <a:tc>
                  <a:txBody>
                    <a:bodyPr/>
                    <a:lstStyle/>
                    <a:p>
                      <a:pPr algn="l" fontAlgn="ctr"/>
                      <a:r>
                        <a:rPr lang="en-US" sz="24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ctr" rtl="0" fontAlgn="b"/>
                      <a:r>
                        <a:rPr lang="en-US" sz="2400" b="1" i="0" u="sng" strike="noStrike" dirty="0">
                          <a:solidFill>
                            <a:srgbClr val="000000"/>
                          </a:solidFill>
                          <a:effectLst/>
                          <a:latin typeface="Bell MT" panose="02020503060305020303" pitchFamily="18" charset="0"/>
                        </a:rPr>
                        <a:t>Revenues</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ctr" rtl="0" fontAlgn="b"/>
                      <a:r>
                        <a:rPr lang="en-US" sz="2400" b="1" i="0" u="sng" strike="noStrike" dirty="0">
                          <a:solidFill>
                            <a:srgbClr val="000000"/>
                          </a:solidFill>
                          <a:effectLst/>
                          <a:latin typeface="Bell MT" panose="02020503060305020303" pitchFamily="18" charset="0"/>
                        </a:rPr>
                        <a:t>Expenses</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ctr" rtl="0" fontAlgn="b"/>
                      <a:r>
                        <a:rPr lang="en-US" sz="2400" b="1" i="0" u="sng" strike="noStrike" dirty="0">
                          <a:solidFill>
                            <a:srgbClr val="000000"/>
                          </a:solidFill>
                          <a:effectLst/>
                          <a:latin typeface="Bell MT" panose="02020503060305020303" pitchFamily="18" charset="0"/>
                        </a:rPr>
                        <a:t>Contribution</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ctr" rtl="0" fontAlgn="b"/>
                      <a:r>
                        <a:rPr lang="en-US" sz="2400" b="1" i="0" u="sng" strike="noStrike" dirty="0">
                          <a:solidFill>
                            <a:srgbClr val="000000"/>
                          </a:solidFill>
                          <a:effectLst/>
                          <a:latin typeface="Bell MT" panose="02020503060305020303" pitchFamily="18" charset="0"/>
                        </a:rPr>
                        <a:t>Revenue</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3442585809"/>
                  </a:ext>
                </a:extLst>
              </a:tr>
              <a:tr h="379702">
                <a:tc>
                  <a:txBody>
                    <a:bodyPr/>
                    <a:lstStyle/>
                    <a:p>
                      <a:pPr algn="l" fontAlgn="ctr"/>
                      <a:r>
                        <a:rPr lang="en-US" sz="2400" b="0" i="0" u="none" strike="noStrike">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ctr"/>
                      <a:r>
                        <a:rPr lang="en-US" sz="2400" b="0" i="0" u="none" strike="noStrike">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ctr"/>
                      <a:r>
                        <a:rPr lang="en-US" sz="24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ctr"/>
                      <a:r>
                        <a:rPr lang="en-US" sz="24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fontAlgn="ctr"/>
                      <a:r>
                        <a:rPr lang="en-US" sz="2400" b="0" i="0" u="none" strike="noStrike" dirty="0">
                          <a:solidFill>
                            <a:srgbClr val="000000"/>
                          </a:solidFill>
                          <a:effectLst/>
                          <a:latin typeface="Bell MT" panose="02020503060305020303" pitchFamily="18"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3315317895"/>
                  </a:ext>
                </a:extLst>
              </a:tr>
              <a:tr h="720399">
                <a:tc>
                  <a:txBody>
                    <a:bodyPr/>
                    <a:lstStyle/>
                    <a:p>
                      <a:pPr algn="l" rtl="0" fontAlgn="b"/>
                      <a:r>
                        <a:rPr lang="en-US" sz="2400" b="1" i="0" u="none" strike="noStrike" dirty="0">
                          <a:solidFill>
                            <a:srgbClr val="000000"/>
                          </a:solidFill>
                          <a:effectLst/>
                          <a:latin typeface="Bell MT" panose="02020503060305020303" pitchFamily="18" charset="0"/>
                        </a:rPr>
                        <a:t>Annual Conference</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6,454,880</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5,874,750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1,690,096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580,131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2780247741"/>
                  </a:ext>
                </a:extLst>
              </a:tr>
              <a:tr h="720399">
                <a:tc>
                  <a:txBody>
                    <a:bodyPr/>
                    <a:lstStyle/>
                    <a:p>
                      <a:pPr algn="l" rtl="0" fontAlgn="b"/>
                      <a:r>
                        <a:rPr lang="en-US" sz="2400" b="1" i="0" u="none" strike="noStrike">
                          <a:solidFill>
                            <a:srgbClr val="000000"/>
                          </a:solidFill>
                          <a:effectLst/>
                          <a:latin typeface="Bell MT" panose="02020503060305020303" pitchFamily="18" charset="0"/>
                        </a:rPr>
                        <a:t>Midwinter Meeting</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400" b="0" i="0" u="sng" strike="noStrike" dirty="0">
                          <a:solidFill>
                            <a:srgbClr val="000000"/>
                          </a:solidFill>
                          <a:effectLst/>
                          <a:latin typeface="Bell MT" panose="02020503060305020303" pitchFamily="18" charset="0"/>
                        </a:rPr>
                        <a:t> $    2,508,290</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400" b="0" i="0" u="sng" strike="noStrike" dirty="0">
                          <a:solidFill>
                            <a:srgbClr val="000000"/>
                          </a:solidFill>
                          <a:effectLst/>
                          <a:latin typeface="Bell MT" panose="02020503060305020303" pitchFamily="18" charset="0"/>
                        </a:rPr>
                        <a:t> $    2,801,371</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400" b="0" i="0" u="sng" strike="noStrike" dirty="0">
                          <a:solidFill>
                            <a:schemeClr val="tx1"/>
                          </a:solidFill>
                          <a:effectLst/>
                          <a:latin typeface="Bell MT" panose="02020503060305020303" pitchFamily="18" charset="0"/>
                        </a:rPr>
                        <a:t> $        654,269</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tc>
                  <a:txBody>
                    <a:bodyPr/>
                    <a:lstStyle/>
                    <a:p>
                      <a:pPr algn="l" rtl="0" fontAlgn="b"/>
                      <a:r>
                        <a:rPr lang="en-US" sz="2400" b="0" i="0" u="sng" strike="noStrike" dirty="0">
                          <a:solidFill>
                            <a:srgbClr val="FF0000"/>
                          </a:solidFill>
                          <a:effectLst/>
                          <a:latin typeface="Bell MT" panose="02020503060305020303" pitchFamily="18" charset="0"/>
                        </a:rPr>
                        <a:t> $    (293,081)</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E9E7"/>
                    </a:solidFill>
                  </a:tcPr>
                </a:tc>
                <a:extLst>
                  <a:ext uri="{0D108BD9-81ED-4DB2-BD59-A6C34878D82A}">
                    <a16:rowId xmlns:a16="http://schemas.microsoft.com/office/drawing/2014/main" val="1656178862"/>
                  </a:ext>
                </a:extLst>
              </a:tr>
              <a:tr h="720399">
                <a:tc>
                  <a:txBody>
                    <a:bodyPr/>
                    <a:lstStyle/>
                    <a:p>
                      <a:pPr algn="r" fontAlgn="ctr"/>
                      <a:r>
                        <a:rPr lang="en-US" sz="2400" b="1" i="0" u="none" strike="noStrike">
                          <a:solidFill>
                            <a:srgbClr val="000000"/>
                          </a:solidFill>
                          <a:effectLst/>
                          <a:latin typeface="Bell MT" panose="02020503060305020303" pitchFamily="18" charset="0"/>
                        </a:rPr>
                        <a:t>Total</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8,963,170</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8,676,121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2,344,365</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     287,050</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CFCC"/>
                    </a:solidFill>
                  </a:tcPr>
                </a:tc>
                <a:extLst>
                  <a:ext uri="{0D108BD9-81ED-4DB2-BD59-A6C34878D82A}">
                    <a16:rowId xmlns:a16="http://schemas.microsoft.com/office/drawing/2014/main" val="3968907363"/>
                  </a:ext>
                </a:extLst>
              </a:tr>
              <a:tr h="433037">
                <a:tc>
                  <a:txBody>
                    <a:bodyPr/>
                    <a:lstStyle/>
                    <a:p>
                      <a:pPr algn="r" fontAlgn="ctr"/>
                      <a:r>
                        <a:rPr lang="en-US" sz="2400" b="1" i="0" u="none" strike="noStrike">
                          <a:solidFill>
                            <a:srgbClr val="000000"/>
                          </a:solidFill>
                          <a:effectLst/>
                          <a:latin typeface="Bell MT" panose="02020503060305020303" pitchFamily="18" charset="0"/>
                        </a:rPr>
                        <a:t> </a:t>
                      </a:r>
                    </a:p>
                  </a:txBody>
                  <a:tcPr marL="0" marR="0" marT="0" marB="0" anchor="ctr">
                    <a:lnL>
                      <a:noFill/>
                    </a:lnL>
                    <a:lnR>
                      <a:noFill/>
                    </a:lnR>
                    <a:lnT w="12700" cap="flat" cmpd="sng" algn="ctr">
                      <a:solidFill>
                        <a:srgbClr val="FFFFFF"/>
                      </a:solidFill>
                      <a:prstDash val="solid"/>
                      <a:round/>
                      <a:headEnd type="none" w="med" len="med"/>
                      <a:tailEnd type="none" w="med" len="med"/>
                    </a:lnT>
                    <a:lnB>
                      <a:noFill/>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a:t>
                      </a:r>
                    </a:p>
                  </a:txBody>
                  <a:tcPr marL="0" marR="0" marT="0" marB="0" anchor="b">
                    <a:lnL>
                      <a:noFill/>
                    </a:lnL>
                    <a:lnR>
                      <a:noFill/>
                    </a:lnR>
                    <a:lnT w="12700" cap="flat" cmpd="sng" algn="ctr">
                      <a:solidFill>
                        <a:srgbClr val="FFFFFF"/>
                      </a:solidFill>
                      <a:prstDash val="solid"/>
                      <a:round/>
                      <a:headEnd type="none" w="med" len="med"/>
                      <a:tailEnd type="none" w="med" len="med"/>
                    </a:lnT>
                    <a:lnB>
                      <a:noFill/>
                    </a:lnB>
                    <a:solidFill>
                      <a:srgbClr val="EFCFCC"/>
                    </a:solidFill>
                  </a:tcPr>
                </a:tc>
                <a:tc>
                  <a:txBody>
                    <a:bodyPr/>
                    <a:lstStyle/>
                    <a:p>
                      <a:pPr algn="l" rtl="0" fontAlgn="b"/>
                      <a:r>
                        <a:rPr lang="en-US" sz="2400" b="0" i="0" u="none" strike="noStrike">
                          <a:solidFill>
                            <a:srgbClr val="000000"/>
                          </a:solidFill>
                          <a:effectLst/>
                          <a:latin typeface="Bell MT" panose="02020503060305020303" pitchFamily="18" charset="0"/>
                        </a:rPr>
                        <a:t> </a:t>
                      </a:r>
                    </a:p>
                  </a:txBody>
                  <a:tcPr marL="0" marR="0" marT="0" marB="0" anchor="b">
                    <a:lnL>
                      <a:noFill/>
                    </a:lnL>
                    <a:lnR>
                      <a:noFill/>
                    </a:lnR>
                    <a:lnT w="12700" cap="flat" cmpd="sng" algn="ctr">
                      <a:solidFill>
                        <a:srgbClr val="FFFFFF"/>
                      </a:solidFill>
                      <a:prstDash val="solid"/>
                      <a:round/>
                      <a:headEnd type="none" w="med" len="med"/>
                      <a:tailEnd type="none" w="med" len="med"/>
                    </a:lnT>
                    <a:lnB>
                      <a:noFill/>
                    </a:lnB>
                    <a:solidFill>
                      <a:srgbClr val="EFCFCC"/>
                    </a:solidFill>
                  </a:tcPr>
                </a:tc>
                <a:tc>
                  <a:txBody>
                    <a:bodyPr/>
                    <a:lstStyle/>
                    <a:p>
                      <a:pPr algn="l" rtl="0" fontAlgn="b"/>
                      <a:r>
                        <a:rPr lang="en-US" sz="2400" b="0" i="0" u="none" strike="noStrike">
                          <a:solidFill>
                            <a:srgbClr val="000000"/>
                          </a:solidFill>
                          <a:effectLst/>
                          <a:latin typeface="Bell MT" panose="02020503060305020303" pitchFamily="18" charset="0"/>
                        </a:rPr>
                        <a:t> </a:t>
                      </a:r>
                    </a:p>
                  </a:txBody>
                  <a:tcPr marL="0" marR="0" marT="0" marB="0" anchor="b">
                    <a:lnL>
                      <a:noFill/>
                    </a:lnL>
                    <a:lnR>
                      <a:noFill/>
                    </a:lnR>
                    <a:lnT w="12700" cap="flat" cmpd="sng" algn="ctr">
                      <a:solidFill>
                        <a:srgbClr val="FFFFFF"/>
                      </a:solidFill>
                      <a:prstDash val="solid"/>
                      <a:round/>
                      <a:headEnd type="none" w="med" len="med"/>
                      <a:tailEnd type="none" w="med" len="med"/>
                    </a:lnT>
                    <a:lnB>
                      <a:noFill/>
                    </a:lnB>
                    <a:solidFill>
                      <a:srgbClr val="EFCFCC"/>
                    </a:solidFill>
                  </a:tcPr>
                </a:tc>
                <a:tc>
                  <a:txBody>
                    <a:bodyPr/>
                    <a:lstStyle/>
                    <a:p>
                      <a:pPr algn="l" rtl="0" fontAlgn="b"/>
                      <a:r>
                        <a:rPr lang="en-US" sz="2400" b="0" i="0" u="none" strike="noStrike" dirty="0">
                          <a:solidFill>
                            <a:srgbClr val="000000"/>
                          </a:solidFill>
                          <a:effectLst/>
                          <a:latin typeface="Bell MT" panose="02020503060305020303" pitchFamily="18" charset="0"/>
                        </a:rPr>
                        <a:t> </a:t>
                      </a:r>
                    </a:p>
                  </a:txBody>
                  <a:tcPr marL="0" marR="0" marT="0" marB="0" anchor="b">
                    <a:lnL>
                      <a:noFill/>
                    </a:lnL>
                    <a:lnR>
                      <a:noFill/>
                    </a:lnR>
                    <a:lnT w="12700" cap="flat" cmpd="sng" algn="ctr">
                      <a:solidFill>
                        <a:srgbClr val="FFFFFF"/>
                      </a:solidFill>
                      <a:prstDash val="solid"/>
                      <a:round/>
                      <a:headEnd type="none" w="med" len="med"/>
                      <a:tailEnd type="none" w="med" len="med"/>
                    </a:lnT>
                    <a:lnB>
                      <a:noFill/>
                    </a:lnB>
                    <a:solidFill>
                      <a:srgbClr val="EFCFCC"/>
                    </a:solidFill>
                  </a:tcPr>
                </a:tc>
                <a:extLst>
                  <a:ext uri="{0D108BD9-81ED-4DB2-BD59-A6C34878D82A}">
                    <a16:rowId xmlns:a16="http://schemas.microsoft.com/office/drawing/2014/main" val="616239477"/>
                  </a:ext>
                </a:extLst>
              </a:tr>
              <a:tr h="433037">
                <a:tc gridSpan="3">
                  <a:txBody>
                    <a:bodyPr/>
                    <a:lstStyle/>
                    <a:p>
                      <a:pPr algn="l" fontAlgn="ctr"/>
                      <a:endParaRPr lang="en-US" sz="1000" b="1" i="0" u="none" strike="noStrike" dirty="0">
                        <a:solidFill>
                          <a:srgbClr val="000000"/>
                        </a:solidFill>
                        <a:effectLst/>
                        <a:latin typeface="Bell MT" panose="02020503060305020303" pitchFamily="18" charset="0"/>
                      </a:endParaRP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rtl="0" fontAlgn="b"/>
                      <a:endParaRPr lang="en-US" sz="2000" b="0" i="0" u="none" strike="noStrike">
                        <a:solidFill>
                          <a:srgbClr val="000000"/>
                        </a:solidFill>
                        <a:effectLst/>
                        <a:latin typeface="Bell MT" panose="02020503060305020303" pitchFamily="18" charset="0"/>
                      </a:endParaRPr>
                    </a:p>
                  </a:txBody>
                  <a:tcPr marL="0" marR="0" marT="0" marB="0" anchor="b">
                    <a:lnL>
                      <a:noFill/>
                    </a:lnL>
                    <a:lnR>
                      <a:noFill/>
                    </a:lnR>
                    <a:lnT>
                      <a:noFill/>
                    </a:lnT>
                    <a:lnB>
                      <a:noFill/>
                    </a:lnB>
                  </a:tcPr>
                </a:tc>
                <a:tc>
                  <a:txBody>
                    <a:bodyPr/>
                    <a:lstStyle/>
                    <a:p>
                      <a:pPr algn="l" rtl="0" fontAlgn="b"/>
                      <a:endParaRPr lang="en-US" sz="2000" b="0" i="0" u="none" strike="noStrike" dirty="0">
                        <a:solidFill>
                          <a:srgbClr val="000000"/>
                        </a:solidFill>
                        <a:effectLst/>
                        <a:latin typeface="Bell MT" panose="02020503060305020303"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901103283"/>
                  </a:ext>
                </a:extLst>
              </a:tr>
            </a:tbl>
          </a:graphicData>
        </a:graphic>
      </p:graphicFrame>
      <p:sp>
        <p:nvSpPr>
          <p:cNvPr id="3" name="Slide Number Placeholder 2"/>
          <p:cNvSpPr>
            <a:spLocks noGrp="1"/>
          </p:cNvSpPr>
          <p:nvPr>
            <p:ph type="sldNum" sz="quarter" idx="12"/>
          </p:nvPr>
        </p:nvSpPr>
        <p:spPr/>
        <p:txBody>
          <a:bodyPr/>
          <a:lstStyle/>
          <a:p>
            <a:fld id="{D57F1E4F-1CFF-5643-939E-217C01CDF565}" type="slidenum">
              <a:rPr lang="en-US" smtClean="0"/>
              <a:pPr/>
              <a:t>9</a:t>
            </a:fld>
            <a:endParaRPr lang="en-US" dirty="0"/>
          </a:p>
        </p:txBody>
      </p:sp>
      <p:sp>
        <p:nvSpPr>
          <p:cNvPr id="5" name="TextBox 4">
            <a:extLst>
              <a:ext uri="{FF2B5EF4-FFF2-40B4-BE49-F238E27FC236}">
                <a16:creationId xmlns:a16="http://schemas.microsoft.com/office/drawing/2014/main" id="{369DC923-4702-4702-8157-862156F964D1}"/>
              </a:ext>
            </a:extLst>
          </p:cNvPr>
          <p:cNvSpPr txBox="1"/>
          <p:nvPr/>
        </p:nvSpPr>
        <p:spPr>
          <a:xfrm>
            <a:off x="575034" y="6459785"/>
            <a:ext cx="4298623" cy="276999"/>
          </a:xfrm>
          <a:prstGeom prst="rect">
            <a:avLst/>
          </a:prstGeom>
          <a:noFill/>
        </p:spPr>
        <p:txBody>
          <a:bodyPr wrap="square" rtlCol="0">
            <a:spAutoFit/>
          </a:bodyPr>
          <a:lstStyle/>
          <a:p>
            <a:r>
              <a:rPr lang="en-US" sz="1200" dirty="0">
                <a:latin typeface="Bell MT" panose="02020503060305020303" pitchFamily="18" charset="0"/>
              </a:rPr>
              <a:t>Source: Internal financial reports - final close dated 10/23/18</a:t>
            </a:r>
            <a:endParaRPr lang="en-US" sz="1200" dirty="0"/>
          </a:p>
        </p:txBody>
      </p:sp>
    </p:spTree>
    <p:extLst>
      <p:ext uri="{BB962C8B-B14F-4D97-AF65-F5344CB8AC3E}">
        <p14:creationId xmlns:p14="http://schemas.microsoft.com/office/powerpoint/2010/main" val="4023376806"/>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3838</TotalTime>
  <Words>2231</Words>
  <Application>Microsoft Office PowerPoint</Application>
  <PresentationFormat>Widescreen</PresentationFormat>
  <Paragraphs>376</Paragraphs>
  <Slides>15</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ＭＳ Ｐゴシック</vt:lpstr>
      <vt:lpstr>Arial</vt:lpstr>
      <vt:lpstr>Bell MT</vt:lpstr>
      <vt:lpstr>Calibri</vt:lpstr>
      <vt:lpstr>Calibri Light</vt:lpstr>
      <vt:lpstr>Wingdings</vt:lpstr>
      <vt:lpstr>Retrospect</vt:lpstr>
      <vt:lpstr>Worksheet</vt:lpstr>
      <vt:lpstr> Treasurer’s Report to Council - Membership Information Session -  </vt:lpstr>
      <vt:lpstr>How Did We Do? - Total ALA -</vt:lpstr>
      <vt:lpstr>Where Does Our Revenue Come From? - Total ALA -</vt:lpstr>
      <vt:lpstr>General Fund Summary</vt:lpstr>
      <vt:lpstr>General Fund Revenues</vt:lpstr>
      <vt:lpstr>General Fund Expenses</vt:lpstr>
      <vt:lpstr>General Fund Net Revenue Sources – 2018    - and other support - </vt:lpstr>
      <vt:lpstr>Publishing Revenues &amp; Expenses – 2018</vt:lpstr>
      <vt:lpstr>Meetings &amp; Conferences Revenues and Expenses - 2018</vt:lpstr>
      <vt:lpstr>Division Revenues and Expenses– 2018</vt:lpstr>
      <vt:lpstr>Roundtable Revenues and Expenses – 2018</vt:lpstr>
      <vt:lpstr>      Total ALA Assets, Liabilities  &amp; Net Assets – 2018 </vt:lpstr>
      <vt:lpstr>Strategy to Address FY 20 and Beyond</vt:lpstr>
      <vt:lpstr>Strategy to Address  FY 20 and Beyond</vt:lpstr>
      <vt:lpstr>Thank you for your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Treasurer’s Report to Council - Membership Information Session -</dc:title>
  <dc:creator>Keith Brown</dc:creator>
  <cp:lastModifiedBy>Datasis</cp:lastModifiedBy>
  <cp:revision>89</cp:revision>
  <cp:lastPrinted>2019-01-22T15:21:23Z</cp:lastPrinted>
  <dcterms:created xsi:type="dcterms:W3CDTF">2019-01-06T02:10:03Z</dcterms:created>
  <dcterms:modified xsi:type="dcterms:W3CDTF">2019-01-26T19:13:32Z</dcterms:modified>
</cp:coreProperties>
</file>