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74" r:id="rId5"/>
  </p:sldMasterIdLst>
  <p:notesMasterIdLst>
    <p:notesMasterId r:id="rId27"/>
  </p:notesMasterIdLst>
  <p:handoutMasterIdLst>
    <p:handoutMasterId r:id="rId28"/>
  </p:handoutMasterIdLst>
  <p:sldIdLst>
    <p:sldId id="265" r:id="rId6"/>
    <p:sldId id="285" r:id="rId7"/>
    <p:sldId id="261" r:id="rId8"/>
    <p:sldId id="259" r:id="rId9"/>
    <p:sldId id="260" r:id="rId10"/>
    <p:sldId id="258" r:id="rId11"/>
    <p:sldId id="267" r:id="rId12"/>
    <p:sldId id="275" r:id="rId13"/>
    <p:sldId id="272" r:id="rId14"/>
    <p:sldId id="282" r:id="rId15"/>
    <p:sldId id="276" r:id="rId16"/>
    <p:sldId id="287" r:id="rId17"/>
    <p:sldId id="279" r:id="rId18"/>
    <p:sldId id="280" r:id="rId19"/>
    <p:sldId id="274" r:id="rId20"/>
    <p:sldId id="284" r:id="rId21"/>
    <p:sldId id="266" r:id="rId22"/>
    <p:sldId id="288" r:id="rId23"/>
    <p:sldId id="270" r:id="rId24"/>
    <p:sldId id="271" r:id="rId25"/>
    <p:sldId id="283" r:id="rId26"/>
  </p:sldIdLst>
  <p:sldSz cx="9144000" cy="5143500" type="screen16x9"/>
  <p:notesSz cx="6858000" cy="2447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eno,Hayley" initials="Mo" lastIdx="2" clrIdx="0">
    <p:extLst>
      <p:ext uri="{19B8F6BF-5375-455C-9EA6-DF929625EA0E}">
        <p15:presenceInfo xmlns:p15="http://schemas.microsoft.com/office/powerpoint/2012/main" userId="S::morenoh@oclc.org::11956411-ff0c-4f4f-b511-65d5276ad58a" providerId="AD"/>
      </p:ext>
    </p:extLst>
  </p:cmAuthor>
  <p:cmAuthor id="2" name="Morrison,Charlene" initials="Mo" lastIdx="9" clrIdx="1">
    <p:extLst>
      <p:ext uri="{19B8F6BF-5375-455C-9EA6-DF929625EA0E}">
        <p15:presenceInfo xmlns:p15="http://schemas.microsoft.com/office/powerpoint/2012/main" userId="S::morrisoch@oclc.org::3017dfc3-e53e-490c-b5b3-d5fbcbe24d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EDCBA4"/>
    <a:srgbClr val="DFC29F"/>
    <a:srgbClr val="4F66F7"/>
    <a:srgbClr val="171D23"/>
    <a:srgbClr val="DE6126"/>
    <a:srgbClr val="5E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FCA10-2023-3CD0-403C-655D8316D87B}" v="7" dt="2019-06-17T18:12:24.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906" y="72"/>
      </p:cViewPr>
      <p:guideLst>
        <p:guide orient="horz" pos="1808"/>
        <p:guide pos="55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7/9/2019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10CA08D-D345-4294-852E-94930C620AF1}" type="datetimeFigureOut">
              <a:rPr lang="en-US" smtClean="0"/>
              <a:t>7/9/2019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1981B7B-854B-406D-AA2B-703316171A62}" type="slidenum">
              <a:rPr lang="en-US" smtClean="0"/>
              <a:t>‹#›</a:t>
            </a:fld>
            <a:endParaRPr lang="en-US"/>
          </a:p>
        </p:txBody>
      </p:sp>
    </p:spTree>
    <p:extLst>
      <p:ext uri="{BB962C8B-B14F-4D97-AF65-F5344CB8AC3E}">
        <p14:creationId xmlns:p14="http://schemas.microsoft.com/office/powerpoint/2010/main" val="1789882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photos/qWwpHwip31M?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unsplash.com/search/photos/plan?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photos/xekxE_VR0Ec?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unsplash.com/search/photos/database?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everyone and thank you to the Electronic Resources Interest Group for giving us an opportunity to present today. </a:t>
            </a:r>
          </a:p>
          <a:p>
            <a:endParaRPr lang="en-US">
              <a:cs typeface="Calibri"/>
            </a:endParaRPr>
          </a:p>
          <a:p>
            <a:r>
              <a:rPr lang="en-US">
                <a:cs typeface="Calibri"/>
              </a:rPr>
              <a:t>Summary of presentation: </a:t>
            </a:r>
          </a:p>
          <a:p>
            <a:endParaRPr lang="en-US"/>
          </a:p>
          <a:p>
            <a:r>
              <a:rPr lang="en-US"/>
              <a:t>Duplication in our library catalogs and databases has long been a standing</a:t>
            </a:r>
          </a:p>
          <a:p>
            <a:r>
              <a:rPr lang="en-US"/>
              <a:t>quality issue that affects discovery for users. It’s understandable how</a:t>
            </a:r>
            <a:endParaRPr lang="en-US">
              <a:cs typeface="Calibri"/>
            </a:endParaRPr>
          </a:p>
          <a:p>
            <a:r>
              <a:rPr lang="en-US"/>
              <a:t>frustrating it can be for catalogers and users alike to deal with large</a:t>
            </a:r>
            <a:endParaRPr lang="en-US">
              <a:cs typeface="Calibri"/>
            </a:endParaRPr>
          </a:p>
          <a:p>
            <a:r>
              <a:rPr lang="en-US"/>
              <a:t>sets of results that represent the same resource. The </a:t>
            </a:r>
            <a:r>
              <a:rPr lang="en-US" err="1"/>
              <a:t>WorldCat</a:t>
            </a:r>
            <a:r>
              <a:rPr lang="en-US"/>
              <a:t> database has</a:t>
            </a:r>
            <a:endParaRPr lang="en-US">
              <a:cs typeface="Calibri"/>
            </a:endParaRPr>
          </a:p>
          <a:p>
            <a:r>
              <a:rPr lang="en-US"/>
              <a:t>been susceptible to such duplications due to the various methods available</a:t>
            </a:r>
            <a:endParaRPr lang="en-US">
              <a:cs typeface="Calibri"/>
            </a:endParaRPr>
          </a:p>
          <a:p>
            <a:r>
              <a:rPr lang="en-US"/>
              <a:t>for adding bibliographic data. During a continuing resources session at the</a:t>
            </a:r>
            <a:endParaRPr lang="en-US">
              <a:cs typeface="Calibri"/>
            </a:endParaRPr>
          </a:p>
          <a:p>
            <a:r>
              <a:rPr lang="en-US"/>
              <a:t>ALA Midwinter Meeting in Seattle it was brought to our attention the issues</a:t>
            </a:r>
            <a:endParaRPr lang="en-US">
              <a:cs typeface="Calibri"/>
            </a:endParaRPr>
          </a:p>
          <a:p>
            <a:r>
              <a:rPr lang="en-US"/>
              <a:t>faced with e-serials duplication. We had also received recommendations from</a:t>
            </a:r>
            <a:endParaRPr lang="en-US">
              <a:cs typeface="Calibri"/>
            </a:endParaRPr>
          </a:p>
          <a:p>
            <a:r>
              <a:rPr lang="en-US"/>
              <a:t>a member library on a possible metadata element that can help us identify</a:t>
            </a:r>
            <a:endParaRPr lang="en-US">
              <a:cs typeface="Calibri"/>
            </a:endParaRPr>
          </a:p>
          <a:p>
            <a:r>
              <a:rPr lang="en-US"/>
              <a:t>potential duplicates for e-resources. The OCLC Metadata Quality team took</a:t>
            </a:r>
            <a:endParaRPr lang="en-US">
              <a:cs typeface="Calibri"/>
            </a:endParaRPr>
          </a:p>
          <a:p>
            <a:r>
              <a:rPr lang="en-US"/>
              <a:t>into consideration the thoughts surrounding the problem, to find ways in</a:t>
            </a:r>
            <a:endParaRPr lang="en-US">
              <a:cs typeface="Calibri"/>
            </a:endParaRPr>
          </a:p>
          <a:p>
            <a:r>
              <a:rPr lang="en-US"/>
              <a:t>removing some of these serial duplicates. After an initial data analysis,</a:t>
            </a:r>
            <a:endParaRPr lang="en-US">
              <a:cs typeface="Calibri"/>
            </a:endParaRPr>
          </a:p>
          <a:p>
            <a:r>
              <a:rPr lang="en-US"/>
              <a:t>OCLCE records were identified as a large subset of these duplicates. Script</a:t>
            </a:r>
            <a:endParaRPr lang="en-US">
              <a:cs typeface="Calibri"/>
            </a:endParaRPr>
          </a:p>
          <a:p>
            <a:r>
              <a:rPr lang="en-US"/>
              <a:t>languages such as Perl and the creation of merging macros were used to</a:t>
            </a:r>
            <a:endParaRPr lang="en-US">
              <a:cs typeface="Calibri"/>
            </a:endParaRPr>
          </a:p>
          <a:p>
            <a:r>
              <a:rPr lang="en-US"/>
              <a:t>automate the detection and merging of these records. The results of the</a:t>
            </a:r>
            <a:endParaRPr lang="en-US">
              <a:cs typeface="Calibri"/>
            </a:endParaRPr>
          </a:p>
          <a:p>
            <a:r>
              <a:rPr lang="en-US"/>
              <a:t>project helped us identify 713,783 OCLCE serial record candidates, we</a:t>
            </a:r>
            <a:endParaRPr lang="en-US">
              <a:cs typeface="Calibri"/>
            </a:endParaRPr>
          </a:p>
          <a:p>
            <a:r>
              <a:rPr lang="en-US"/>
              <a:t>approximately merged 157,000 duplicate sets. In the presentation, we will</a:t>
            </a:r>
            <a:endParaRPr lang="en-US">
              <a:cs typeface="Calibri"/>
            </a:endParaRPr>
          </a:p>
          <a:p>
            <a:r>
              <a:rPr lang="en-US"/>
              <a:t>provide a brief background on the project, discuss the scripts and macros</a:t>
            </a:r>
            <a:endParaRPr lang="en-US">
              <a:cs typeface="Calibri"/>
            </a:endParaRPr>
          </a:p>
          <a:p>
            <a:r>
              <a:rPr lang="en-US"/>
              <a:t>used for identification and merging of duplicates, and finally elaborate on</a:t>
            </a:r>
            <a:endParaRPr lang="en-US">
              <a:cs typeface="Calibri"/>
            </a:endParaRPr>
          </a:p>
          <a:p>
            <a:r>
              <a:rPr lang="en-US"/>
              <a:t>future efforts to remove duplicates in other sets of records by using what</a:t>
            </a:r>
            <a:endParaRPr lang="en-US">
              <a:cs typeface="Calibri"/>
            </a:endParaRPr>
          </a:p>
          <a:p>
            <a:r>
              <a:rPr lang="en-US"/>
              <a:t>we learned from the project. Attendees would find this presentation helpful</a:t>
            </a:r>
            <a:endParaRPr lang="en-US">
              <a:cs typeface="Calibri"/>
            </a:endParaRPr>
          </a:p>
          <a:p>
            <a:r>
              <a:rPr lang="en-US"/>
              <a:t>as it can give them insight on how they too can find ways to amend</a:t>
            </a:r>
            <a:endParaRPr lang="en-US">
              <a:cs typeface="Calibri"/>
            </a:endParaRPr>
          </a:p>
          <a:p>
            <a:r>
              <a:rPr lang="en-US"/>
              <a:t>duplication in their local systems.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1</a:t>
            </a:fld>
            <a:endParaRPr lang="en-US"/>
          </a:p>
        </p:txBody>
      </p:sp>
    </p:spTree>
    <p:extLst>
      <p:ext uri="{BB962C8B-B14F-4D97-AF65-F5344CB8AC3E}">
        <p14:creationId xmlns:p14="http://schemas.microsoft.com/office/powerpoint/2010/main" val="40401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from the output file that was returned. On the left side are the OCLCE OCNs in blue and to the right of each number is the corresponding 776 field, listing the original OCN, which we've highlighted in gray. This is the data that the Perl script used to compile the sets.</a:t>
            </a:r>
          </a:p>
          <a:p>
            <a:endParaRPr lang="en-US"/>
          </a:p>
        </p:txBody>
      </p:sp>
      <p:sp>
        <p:nvSpPr>
          <p:cNvPr id="4" name="Slide Number Placeholder 3"/>
          <p:cNvSpPr>
            <a:spLocks noGrp="1"/>
          </p:cNvSpPr>
          <p:nvPr>
            <p:ph type="sldNum" sz="quarter" idx="5"/>
          </p:nvPr>
        </p:nvSpPr>
        <p:spPr/>
        <p:txBody>
          <a:bodyPr/>
          <a:lstStyle/>
          <a:p>
            <a:fld id="{61981B7B-854B-406D-AA2B-703316171A62}" type="slidenum">
              <a:rPr lang="en-US" smtClean="0"/>
              <a:t>10</a:t>
            </a:fld>
            <a:endParaRPr lang="en-US"/>
          </a:p>
        </p:txBody>
      </p:sp>
    </p:spTree>
    <p:extLst>
      <p:ext uri="{BB962C8B-B14F-4D97-AF65-F5344CB8AC3E}">
        <p14:creationId xmlns:p14="http://schemas.microsoft.com/office/powerpoint/2010/main" val="276547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Perl script, that our colleague Bryan Baldus created, was too large to fit on a slide or two so we are just showing you an example. </a:t>
            </a:r>
            <a:r>
              <a:rPr lang="en-US" dirty="0"/>
              <a:t>The main script creates an output file with the original OCN followed by all of the duplicate OCLCE OCNs that were created from that original.  The clean up script then deletes the original OCNs so we are only left with the duplicate OCLCE records.  </a:t>
            </a:r>
            <a:endParaRPr lang="en-US" dirty="0">
              <a:cs typeface="+mn-lt"/>
            </a:endParaRPr>
          </a:p>
          <a:p>
            <a:r>
              <a:rPr lang="en-US" dirty="0"/>
              <a:t>Due to limitations of the merge software, sets are limited to no more than 10 OCNs at a time. This section of the script looks to see if there are over 10 OCNs in each set. If there are, the script breaks them into sets of less than 10, with the same retained OCN repeated in each set. Otherwise, it prints the sets as normal.</a:t>
            </a:r>
            <a:endParaRPr lang="en-US" dirty="0">
              <a:cs typeface="Calibri"/>
            </a:endParaRPr>
          </a:p>
          <a:p>
            <a:endParaRPr lang="en-US" b="1" u="sng">
              <a:cs typeface="Calibri"/>
            </a:endParaRPr>
          </a:p>
          <a:p>
            <a:r>
              <a:rPr lang="en-US" b="1" u="sng" dirty="0">
                <a:cs typeface="Calibri"/>
              </a:rPr>
              <a:t>Other notes:</a:t>
            </a:r>
          </a:p>
          <a:p>
            <a:r>
              <a:rPr lang="en-US" dirty="0"/>
              <a:t>PERL script created by Bryan Baldus</a:t>
            </a:r>
            <a:endParaRPr lang="en-US" dirty="0">
              <a:cs typeface="Calibri"/>
            </a:endParaRPr>
          </a:p>
          <a:p>
            <a:r>
              <a:rPr lang="en-US" dirty="0"/>
              <a:t>OCLC Copyright (c) 2003-2018</a:t>
            </a:r>
            <a:endParaRPr lang="en-US" dirty="0">
              <a:cs typeface="Calibri"/>
            </a:endParaRPr>
          </a:p>
          <a:p>
            <a:endParaRPr lang="en-US">
              <a:cs typeface="Calibri"/>
            </a:endParaRPr>
          </a:p>
          <a:p>
            <a:r>
              <a:rPr lang="en-US" dirty="0"/>
              <a:t>Taking the output file from the database scan:</a:t>
            </a:r>
            <a:endParaRPr lang="en-US" dirty="0">
              <a:cs typeface="Calibri"/>
            </a:endParaRPr>
          </a:p>
          <a:p>
            <a:r>
              <a:rPr lang="en-US" dirty="0"/>
              <a:t>The first script checks the OCNs in field 776, subfield $w </a:t>
            </a:r>
            <a:endParaRPr lang="en-US" dirty="0">
              <a:cs typeface="Calibri"/>
            </a:endParaRPr>
          </a:p>
          <a:p>
            <a:r>
              <a:rPr lang="en-US" dirty="0"/>
              <a:t>Determines whether there is a valid online version OCN to add to the output file duplicates sets</a:t>
            </a:r>
            <a:endParaRPr lang="en-US" dirty="0">
              <a:cs typeface="Calibri"/>
            </a:endParaRPr>
          </a:p>
          <a:p>
            <a:r>
              <a:rPr lang="en-US" dirty="0"/>
              <a:t>It then matches up the online version OCNs, based on the shared OCN in field 776, subfield $w</a:t>
            </a:r>
            <a:endParaRPr lang="en-US" dirty="0">
              <a:cs typeface="Calibri"/>
            </a:endParaRPr>
          </a:p>
          <a:p>
            <a:r>
              <a:rPr lang="en-US" dirty="0"/>
              <a:t>In the resulting file, each line contains the shared OCN from field 776, a tab separator, and the duplicate OCLCE OCNs</a:t>
            </a:r>
            <a:endParaRPr lang="en-US" dirty="0">
              <a:cs typeface="Calibri"/>
            </a:endParaRPr>
          </a:p>
          <a:p>
            <a:endParaRPr lang="en-US">
              <a:cs typeface="Calibri"/>
            </a:endParaRPr>
          </a:p>
          <a:p>
            <a:r>
              <a:rPr lang="en-US" dirty="0"/>
              <a:t>The first script will also output any errors that it finds:</a:t>
            </a:r>
            <a:endParaRPr lang="en-US" dirty="0">
              <a:cs typeface="Calibri"/>
            </a:endParaRPr>
          </a:p>
          <a:p>
            <a:r>
              <a:rPr lang="en-US" dirty="0"/>
              <a:t>No OCN found in field 776</a:t>
            </a:r>
            <a:endParaRPr lang="en-US" dirty="0">
              <a:cs typeface="Calibri"/>
            </a:endParaRPr>
          </a:p>
          <a:p>
            <a:pPr marL="628650" lvl="1" indent="-171450">
              <a:buFont typeface="Arial,Sans-Serif"/>
              <a:buChar char="•"/>
            </a:pPr>
            <a:r>
              <a:rPr lang="en-US" dirty="0"/>
              <a:t>LCCN only</a:t>
            </a:r>
            <a:endParaRPr lang="en-US" dirty="0">
              <a:cs typeface="Calibri"/>
            </a:endParaRPr>
          </a:p>
          <a:p>
            <a:pPr marL="628650" lvl="1" indent="-171450">
              <a:buFont typeface="Arial,Sans-Serif"/>
              <a:buChar char="•"/>
            </a:pPr>
            <a:r>
              <a:rPr lang="en-US" dirty="0"/>
              <a:t>Unexpected formatting of OCN in subfield w</a:t>
            </a:r>
            <a:endParaRPr lang="en-US" dirty="0">
              <a:cs typeface="Calibri"/>
            </a:endParaRPr>
          </a:p>
          <a:p>
            <a:pPr marL="628650" lvl="1" indent="-171450">
              <a:buFont typeface="Arial,Sans-Serif"/>
              <a:buChar char="•"/>
            </a:pPr>
            <a:r>
              <a:rPr lang="en-US" dirty="0"/>
              <a:t>Standard number</a:t>
            </a:r>
            <a:endParaRPr lang="en-US" dirty="0">
              <a:cs typeface="Calibri"/>
            </a:endParaRPr>
          </a:p>
          <a:p>
            <a:r>
              <a:rPr lang="en-US" dirty="0"/>
              <a:t>Multiple OCNs in field 776</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11</a:t>
            </a:fld>
            <a:endParaRPr lang="en-US"/>
          </a:p>
        </p:txBody>
      </p:sp>
    </p:spTree>
    <p:extLst>
      <p:ext uri="{BB962C8B-B14F-4D97-AF65-F5344CB8AC3E}">
        <p14:creationId xmlns:p14="http://schemas.microsoft.com/office/powerpoint/2010/main" val="2571366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from the output file that the Perl script. Each line of OCNs is limited to 9 and you can see that there is one in the middle that shows how the script divided one of the longer sets into multiple lines using the same retained record. </a:t>
            </a:r>
          </a:p>
        </p:txBody>
      </p:sp>
      <p:sp>
        <p:nvSpPr>
          <p:cNvPr id="4" name="Slide Number Placeholder 3"/>
          <p:cNvSpPr>
            <a:spLocks noGrp="1"/>
          </p:cNvSpPr>
          <p:nvPr>
            <p:ph type="sldNum" sz="quarter" idx="5"/>
          </p:nvPr>
        </p:nvSpPr>
        <p:spPr/>
        <p:txBody>
          <a:bodyPr/>
          <a:lstStyle/>
          <a:p>
            <a:fld id="{61981B7B-854B-406D-AA2B-703316171A62}" type="slidenum">
              <a:rPr lang="en-US" smtClean="0"/>
              <a:t>12</a:t>
            </a:fld>
            <a:endParaRPr lang="en-US"/>
          </a:p>
        </p:txBody>
      </p:sp>
    </p:spTree>
    <p:extLst>
      <p:ext uri="{BB962C8B-B14F-4D97-AF65-F5344CB8AC3E}">
        <p14:creationId xmlns:p14="http://schemas.microsoft.com/office/powerpoint/2010/main" val="2792576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duplicate sets were then run through the </a:t>
            </a:r>
            <a:r>
              <a:rPr lang="en-US" err="1"/>
              <a:t>OCLCEMerge</a:t>
            </a:r>
            <a:r>
              <a:rPr lang="en-US"/>
              <a:t> Macro, which was created for us by Robin Six. It verified the encoding level in each OCN and merged them as appropriate.</a:t>
            </a:r>
          </a:p>
          <a:p>
            <a:r>
              <a:rPr lang="en-US" b="1"/>
              <a:t>Input/Output:</a:t>
            </a:r>
            <a:r>
              <a:rPr lang="en-US"/>
              <a:t> First, it opened the input file from the Perl script and an output file for any sets that failed to merge.  </a:t>
            </a:r>
            <a:endParaRPr lang="en-US">
              <a:cs typeface="Calibri"/>
            </a:endParaRPr>
          </a:p>
          <a:p>
            <a:r>
              <a:rPr lang="en-US" b="1"/>
              <a:t>Count starts:</a:t>
            </a:r>
            <a:r>
              <a:rPr lang="en-US"/>
              <a:t> Second, it started a count of the merges and failures.  </a:t>
            </a:r>
            <a:endParaRPr lang="en-US">
              <a:cs typeface="Calibri"/>
            </a:endParaRPr>
          </a:p>
          <a:p>
            <a:r>
              <a:rPr lang="en-US" b="1"/>
              <a:t>Links/</a:t>
            </a:r>
            <a:r>
              <a:rPr lang="en-US" b="1" err="1"/>
              <a:t>ELvL</a:t>
            </a:r>
            <a:r>
              <a:rPr lang="en-US" b="1"/>
              <a:t>: </a:t>
            </a:r>
            <a:r>
              <a:rPr lang="en-US"/>
              <a:t>Third, it retrieved the OCNs and linked them in the appropriate order. </a:t>
            </a:r>
            <a:endParaRPr lang="en-US">
              <a:cs typeface="Calibri"/>
            </a:endParaRPr>
          </a:p>
          <a:p>
            <a:r>
              <a:rPr lang="en-US"/>
              <a:t>Then, it evaluated the encoding level one last time to ensure one of the records had not been updated to full or CONSER during the space between when the sets had been gathered and when they were merged. </a:t>
            </a:r>
            <a:endParaRPr lang="en-US">
              <a:cs typeface="Calibri"/>
            </a:endParaRPr>
          </a:p>
          <a:p>
            <a:endParaRPr lang="en-US">
              <a:cs typeface="Calibri"/>
            </a:endParaRPr>
          </a:p>
          <a:p>
            <a:r>
              <a:rPr lang="en-US" b="1" u="sng">
                <a:cs typeface="Calibri"/>
              </a:rPr>
              <a:t>Other notes:</a:t>
            </a:r>
            <a:endParaRPr lang="en-US" u="sng"/>
          </a:p>
          <a:p>
            <a:r>
              <a:rPr lang="en-US" err="1"/>
              <a:t>OCLCEMerge</a:t>
            </a:r>
            <a:r>
              <a:rPr lang="en-US"/>
              <a:t> Macro created by Robin Six</a:t>
            </a:r>
            <a:endParaRPr lang="en-US">
              <a:cs typeface="Calibri"/>
            </a:endParaRPr>
          </a:p>
          <a:p>
            <a:r>
              <a:rPr lang="en-US"/>
              <a:t>OCLC Copyright (c) 2019</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13</a:t>
            </a:fld>
            <a:endParaRPr lang="en-US"/>
          </a:p>
        </p:txBody>
      </p:sp>
    </p:spTree>
    <p:extLst>
      <p:ext uri="{BB962C8B-B14F-4D97-AF65-F5344CB8AC3E}">
        <p14:creationId xmlns:p14="http://schemas.microsoft.com/office/powerpoint/2010/main" val="2225488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Merges/Writes:</a:t>
            </a:r>
            <a:r>
              <a:rPr lang="en-US"/>
              <a:t> Fourth, the sets that could be merged were merged and those that failed were written to an output file.  </a:t>
            </a:r>
          </a:p>
          <a:p>
            <a:r>
              <a:rPr lang="en-US" b="1"/>
              <a:t>Closes Files/Dialog box:</a:t>
            </a:r>
            <a:r>
              <a:rPr lang="en-US"/>
              <a:t> When</a:t>
            </a:r>
            <a:r>
              <a:rPr lang="en-US">
                <a:cs typeface="Calibri"/>
              </a:rPr>
              <a:t> the macro had finished running though the file, the input and output files are closed and a dialog box would pop up letting staff know how many sets were merged and how many failed. </a:t>
            </a:r>
          </a:p>
          <a:p>
            <a:endParaRPr lang="en-US">
              <a:cs typeface="Calibri"/>
            </a:endParaRPr>
          </a:p>
          <a:p>
            <a:r>
              <a:rPr lang="en-US" b="1" u="sng"/>
              <a:t>Other notes:</a:t>
            </a:r>
            <a:br>
              <a:rPr lang="en-US" b="1" u="sng">
                <a:cs typeface="+mn-lt"/>
              </a:rPr>
            </a:br>
            <a:r>
              <a:rPr lang="en-US" err="1"/>
              <a:t>OCLCEMerge</a:t>
            </a:r>
            <a:r>
              <a:rPr lang="en-US"/>
              <a:t> Macro created by Robin Six</a:t>
            </a:r>
            <a:endParaRPr lang="en-US" b="1" u="sng">
              <a:cs typeface="Calibri" panose="020F0502020204030204"/>
            </a:endParaRPr>
          </a:p>
          <a:p>
            <a:r>
              <a:rPr lang="en-US"/>
              <a:t>OCLC Copyright (c) 2019</a:t>
            </a:r>
            <a:endParaRPr lang="en-US">
              <a:cs typeface="Calibri"/>
            </a:endParaRPr>
          </a:p>
          <a:p>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14</a:t>
            </a:fld>
            <a:endParaRPr lang="en-US"/>
          </a:p>
        </p:txBody>
      </p:sp>
    </p:spTree>
    <p:extLst>
      <p:ext uri="{BB962C8B-B14F-4D97-AF65-F5344CB8AC3E}">
        <p14:creationId xmlns:p14="http://schemas.microsoft.com/office/powerpoint/2010/main" val="2723528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After processing these sets, the retained records were run through an editing macro to clean them up. This macro was created for us by Robert Bremer.</a:t>
            </a:r>
          </a:p>
          <a:p>
            <a:pPr>
              <a:defRPr/>
            </a:pPr>
            <a:r>
              <a:rPr lang="en-US" b="1"/>
              <a:t>OCLCE:</a:t>
            </a:r>
            <a:r>
              <a:rPr lang="en-US"/>
              <a:t> First, it limited edits to OCLCE contributed online serial records. </a:t>
            </a:r>
            <a:endParaRPr lang="en-US">
              <a:cs typeface="Calibri"/>
            </a:endParaRPr>
          </a:p>
          <a:p>
            <a:pPr>
              <a:defRPr/>
            </a:pPr>
            <a:r>
              <a:rPr lang="en-US" b="1"/>
              <a:t>ISSN:</a:t>
            </a:r>
            <a:r>
              <a:rPr lang="en-US"/>
              <a:t> Second, corrected the ISSN in the OCLCE record by moving a print ISSN to 022 $y.</a:t>
            </a:r>
            <a:endParaRPr lang="en-US">
              <a:cs typeface="Calibri"/>
            </a:endParaRPr>
          </a:p>
          <a:p>
            <a:pPr>
              <a:defRPr/>
            </a:pPr>
            <a:endParaRPr lang="en-US">
              <a:cs typeface="Calibri"/>
            </a:endParaRPr>
          </a:p>
          <a:p>
            <a:pPr>
              <a:defRPr/>
            </a:pPr>
            <a:r>
              <a:rPr lang="en-US" b="1" u="sng"/>
              <a:t>Other notes:</a:t>
            </a:r>
            <a:br>
              <a:rPr lang="en-US" b="1" u="sng">
                <a:cs typeface="+mn-lt"/>
              </a:rPr>
            </a:br>
            <a:r>
              <a:rPr lang="en-US"/>
              <a:t>Editing Macro created by Robert Bremer</a:t>
            </a:r>
            <a:endParaRPr lang="en-US" b="1" u="sng">
              <a:cs typeface="Calibri" panose="020F0502020204030204"/>
            </a:endParaRPr>
          </a:p>
          <a:p>
            <a:pPr>
              <a:defRPr/>
            </a:pPr>
            <a:r>
              <a:rPr lang="en-US"/>
              <a:t>OCLC Copyright (c) 2019 </a:t>
            </a:r>
            <a:endParaRPr lang="en-US">
              <a:cs typeface="Calibri"/>
            </a:endParaRPr>
          </a:p>
          <a:p>
            <a:pPr>
              <a:defRPr/>
            </a:pPr>
            <a:endParaRPr lang="en-US"/>
          </a:p>
          <a:p>
            <a:pPr>
              <a:defRPr/>
            </a:pPr>
            <a:r>
              <a:rPr lang="en-US"/>
              <a:t>022 $x: If 776 $c or $</a:t>
            </a:r>
            <a:r>
              <a:rPr lang="en-US" err="1"/>
              <a:t>i</a:t>
            </a:r>
            <a:r>
              <a:rPr lang="en-US"/>
              <a:t> exists then it will look for $x</a:t>
            </a:r>
            <a:endParaRPr lang="en-US">
              <a:cs typeface="Calibri" panose="020F0502020204030204"/>
            </a:endParaRPr>
          </a:p>
          <a:p>
            <a:pPr lvl="1">
              <a:defRPr/>
            </a:pPr>
            <a:r>
              <a:rPr lang="en-US"/>
              <a:t>If $x retrieves, then it compares ISSN from 022$a to the ISSN it got from the 776$x</a:t>
            </a:r>
            <a:endParaRPr lang="en-US">
              <a:cs typeface="Calibri" panose="020F0502020204030204"/>
            </a:endParaRPr>
          </a:p>
          <a:p>
            <a:pPr lvl="1">
              <a:defRPr/>
            </a:pPr>
            <a:r>
              <a:rPr lang="en-US"/>
              <a:t>If equal, then changes 022$a to 022$y, then it deletes $2 was also carried over from the Print version </a:t>
            </a:r>
            <a:endParaRPr lang="en-US">
              <a:cs typeface="Calibri" panose="020F0502020204030204"/>
            </a:endParaRPr>
          </a:p>
          <a:p>
            <a:pPr>
              <a:defRPr/>
            </a:pPr>
            <a:endParaRPr lang="en-US">
              <a:cs typeface="Calibri" panose="020F0502020204030204"/>
            </a:endParaRPr>
          </a:p>
          <a:p>
            <a:pPr>
              <a:defRPr/>
            </a:pPr>
            <a:r>
              <a:rPr lang="en-US"/>
              <a:t> </a:t>
            </a:r>
            <a:endParaRPr lang="en-US">
              <a:cs typeface="Calibri" panose="020F0502020204030204"/>
            </a:endParaRPr>
          </a:p>
          <a:p>
            <a:pPr>
              <a:defRPr/>
            </a:pPr>
            <a:endParaRPr lang="en-US">
              <a:cs typeface="Calibri" panose="020F0502020204030204"/>
            </a:endParaRPr>
          </a:p>
          <a:p>
            <a:pP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15</a:t>
            </a:fld>
            <a:endParaRPr lang="en-US"/>
          </a:p>
        </p:txBody>
      </p:sp>
    </p:spTree>
    <p:extLst>
      <p:ext uri="{BB962C8B-B14F-4D97-AF65-F5344CB8AC3E}">
        <p14:creationId xmlns:p14="http://schemas.microsoft.com/office/powerpoint/2010/main" val="27879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776/ISSN:</a:t>
            </a:r>
            <a:r>
              <a:rPr lang="en-US"/>
              <a:t> Third, it filled in any minimal 776 field and then, if a $x was added with an ISSN, it would call the ISSN code to correct the ISSN in the 022 field if needed.   </a:t>
            </a:r>
          </a:p>
          <a:p>
            <a:r>
              <a:rPr lang="en-US" b="1"/>
              <a:t>337/338:</a:t>
            </a:r>
            <a:r>
              <a:rPr lang="en-US"/>
              <a:t> Fourth, it correct any </a:t>
            </a:r>
            <a:r>
              <a:rPr lang="en-US" err="1"/>
              <a:t>rdamedia</a:t>
            </a:r>
            <a:r>
              <a:rPr lang="en-US"/>
              <a:t> and </a:t>
            </a:r>
            <a:r>
              <a:rPr lang="en-US" err="1"/>
              <a:t>rdacarrier</a:t>
            </a:r>
            <a:r>
              <a:rPr lang="en-US"/>
              <a:t> terms that needed to be corrected. </a:t>
            </a:r>
            <a:endParaRPr lang="en-US">
              <a:cs typeface="Calibri"/>
            </a:endParaRPr>
          </a:p>
          <a:p>
            <a:endParaRPr lang="en-US">
              <a:cs typeface="Calibri"/>
            </a:endParaRPr>
          </a:p>
          <a:p>
            <a:r>
              <a:rPr lang="en-US" b="1" u="sng"/>
              <a:t>Other notes:</a:t>
            </a:r>
            <a:br>
              <a:rPr lang="en-US" b="1" u="sng">
                <a:cs typeface="+mn-lt"/>
              </a:rPr>
            </a:br>
            <a:r>
              <a:rPr lang="en-US"/>
              <a:t>Editing Macro created by Robert Bremer</a:t>
            </a:r>
            <a:endParaRPr lang="en-US" b="1" u="sng">
              <a:cs typeface="Calibri" panose="020F0502020204030204"/>
            </a:endParaRPr>
          </a:p>
          <a:p>
            <a:r>
              <a:rPr lang="en-US"/>
              <a:t>OCLC Copyright (c) 2019 </a:t>
            </a:r>
            <a:br>
              <a:rPr lang="en-US">
                <a:cs typeface="+mn-lt"/>
              </a:rPr>
            </a:br>
            <a:endParaRPr lang="en-US"/>
          </a:p>
          <a:p>
            <a:r>
              <a:rPr lang="en-US"/>
              <a:t>776 field: The process of creating OCLCE records is based on older rules ($c original with $w). </a:t>
            </a:r>
            <a:endParaRPr lang="en-US">
              <a:cs typeface="Calibri"/>
            </a:endParaRPr>
          </a:p>
          <a:p>
            <a:r>
              <a:rPr lang="en-US"/>
              <a:t>Resulting records do not have other numbers you would normally have (LCCN, ISSN)</a:t>
            </a:r>
            <a:endParaRPr lang="en-US">
              <a:cs typeface="Calibri"/>
            </a:endParaRPr>
          </a:p>
          <a:p>
            <a:r>
              <a:rPr lang="en-US"/>
              <a:t>This is not how it would be done now with provider neutral guidelines. So the macro will re-build the 776 field by: </a:t>
            </a:r>
            <a:endParaRPr lang="en-US">
              <a:cs typeface="Calibri"/>
            </a:endParaRPr>
          </a:p>
          <a:p>
            <a:pPr marL="685800" lvl="1" indent="-228600">
              <a:buAutoNum type="alphaLcPeriod"/>
            </a:pPr>
            <a:r>
              <a:rPr lang="en-US"/>
              <a:t>Taking the </a:t>
            </a:r>
            <a:r>
              <a:rPr lang="en-US" err="1"/>
              <a:t>OCoLC</a:t>
            </a:r>
            <a:r>
              <a:rPr lang="en-US"/>
              <a:t> #</a:t>
            </a:r>
            <a:endParaRPr lang="en-US">
              <a:cs typeface="Calibri"/>
            </a:endParaRPr>
          </a:p>
          <a:p>
            <a:pPr marL="685800" lvl="1" indent="-228600">
              <a:buAutoNum type="alphaLcPeriod"/>
            </a:pPr>
            <a:r>
              <a:rPr lang="en-US"/>
              <a:t>Using it to create a new version of 776</a:t>
            </a:r>
            <a:endParaRPr lang="en-US">
              <a:cs typeface="Calibri"/>
            </a:endParaRPr>
          </a:p>
          <a:p>
            <a:pPr marL="685800" lvl="1" indent="-228600">
              <a:buAutoNum type="alphaLcPeriod"/>
            </a:pPr>
            <a:r>
              <a:rPr lang="en-US"/>
              <a:t>Retrieves the 776 field it created</a:t>
            </a:r>
            <a:endParaRPr lang="en-US">
              <a:cs typeface="Calibri"/>
            </a:endParaRPr>
          </a:p>
          <a:p>
            <a:pPr marL="685800" lvl="1" indent="-228600">
              <a:buAutoNum type="alphaLcPeriod"/>
            </a:pPr>
            <a:r>
              <a:rPr lang="en-US"/>
              <a:t>Adds $</a:t>
            </a:r>
            <a:r>
              <a:rPr lang="en-US" err="1"/>
              <a:t>i</a:t>
            </a:r>
            <a:r>
              <a:rPr lang="en-US"/>
              <a:t> info</a:t>
            </a:r>
            <a:endParaRPr lang="en-US">
              <a:cs typeface="Calibri"/>
            </a:endParaRPr>
          </a:p>
          <a:p>
            <a:pPr marL="685800" lvl="1" indent="-228600">
              <a:buAutoNum type="alphaLcPeriod"/>
            </a:pPr>
            <a:r>
              <a:rPr lang="en-US"/>
              <a:t>Then reconsiders 776 $x </a:t>
            </a:r>
            <a:endParaRPr lang="en-US">
              <a:cs typeface="Calibri"/>
            </a:endParaRPr>
          </a:p>
          <a:p>
            <a:pPr marL="685800" lvl="1" indent="-228600">
              <a:buAutoNum type="alphaLcPeriod"/>
            </a:pPr>
            <a:r>
              <a:rPr lang="en-US"/>
              <a:t>If same as 022 $a, then edit 022$a to 022$y</a:t>
            </a:r>
            <a:endParaRPr lang="en-US">
              <a:cs typeface="Calibri" panose="020F0502020204030204"/>
            </a:endParaRPr>
          </a:p>
          <a:p>
            <a:pPr lvl="1"/>
            <a:endParaRPr lang="en-US">
              <a:cs typeface="Calibri" panose="020F0502020204030204"/>
            </a:endParaRPr>
          </a:p>
          <a:p>
            <a:r>
              <a:rPr lang="en-US"/>
              <a:t>337/338: Edit fields 337 (</a:t>
            </a:r>
            <a:r>
              <a:rPr lang="en-US" err="1"/>
              <a:t>rdamedia</a:t>
            </a:r>
            <a:r>
              <a:rPr lang="en-US"/>
              <a:t>) and 338 (</a:t>
            </a:r>
            <a:r>
              <a:rPr lang="en-US" err="1"/>
              <a:t>rdacarrier</a:t>
            </a:r>
            <a:r>
              <a:rPr lang="en-US"/>
              <a:t>) </a:t>
            </a:r>
            <a:endParaRPr lang="en-US">
              <a:cs typeface="Calibri"/>
            </a:endParaRPr>
          </a:p>
          <a:p>
            <a:pPr marL="628650" lvl="1" indent="-171450">
              <a:buFont typeface="Arial"/>
              <a:buChar char="•"/>
            </a:pPr>
            <a:r>
              <a:rPr lang="en-US"/>
              <a:t>If the record is determined to be Provider Neutral, the macro will delete all print version </a:t>
            </a:r>
            <a:r>
              <a:rPr lang="en-US" err="1"/>
              <a:t>rdamedia</a:t>
            </a:r>
            <a:r>
              <a:rPr lang="en-US"/>
              <a:t> and </a:t>
            </a:r>
            <a:r>
              <a:rPr lang="en-US" err="1"/>
              <a:t>rdacarrier</a:t>
            </a:r>
            <a:r>
              <a:rPr lang="en-US"/>
              <a:t> information </a:t>
            </a:r>
            <a:endParaRPr lang="en-US">
              <a:cs typeface="Calibri"/>
            </a:endParaRPr>
          </a:p>
          <a:p>
            <a:pPr marL="628650" lvl="1" indent="-171450">
              <a:buFont typeface="Arial"/>
              <a:buChar char="•"/>
            </a:pPr>
            <a:r>
              <a:rPr lang="en-US"/>
              <a:t>macro will then supply the online version terms, i.e. computer and online resource</a:t>
            </a:r>
            <a:endParaRPr lang="en-US">
              <a:cs typeface="Calibri"/>
            </a:endParaRPr>
          </a:p>
          <a:p>
            <a:pPr indent="-171450"/>
            <a:endParaRPr lang="en-US">
              <a:cs typeface="+mn-lt"/>
            </a:endParaRPr>
          </a:p>
          <a:p>
            <a:pPr indent="-171450"/>
            <a:r>
              <a:rPr lang="en-US"/>
              <a:t>Previously, the macro notices a domain name in 856, like google.com or hathitrust.org, so that it considers the e-version record for provider-neutral processing (</a:t>
            </a:r>
            <a:r>
              <a:rPr lang="en-US" err="1"/>
              <a:t>nPnr</a:t>
            </a:r>
            <a:r>
              <a:rPr lang="en-US"/>
              <a:t> = True), then if 337 contains a normalized “unmediated” or 338 contains a normalized “sheet” or “volume”, the fields are deleted since they were carried over from the cloned print version.  Once they are gone, then a more appropriate 337 with “computer” and 338 with “online resource” are added based on the coding in the record like any other record that is missing 337 and 338.</a:t>
            </a:r>
          </a:p>
          <a:p>
            <a:pPr indent="-171450"/>
            <a:endParaRPr lang="en-US">
              <a:cs typeface="Calibri"/>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16</a:t>
            </a:fld>
            <a:endParaRPr lang="en-US"/>
          </a:p>
        </p:txBody>
      </p:sp>
    </p:spTree>
    <p:extLst>
      <p:ext uri="{BB962C8B-B14F-4D97-AF65-F5344CB8AC3E}">
        <p14:creationId xmlns:p14="http://schemas.microsoft.com/office/powerpoint/2010/main" val="517017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take a look at the results of our first and second run, the limitations we encountered, and future of this project.</a:t>
            </a:r>
          </a:p>
        </p:txBody>
      </p:sp>
      <p:sp>
        <p:nvSpPr>
          <p:cNvPr id="4" name="Slide Number Placeholder 3"/>
          <p:cNvSpPr>
            <a:spLocks noGrp="1"/>
          </p:cNvSpPr>
          <p:nvPr>
            <p:ph type="sldNum" sz="quarter" idx="5"/>
          </p:nvPr>
        </p:nvSpPr>
        <p:spPr/>
        <p:txBody>
          <a:bodyPr/>
          <a:lstStyle/>
          <a:p>
            <a:fld id="{61981B7B-854B-406D-AA2B-703316171A62}" type="slidenum">
              <a:rPr lang="en-US" smtClean="0"/>
              <a:t>17</a:t>
            </a:fld>
            <a:endParaRPr lang="en-US"/>
          </a:p>
        </p:txBody>
      </p:sp>
    </p:spTree>
    <p:extLst>
      <p:ext uri="{BB962C8B-B14F-4D97-AF65-F5344CB8AC3E}">
        <p14:creationId xmlns:p14="http://schemas.microsoft.com/office/powerpoint/2010/main" val="454840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results from our first two runs through the database show a reduction from 33% to 6% of the total number of OCLCE e-serial records. After running the sets through the second run we were left with less than 1% to manually review. </a:t>
            </a:r>
            <a:r>
              <a:rPr lang="en-US" dirty="0"/>
              <a:t>The light blue portion of the chart represents that portion of the OCLCE records that were out of scope. Most of them are not duplicates but some of them might be, we just cannot merge them in the project as it currently stands. </a:t>
            </a:r>
            <a:br>
              <a:rPr lang="en-US" dirty="0">
                <a:cs typeface="+mn-lt"/>
              </a:rPr>
            </a:br>
            <a:br>
              <a:rPr lang="en-US" dirty="0">
                <a:cs typeface="+mn-lt"/>
              </a:rPr>
            </a:br>
            <a:r>
              <a:rPr lang="en-US" dirty="0"/>
              <a:t>Some of the limitations we encountered include: </a:t>
            </a:r>
          </a:p>
          <a:p>
            <a:r>
              <a:rPr lang="en-US" dirty="0"/>
              <a:t>New records are continually being added. While is a concern is does make up a small amount of the duplicates. </a:t>
            </a:r>
            <a:br>
              <a:rPr lang="en-US" dirty="0">
                <a:cs typeface="+mn-lt"/>
              </a:rPr>
            </a:br>
            <a:r>
              <a:rPr lang="en-US" dirty="0"/>
              <a:t>Software limitation: The software will not merge if the retained record would exceed the field limit imposed by the merge software (1000 fields). </a:t>
            </a:r>
          </a:p>
          <a:p>
            <a:r>
              <a:rPr lang="en-US" dirty="0"/>
              <a:t>Scan limitation where we are limited to retrieving the first 776 field only.</a:t>
            </a:r>
            <a:endParaRPr lang="en-US" dirty="0">
              <a:cs typeface="Calibri"/>
            </a:endParaRPr>
          </a:p>
          <a:p>
            <a:endParaRPr lang="en-US"/>
          </a:p>
          <a:p>
            <a:pPr indent="-171450"/>
            <a:endParaRPr lang="en-US">
              <a:cs typeface="Calibri" panose="020F0502020204030204"/>
            </a:endParaRPr>
          </a:p>
          <a:p>
            <a:pPr indent="-171450"/>
            <a:r>
              <a:rPr lang="en-US" b="1" u="sng" dirty="0">
                <a:cs typeface="Calibri"/>
              </a:rPr>
              <a:t>Stats:</a:t>
            </a:r>
          </a:p>
          <a:p>
            <a:pPr indent="-171450"/>
            <a:r>
              <a:rPr lang="en-US" dirty="0"/>
              <a:t>There were about 713K OCLCE serial records in </a:t>
            </a:r>
            <a:r>
              <a:rPr lang="en-US" dirty="0" err="1"/>
              <a:t>WorldCat</a:t>
            </a:r>
            <a:r>
              <a:rPr lang="en-US" dirty="0"/>
              <a:t> (1st run). </a:t>
            </a:r>
            <a:endParaRPr lang="en-US" dirty="0">
              <a:cs typeface="Calibri"/>
            </a:endParaRPr>
          </a:p>
          <a:p>
            <a:pPr indent="-171450"/>
            <a:r>
              <a:rPr lang="en-US" dirty="0"/>
              <a:t>After merging the 157K duplicate sets, we ended up with 478K OCLCE serial records (2nd run).</a:t>
            </a:r>
            <a:endParaRPr lang="en-US" dirty="0">
              <a:cs typeface="Calibri"/>
            </a:endParaRPr>
          </a:p>
          <a:p>
            <a:r>
              <a:rPr lang="en-US" dirty="0"/>
              <a:t>Round 1: OCLCE serial OCNs before merging: 713,783</a:t>
            </a:r>
            <a:endParaRPr lang="en-US" dirty="0">
              <a:cs typeface="Calibri"/>
            </a:endParaRPr>
          </a:p>
          <a:p>
            <a:pPr marL="628650" lvl="1"/>
            <a:r>
              <a:rPr lang="en-US" dirty="0"/>
              <a:t>Sets to merge: 156,197</a:t>
            </a:r>
            <a:endParaRPr lang="en-US" dirty="0">
              <a:cs typeface="Calibri" panose="020F0502020204030204"/>
            </a:endParaRPr>
          </a:p>
          <a:p>
            <a:pPr marL="628650" lvl="1"/>
            <a:r>
              <a:rPr lang="en-US" dirty="0"/>
              <a:t>True duplicate sets: 151,169</a:t>
            </a:r>
            <a:endParaRPr lang="en-US" dirty="0">
              <a:cs typeface="Calibri" panose="020F0502020204030204"/>
            </a:endParaRPr>
          </a:p>
          <a:p>
            <a:pPr marL="628650" lvl="1"/>
            <a:r>
              <a:rPr lang="en-US" dirty="0"/>
              <a:t>OCNs in duplicate sets: 267,410  </a:t>
            </a:r>
            <a:endParaRPr lang="en-US" dirty="0">
              <a:cs typeface="Calibri" panose="020F0502020204030204"/>
            </a:endParaRPr>
          </a:p>
          <a:p>
            <a:pPr marL="628650" lvl="1"/>
            <a:r>
              <a:rPr lang="en-US" dirty="0"/>
              <a:t>OCNs merged: 238,824 </a:t>
            </a:r>
            <a:endParaRPr lang="en-US" dirty="0">
              <a:cs typeface="Calibri" panose="020F0502020204030204"/>
            </a:endParaRPr>
          </a:p>
          <a:p>
            <a:pPr marL="628650" lvl="1"/>
            <a:r>
              <a:rPr lang="en-US" dirty="0"/>
              <a:t>OCNs with ISSNs in 022: 214,010</a:t>
            </a:r>
            <a:endParaRPr lang="en-US" dirty="0">
              <a:cs typeface="Calibri"/>
            </a:endParaRPr>
          </a:p>
          <a:p>
            <a:r>
              <a:rPr lang="en-US" dirty="0"/>
              <a:t>Round 2: OCLCE serial OCNs after merging: 474,961</a:t>
            </a:r>
            <a:endParaRPr lang="en-US" dirty="0">
              <a:cs typeface="Calibri"/>
            </a:endParaRPr>
          </a:p>
          <a:p>
            <a:r>
              <a:rPr lang="en-US" dirty="0"/>
              <a:t>Round 3: OCLCE serial OCNs after merging: 446,379</a:t>
            </a:r>
            <a:endParaRPr lang="en-US" dirty="0">
              <a:cs typeface="Calibri"/>
            </a:endParaRPr>
          </a:p>
          <a:p>
            <a:pPr marL="628650" lvl="1"/>
            <a:r>
              <a:rPr lang="en-US" dirty="0"/>
              <a:t>3291 duplicate records</a:t>
            </a:r>
            <a:endParaRPr lang="en-US" dirty="0">
              <a:cs typeface="Calibri"/>
            </a:endParaRPr>
          </a:p>
          <a:p>
            <a:r>
              <a:rPr lang="en-US" dirty="0">
                <a:cs typeface="Calibri"/>
              </a:rPr>
              <a:t>New records added per month: </a:t>
            </a:r>
            <a:r>
              <a:rPr lang="en-US" dirty="0"/>
              <a:t>Approximately 0.5% out of the whole pool of OCLCE serial records (2.2K out of 446K)</a:t>
            </a:r>
            <a:endParaRPr lang="en-US" dirty="0">
              <a:cs typeface="Calibri"/>
            </a:endParaRPr>
          </a:p>
          <a:p>
            <a:pPr indent="-171450"/>
            <a:endParaRPr lang="en-US">
              <a:cs typeface="Calibri"/>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18</a:t>
            </a:fld>
            <a:endParaRPr lang="en-US"/>
          </a:p>
        </p:txBody>
      </p:sp>
    </p:spTree>
    <p:extLst>
      <p:ext uri="{BB962C8B-B14F-4D97-AF65-F5344CB8AC3E}">
        <p14:creationId xmlns:p14="http://schemas.microsoft.com/office/powerpoint/2010/main" val="4065537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a:t>
            </a:r>
            <a:r>
              <a:rPr lang="en-US" dirty="0">
                <a:hlinkClick r:id="rId3"/>
              </a:rPr>
              <a:t>Alvaro Reyes</a:t>
            </a:r>
            <a:r>
              <a:rPr lang="en-US" dirty="0"/>
              <a:t> on </a:t>
            </a:r>
            <a:r>
              <a:rPr lang="en-US" dirty="0">
                <a:hlinkClick r:id="rId4"/>
              </a:rPr>
              <a:t>Unsplash</a:t>
            </a:r>
            <a:endParaRPr lang="en-US" dirty="0"/>
          </a:p>
          <a:p>
            <a:endParaRPr lang="en-US"/>
          </a:p>
          <a:p>
            <a:endParaRPr lang="en-US" dirty="0">
              <a:cs typeface="Calibri"/>
            </a:endParaRPr>
          </a:p>
          <a:p>
            <a:r>
              <a:rPr lang="en-US" dirty="0">
                <a:cs typeface="Calibri"/>
              </a:rPr>
              <a:t>So where does this project lead? We will continue to process any new duplicates on an ongoing basis. </a:t>
            </a:r>
          </a:p>
          <a:p>
            <a:r>
              <a:rPr lang="en-US" b="1" dirty="0">
                <a:cs typeface="Calibri"/>
              </a:rPr>
              <a:t>ISSN Center</a:t>
            </a:r>
            <a:r>
              <a:rPr lang="en-US" dirty="0">
                <a:cs typeface="Calibri"/>
              </a:rPr>
              <a:t>: We are currently working with the US ISSN Center to continue identifying patterns that we could apply these tools to and would love to have more feedback from our member libraries on any patterns they are seeing.</a:t>
            </a:r>
          </a:p>
          <a:p>
            <a:r>
              <a:rPr lang="en-US" b="1" dirty="0">
                <a:cs typeface="Calibri"/>
              </a:rPr>
              <a:t>DDR</a:t>
            </a:r>
            <a:r>
              <a:rPr lang="en-US" dirty="0">
                <a:cs typeface="Calibri"/>
              </a:rPr>
              <a:t>: We are also taking what we learned to improve </a:t>
            </a:r>
            <a:r>
              <a:rPr lang="en-US" dirty="0"/>
              <a:t>Duplicate Detection and Resolution or DDR, our automated merging software</a:t>
            </a:r>
            <a:r>
              <a:rPr lang="en-US" dirty="0">
                <a:cs typeface="Calibri"/>
              </a:rPr>
              <a:t>.</a:t>
            </a:r>
          </a:p>
          <a:p>
            <a:r>
              <a:rPr lang="en-US" b="1" dirty="0">
                <a:cs typeface="Calibri"/>
              </a:rPr>
              <a:t>Tools</a:t>
            </a:r>
            <a:r>
              <a:rPr lang="en-US" dirty="0">
                <a:cs typeface="Calibri"/>
              </a:rPr>
              <a:t>: We are continuing to enhance the tools we've created based on what we learned in these past 2 runs. </a:t>
            </a:r>
          </a:p>
          <a:p>
            <a:r>
              <a:rPr lang="en-US" b="1" dirty="0">
                <a:cs typeface="Calibri"/>
              </a:rPr>
              <a:t>Formats</a:t>
            </a:r>
            <a:r>
              <a:rPr lang="en-US" dirty="0">
                <a:cs typeface="Calibri"/>
              </a:rPr>
              <a:t>: We are looking to extend this project to other formats, not just e-serials. </a:t>
            </a:r>
          </a:p>
          <a:p>
            <a:endParaRPr lang="en-US">
              <a:cs typeface="Calibri"/>
            </a:endParaRPr>
          </a:p>
          <a:p>
            <a:r>
              <a:rPr lang="en-US" dirty="0"/>
              <a:t>… And with that, I will pass it back over to Hayley. </a:t>
            </a:r>
            <a:br>
              <a:rPr lang="en-US" dirty="0">
                <a:cs typeface="+mn-lt"/>
              </a:rPr>
            </a:br>
            <a:endParaRPr lang="en-US"/>
          </a:p>
          <a:p>
            <a:endParaRPr lang="en-US"/>
          </a:p>
          <a:p>
            <a:r>
              <a:rPr lang="en-US" b="1" u="sng" dirty="0"/>
              <a:t>Notes: </a:t>
            </a:r>
            <a:endParaRPr lang="en-US" dirty="0"/>
          </a:p>
          <a:p>
            <a:r>
              <a:rPr lang="en-US" dirty="0"/>
              <a:t>DDR merging/Software</a:t>
            </a:r>
            <a:endParaRPr lang="en-US" dirty="0">
              <a:cs typeface="Calibri" panose="020F0502020204030204"/>
            </a:endParaRPr>
          </a:p>
          <a:p>
            <a:pPr marL="171450" indent="-171450">
              <a:buFont typeface="Arial"/>
              <a:buChar char="•"/>
            </a:pPr>
            <a:r>
              <a:rPr lang="en-US" dirty="0"/>
              <a:t>Removing the field limit that is currently coded in the merge software</a:t>
            </a:r>
            <a:endParaRPr lang="en-US" dirty="0">
              <a:cs typeface="Calibri" panose="020F0502020204030204"/>
            </a:endParaRPr>
          </a:p>
          <a:p>
            <a:pPr marL="171450" indent="-171450">
              <a:buFont typeface="Arial"/>
              <a:buChar char="•"/>
            </a:pPr>
            <a:r>
              <a:rPr lang="en-US" dirty="0"/>
              <a:t>Enhance software to allow OCLCE records to merge based on field 040$c</a:t>
            </a:r>
            <a:endParaRPr lang="en-US" dirty="0">
              <a:cs typeface="Calibri" panose="020F0502020204030204"/>
            </a:endParaRPr>
          </a:p>
          <a:p>
            <a:r>
              <a:rPr lang="en-US" dirty="0"/>
              <a:t>Macro enhancements (in testing)</a:t>
            </a:r>
            <a:endParaRPr lang="en-US" dirty="0">
              <a:cs typeface="Calibri"/>
            </a:endParaRPr>
          </a:p>
          <a:p>
            <a:pPr marL="171450" indent="-171450">
              <a:buFont typeface="Arial"/>
              <a:buChar char="•"/>
            </a:pPr>
            <a:r>
              <a:rPr lang="en-US" dirty="0" err="1"/>
              <a:t>OCLCEMacro</a:t>
            </a:r>
            <a:r>
              <a:rPr lang="en-US" dirty="0"/>
              <a:t> – buffer input when merging to account for </a:t>
            </a:r>
            <a:r>
              <a:rPr lang="en-US" dirty="0" err="1"/>
              <a:t>Connexion</a:t>
            </a:r>
            <a:r>
              <a:rPr lang="en-US" dirty="0"/>
              <a:t> processing time</a:t>
            </a:r>
            <a:endParaRPr lang="en-US" dirty="0">
              <a:cs typeface="Calibri" panose="020F0502020204030204"/>
            </a:endParaRPr>
          </a:p>
          <a:p>
            <a:r>
              <a:rPr lang="en-US" dirty="0">
                <a:cs typeface="Calibri" panose="020F0502020204030204"/>
              </a:rPr>
              <a:t>Script enhancements (just started)</a:t>
            </a:r>
          </a:p>
          <a:p>
            <a:pPr marL="171450" indent="-171450">
              <a:buFont typeface="Arial"/>
              <a:buChar char="•"/>
            </a:pPr>
            <a:r>
              <a:rPr lang="en-US" dirty="0">
                <a:cs typeface="Calibri" panose="020F0502020204030204"/>
              </a:rPr>
              <a:t>Multiple OCNs - </a:t>
            </a:r>
            <a:r>
              <a:rPr lang="en-US" dirty="0"/>
              <a:t>tweak the regular expression that looks for $w to account for multiple OCLC-based $w in the same field</a:t>
            </a:r>
            <a:endParaRPr lang="en-US" dirty="0">
              <a:cs typeface="Calibri" panose="020F0502020204030204"/>
            </a:endParaRPr>
          </a:p>
          <a:p>
            <a:pPr marL="171450" indent="-171450">
              <a:buFont typeface="Arial"/>
              <a:buChar char="•"/>
            </a:pPr>
            <a:r>
              <a:rPr lang="en-US" dirty="0">
                <a:cs typeface="Calibri" panose="020F0502020204030204"/>
              </a:rPr>
              <a:t>Incorrectly formatted $w – </a:t>
            </a:r>
            <a:r>
              <a:rPr lang="en-US" dirty="0"/>
              <a:t>If determined these are legitimate OCLC OCNs, the regular expression could be tweaked, or an additional regular expression pattern could be included, to allow these to be treated the same as OCNs with the proper $w prefix</a:t>
            </a:r>
            <a:endParaRPr lang="en-US" dirty="0">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19</a:t>
            </a:fld>
            <a:endParaRPr lang="en-US"/>
          </a:p>
        </p:txBody>
      </p:sp>
    </p:spTree>
    <p:extLst>
      <p:ext uri="{BB962C8B-B14F-4D97-AF65-F5344CB8AC3E}">
        <p14:creationId xmlns:p14="http://schemas.microsoft.com/office/powerpoint/2010/main" val="2567902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name is Hayley Moreno and along with Charlene Morrison we are database specialists for the </a:t>
            </a:r>
            <a:r>
              <a:rPr lang="en-US" err="1"/>
              <a:t>WorldCat</a:t>
            </a:r>
            <a:r>
              <a:rPr lang="en-US"/>
              <a:t> Metadata Quality team at OCLC. Our job responsibilities focus on quality management for the behemoth that is the </a:t>
            </a:r>
            <a:r>
              <a:rPr lang="en-US" err="1"/>
              <a:t>WorldCat</a:t>
            </a:r>
            <a:r>
              <a:rPr lang="en-US"/>
              <a:t> database :)</a:t>
            </a:r>
          </a:p>
          <a:p>
            <a:endParaRPr lang="en-US">
              <a:cs typeface="Calibri" panose="020F0502020204030204"/>
            </a:endParaRPr>
          </a:p>
          <a:p>
            <a:r>
              <a:rPr lang="en-US"/>
              <a:t>Our presentation will focus on a project we have undertaken for the past couple of months that targets one of the biggest quality issues we face with </a:t>
            </a:r>
            <a:r>
              <a:rPr lang="en-US" err="1"/>
              <a:t>WorldCat</a:t>
            </a:r>
            <a:r>
              <a:rPr lang="en-US"/>
              <a:t>-duplicate bibliographic records.</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2</a:t>
            </a:fld>
            <a:endParaRPr lang="en-US"/>
          </a:p>
        </p:txBody>
      </p:sp>
    </p:spTree>
    <p:extLst>
      <p:ext uri="{BB962C8B-B14F-4D97-AF65-F5344CB8AC3E}">
        <p14:creationId xmlns:p14="http://schemas.microsoft.com/office/powerpoint/2010/main" val="1111488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though this project may seem very unique due to the nature of the problem we truly believe libraries and other organizations that harvest and deal with data outside of their local database could encounter similar issues, especially when we start to think about the promises of linked data where everything will be connected.</a:t>
            </a:r>
          </a:p>
          <a:p>
            <a:endParaRPr lang="en-US">
              <a:cs typeface="Calibri"/>
            </a:endParaRPr>
          </a:p>
          <a:p>
            <a:r>
              <a:rPr lang="en-US">
                <a:cs typeface="Calibri"/>
              </a:rPr>
              <a:t>Duplication can really hinder discovery for anyone using a database and cause a lot of confusion regarding what record should really be used. </a:t>
            </a:r>
            <a:r>
              <a:rPr lang="en-US"/>
              <a:t>We can improve discovery by deduplicating records, as then users no longer have to decide what record is best to choose or going through a long results list to see what each record has to offer.</a:t>
            </a:r>
            <a:endParaRPr lang="en-US">
              <a:cs typeface="Calibri"/>
            </a:endParaRPr>
          </a:p>
          <a:p>
            <a:endParaRPr lang="en-US">
              <a:cs typeface="Calibri"/>
            </a:endParaRPr>
          </a:p>
          <a:p>
            <a:r>
              <a:rPr lang="en-US"/>
              <a:t>For </a:t>
            </a:r>
            <a:r>
              <a:rPr lang="en-US" err="1"/>
              <a:t>WorldCat</a:t>
            </a:r>
            <a:r>
              <a:rPr lang="en-US"/>
              <a:t> users, such as catalogers, duplication can add a lot of time to your workflows. This project showcases our continued dedication and efforts towards alleviating duplication. We hope catalogers are encouraged by the work being done in OCLC to help improve the database you use for finding and exporting records to your systems.</a:t>
            </a:r>
            <a:endParaRPr lang="en-US">
              <a:cs typeface="Calibri"/>
            </a:endParaRPr>
          </a:p>
          <a:p>
            <a:endParaRPr lang="en-US">
              <a:cs typeface="Calibri"/>
            </a:endParaRPr>
          </a:p>
          <a:p>
            <a:r>
              <a:rPr lang="en-US"/>
              <a:t>Finally, as mentioned in the beginning of the presentation libraries and other organizations that deal with metadata coming from different sources may encounter duplication issues. Think about how your local database is receiving data from vendors, institutional repositories, or other systems used by different departments like special collections that may be using a separate database which interoperates with your catalog. There could be an opportunity for possible duplication to occur. Also, remember that we need to account for human error. There are people behind the catalog that are entering and sending data to your library's database. There can be times when a duplication occurs (e.g. not doing a thorough enough search in your local catalog to realize that the record already exist and then exporting to another bibliographic record to the system).</a:t>
            </a:r>
            <a:endParaRPr lang="en-US">
              <a:cs typeface="Calibri"/>
            </a:endParaRPr>
          </a:p>
          <a:p>
            <a:endParaRPr lang="en-US">
              <a:cs typeface="Calibri"/>
            </a:endParaRPr>
          </a:p>
          <a:p>
            <a:r>
              <a:rPr lang="en-US"/>
              <a:t>We hope this project can help in making you think about how to look into metadata elements that can identify duplication. Also, some of the tools used such as the Perl script or </a:t>
            </a:r>
            <a:r>
              <a:rPr lang="en-US" err="1"/>
              <a:t>Connexion</a:t>
            </a:r>
            <a:r>
              <a:rPr lang="en-US"/>
              <a:t> macros may be customized to work for your systems. Allowing you to also automate the removal of duplication.</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20</a:t>
            </a:fld>
            <a:endParaRPr lang="en-US"/>
          </a:p>
        </p:txBody>
      </p:sp>
    </p:spTree>
    <p:extLst>
      <p:ext uri="{BB962C8B-B14F-4D97-AF65-F5344CB8AC3E}">
        <p14:creationId xmlns:p14="http://schemas.microsoft.com/office/powerpoint/2010/main" val="126030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With that we conclude our presentation. Thank you for listening and we can now take any question or comments about the project.</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21</a:t>
            </a:fld>
            <a:endParaRPr lang="en-US"/>
          </a:p>
        </p:txBody>
      </p:sp>
    </p:spTree>
    <p:extLst>
      <p:ext uri="{BB962C8B-B14F-4D97-AF65-F5344CB8AC3E}">
        <p14:creationId xmlns:p14="http://schemas.microsoft.com/office/powerpoint/2010/main" val="1433447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in the room who aren't familiar with cataloging in </a:t>
            </a:r>
            <a:r>
              <a:rPr lang="en-US" err="1"/>
              <a:t>WorldCat</a:t>
            </a:r>
            <a:r>
              <a:rPr lang="en-US"/>
              <a:t> you may not be aware of the duplication issues faced by your colleagues in institutions that do this type of work. Ask any cataloger friend and they can tell you all about the frustration they face with duplication in the database. Believe us, we feel your pain! As staff that work with duplicates almost every day we are well aware of the issues faced by member libraries who have to deal with duplicates as they catalog.</a:t>
            </a:r>
          </a:p>
          <a:p>
            <a:endParaRPr lang="en-US">
              <a:cs typeface="Calibri"/>
            </a:endParaRPr>
          </a:p>
          <a:p>
            <a:r>
              <a:rPr lang="en-US"/>
              <a:t>There are several reasons why duplication occurs in </a:t>
            </a:r>
            <a:r>
              <a:rPr lang="en-US" err="1"/>
              <a:t>WorldCat</a:t>
            </a:r>
            <a:r>
              <a:rPr lang="en-US"/>
              <a:t>. As a data hub where metadata is coming from all types of systems and institutions such as vendors and libraries, there is bound to be duplication due to the metadata being sent to the database-being possibly incomplete, inaccurate, or following different practices in bibliographic description. Bibliographic records can have numerous errors such as a simple typo or different interpretation of the publisher statement.</a:t>
            </a:r>
            <a:endParaRPr lang="en-US">
              <a:cs typeface="Calibri"/>
            </a:endParaRPr>
          </a:p>
          <a:p>
            <a:endParaRPr lang="en-US">
              <a:cs typeface="Calibri"/>
            </a:endParaRPr>
          </a:p>
          <a:p>
            <a:r>
              <a:rPr lang="en-US">
                <a:cs typeface="Calibri"/>
              </a:rPr>
              <a:t>When information varying between records that represent the same resource, internal OCLC programs like the detection and duplication resolution (DDR) software built to alleviate the duplication problems in </a:t>
            </a:r>
            <a:r>
              <a:rPr lang="en-US" err="1">
                <a:cs typeface="Calibri"/>
              </a:rPr>
              <a:t>WorldCat</a:t>
            </a:r>
            <a:r>
              <a:rPr lang="en-US">
                <a:cs typeface="Calibri"/>
              </a:rPr>
              <a:t> is not able to </a:t>
            </a:r>
            <a:r>
              <a:rPr lang="en-US"/>
              <a:t>algorithmically</a:t>
            </a:r>
            <a:r>
              <a:rPr lang="en-US">
                <a:cs typeface="Calibri"/>
              </a:rPr>
              <a:t> merge duplicates that may seem obvious to the human eye. Libraries may experience similar challenges as they too can receive information from various sources.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3</a:t>
            </a:fld>
            <a:endParaRPr lang="en-US"/>
          </a:p>
        </p:txBody>
      </p:sp>
    </p:spTree>
    <p:extLst>
      <p:ext uri="{BB962C8B-B14F-4D97-AF65-F5344CB8AC3E}">
        <p14:creationId xmlns:p14="http://schemas.microsoft.com/office/powerpoint/2010/main" val="1515689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 duplication being an issue in </a:t>
            </a:r>
            <a:r>
              <a:rPr lang="en-US" err="1">
                <a:cs typeface="Calibri"/>
              </a:rPr>
              <a:t>WorldCat</a:t>
            </a:r>
            <a:r>
              <a:rPr lang="en-US">
                <a:cs typeface="Calibri"/>
              </a:rPr>
              <a:t> we get opportunities to hear the concerns of the public during events where we engage with other professionals. </a:t>
            </a:r>
            <a:r>
              <a:rPr lang="en-US"/>
              <a:t>During one of our monthly webinars where library personnel attended to learn about a topic related to </a:t>
            </a:r>
            <a:r>
              <a:rPr lang="en-US" err="1"/>
              <a:t>WorldCat</a:t>
            </a:r>
            <a:r>
              <a:rPr lang="en-US"/>
              <a:t> Metadata Quality and asked our department questions</a:t>
            </a:r>
            <a:r>
              <a:rPr lang="en-US">
                <a:cs typeface="Calibri"/>
              </a:rPr>
              <a:t>. For those not familiar with the 776 MARC tag, it is used to input a citation of another record that represents a different available form of the resource in the bibliographic record. An example of this can be seen in a lot of electronic resources where a 776 field may be present for the print version of the resource. </a:t>
            </a:r>
            <a:endParaRPr lang="en-US"/>
          </a:p>
          <a:p>
            <a:endParaRPr lang="en-US">
              <a:cs typeface="Calibri"/>
            </a:endParaRPr>
          </a:p>
          <a:p>
            <a:r>
              <a:rPr lang="en-US">
                <a:cs typeface="Calibri"/>
              </a:rPr>
              <a:t>A few months later during the ALA Midwinter Meeting in Seattle it was brought to our attention during a Q/A exchange the problems users were having with print ISSNs being in electronic serials records. These print ISSN are coded incorrectly in subfield a of the MARC tag 022, when they should be in subfield y as invalid. </a:t>
            </a:r>
          </a:p>
          <a:p>
            <a:endParaRPr lang="en-US">
              <a:cs typeface="Calibri"/>
            </a:endParaRPr>
          </a:p>
          <a:p>
            <a:r>
              <a:rPr lang="en-US">
                <a:cs typeface="Calibri"/>
              </a:rPr>
              <a:t>After hearing both issues, we knew who the culprit of some of the cataloger's woes were and began thinking on how we can alleviate these problematic records. </a:t>
            </a:r>
            <a:endParaRPr lang="en-US"/>
          </a:p>
        </p:txBody>
      </p:sp>
      <p:sp>
        <p:nvSpPr>
          <p:cNvPr id="4" name="Slide Number Placeholder 3"/>
          <p:cNvSpPr>
            <a:spLocks noGrp="1"/>
          </p:cNvSpPr>
          <p:nvPr>
            <p:ph type="sldNum" sz="quarter" idx="5"/>
          </p:nvPr>
        </p:nvSpPr>
        <p:spPr/>
        <p:txBody>
          <a:bodyPr/>
          <a:lstStyle/>
          <a:p>
            <a:fld id="{61981B7B-854B-406D-AA2B-703316171A62}" type="slidenum">
              <a:rPr lang="en-US" smtClean="0"/>
              <a:t>4</a:t>
            </a:fld>
            <a:endParaRPr lang="en-US"/>
          </a:p>
        </p:txBody>
      </p:sp>
    </p:spTree>
    <p:extLst>
      <p:ext uri="{BB962C8B-B14F-4D97-AF65-F5344CB8AC3E}">
        <p14:creationId xmlns:p14="http://schemas.microsoft.com/office/powerpoint/2010/main" val="3695561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Seattle we took the feedback from librarians and began formulating parameters to help alleviate some of the duplicate issues with serials and at the same time would also correct the problematic print ISSN in online serials. We knew the records that needed to be targeted would be OCLCE as they have the issue of the ISSN and tend to have several duplicates in the database. For those not familiar with OCLCE records, they are generated through an </a:t>
            </a:r>
            <a:r>
              <a:rPr lang="en-US"/>
              <a:t>automated process where a bibliographic record for an electronic resource is generated from a print resource</a:t>
            </a:r>
            <a:r>
              <a:rPr lang="en-US">
                <a:cs typeface="Calibri"/>
              </a:rPr>
              <a:t>. </a:t>
            </a:r>
            <a:endParaRPr lang="en-US"/>
          </a:p>
          <a:p>
            <a:endParaRPr lang="en-US">
              <a:cs typeface="Calibri"/>
            </a:endParaRPr>
          </a:p>
          <a:p>
            <a:r>
              <a:rPr lang="en-US"/>
              <a:t>We also needed to make sure that we approached the project with the intention of doing the most good with the least amount of harm since we would be creating automation tools to try and have these records merged. It's important that as you look into creating tools to help you automate a process that they are built with the intention of causing the least amount of damage since the goal is to have as little as possible human intervention. For this project we determined that the script and macro could process the duplicates using specific restrictions. </a:t>
            </a:r>
            <a:endParaRPr lang="en-US">
              <a:cs typeface="Calibri"/>
            </a:endParaRPr>
          </a:p>
          <a:p>
            <a:endParaRPr lang="en-US">
              <a:cs typeface="Calibri"/>
            </a:endParaRPr>
          </a:p>
          <a:p>
            <a:r>
              <a:rPr lang="en-US">
                <a:cs typeface="Calibri"/>
              </a:rPr>
              <a:t>We also quickly realized that OCLCE records could be cataloged following CONSER standards. CONSER would be out of scope for the project as we could not allow the tools to manipulate those records as they adhere to higher standards of bibliographic description and couldn't control how the macro would merge them. </a:t>
            </a:r>
            <a:endParaRPr lang="en-US"/>
          </a:p>
        </p:txBody>
      </p:sp>
      <p:sp>
        <p:nvSpPr>
          <p:cNvPr id="4" name="Slide Number Placeholder 3"/>
          <p:cNvSpPr>
            <a:spLocks noGrp="1"/>
          </p:cNvSpPr>
          <p:nvPr>
            <p:ph type="sldNum" sz="quarter" idx="5"/>
          </p:nvPr>
        </p:nvSpPr>
        <p:spPr/>
        <p:txBody>
          <a:bodyPr/>
          <a:lstStyle/>
          <a:p>
            <a:fld id="{61981B7B-854B-406D-AA2B-703316171A62}" type="slidenum">
              <a:rPr lang="en-US" smtClean="0"/>
              <a:t>5</a:t>
            </a:fld>
            <a:endParaRPr lang="en-US"/>
          </a:p>
        </p:txBody>
      </p:sp>
    </p:spTree>
    <p:extLst>
      <p:ext uri="{BB962C8B-B14F-4D97-AF65-F5344CB8AC3E}">
        <p14:creationId xmlns:p14="http://schemas.microsoft.com/office/powerpoint/2010/main" val="218499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parameters set for the records that would be worked on, it was time to assemble a team of experts that would be able to help us create the tools to automate the process as well as had an extensive cataloging knowledge of the records that were at play (we were the cataloging A-team).</a:t>
            </a:r>
            <a:r>
              <a:rPr lang="en-US">
                <a:cs typeface="Calibri"/>
              </a:rPr>
              <a:t> We recruited members of the Metadata Quality department that had serial and electronic resource cataloging experience since the records would represent the online version of the serial publications. We also included staff on the project that could write scripts and macros to do the sorting, merging, and correction of the print ISSNs in the OCLCE records.</a:t>
            </a:r>
            <a:endParaRPr lang="en-US"/>
          </a:p>
          <a:p>
            <a:endParaRPr lang="en-US">
              <a:cs typeface="Calibri"/>
            </a:endParaRPr>
          </a:p>
          <a:p>
            <a:r>
              <a:rPr lang="en-US">
                <a:cs typeface="Calibri"/>
              </a:rPr>
              <a:t>Project meetings included everyone involved to discuss new developments and issues encountered as we merged. Our initial meetings consisted of data analysis for the OCLCE sets records to confirm that there were no issues of merging these records through automation. </a:t>
            </a:r>
            <a:r>
              <a:rPr lang="en-US"/>
              <a:t>Later meetings consisted of issues we encountered when merging OCLCE records which required some of the scripts and macros used in the project to be modified to accommodate issues.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6</a:t>
            </a:fld>
            <a:endParaRPr lang="en-US"/>
          </a:p>
        </p:txBody>
      </p:sp>
    </p:spTree>
    <p:extLst>
      <p:ext uri="{BB962C8B-B14F-4D97-AF65-F5344CB8AC3E}">
        <p14:creationId xmlns:p14="http://schemas.microsoft.com/office/powerpoint/2010/main" val="3068385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I'll now pass it on to Charlene to provide an overview of the tools built around this project...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7</a:t>
            </a:fld>
            <a:endParaRPr lang="en-US"/>
          </a:p>
        </p:txBody>
      </p:sp>
    </p:spTree>
    <p:extLst>
      <p:ext uri="{BB962C8B-B14F-4D97-AF65-F5344CB8AC3E}">
        <p14:creationId xmlns:p14="http://schemas.microsoft.com/office/powerpoint/2010/main" val="301159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our workflow. This</a:t>
            </a:r>
            <a:r>
              <a:rPr lang="en-US" kern="1200">
                <a:effectLst/>
              </a:rPr>
              <a:t> is a high level view of the workflow that we used.</a:t>
            </a:r>
            <a:r>
              <a:rPr lang="en-US"/>
              <a:t> The results from the database scan were run through the Perl script. Those results were split into manageable files for staff to process. The sets were then run through the merging macro in </a:t>
            </a:r>
            <a:r>
              <a:rPr lang="en-US" err="1"/>
              <a:t>Connexion</a:t>
            </a:r>
            <a:r>
              <a:rPr lang="en-US"/>
              <a:t> and then the retained records were run through the editing macro in </a:t>
            </a:r>
            <a:r>
              <a:rPr lang="en-US" err="1"/>
              <a:t>Connexion</a:t>
            </a:r>
            <a:r>
              <a:rPr lang="en-US"/>
              <a:t>. Then we repeated the process.</a:t>
            </a:r>
          </a:p>
          <a:p>
            <a:endParaRPr lang="en-US"/>
          </a:p>
          <a:p>
            <a:r>
              <a:rPr lang="en-US"/>
              <a:t> </a:t>
            </a:r>
            <a:endParaRPr lang="en-US">
              <a:cs typeface="Calibri"/>
            </a:endParaRPr>
          </a:p>
          <a:p>
            <a:endParaRPr lang="en-US">
              <a:cs typeface="Calibri"/>
            </a:endParaRPr>
          </a:p>
          <a:p>
            <a:endParaRPr lang="en-US"/>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8</a:t>
            </a:fld>
            <a:endParaRPr lang="en-US"/>
          </a:p>
        </p:txBody>
      </p:sp>
    </p:spTree>
    <p:extLst>
      <p:ext uri="{BB962C8B-B14F-4D97-AF65-F5344CB8AC3E}">
        <p14:creationId xmlns:p14="http://schemas.microsoft.com/office/powerpoint/2010/main" val="3409574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 by </a:t>
            </a:r>
            <a:r>
              <a:rPr lang="en-US">
                <a:hlinkClick r:id="rId3"/>
              </a:rPr>
              <a:t>Markus Spiske</a:t>
            </a:r>
            <a:r>
              <a:rPr lang="en-US"/>
              <a:t> on </a:t>
            </a:r>
            <a:r>
              <a:rPr lang="en-US">
                <a:hlinkClick r:id="rId4"/>
              </a:rPr>
              <a:t>Unsplash</a:t>
            </a:r>
            <a:endParaRPr lang="en-US"/>
          </a:p>
          <a:p>
            <a:pPr>
              <a:defRPr/>
            </a:pPr>
            <a:endParaRPr lang="en-US"/>
          </a:p>
          <a:p>
            <a:pPr>
              <a:defRPr/>
            </a:pPr>
            <a:r>
              <a:rPr lang="en-US">
                <a:cs typeface="Calibri"/>
              </a:rPr>
              <a:t>We used two scans to retrieve the desired records. The first pulled the records that were serials, with encoding level K, and were input through the OCLCE project. The second scan took those OCLC numbers or OCNs and matched them up with their 776 fields.  </a:t>
            </a:r>
          </a:p>
          <a:p>
            <a:pPr>
              <a:defRPr/>
            </a:pPr>
            <a:endParaRPr lang="en-US">
              <a:cs typeface="Calibri"/>
            </a:endParaRPr>
          </a:p>
          <a:p>
            <a:pPr>
              <a:defRPr/>
            </a:pPr>
            <a:r>
              <a:rPr lang="en-US" b="1" u="sng">
                <a:cs typeface="Calibri"/>
              </a:rPr>
              <a:t>Other notes:</a:t>
            </a:r>
            <a:endParaRPr lang="en-US" b="1" u="sng"/>
          </a:p>
          <a:p>
            <a:pPr>
              <a:defRPr/>
            </a:pPr>
            <a:r>
              <a:rPr lang="en-US"/>
              <a:t>Broken into 2 scans because of the amount of data being pulled with the particular internal tool we were using. </a:t>
            </a:r>
            <a:endParaRPr lang="en-US">
              <a:cs typeface="Calibri" panose="020F0502020204030204"/>
            </a:endParaRPr>
          </a:p>
          <a:p>
            <a:pP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61981B7B-854B-406D-AA2B-703316171A62}" type="slidenum">
              <a:rPr lang="en-US" smtClean="0"/>
              <a:t>9</a:t>
            </a:fld>
            <a:endParaRPr lang="en-US"/>
          </a:p>
        </p:txBody>
      </p:sp>
    </p:spTree>
    <p:extLst>
      <p:ext uri="{BB962C8B-B14F-4D97-AF65-F5344CB8AC3E}">
        <p14:creationId xmlns:p14="http://schemas.microsoft.com/office/powerpoint/2010/main" val="4232817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tiff"/><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10.tiff"/><Relationship Id="rId5" Type="http://schemas.openxmlformats.org/officeDocument/2006/relationships/image" Target="../media/image13.tiff"/><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0E87235-7673-FF40-A4EF-CABE92A723D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125" t="7055" r="6657" b="17694"/>
          <a:stretch/>
        </p:blipFill>
        <p:spPr>
          <a:xfrm>
            <a:off x="2675962" y="-8314"/>
            <a:ext cx="6468037" cy="1069601"/>
          </a:xfrm>
          <a:prstGeom prst="rect">
            <a:avLst/>
          </a:prstGeom>
        </p:spPr>
      </p:pic>
      <p:sp>
        <p:nvSpPr>
          <p:cNvPr id="16" name="Rectangle 15"/>
          <p:cNvSpPr/>
          <p:nvPr userDrawn="1"/>
        </p:nvSpPr>
        <p:spPr>
          <a:xfrm>
            <a:off x="-9493" y="-8314"/>
            <a:ext cx="2685458" cy="10683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7" name="Rectangle 16"/>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8" name="Rectangle 17"/>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2" name="Rectangle 21"/>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27" name="Picture 5"/>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29"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34" name="Rectangle 33"/>
          <p:cNvSpPr/>
          <p:nvPr userDrawn="1"/>
        </p:nvSpPr>
        <p:spPr>
          <a:xfrm>
            <a:off x="2675965" y="0"/>
            <a:ext cx="418704" cy="1060065"/>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TextBox 2"/>
          <p:cNvSpPr txBox="1"/>
          <p:nvPr userDrawn="1"/>
        </p:nvSpPr>
        <p:spPr>
          <a:xfrm>
            <a:off x="-9493" y="1329876"/>
            <a:ext cx="2685458" cy="569387"/>
          </a:xfrm>
          <a:prstGeom prst="rect">
            <a:avLst/>
          </a:prstGeom>
          <a:solidFill>
            <a:srgbClr val="226092"/>
          </a:solidFill>
        </p:spPr>
        <p:txBody>
          <a:bodyPr wrap="none" rtlCol="0" anchor="ctr">
            <a:noAutofit/>
          </a:bodyPr>
          <a:lstStyle/>
          <a:p>
            <a:pPr algn="ctr"/>
            <a:r>
              <a:rPr lang="en-US">
                <a:solidFill>
                  <a:schemeClr val="bg1"/>
                </a:solidFill>
              </a:rPr>
              <a:t>June 22, 2019</a:t>
            </a:r>
          </a:p>
        </p:txBody>
      </p:sp>
      <p:sp>
        <p:nvSpPr>
          <p:cNvPr id="21" name="TextBox 20">
            <a:extLst>
              <a:ext uri="{FF2B5EF4-FFF2-40B4-BE49-F238E27FC236}">
                <a16:creationId xmlns:a16="http://schemas.microsoft.com/office/drawing/2014/main" id="{FAD61F4C-FFD2-E34A-B7A8-D18156BD8945}"/>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a:solidFill>
                  <a:schemeClr val="bg1"/>
                </a:solidFill>
                <a:latin typeface="Arial" charset="0"/>
                <a:ea typeface="Arial" charset="0"/>
                <a:cs typeface="Arial" charset="0"/>
              </a:rPr>
              <a:t>#alaac19</a:t>
            </a:r>
          </a:p>
        </p:txBody>
      </p:sp>
      <p:pic>
        <p:nvPicPr>
          <p:cNvPr id="4" name="Picture 3">
            <a:extLst>
              <a:ext uri="{FF2B5EF4-FFF2-40B4-BE49-F238E27FC236}">
                <a16:creationId xmlns:a16="http://schemas.microsoft.com/office/drawing/2014/main" id="{02F37FE3-D4CA-3744-8C3A-5DED2B341696}"/>
              </a:ext>
            </a:extLst>
          </p:cNvPr>
          <p:cNvPicPr>
            <a:picLocks noChangeAspect="1"/>
          </p:cNvPicPr>
          <p:nvPr userDrawn="1"/>
        </p:nvPicPr>
        <p:blipFill rotWithShape="1">
          <a:blip r:embed="rId5"/>
          <a:srcRect l="1" r="1313"/>
          <a:stretch/>
        </p:blipFill>
        <p:spPr>
          <a:xfrm>
            <a:off x="567439" y="207041"/>
            <a:ext cx="1531592" cy="583226"/>
          </a:xfrm>
          <a:prstGeom prst="rect">
            <a:avLst/>
          </a:prstGeom>
        </p:spPr>
      </p:pic>
    </p:spTree>
    <p:extLst>
      <p:ext uri="{BB962C8B-B14F-4D97-AF65-F5344CB8AC3E}">
        <p14:creationId xmlns:p14="http://schemas.microsoft.com/office/powerpoint/2010/main" val="83607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98641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145811"/>
          </a:xfrm>
          <a:prstGeom prst="rect">
            <a:avLst/>
          </a:prstGeom>
          <a:solidFill>
            <a:schemeClr val="accent1"/>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chemeClr val="accent1"/>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BAB32E3-35EF-3248-B485-9A9B853D7BF6}"/>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252619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
        <p:nvSpPr>
          <p:cNvPr id="13" name="Rectangle 12"/>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4" name="Rectangle 13"/>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5" name="Rectangle 14"/>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280BC75-1D4D-5147-B843-75A9725BC127}"/>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122672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Rectangle 10"/>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Rectangle 12"/>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34C33CF-8F79-004D-87D4-A1ED1D8D0E3A}"/>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48856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0" name="Rectangle 9"/>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3176F2-D48F-6F46-A1C9-AC3EB379B7E4}"/>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139596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4030"/>
            <a:ext cx="687170" cy="228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78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4560361" y="1024399"/>
            <a:ext cx="0" cy="3422114"/>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4745783" y="1032943"/>
            <a:ext cx="4030978"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userDrawn="1">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5" name="Text Placeholder 16"/>
          <p:cNvSpPr>
            <a:spLocks noGrp="1"/>
          </p:cNvSpPr>
          <p:nvPr>
            <p:ph type="body" sz="quarter" idx="16"/>
          </p:nvPr>
        </p:nvSpPr>
        <p:spPr>
          <a:xfrm>
            <a:off x="340787" y="1032943"/>
            <a:ext cx="4030979"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A6EE7052-0D40-ED4B-80D7-B60EDABE5A3F}"/>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393752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61"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62" name="Rectangle 6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3" name="Rectangle 6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4" name="Rectangle 6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5"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Picture Placeholder 3"/>
          <p:cNvSpPr>
            <a:spLocks noGrp="1"/>
          </p:cNvSpPr>
          <p:nvPr>
            <p:ph type="pic" sz="quarter" idx="10"/>
          </p:nvPr>
        </p:nvSpPr>
        <p:spPr>
          <a:xfrm>
            <a:off x="347335" y="1160694"/>
            <a:ext cx="2745943" cy="217943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
        <p:nvSpPr>
          <p:cNvPr id="26" name="Picture Placeholder 3"/>
          <p:cNvSpPr>
            <a:spLocks noGrp="1"/>
          </p:cNvSpPr>
          <p:nvPr>
            <p:ph type="pic" sz="quarter" idx="11"/>
          </p:nvPr>
        </p:nvSpPr>
        <p:spPr>
          <a:xfrm>
            <a:off x="3199029" y="1160693"/>
            <a:ext cx="2745943" cy="2179439"/>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7" name="Picture Placeholder 3"/>
          <p:cNvSpPr>
            <a:spLocks noGrp="1"/>
          </p:cNvSpPr>
          <p:nvPr>
            <p:ph type="pic" sz="quarter" idx="12"/>
          </p:nvPr>
        </p:nvSpPr>
        <p:spPr>
          <a:xfrm>
            <a:off x="6050723" y="1160691"/>
            <a:ext cx="2745943" cy="2179439"/>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Text Placeholder 9"/>
          <p:cNvSpPr>
            <a:spLocks noGrp="1"/>
          </p:cNvSpPr>
          <p:nvPr>
            <p:ph type="body" sz="quarter" idx="14"/>
          </p:nvPr>
        </p:nvSpPr>
        <p:spPr>
          <a:xfrm>
            <a:off x="342740" y="3412069"/>
            <a:ext cx="2750757" cy="958851"/>
          </a:xfrm>
          <a:prstGeom prst="rect">
            <a:avLst/>
          </a:prstGeom>
        </p:spPr>
        <p:txBody>
          <a:bodyPr>
            <a:noAutofit/>
          </a:bodyPr>
          <a:lstStyle>
            <a:lvl1pPr marL="0" indent="0">
              <a:buNone/>
              <a:defRPr sz="1200"/>
            </a:lvl1pPr>
            <a:lvl2pPr marL="152396" indent="-152396">
              <a:buFont typeface="Arial" panose="020B0604020202020204" pitchFamily="34" charset="0"/>
              <a:buChar char="•"/>
              <a:defRPr sz="1200"/>
            </a:lvl2pPr>
            <a:lvl3pPr marL="304792" indent="-152396">
              <a:defRPr sz="1200"/>
            </a:lvl3pPr>
            <a:lvl4pPr marL="533387" indent="-228594">
              <a:defRPr sz="1200"/>
            </a:lvl4pPr>
            <a:lvl5pPr marL="761981" indent="-228594">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p:cNvSpPr>
            <a:spLocks noGrp="1"/>
          </p:cNvSpPr>
          <p:nvPr>
            <p:ph type="body" sz="quarter" idx="15"/>
          </p:nvPr>
        </p:nvSpPr>
        <p:spPr>
          <a:xfrm>
            <a:off x="3198810" y="3412069"/>
            <a:ext cx="2750757" cy="958851"/>
          </a:xfrm>
          <a:prstGeom prst="rect">
            <a:avLst/>
          </a:prstGeom>
        </p:spPr>
        <p:txBody>
          <a:bodyPr>
            <a:noAutofit/>
          </a:bodyPr>
          <a:lstStyle>
            <a:lvl1pPr marL="0" indent="0">
              <a:buNone/>
              <a:defRPr sz="1200"/>
            </a:lvl1pPr>
            <a:lvl2pPr marL="152396" indent="-152396">
              <a:buClr>
                <a:schemeClr val="accent4"/>
              </a:buClr>
              <a:buFont typeface="Arial" panose="020B0604020202020204" pitchFamily="34" charset="0"/>
              <a:buChar char="•"/>
              <a:defRPr sz="1200"/>
            </a:lvl2pPr>
            <a:lvl3pPr marL="304792" indent="-152396">
              <a:buClr>
                <a:schemeClr val="accent4"/>
              </a:buClr>
              <a:defRPr sz="1200"/>
            </a:lvl3pPr>
            <a:lvl4pPr marL="533387" indent="-228594">
              <a:buClr>
                <a:schemeClr val="accent4"/>
              </a:buClr>
              <a:defRPr sz="1200"/>
            </a:lvl4pPr>
            <a:lvl5pPr marL="761981" indent="-228594">
              <a:buClr>
                <a:schemeClr val="accent4"/>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p:cNvSpPr>
            <a:spLocks noGrp="1"/>
          </p:cNvSpPr>
          <p:nvPr>
            <p:ph type="body" sz="quarter" idx="16"/>
          </p:nvPr>
        </p:nvSpPr>
        <p:spPr>
          <a:xfrm>
            <a:off x="6050504" y="3412069"/>
            <a:ext cx="2750757" cy="958851"/>
          </a:xfrm>
          <a:prstGeom prst="rect">
            <a:avLst/>
          </a:prstGeom>
        </p:spPr>
        <p:txBody>
          <a:bodyPr>
            <a:noAutofit/>
          </a:bodyPr>
          <a:lstStyle>
            <a:lvl1pPr marL="0" indent="0">
              <a:buNone/>
              <a:defRPr sz="1200"/>
            </a:lvl1pPr>
            <a:lvl2pPr marL="152396" indent="-152396">
              <a:buClr>
                <a:schemeClr val="accent2"/>
              </a:buClr>
              <a:buFont typeface="Arial" panose="020B0604020202020204" pitchFamily="34" charset="0"/>
              <a:buChar char="•"/>
              <a:defRPr sz="1200"/>
            </a:lvl2pPr>
            <a:lvl3pPr marL="304792" indent="-152396">
              <a:buClr>
                <a:schemeClr val="accent2"/>
              </a:buClr>
              <a:defRPr sz="1200"/>
            </a:lvl3pPr>
            <a:lvl4pPr marL="533387" indent="-228594">
              <a:buClr>
                <a:schemeClr val="accent2"/>
              </a:buClr>
              <a:defRPr sz="1200"/>
            </a:lvl4pPr>
            <a:lvl5pPr marL="761981" indent="-228594">
              <a:buClr>
                <a:schemeClr val="accent2"/>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8627952F-50C1-C94B-8429-8C87DD0B47A6}"/>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66022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6220163" y="2531694"/>
            <a:ext cx="2923837" cy="1929341"/>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a:p>
        </p:txBody>
      </p:sp>
      <p:sp>
        <p:nvSpPr>
          <p:cNvPr id="47" name="Picture Placeholder 3"/>
          <p:cNvSpPr>
            <a:spLocks noGrp="1"/>
          </p:cNvSpPr>
          <p:nvPr>
            <p:ph type="pic" sz="quarter" idx="16"/>
          </p:nvPr>
        </p:nvSpPr>
        <p:spPr>
          <a:xfrm>
            <a:off x="3748315" y="3518915"/>
            <a:ext cx="2472574" cy="162458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a:p>
        </p:txBody>
      </p:sp>
      <p:sp>
        <p:nvSpPr>
          <p:cNvPr id="46" name="Picture Placeholder 3"/>
          <p:cNvSpPr>
            <a:spLocks noGrp="1"/>
          </p:cNvSpPr>
          <p:nvPr>
            <p:ph type="pic" sz="quarter" idx="15"/>
          </p:nvPr>
        </p:nvSpPr>
        <p:spPr>
          <a:xfrm>
            <a:off x="3152231" y="1767823"/>
            <a:ext cx="3068658" cy="1725408"/>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a:p>
        </p:txBody>
      </p:sp>
      <p:sp>
        <p:nvSpPr>
          <p:cNvPr id="45" name="Picture Placeholder 3"/>
          <p:cNvSpPr>
            <a:spLocks noGrp="1"/>
          </p:cNvSpPr>
          <p:nvPr>
            <p:ph type="pic" sz="quarter" idx="14"/>
          </p:nvPr>
        </p:nvSpPr>
        <p:spPr>
          <a:xfrm>
            <a:off x="1" y="3493231"/>
            <a:ext cx="2463056" cy="165669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a:p>
        </p:txBody>
      </p:sp>
      <p:sp>
        <p:nvSpPr>
          <p:cNvPr id="44" name="Picture Placeholder 3"/>
          <p:cNvSpPr>
            <a:spLocks noGrp="1"/>
          </p:cNvSpPr>
          <p:nvPr>
            <p:ph type="pic" sz="quarter" idx="13"/>
          </p:nvPr>
        </p:nvSpPr>
        <p:spPr>
          <a:xfrm>
            <a:off x="0" y="1389688"/>
            <a:ext cx="3152231" cy="2103543"/>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a:p>
        </p:txBody>
      </p:sp>
      <p:sp>
        <p:nvSpPr>
          <p:cNvPr id="43" name="Rectangle 42"/>
          <p:cNvSpPr/>
          <p:nvPr userDrawn="1"/>
        </p:nvSpPr>
        <p:spPr>
          <a:xfrm>
            <a:off x="6220889" y="1921832"/>
            <a:ext cx="2923110" cy="61002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Picture Placeholder 3"/>
          <p:cNvSpPr>
            <a:spLocks noGrp="1"/>
          </p:cNvSpPr>
          <p:nvPr>
            <p:ph type="pic" sz="quarter" idx="11"/>
          </p:nvPr>
        </p:nvSpPr>
        <p:spPr>
          <a:xfrm>
            <a:off x="3150249" y="-20510"/>
            <a:ext cx="3071364" cy="1788332"/>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7" name="Picture Placeholder 3"/>
          <p:cNvSpPr>
            <a:spLocks noGrp="1"/>
          </p:cNvSpPr>
          <p:nvPr>
            <p:ph type="pic" sz="quarter" idx="12"/>
          </p:nvPr>
        </p:nvSpPr>
        <p:spPr>
          <a:xfrm>
            <a:off x="6221613" y="-20510"/>
            <a:ext cx="2922386" cy="1956115"/>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5" name="Picture Placeholder 3"/>
          <p:cNvSpPr>
            <a:spLocks noGrp="1"/>
          </p:cNvSpPr>
          <p:nvPr>
            <p:ph type="pic" sz="quarter" idx="10"/>
          </p:nvPr>
        </p:nvSpPr>
        <p:spPr>
          <a:xfrm>
            <a:off x="658592" y="-20510"/>
            <a:ext cx="2486967" cy="1410200"/>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a:p>
        </p:txBody>
      </p:sp>
      <p:sp>
        <p:nvSpPr>
          <p:cNvPr id="17" name="Rectangle 16"/>
          <p:cNvSpPr/>
          <p:nvPr userDrawn="1"/>
        </p:nvSpPr>
        <p:spPr>
          <a:xfrm>
            <a:off x="-1" y="1316"/>
            <a:ext cx="663283" cy="1401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userDrawn="1"/>
        </p:nvSpPr>
        <p:spPr>
          <a:xfrm>
            <a:off x="2465040" y="3506084"/>
            <a:ext cx="1283275" cy="163741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userDrawn="1"/>
        </p:nvSpPr>
        <p:spPr>
          <a:xfrm>
            <a:off x="6220889" y="4453686"/>
            <a:ext cx="2923112" cy="689813"/>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563" y="4816475"/>
            <a:ext cx="6873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0" y="3499658"/>
            <a:ext cx="622161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6221615" y="1935605"/>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6221615" y="2531854"/>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221615" y="4467461"/>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221615" y="0"/>
            <a:ext cx="0" cy="51434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749040"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2465765"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0" y="1392787"/>
            <a:ext cx="315223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3152233" y="0"/>
            <a:ext cx="0" cy="349965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3152233" y="1767822"/>
            <a:ext cx="3069380" cy="7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667130" y="0"/>
            <a:ext cx="0" cy="139278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77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losing Slide -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20669" b="20669"/>
          <a:stretch/>
        </p:blipFill>
        <p:spPr>
          <a:xfrm>
            <a:off x="-13078" y="0"/>
            <a:ext cx="9157078" cy="5143500"/>
          </a:xfrm>
          <a:prstGeom prst="rect">
            <a:avLst/>
          </a:prstGeom>
        </p:spPr>
      </p:pic>
      <p:sp>
        <p:nvSpPr>
          <p:cNvPr id="19" name="Rectangle 18"/>
          <p:cNvSpPr/>
          <p:nvPr userDrawn="1"/>
        </p:nvSpPr>
        <p:spPr>
          <a:xfrm>
            <a:off x="-13078" y="4259766"/>
            <a:ext cx="9157078" cy="8837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163089" y="4547745"/>
            <a:ext cx="930063" cy="307777"/>
          </a:xfrm>
          <a:prstGeom prst="rect">
            <a:avLst/>
          </a:prstGeom>
          <a:noFill/>
        </p:spPr>
        <p:txBody>
          <a:bodyPr wrap="none" rtlCol="0">
            <a:spAutoFit/>
          </a:bodyPr>
          <a:lstStyle/>
          <a:p>
            <a:pPr algn="l"/>
            <a:r>
              <a:rPr lang="en-US" sz="1400" b="1">
                <a:solidFill>
                  <a:schemeClr val="bg1"/>
                </a:solidFill>
                <a:latin typeface="Arial" charset="0"/>
                <a:ea typeface="Arial" charset="0"/>
                <a:cs typeface="Arial" charset="0"/>
              </a:rPr>
              <a:t>#alaac19</a:t>
            </a:r>
          </a:p>
        </p:txBody>
      </p:sp>
      <p:pic>
        <p:nvPicPr>
          <p:cNvPr id="11"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56628" y="4527413"/>
            <a:ext cx="1094726" cy="348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rotWithShape="1">
          <a:blip r:embed="rId4"/>
          <a:srcRect l="8889" t="20420" r="7949" b="21490"/>
          <a:stretch/>
        </p:blipFill>
        <p:spPr>
          <a:xfrm>
            <a:off x="1733823" y="1222477"/>
            <a:ext cx="5632636" cy="1482782"/>
          </a:xfrm>
          <a:prstGeom prst="rect">
            <a:avLst/>
          </a:prstGeom>
        </p:spPr>
      </p:pic>
      <p:sp>
        <p:nvSpPr>
          <p:cNvPr id="32" name="Text Placeholder 20"/>
          <p:cNvSpPr>
            <a:spLocks noGrp="1"/>
          </p:cNvSpPr>
          <p:nvPr>
            <p:ph type="body" sz="quarter" idx="11" hasCustomPrompt="1"/>
          </p:nvPr>
        </p:nvSpPr>
        <p:spPr>
          <a:xfrm>
            <a:off x="349973"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a:t>Speaker Name</a:t>
            </a:r>
          </a:p>
        </p:txBody>
      </p:sp>
      <p:sp>
        <p:nvSpPr>
          <p:cNvPr id="33" name="Text Placeholder 20"/>
          <p:cNvSpPr>
            <a:spLocks noGrp="1"/>
          </p:cNvSpPr>
          <p:nvPr>
            <p:ph type="body" sz="quarter" idx="12" hasCustomPrompt="1"/>
          </p:nvPr>
        </p:nvSpPr>
        <p:spPr>
          <a:xfrm>
            <a:off x="349787"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a:t>Speaker Title</a:t>
            </a:r>
          </a:p>
        </p:txBody>
      </p:sp>
      <p:sp>
        <p:nvSpPr>
          <p:cNvPr id="34" name="Text Placeholder 20"/>
          <p:cNvSpPr>
            <a:spLocks noGrp="1"/>
          </p:cNvSpPr>
          <p:nvPr>
            <p:ph type="body" sz="quarter" idx="13" hasCustomPrompt="1"/>
          </p:nvPr>
        </p:nvSpPr>
        <p:spPr>
          <a:xfrm>
            <a:off x="349787"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a:t>Speaker Contact</a:t>
            </a:r>
          </a:p>
        </p:txBody>
      </p:sp>
      <p:sp>
        <p:nvSpPr>
          <p:cNvPr id="35" name="Text Placeholder 20"/>
          <p:cNvSpPr>
            <a:spLocks noGrp="1"/>
          </p:cNvSpPr>
          <p:nvPr>
            <p:ph type="body" sz="quarter" idx="14" hasCustomPrompt="1"/>
          </p:nvPr>
        </p:nvSpPr>
        <p:spPr>
          <a:xfrm>
            <a:off x="3209151"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a:t>Speaker Name</a:t>
            </a:r>
          </a:p>
        </p:txBody>
      </p:sp>
      <p:sp>
        <p:nvSpPr>
          <p:cNvPr id="36" name="Text Placeholder 20"/>
          <p:cNvSpPr>
            <a:spLocks noGrp="1"/>
          </p:cNvSpPr>
          <p:nvPr>
            <p:ph type="body" sz="quarter" idx="15" hasCustomPrompt="1"/>
          </p:nvPr>
        </p:nvSpPr>
        <p:spPr>
          <a:xfrm>
            <a:off x="3208965"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a:t>Speaker Title</a:t>
            </a:r>
          </a:p>
        </p:txBody>
      </p:sp>
      <p:sp>
        <p:nvSpPr>
          <p:cNvPr id="37" name="Text Placeholder 20"/>
          <p:cNvSpPr>
            <a:spLocks noGrp="1"/>
          </p:cNvSpPr>
          <p:nvPr>
            <p:ph type="body" sz="quarter" idx="16" hasCustomPrompt="1"/>
          </p:nvPr>
        </p:nvSpPr>
        <p:spPr>
          <a:xfrm>
            <a:off x="3208965"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a:t>Speaker Contact</a:t>
            </a:r>
          </a:p>
        </p:txBody>
      </p:sp>
      <p:sp>
        <p:nvSpPr>
          <p:cNvPr id="38" name="Text Placeholder 20"/>
          <p:cNvSpPr>
            <a:spLocks noGrp="1"/>
          </p:cNvSpPr>
          <p:nvPr>
            <p:ph type="body" sz="quarter" idx="17" hasCustomPrompt="1"/>
          </p:nvPr>
        </p:nvSpPr>
        <p:spPr>
          <a:xfrm>
            <a:off x="6067957"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a:t>Speaker Name</a:t>
            </a:r>
          </a:p>
        </p:txBody>
      </p:sp>
      <p:sp>
        <p:nvSpPr>
          <p:cNvPr id="39" name="Text Placeholder 20"/>
          <p:cNvSpPr>
            <a:spLocks noGrp="1"/>
          </p:cNvSpPr>
          <p:nvPr>
            <p:ph type="body" sz="quarter" idx="18" hasCustomPrompt="1"/>
          </p:nvPr>
        </p:nvSpPr>
        <p:spPr>
          <a:xfrm>
            <a:off x="6067771"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a:t>Speaker Title</a:t>
            </a:r>
          </a:p>
        </p:txBody>
      </p:sp>
      <p:sp>
        <p:nvSpPr>
          <p:cNvPr id="40" name="Text Placeholder 20"/>
          <p:cNvSpPr>
            <a:spLocks noGrp="1"/>
          </p:cNvSpPr>
          <p:nvPr>
            <p:ph type="body" sz="quarter" idx="19" hasCustomPrompt="1"/>
          </p:nvPr>
        </p:nvSpPr>
        <p:spPr>
          <a:xfrm>
            <a:off x="6067771"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a:t>Speaker Contact</a:t>
            </a:r>
          </a:p>
        </p:txBody>
      </p:sp>
      <p:pic>
        <p:nvPicPr>
          <p:cNvPr id="42" name="Picture 41"/>
          <p:cNvPicPr>
            <a:picLocks noChangeAspect="1"/>
          </p:cNvPicPr>
          <p:nvPr userDrawn="1"/>
        </p:nvPicPr>
        <p:blipFill rotWithShape="1">
          <a:blip r:embed="rId5"/>
          <a:srcRect t="37217"/>
          <a:stretch/>
        </p:blipFill>
        <p:spPr>
          <a:xfrm>
            <a:off x="3602240" y="4663558"/>
            <a:ext cx="1926441" cy="315830"/>
          </a:xfrm>
          <a:prstGeom prst="rect">
            <a:avLst/>
          </a:prstGeom>
        </p:spPr>
      </p:pic>
      <p:sp>
        <p:nvSpPr>
          <p:cNvPr id="4" name="TextBox 3"/>
          <p:cNvSpPr txBox="1"/>
          <p:nvPr userDrawn="1"/>
        </p:nvSpPr>
        <p:spPr>
          <a:xfrm>
            <a:off x="3947472" y="4374665"/>
            <a:ext cx="1235975" cy="276999"/>
          </a:xfrm>
          <a:prstGeom prst="rect">
            <a:avLst/>
          </a:prstGeom>
          <a:noFill/>
        </p:spPr>
        <p:txBody>
          <a:bodyPr wrap="square" rtlCol="0">
            <a:spAutoFit/>
          </a:bodyPr>
          <a:lstStyle/>
          <a:p>
            <a:r>
              <a:rPr lang="en-US" sz="1200">
                <a:solidFill>
                  <a:schemeClr val="bg1"/>
                </a:solidFill>
              </a:rPr>
              <a:t>Stay connected</a:t>
            </a:r>
          </a:p>
        </p:txBody>
      </p:sp>
      <p:pic>
        <p:nvPicPr>
          <p:cNvPr id="20" name="Picture 19">
            <a:extLst>
              <a:ext uri="{FF2B5EF4-FFF2-40B4-BE49-F238E27FC236}">
                <a16:creationId xmlns:a16="http://schemas.microsoft.com/office/drawing/2014/main" id="{40168C16-FB02-D149-A23A-63DA5A17141C}"/>
              </a:ext>
            </a:extLst>
          </p:cNvPr>
          <p:cNvPicPr>
            <a:picLocks noChangeAspect="1"/>
          </p:cNvPicPr>
          <p:nvPr userDrawn="1"/>
        </p:nvPicPr>
        <p:blipFill rotWithShape="1">
          <a:blip r:embed="rId6"/>
          <a:srcRect l="1" r="1313"/>
          <a:stretch/>
        </p:blipFill>
        <p:spPr>
          <a:xfrm>
            <a:off x="3707765" y="500375"/>
            <a:ext cx="1684751" cy="641549"/>
          </a:xfrm>
          <a:prstGeom prst="rect">
            <a:avLst/>
          </a:prstGeom>
        </p:spPr>
      </p:pic>
    </p:spTree>
    <p:extLst>
      <p:ext uri="{BB962C8B-B14F-4D97-AF65-F5344CB8AC3E}">
        <p14:creationId xmlns:p14="http://schemas.microsoft.com/office/powerpoint/2010/main" val="318688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9868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60AFD-D95D-4653-B18E-95891CEB3C07}"/>
              </a:ext>
            </a:extLst>
          </p:cNvPr>
          <p:cNvSpPr>
            <a:spLocks noGrp="1"/>
          </p:cNvSpPr>
          <p:nvPr>
            <p:ph type="body" sz="quarter" idx="16"/>
          </p:nvPr>
        </p:nvSpPr>
        <p:spPr/>
        <p:txBody>
          <a:bodyPr>
            <a:normAutofit fontScale="62500" lnSpcReduction="20000"/>
          </a:bodyPr>
          <a:lstStyle/>
          <a:p>
            <a:r>
              <a:rPr lang="en-US"/>
              <a:t>Multiplicity: amending e-serials duplication in WorldCat</a:t>
            </a:r>
          </a:p>
          <a:p>
            <a:endParaRPr lang="en-US"/>
          </a:p>
        </p:txBody>
      </p:sp>
      <p:sp>
        <p:nvSpPr>
          <p:cNvPr id="15" name="Text Placeholder 14">
            <a:extLst>
              <a:ext uri="{FF2B5EF4-FFF2-40B4-BE49-F238E27FC236}">
                <a16:creationId xmlns:a16="http://schemas.microsoft.com/office/drawing/2014/main" id="{1A0041C3-753E-43D4-A23B-261A30580BBC}"/>
              </a:ext>
            </a:extLst>
          </p:cNvPr>
          <p:cNvSpPr>
            <a:spLocks noGrp="1"/>
          </p:cNvSpPr>
          <p:nvPr>
            <p:ph type="body" sz="quarter" idx="17"/>
          </p:nvPr>
        </p:nvSpPr>
        <p:spPr>
          <a:xfrm>
            <a:off x="728694" y="3206972"/>
            <a:ext cx="5478423" cy="400110"/>
          </a:xfrm>
        </p:spPr>
        <p:txBody>
          <a:bodyPr/>
          <a:lstStyle/>
          <a:p>
            <a:r>
              <a:rPr lang="en-US"/>
              <a:t>ALCTS Electronic Resources Interest Group</a:t>
            </a: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21C8F-52B8-445E-B8E5-DC0B4A35CDF4}"/>
              </a:ext>
            </a:extLst>
          </p:cNvPr>
          <p:cNvSpPr>
            <a:spLocks noGrp="1"/>
          </p:cNvSpPr>
          <p:nvPr>
            <p:ph type="body" sz="quarter" idx="13"/>
          </p:nvPr>
        </p:nvSpPr>
        <p:spPr/>
        <p:txBody>
          <a:bodyPr vert="horz" anchor="t"/>
          <a:lstStyle/>
          <a:p>
            <a:r>
              <a:rPr lang="en-US">
                <a:cs typeface="Arial"/>
              </a:rPr>
              <a:t>Database scan output</a:t>
            </a:r>
            <a:endParaRPr lang="en-US"/>
          </a:p>
        </p:txBody>
      </p:sp>
      <p:sp>
        <p:nvSpPr>
          <p:cNvPr id="3" name="Text Placeholder 2">
            <a:extLst>
              <a:ext uri="{FF2B5EF4-FFF2-40B4-BE49-F238E27FC236}">
                <a16:creationId xmlns:a16="http://schemas.microsoft.com/office/drawing/2014/main" id="{4FDC9DFC-344E-4ACA-9565-7EC2E3393B5D}"/>
              </a:ext>
            </a:extLst>
          </p:cNvPr>
          <p:cNvSpPr>
            <a:spLocks noGrp="1"/>
          </p:cNvSpPr>
          <p:nvPr>
            <p:ph type="body" sz="quarter" idx="12"/>
          </p:nvPr>
        </p:nvSpPr>
        <p:spPr/>
        <p:txBody>
          <a:bodyPr vert="horz" anchor="t"/>
          <a:lstStyle/>
          <a:p>
            <a:pPr>
              <a:buNone/>
            </a:pPr>
            <a:r>
              <a:rPr lang="en-US">
                <a:solidFill>
                  <a:srgbClr val="0070C0"/>
                </a:solidFill>
                <a:ea typeface="+mn-lt"/>
                <a:cs typeface="+mn-lt"/>
              </a:rPr>
              <a:t>OCLCE  OCN      </a:t>
            </a:r>
            <a:r>
              <a:rPr lang="en-US">
                <a:solidFill>
                  <a:schemeClr val="accent4">
                    <a:lumMod val="75000"/>
                  </a:schemeClr>
                </a:solidFill>
                <a:ea typeface="+mn-lt"/>
                <a:cs typeface="+mn-lt"/>
              </a:rPr>
              <a:t>776 Field (CDF) data</a:t>
            </a:r>
          </a:p>
          <a:p>
            <a:pPr>
              <a:buNone/>
            </a:pPr>
            <a:endParaRPr lang="en-US" sz="2000">
              <a:solidFill>
                <a:srgbClr val="0070C0"/>
              </a:solidFill>
              <a:ea typeface="+mn-lt"/>
              <a:cs typeface="+mn-lt"/>
            </a:endParaRPr>
          </a:p>
          <a:p>
            <a:pPr>
              <a:buNone/>
            </a:pPr>
            <a:r>
              <a:rPr lang="en-US" sz="2000">
                <a:solidFill>
                  <a:srgbClr val="0070C0"/>
                </a:solidFill>
                <a:ea typeface="+mn-lt"/>
                <a:cs typeface="+mn-lt"/>
              </a:rPr>
              <a:t>236164435  </a:t>
            </a:r>
            <a:r>
              <a:rPr lang="en-US" sz="2000">
                <a:ea typeface="+mn-lt"/>
                <a:cs typeface="+mn-lt"/>
              </a:rPr>
              <a:t>TAG:</a:t>
            </a:r>
            <a:r>
              <a:rPr lang="en-US" sz="2000">
                <a:solidFill>
                  <a:schemeClr val="accent4">
                    <a:lumMod val="75000"/>
                  </a:schemeClr>
                </a:solidFill>
                <a:ea typeface="+mn-lt"/>
                <a:cs typeface="+mn-lt"/>
              </a:rPr>
              <a:t>776 </a:t>
            </a:r>
            <a:r>
              <a:rPr lang="en-US" sz="2000">
                <a:ea typeface="+mn-lt"/>
                <a:cs typeface="+mn-lt"/>
              </a:rPr>
              <a:t>IND:</a:t>
            </a:r>
            <a:r>
              <a:rPr lang="en-US" sz="2000">
                <a:solidFill>
                  <a:schemeClr val="accent4">
                    <a:lumMod val="75000"/>
                  </a:schemeClr>
                </a:solidFill>
                <a:ea typeface="+mn-lt"/>
                <a:cs typeface="+mn-lt"/>
              </a:rPr>
              <a:t>1</a:t>
            </a:r>
            <a:r>
              <a:rPr lang="en-US" sz="2000">
                <a:ea typeface="+mn-lt"/>
                <a:cs typeface="+mn-lt"/>
              </a:rPr>
              <a:t>  OCC:0 FIELD:&lt;</a:t>
            </a:r>
            <a:r>
              <a:rPr lang="en-US" sz="2000">
                <a:solidFill>
                  <a:srgbClr val="C00000"/>
                </a:solidFill>
                <a:ea typeface="+mn-lt"/>
                <a:cs typeface="+mn-lt"/>
              </a:rPr>
              <a:t>sc</a:t>
            </a:r>
            <a:r>
              <a:rPr lang="en-US" sz="2000">
                <a:ea typeface="+mn-lt"/>
                <a:cs typeface="+mn-lt"/>
              </a:rPr>
              <a:t>&gt;&lt;d&gt;Original&lt;/d&gt;&lt;/</a:t>
            </a:r>
            <a:r>
              <a:rPr lang="en-US" sz="2000">
                <a:solidFill>
                  <a:srgbClr val="C00000"/>
                </a:solidFill>
                <a:ea typeface="+mn-lt"/>
                <a:cs typeface="+mn-lt"/>
              </a:rPr>
              <a:t>sc</a:t>
            </a:r>
            <a:r>
              <a:rPr lang="en-US" sz="2000">
                <a:ea typeface="+mn-lt"/>
                <a:cs typeface="+mn-lt"/>
              </a:rPr>
              <a:t>&gt; &lt;</a:t>
            </a:r>
            <a:r>
              <a:rPr lang="en-US" sz="2000">
                <a:solidFill>
                  <a:srgbClr val="C00000"/>
                </a:solidFill>
                <a:ea typeface="+mn-lt"/>
                <a:cs typeface="+mn-lt"/>
              </a:rPr>
              <a:t>sw</a:t>
            </a:r>
            <a:r>
              <a:rPr lang="en-US" sz="2000">
                <a:ea typeface="+mn-lt"/>
                <a:cs typeface="+mn-lt"/>
              </a:rPr>
              <a:t>&gt;&lt;d&gt;(DLC)   93940050&lt;/d&gt;&lt;/</a:t>
            </a:r>
            <a:r>
              <a:rPr lang="en-US" sz="2000">
                <a:solidFill>
                  <a:srgbClr val="C00000"/>
                </a:solidFill>
                <a:ea typeface="+mn-lt"/>
                <a:cs typeface="+mn-lt"/>
              </a:rPr>
              <a:t>sw</a:t>
            </a:r>
            <a:r>
              <a:rPr lang="en-US" sz="2000">
                <a:ea typeface="+mn-lt"/>
                <a:cs typeface="+mn-lt"/>
              </a:rPr>
              <a:t>&gt;</a:t>
            </a:r>
            <a:r>
              <a:rPr lang="en-US" sz="2000">
                <a:highlight>
                  <a:srgbClr val="C0C0C0"/>
                </a:highlight>
                <a:ea typeface="+mn-lt"/>
                <a:cs typeface="+mn-lt"/>
              </a:rPr>
              <a:t>&lt;</a:t>
            </a:r>
            <a:r>
              <a:rPr lang="en-US" sz="2000">
                <a:solidFill>
                  <a:srgbClr val="C00000"/>
                </a:solidFill>
                <a:highlight>
                  <a:srgbClr val="C0C0C0"/>
                </a:highlight>
                <a:ea typeface="+mn-lt"/>
                <a:cs typeface="+mn-lt"/>
              </a:rPr>
              <a:t>sw</a:t>
            </a:r>
            <a:r>
              <a:rPr lang="en-US" sz="2000">
                <a:highlight>
                  <a:srgbClr val="C0C0C0"/>
                </a:highlight>
                <a:ea typeface="+mn-lt"/>
                <a:cs typeface="+mn-lt"/>
              </a:rPr>
              <a:t>&gt;&lt;d&gt;(OCoLC)</a:t>
            </a:r>
            <a:r>
              <a:rPr lang="en-US" sz="2000">
                <a:solidFill>
                  <a:schemeClr val="accent4">
                    <a:lumMod val="75000"/>
                  </a:schemeClr>
                </a:solidFill>
                <a:highlight>
                  <a:srgbClr val="C0C0C0"/>
                </a:highlight>
                <a:ea typeface="+mn-lt"/>
                <a:cs typeface="+mn-lt"/>
              </a:rPr>
              <a:t>27997546</a:t>
            </a:r>
            <a:r>
              <a:rPr lang="en-US" sz="2000">
                <a:highlight>
                  <a:srgbClr val="C0C0C0"/>
                </a:highlight>
                <a:ea typeface="+mn-lt"/>
                <a:cs typeface="+mn-lt"/>
              </a:rPr>
              <a:t>&lt;/d&gt;&lt;/</a:t>
            </a:r>
            <a:r>
              <a:rPr lang="en-US" sz="2000">
                <a:solidFill>
                  <a:srgbClr val="C00000"/>
                </a:solidFill>
                <a:highlight>
                  <a:srgbClr val="C0C0C0"/>
                </a:highlight>
                <a:ea typeface="+mn-lt"/>
                <a:cs typeface="+mn-lt"/>
              </a:rPr>
              <a:t>sw</a:t>
            </a:r>
            <a:r>
              <a:rPr lang="en-US" sz="2000">
                <a:highlight>
                  <a:srgbClr val="C0C0C0"/>
                </a:highlight>
                <a:ea typeface="+mn-lt"/>
                <a:cs typeface="+mn-lt"/>
              </a:rPr>
              <a:t>&gt;</a:t>
            </a:r>
            <a:endParaRPr lang="en-US">
              <a:cs typeface="Arial"/>
            </a:endParaRPr>
          </a:p>
          <a:p>
            <a:pPr>
              <a:buNone/>
            </a:pPr>
            <a:r>
              <a:rPr lang="en-US" sz="2000">
                <a:solidFill>
                  <a:srgbClr val="0070C0"/>
                </a:solidFill>
                <a:ea typeface="+mn-lt"/>
                <a:cs typeface="+mn-lt"/>
              </a:rPr>
              <a:t>236165499  </a:t>
            </a:r>
            <a:r>
              <a:rPr lang="en-US" sz="2000">
                <a:ea typeface="+mn-lt"/>
                <a:cs typeface="+mn-lt"/>
              </a:rPr>
              <a:t>TAG:</a:t>
            </a:r>
            <a:r>
              <a:rPr lang="en-US" sz="2000">
                <a:solidFill>
                  <a:schemeClr val="accent4">
                    <a:lumMod val="75000"/>
                  </a:schemeClr>
                </a:solidFill>
                <a:ea typeface="+mn-lt"/>
                <a:cs typeface="+mn-lt"/>
              </a:rPr>
              <a:t>776 </a:t>
            </a:r>
            <a:r>
              <a:rPr lang="en-US" sz="2000">
                <a:ea typeface="+mn-lt"/>
                <a:cs typeface="+mn-lt"/>
              </a:rPr>
              <a:t>IND:</a:t>
            </a:r>
            <a:r>
              <a:rPr lang="en-US" sz="2000">
                <a:solidFill>
                  <a:schemeClr val="accent4">
                    <a:lumMod val="75000"/>
                  </a:schemeClr>
                </a:solidFill>
                <a:ea typeface="+mn-lt"/>
                <a:cs typeface="+mn-lt"/>
              </a:rPr>
              <a:t>0</a:t>
            </a:r>
            <a:r>
              <a:rPr lang="en-US" sz="2000">
                <a:ea typeface="+mn-lt"/>
                <a:cs typeface="+mn-lt"/>
              </a:rPr>
              <a:t>  OCC:0 FIELD:&lt;</a:t>
            </a:r>
            <a:r>
              <a:rPr lang="en-US" sz="2000" err="1">
                <a:solidFill>
                  <a:srgbClr val="C00000"/>
                </a:solidFill>
                <a:ea typeface="+mn-lt"/>
                <a:cs typeface="+mn-lt"/>
              </a:rPr>
              <a:t>sc</a:t>
            </a:r>
            <a:r>
              <a:rPr lang="en-US" sz="2000">
                <a:ea typeface="+mn-lt"/>
                <a:cs typeface="+mn-lt"/>
              </a:rPr>
              <a:t>&gt;&lt;d&gt;Microfilm&lt;/d&gt;&lt;/</a:t>
            </a:r>
            <a:r>
              <a:rPr lang="en-US" sz="2000" err="1">
                <a:solidFill>
                  <a:srgbClr val="C00000"/>
                </a:solidFill>
                <a:ea typeface="+mn-lt"/>
                <a:cs typeface="+mn-lt"/>
              </a:rPr>
              <a:t>sc</a:t>
            </a:r>
            <a:r>
              <a:rPr lang="en-US" sz="2000">
                <a:ea typeface="+mn-lt"/>
                <a:cs typeface="+mn-lt"/>
              </a:rPr>
              <a:t>&gt; </a:t>
            </a:r>
            <a:r>
              <a:rPr lang="en-US" sz="2000">
                <a:highlight>
                  <a:srgbClr val="C0C0C0"/>
                </a:highlight>
                <a:ea typeface="+mn-lt"/>
                <a:cs typeface="+mn-lt"/>
              </a:rPr>
              <a:t>&lt;</a:t>
            </a:r>
            <a:r>
              <a:rPr lang="en-US" sz="2000" err="1">
                <a:solidFill>
                  <a:srgbClr val="C00000"/>
                </a:solidFill>
                <a:highlight>
                  <a:srgbClr val="C0C0C0"/>
                </a:highlight>
                <a:ea typeface="+mn-lt"/>
                <a:cs typeface="+mn-lt"/>
              </a:rPr>
              <a:t>sw</a:t>
            </a:r>
            <a:r>
              <a:rPr lang="en-US" sz="2000">
                <a:highlight>
                  <a:srgbClr val="C0C0C0"/>
                </a:highlight>
                <a:ea typeface="+mn-lt"/>
                <a:cs typeface="+mn-lt"/>
              </a:rPr>
              <a:t>&gt;&lt;d&gt;(</a:t>
            </a:r>
            <a:r>
              <a:rPr lang="en-US" sz="2000" err="1">
                <a:highlight>
                  <a:srgbClr val="C0C0C0"/>
                </a:highlight>
                <a:ea typeface="+mn-lt"/>
                <a:cs typeface="+mn-lt"/>
              </a:rPr>
              <a:t>OCoLC</a:t>
            </a:r>
            <a:r>
              <a:rPr lang="en-US" sz="2000">
                <a:highlight>
                  <a:srgbClr val="C0C0C0"/>
                </a:highlight>
                <a:ea typeface="+mn-lt"/>
                <a:cs typeface="+mn-lt"/>
              </a:rPr>
              <a:t>)</a:t>
            </a:r>
            <a:r>
              <a:rPr lang="en-US" sz="2000">
                <a:solidFill>
                  <a:schemeClr val="accent4">
                    <a:lumMod val="75000"/>
                  </a:schemeClr>
                </a:solidFill>
                <a:highlight>
                  <a:srgbClr val="C0C0C0"/>
                </a:highlight>
                <a:ea typeface="+mn-lt"/>
                <a:cs typeface="+mn-lt"/>
              </a:rPr>
              <a:t>26024195</a:t>
            </a:r>
            <a:r>
              <a:rPr lang="en-US" sz="2000">
                <a:highlight>
                  <a:srgbClr val="C0C0C0"/>
                </a:highlight>
                <a:ea typeface="+mn-lt"/>
                <a:cs typeface="+mn-lt"/>
              </a:rPr>
              <a:t>&lt;/d&gt;&lt;/</a:t>
            </a:r>
            <a:r>
              <a:rPr lang="en-US" sz="2000" err="1">
                <a:solidFill>
                  <a:srgbClr val="C00000"/>
                </a:solidFill>
                <a:highlight>
                  <a:srgbClr val="C0C0C0"/>
                </a:highlight>
                <a:ea typeface="+mn-lt"/>
                <a:cs typeface="+mn-lt"/>
              </a:rPr>
              <a:t>sw</a:t>
            </a:r>
            <a:r>
              <a:rPr lang="en-US" sz="2000">
                <a:highlight>
                  <a:srgbClr val="C0C0C0"/>
                </a:highlight>
                <a:ea typeface="+mn-lt"/>
                <a:cs typeface="+mn-lt"/>
              </a:rPr>
              <a:t>&gt;</a:t>
            </a:r>
          </a:p>
          <a:p>
            <a:pPr>
              <a:buNone/>
            </a:pPr>
            <a:r>
              <a:rPr lang="en-US" sz="2000">
                <a:solidFill>
                  <a:srgbClr val="0070C0"/>
                </a:solidFill>
                <a:ea typeface="+mn-lt"/>
                <a:cs typeface="+mn-lt"/>
              </a:rPr>
              <a:t>297114008  </a:t>
            </a:r>
            <a:r>
              <a:rPr lang="en-US" sz="2000">
                <a:ea typeface="+mn-lt"/>
                <a:cs typeface="+mn-lt"/>
              </a:rPr>
              <a:t>TAG:</a:t>
            </a:r>
            <a:r>
              <a:rPr lang="en-US" sz="2000">
                <a:solidFill>
                  <a:schemeClr val="accent4">
                    <a:lumMod val="75000"/>
                  </a:schemeClr>
                </a:solidFill>
                <a:ea typeface="+mn-lt"/>
                <a:cs typeface="+mn-lt"/>
              </a:rPr>
              <a:t>776 </a:t>
            </a:r>
            <a:r>
              <a:rPr lang="en-US" sz="2000">
                <a:ea typeface="+mn-lt"/>
                <a:cs typeface="+mn-lt"/>
              </a:rPr>
              <a:t>IND:</a:t>
            </a:r>
            <a:r>
              <a:rPr lang="en-US" sz="2000">
                <a:solidFill>
                  <a:schemeClr val="accent4">
                    <a:lumMod val="75000"/>
                  </a:schemeClr>
                </a:solidFill>
                <a:ea typeface="+mn-lt"/>
                <a:cs typeface="+mn-lt"/>
              </a:rPr>
              <a:t>08</a:t>
            </a:r>
            <a:r>
              <a:rPr lang="en-US" sz="2000">
                <a:ea typeface="+mn-lt"/>
                <a:cs typeface="+mn-lt"/>
              </a:rPr>
              <a:t> OCC:0 FIELD:&lt;</a:t>
            </a:r>
            <a:r>
              <a:rPr lang="en-US" sz="2000" err="1">
                <a:solidFill>
                  <a:srgbClr val="C00000"/>
                </a:solidFill>
                <a:ea typeface="+mn-lt"/>
                <a:cs typeface="+mn-lt"/>
              </a:rPr>
              <a:t>si</a:t>
            </a:r>
            <a:r>
              <a:rPr lang="en-US" sz="2000">
                <a:ea typeface="+mn-lt"/>
                <a:cs typeface="+mn-lt"/>
              </a:rPr>
              <a:t>&gt;&lt;d&gt;Print version:&lt;/d&gt;&lt;/</a:t>
            </a:r>
            <a:r>
              <a:rPr lang="en-US" sz="2000" err="1">
                <a:solidFill>
                  <a:srgbClr val="C00000"/>
                </a:solidFill>
                <a:ea typeface="+mn-lt"/>
                <a:cs typeface="+mn-lt"/>
              </a:rPr>
              <a:t>si</a:t>
            </a:r>
            <a:r>
              <a:rPr lang="en-US" sz="2000">
                <a:ea typeface="+mn-lt"/>
                <a:cs typeface="+mn-lt"/>
              </a:rPr>
              <a:t>&gt; &lt;</a:t>
            </a:r>
            <a:r>
              <a:rPr lang="en-US" sz="2000" err="1">
                <a:solidFill>
                  <a:srgbClr val="C00000"/>
                </a:solidFill>
                <a:ea typeface="+mn-lt"/>
                <a:cs typeface="+mn-lt"/>
              </a:rPr>
              <a:t>st</a:t>
            </a:r>
            <a:r>
              <a:rPr lang="en-US" sz="2000">
                <a:ea typeface="+mn-lt"/>
                <a:cs typeface="+mn-lt"/>
              </a:rPr>
              <a:t>&gt;&lt;d&gt;Wen hui bao&lt;/d&gt;&lt;/</a:t>
            </a:r>
            <a:r>
              <a:rPr lang="en-US" sz="2000" err="1">
                <a:solidFill>
                  <a:srgbClr val="C00000"/>
                </a:solidFill>
                <a:ea typeface="+mn-lt"/>
                <a:cs typeface="+mn-lt"/>
              </a:rPr>
              <a:t>st</a:t>
            </a:r>
            <a:r>
              <a:rPr lang="en-US" sz="2000">
                <a:ea typeface="+mn-lt"/>
                <a:cs typeface="+mn-lt"/>
              </a:rPr>
              <a:t>&gt;</a:t>
            </a:r>
            <a:r>
              <a:rPr lang="en-US" sz="2000">
                <a:highlight>
                  <a:srgbClr val="C0C0C0"/>
                </a:highlight>
                <a:ea typeface="+mn-lt"/>
                <a:cs typeface="+mn-lt"/>
              </a:rPr>
              <a:t>&lt;</a:t>
            </a:r>
            <a:r>
              <a:rPr lang="en-US" sz="2000" err="1">
                <a:solidFill>
                  <a:srgbClr val="C00000"/>
                </a:solidFill>
                <a:highlight>
                  <a:srgbClr val="C0C0C0"/>
                </a:highlight>
                <a:ea typeface="+mn-lt"/>
                <a:cs typeface="+mn-lt"/>
              </a:rPr>
              <a:t>sw</a:t>
            </a:r>
            <a:r>
              <a:rPr lang="en-US" sz="2000">
                <a:highlight>
                  <a:srgbClr val="C0C0C0"/>
                </a:highlight>
                <a:ea typeface="+mn-lt"/>
                <a:cs typeface="+mn-lt"/>
              </a:rPr>
              <a:t>&gt;&lt;d&gt;(</a:t>
            </a:r>
            <a:r>
              <a:rPr lang="en-US" sz="2000" err="1">
                <a:highlight>
                  <a:srgbClr val="C0C0C0"/>
                </a:highlight>
                <a:ea typeface="+mn-lt"/>
                <a:cs typeface="+mn-lt"/>
              </a:rPr>
              <a:t>OCoLC</a:t>
            </a:r>
            <a:r>
              <a:rPr lang="en-US" sz="2000">
                <a:highlight>
                  <a:srgbClr val="C0C0C0"/>
                </a:highlight>
                <a:ea typeface="+mn-lt"/>
                <a:cs typeface="+mn-lt"/>
              </a:rPr>
              <a:t>)</a:t>
            </a:r>
            <a:r>
              <a:rPr lang="en-US" sz="2000">
                <a:solidFill>
                  <a:schemeClr val="accent4">
                    <a:lumMod val="75000"/>
                  </a:schemeClr>
                </a:solidFill>
                <a:highlight>
                  <a:srgbClr val="C0C0C0"/>
                </a:highlight>
                <a:ea typeface="+mn-lt"/>
                <a:cs typeface="+mn-lt"/>
              </a:rPr>
              <a:t>171714284</a:t>
            </a:r>
            <a:r>
              <a:rPr lang="en-US" sz="2000">
                <a:highlight>
                  <a:srgbClr val="C0C0C0"/>
                </a:highlight>
                <a:ea typeface="+mn-lt"/>
                <a:cs typeface="+mn-lt"/>
              </a:rPr>
              <a:t>&lt;/d&gt;&lt;/</a:t>
            </a:r>
            <a:r>
              <a:rPr lang="en-US" sz="2000" err="1">
                <a:solidFill>
                  <a:srgbClr val="C00000"/>
                </a:solidFill>
                <a:highlight>
                  <a:srgbClr val="C0C0C0"/>
                </a:highlight>
                <a:ea typeface="+mn-lt"/>
                <a:cs typeface="+mn-lt"/>
              </a:rPr>
              <a:t>sw</a:t>
            </a:r>
            <a:r>
              <a:rPr lang="en-US" sz="2000">
                <a:highlight>
                  <a:srgbClr val="C0C0C0"/>
                </a:highlight>
                <a:ea typeface="+mn-lt"/>
                <a:cs typeface="+mn-lt"/>
              </a:rPr>
              <a:t>&gt;</a:t>
            </a:r>
          </a:p>
          <a:p>
            <a:pPr>
              <a:buNone/>
            </a:pPr>
            <a:endParaRPr lang="en-US" sz="2000">
              <a:ea typeface="+mn-lt"/>
              <a:cs typeface="+mn-lt"/>
            </a:endParaRPr>
          </a:p>
          <a:p>
            <a:pPr marL="0" indent="0">
              <a:buNone/>
            </a:pPr>
            <a:endParaRPr lang="en-US" sz="2000">
              <a:ea typeface="+mn-lt"/>
              <a:cs typeface="+mn-lt"/>
            </a:endParaRPr>
          </a:p>
        </p:txBody>
      </p:sp>
    </p:spTree>
    <p:extLst>
      <p:ext uri="{BB962C8B-B14F-4D97-AF65-F5344CB8AC3E}">
        <p14:creationId xmlns:p14="http://schemas.microsoft.com/office/powerpoint/2010/main" val="265975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A0A33D-B694-494F-9A08-40A9BA85BCD8}"/>
              </a:ext>
            </a:extLst>
          </p:cNvPr>
          <p:cNvSpPr>
            <a:spLocks noGrp="1"/>
          </p:cNvSpPr>
          <p:nvPr>
            <p:ph type="body" sz="quarter" idx="13"/>
          </p:nvPr>
        </p:nvSpPr>
        <p:spPr/>
        <p:txBody>
          <a:bodyPr/>
          <a:lstStyle/>
          <a:p>
            <a:r>
              <a:rPr lang="en-US"/>
              <a:t>Perl script</a:t>
            </a:r>
          </a:p>
        </p:txBody>
      </p:sp>
      <p:pic>
        <p:nvPicPr>
          <p:cNvPr id="6" name="Picture 6" descr="A screenshot of a cell phone&#10;&#10;Description generated with high confidence">
            <a:extLst>
              <a:ext uri="{FF2B5EF4-FFF2-40B4-BE49-F238E27FC236}">
                <a16:creationId xmlns:a16="http://schemas.microsoft.com/office/drawing/2014/main" id="{EDC98C71-7EB5-481A-83EF-611B69F3FB1D}"/>
              </a:ext>
            </a:extLst>
          </p:cNvPr>
          <p:cNvPicPr>
            <a:picLocks noChangeAspect="1"/>
          </p:cNvPicPr>
          <p:nvPr/>
        </p:nvPicPr>
        <p:blipFill>
          <a:blip r:embed="rId3"/>
          <a:stretch>
            <a:fillRect/>
          </a:stretch>
        </p:blipFill>
        <p:spPr>
          <a:xfrm>
            <a:off x="396815" y="1163820"/>
            <a:ext cx="8393501" cy="3473621"/>
          </a:xfrm>
          <a:prstGeom prst="rect">
            <a:avLst/>
          </a:prstGeom>
        </p:spPr>
      </p:pic>
    </p:spTree>
    <p:extLst>
      <p:ext uri="{BB962C8B-B14F-4D97-AF65-F5344CB8AC3E}">
        <p14:creationId xmlns:p14="http://schemas.microsoft.com/office/powerpoint/2010/main" val="216768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AD4743-666C-4298-B3B2-73A026AAAEC3}"/>
              </a:ext>
            </a:extLst>
          </p:cNvPr>
          <p:cNvSpPr>
            <a:spLocks noGrp="1"/>
          </p:cNvSpPr>
          <p:nvPr>
            <p:ph type="body" sz="quarter" idx="13"/>
          </p:nvPr>
        </p:nvSpPr>
        <p:spPr/>
        <p:txBody>
          <a:bodyPr vert="horz" anchor="t"/>
          <a:lstStyle/>
          <a:p>
            <a:r>
              <a:rPr lang="en-US">
                <a:cs typeface="Arial"/>
              </a:rPr>
              <a:t>Perl script output</a:t>
            </a:r>
            <a:endParaRPr lang="en-US"/>
          </a:p>
        </p:txBody>
      </p:sp>
      <p:pic>
        <p:nvPicPr>
          <p:cNvPr id="5" name="Picture 5" descr="A screenshot of a cell phone&#10;&#10;Description generated with very high confidence">
            <a:extLst>
              <a:ext uri="{FF2B5EF4-FFF2-40B4-BE49-F238E27FC236}">
                <a16:creationId xmlns:a16="http://schemas.microsoft.com/office/drawing/2014/main" id="{E25E0DBB-B386-42C7-B9A0-0C4649792EA3}"/>
              </a:ext>
            </a:extLst>
          </p:cNvPr>
          <p:cNvPicPr>
            <a:picLocks noChangeAspect="1"/>
          </p:cNvPicPr>
          <p:nvPr/>
        </p:nvPicPr>
        <p:blipFill>
          <a:blip r:embed="rId3"/>
          <a:stretch>
            <a:fillRect/>
          </a:stretch>
        </p:blipFill>
        <p:spPr>
          <a:xfrm>
            <a:off x="709523" y="1024391"/>
            <a:ext cx="7703388" cy="3601519"/>
          </a:xfrm>
          <a:prstGeom prst="rect">
            <a:avLst/>
          </a:prstGeom>
        </p:spPr>
      </p:pic>
    </p:spTree>
    <p:extLst>
      <p:ext uri="{BB962C8B-B14F-4D97-AF65-F5344CB8AC3E}">
        <p14:creationId xmlns:p14="http://schemas.microsoft.com/office/powerpoint/2010/main" val="204362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C5CF65-B233-4182-B9DB-39080E3E2B26}"/>
              </a:ext>
            </a:extLst>
          </p:cNvPr>
          <p:cNvSpPr>
            <a:spLocks noGrp="1"/>
          </p:cNvSpPr>
          <p:nvPr>
            <p:ph type="body" sz="quarter" idx="13"/>
          </p:nvPr>
        </p:nvSpPr>
        <p:spPr/>
        <p:txBody>
          <a:bodyPr/>
          <a:lstStyle/>
          <a:p>
            <a:r>
              <a:rPr lang="en-US" err="1"/>
              <a:t>OCLCEMerge</a:t>
            </a:r>
            <a:r>
              <a:rPr lang="en-US"/>
              <a:t> macro</a:t>
            </a:r>
          </a:p>
        </p:txBody>
      </p:sp>
      <p:pic>
        <p:nvPicPr>
          <p:cNvPr id="5" name="Picture 5" descr="A screenshot of a cell phone&#10;&#10;Description generated with very high confidence">
            <a:extLst>
              <a:ext uri="{FF2B5EF4-FFF2-40B4-BE49-F238E27FC236}">
                <a16:creationId xmlns:a16="http://schemas.microsoft.com/office/drawing/2014/main" id="{F8DC8103-6FC6-47EE-9769-013E028AA65D}"/>
              </a:ext>
            </a:extLst>
          </p:cNvPr>
          <p:cNvPicPr>
            <a:picLocks noChangeAspect="1"/>
          </p:cNvPicPr>
          <p:nvPr/>
        </p:nvPicPr>
        <p:blipFill>
          <a:blip r:embed="rId3"/>
          <a:stretch>
            <a:fillRect/>
          </a:stretch>
        </p:blipFill>
        <p:spPr>
          <a:xfrm>
            <a:off x="1216325" y="1022628"/>
            <a:ext cx="6851530" cy="3529566"/>
          </a:xfrm>
          <a:prstGeom prst="rect">
            <a:avLst/>
          </a:prstGeom>
        </p:spPr>
      </p:pic>
    </p:spTree>
    <p:extLst>
      <p:ext uri="{BB962C8B-B14F-4D97-AF65-F5344CB8AC3E}">
        <p14:creationId xmlns:p14="http://schemas.microsoft.com/office/powerpoint/2010/main" val="399153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A0A33D-B694-494F-9A08-40A9BA85BCD8}"/>
              </a:ext>
            </a:extLst>
          </p:cNvPr>
          <p:cNvSpPr>
            <a:spLocks noGrp="1"/>
          </p:cNvSpPr>
          <p:nvPr>
            <p:ph type="body" sz="quarter" idx="13"/>
          </p:nvPr>
        </p:nvSpPr>
        <p:spPr/>
        <p:txBody>
          <a:bodyPr/>
          <a:lstStyle/>
          <a:p>
            <a:r>
              <a:rPr lang="en-US" err="1"/>
              <a:t>OCLCEMerge</a:t>
            </a:r>
            <a:r>
              <a:rPr lang="en-US"/>
              <a:t> macro</a:t>
            </a:r>
          </a:p>
        </p:txBody>
      </p:sp>
      <p:pic>
        <p:nvPicPr>
          <p:cNvPr id="2" name="Picture 3" descr="A screenshot of a cell phone&#10;&#10;Description generated with very high confidence">
            <a:extLst>
              <a:ext uri="{FF2B5EF4-FFF2-40B4-BE49-F238E27FC236}">
                <a16:creationId xmlns:a16="http://schemas.microsoft.com/office/drawing/2014/main" id="{238047D6-0AF8-4A85-9DAA-5B3C370599DD}"/>
              </a:ext>
            </a:extLst>
          </p:cNvPr>
          <p:cNvPicPr>
            <a:picLocks noChangeAspect="1"/>
          </p:cNvPicPr>
          <p:nvPr/>
        </p:nvPicPr>
        <p:blipFill>
          <a:blip r:embed="rId3"/>
          <a:stretch>
            <a:fillRect/>
          </a:stretch>
        </p:blipFill>
        <p:spPr>
          <a:xfrm>
            <a:off x="504645" y="981956"/>
            <a:ext cx="8102360" cy="3531669"/>
          </a:xfrm>
          <a:prstGeom prst="rect">
            <a:avLst/>
          </a:prstGeom>
        </p:spPr>
      </p:pic>
    </p:spTree>
    <p:extLst>
      <p:ext uri="{BB962C8B-B14F-4D97-AF65-F5344CB8AC3E}">
        <p14:creationId xmlns:p14="http://schemas.microsoft.com/office/powerpoint/2010/main" val="2071993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2C725-AE6D-4906-91B8-BD37FFDC6AA4}"/>
              </a:ext>
            </a:extLst>
          </p:cNvPr>
          <p:cNvSpPr>
            <a:spLocks noGrp="1"/>
          </p:cNvSpPr>
          <p:nvPr>
            <p:ph type="body" sz="quarter" idx="13"/>
          </p:nvPr>
        </p:nvSpPr>
        <p:spPr/>
        <p:txBody>
          <a:bodyPr/>
          <a:lstStyle/>
          <a:p>
            <a:r>
              <a:rPr lang="en-US"/>
              <a:t>Editing macro</a:t>
            </a:r>
          </a:p>
        </p:txBody>
      </p:sp>
      <p:pic>
        <p:nvPicPr>
          <p:cNvPr id="5" name="Picture 6" descr="A screenshot of a cell phone&#10;&#10;Description generated with very high confidence">
            <a:extLst>
              <a:ext uri="{FF2B5EF4-FFF2-40B4-BE49-F238E27FC236}">
                <a16:creationId xmlns:a16="http://schemas.microsoft.com/office/drawing/2014/main" id="{77D12166-19A3-422C-9FEE-394BBC19A272}"/>
              </a:ext>
            </a:extLst>
          </p:cNvPr>
          <p:cNvPicPr>
            <a:picLocks noChangeAspect="1"/>
          </p:cNvPicPr>
          <p:nvPr/>
        </p:nvPicPr>
        <p:blipFill>
          <a:blip r:embed="rId3"/>
          <a:stretch>
            <a:fillRect/>
          </a:stretch>
        </p:blipFill>
        <p:spPr>
          <a:xfrm>
            <a:off x="429164" y="1242353"/>
            <a:ext cx="8350369" cy="3122465"/>
          </a:xfrm>
          <a:prstGeom prst="rect">
            <a:avLst/>
          </a:prstGeom>
        </p:spPr>
      </p:pic>
    </p:spTree>
    <p:extLst>
      <p:ext uri="{BB962C8B-B14F-4D97-AF65-F5344CB8AC3E}">
        <p14:creationId xmlns:p14="http://schemas.microsoft.com/office/powerpoint/2010/main" val="206439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567BC7-2CE5-46E3-9FE7-923F33EE15E7}"/>
              </a:ext>
            </a:extLst>
          </p:cNvPr>
          <p:cNvSpPr>
            <a:spLocks noGrp="1"/>
          </p:cNvSpPr>
          <p:nvPr>
            <p:ph type="body" sz="quarter" idx="13"/>
          </p:nvPr>
        </p:nvSpPr>
        <p:spPr/>
        <p:txBody>
          <a:bodyPr/>
          <a:lstStyle/>
          <a:p>
            <a:r>
              <a:rPr lang="en-US"/>
              <a:t>Editing Macro</a:t>
            </a:r>
          </a:p>
        </p:txBody>
      </p:sp>
      <p:pic>
        <p:nvPicPr>
          <p:cNvPr id="3" name="Picture 3" descr="A screenshot of a cell phone&#10;&#10;Description generated with very high confidence">
            <a:extLst>
              <a:ext uri="{FF2B5EF4-FFF2-40B4-BE49-F238E27FC236}">
                <a16:creationId xmlns:a16="http://schemas.microsoft.com/office/drawing/2014/main" id="{1AA1C1C6-45E4-4816-92CD-74A9B24D3F15}"/>
              </a:ext>
            </a:extLst>
          </p:cNvPr>
          <p:cNvPicPr>
            <a:picLocks noChangeAspect="1"/>
          </p:cNvPicPr>
          <p:nvPr/>
        </p:nvPicPr>
        <p:blipFill>
          <a:blip r:embed="rId3"/>
          <a:stretch>
            <a:fillRect/>
          </a:stretch>
        </p:blipFill>
        <p:spPr>
          <a:xfrm>
            <a:off x="342900" y="1163617"/>
            <a:ext cx="8436633" cy="3021142"/>
          </a:xfrm>
          <a:prstGeom prst="rect">
            <a:avLst/>
          </a:prstGeom>
        </p:spPr>
      </p:pic>
    </p:spTree>
    <p:extLst>
      <p:ext uri="{BB962C8B-B14F-4D97-AF65-F5344CB8AC3E}">
        <p14:creationId xmlns:p14="http://schemas.microsoft.com/office/powerpoint/2010/main" val="158499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FC2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544F7-A3BD-4081-9E57-321F65601B66}"/>
              </a:ext>
            </a:extLst>
          </p:cNvPr>
          <p:cNvPicPr>
            <a:picLocks noChangeAspect="1"/>
          </p:cNvPicPr>
          <p:nvPr/>
        </p:nvPicPr>
        <p:blipFill>
          <a:blip r:embed="rId3"/>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8F564E5A-FE7B-411B-B07D-127486E7C3DB}"/>
              </a:ext>
            </a:extLst>
          </p:cNvPr>
          <p:cNvSpPr txBox="1"/>
          <p:nvPr/>
        </p:nvSpPr>
        <p:spPr>
          <a:xfrm>
            <a:off x="1" y="3586717"/>
            <a:ext cx="9144000" cy="830997"/>
          </a:xfrm>
          <a:prstGeom prst="rect">
            <a:avLst/>
          </a:prstGeom>
          <a:solidFill>
            <a:srgbClr val="EDCBA4">
              <a:alpha val="70000"/>
            </a:srgbClr>
          </a:solidFill>
        </p:spPr>
        <p:txBody>
          <a:bodyPr wrap="square" rtlCol="0">
            <a:spAutoFit/>
          </a:bodyPr>
          <a:lstStyle/>
          <a:p>
            <a:pPr algn="ctr"/>
            <a:r>
              <a:rPr lang="en-US" sz="4800">
                <a:solidFill>
                  <a:srgbClr val="171D23"/>
                </a:solidFill>
                <a:latin typeface="+mj-lt"/>
              </a:rPr>
              <a:t>Where did the project lead us?</a:t>
            </a:r>
          </a:p>
        </p:txBody>
      </p:sp>
    </p:spTree>
    <p:extLst>
      <p:ext uri="{BB962C8B-B14F-4D97-AF65-F5344CB8AC3E}">
        <p14:creationId xmlns:p14="http://schemas.microsoft.com/office/powerpoint/2010/main" val="3006646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41C46F-3BB3-434C-B404-EA8718AD81AF}"/>
              </a:ext>
            </a:extLst>
          </p:cNvPr>
          <p:cNvSpPr>
            <a:spLocks noGrp="1"/>
          </p:cNvSpPr>
          <p:nvPr>
            <p:ph type="body" sz="quarter" idx="13"/>
          </p:nvPr>
        </p:nvSpPr>
        <p:spPr/>
        <p:txBody>
          <a:bodyPr/>
          <a:lstStyle/>
          <a:p>
            <a:r>
              <a:rPr lang="en-US"/>
              <a:t>Results</a:t>
            </a:r>
          </a:p>
        </p:txBody>
      </p:sp>
      <p:sp>
        <p:nvSpPr>
          <p:cNvPr id="9" name="TextBox 8">
            <a:extLst>
              <a:ext uri="{FF2B5EF4-FFF2-40B4-BE49-F238E27FC236}">
                <a16:creationId xmlns:a16="http://schemas.microsoft.com/office/drawing/2014/main" id="{AD8749E5-454E-49C4-8B4A-1CBFB1BAD4F4}"/>
              </a:ext>
            </a:extLst>
          </p:cNvPr>
          <p:cNvSpPr txBox="1"/>
          <p:nvPr/>
        </p:nvSpPr>
        <p:spPr>
          <a:xfrm>
            <a:off x="5813018" y="1029746"/>
            <a:ext cx="2909706" cy="2246769"/>
          </a:xfrm>
          <a:prstGeom prst="rect">
            <a:avLst/>
          </a:prstGeom>
          <a:noFill/>
        </p:spPr>
        <p:txBody>
          <a:bodyPr wrap="square" rtlCol="0" anchor="t">
            <a:spAutoFit/>
          </a:bodyPr>
          <a:lstStyle/>
          <a:p>
            <a:r>
              <a:rPr lang="en-US" sz="2800" b="1" dirty="0">
                <a:solidFill>
                  <a:srgbClr val="1F497D"/>
                </a:solidFill>
              </a:rPr>
              <a:t>Reduction</a:t>
            </a:r>
            <a:r>
              <a:rPr lang="en-US" sz="2800" dirty="0"/>
              <a:t> of OCLCE e-serial records from 33% to 6%</a:t>
            </a:r>
          </a:p>
          <a:p>
            <a:endParaRPr lang="en-US" sz="2800" dirty="0">
              <a:cs typeface="Arial"/>
            </a:endParaRPr>
          </a:p>
        </p:txBody>
      </p:sp>
      <p:pic>
        <p:nvPicPr>
          <p:cNvPr id="24" name="Picture 24" descr="A screenshot of a cell phone&#10;&#10;Description generated with high confidence">
            <a:extLst>
              <a:ext uri="{FF2B5EF4-FFF2-40B4-BE49-F238E27FC236}">
                <a16:creationId xmlns:a16="http://schemas.microsoft.com/office/drawing/2014/main" id="{32E8EAC7-9141-475D-AB2F-BB7B5165648D}"/>
              </a:ext>
            </a:extLst>
          </p:cNvPr>
          <p:cNvPicPr>
            <a:picLocks noChangeAspect="1"/>
          </p:cNvPicPr>
          <p:nvPr/>
        </p:nvPicPr>
        <p:blipFill>
          <a:blip r:embed="rId3"/>
          <a:stretch>
            <a:fillRect/>
          </a:stretch>
        </p:blipFill>
        <p:spPr>
          <a:xfrm>
            <a:off x="342900" y="1032381"/>
            <a:ext cx="5216577" cy="3584655"/>
          </a:xfrm>
          <a:prstGeom prst="rect">
            <a:avLst/>
          </a:prstGeom>
        </p:spPr>
      </p:pic>
    </p:spTree>
    <p:extLst>
      <p:ext uri="{BB962C8B-B14F-4D97-AF65-F5344CB8AC3E}">
        <p14:creationId xmlns:p14="http://schemas.microsoft.com/office/powerpoint/2010/main" val="289718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38B23-2FCD-42AB-8B34-62773E6E5CDD}"/>
              </a:ext>
            </a:extLst>
          </p:cNvPr>
          <p:cNvSpPr>
            <a:spLocks noGrp="1"/>
          </p:cNvSpPr>
          <p:nvPr>
            <p:ph type="body" sz="quarter" idx="13"/>
          </p:nvPr>
        </p:nvSpPr>
        <p:spPr/>
        <p:txBody>
          <a:bodyPr/>
          <a:lstStyle/>
          <a:p>
            <a:r>
              <a:rPr lang="en-US"/>
              <a:t>Future efforts and possibilities</a:t>
            </a:r>
          </a:p>
        </p:txBody>
      </p:sp>
      <p:sp>
        <p:nvSpPr>
          <p:cNvPr id="3" name="Text Placeholder 2">
            <a:extLst>
              <a:ext uri="{FF2B5EF4-FFF2-40B4-BE49-F238E27FC236}">
                <a16:creationId xmlns:a16="http://schemas.microsoft.com/office/drawing/2014/main" id="{837D4252-1F7A-43C6-9689-AF483318143C}"/>
              </a:ext>
            </a:extLst>
          </p:cNvPr>
          <p:cNvSpPr>
            <a:spLocks noGrp="1"/>
          </p:cNvSpPr>
          <p:nvPr>
            <p:ph type="body" sz="quarter" idx="12"/>
          </p:nvPr>
        </p:nvSpPr>
        <p:spPr>
          <a:xfrm>
            <a:off x="340786" y="1029747"/>
            <a:ext cx="3559882" cy="3356378"/>
          </a:xfrm>
        </p:spPr>
        <p:txBody>
          <a:bodyPr vert="horz" anchor="t"/>
          <a:lstStyle/>
          <a:p>
            <a:r>
              <a:rPr lang="en-US"/>
              <a:t>Patterns</a:t>
            </a:r>
          </a:p>
          <a:p>
            <a:r>
              <a:rPr lang="en-US"/>
              <a:t>DDR merging</a:t>
            </a:r>
            <a:endParaRPr lang="en-US">
              <a:cs typeface="Arial"/>
            </a:endParaRPr>
          </a:p>
          <a:p>
            <a:r>
              <a:rPr lang="en-US"/>
              <a:t>Script/macro enhancements</a:t>
            </a:r>
            <a:endParaRPr lang="en-US">
              <a:cs typeface="Arial"/>
            </a:endParaRPr>
          </a:p>
          <a:p>
            <a:r>
              <a:rPr lang="en-US"/>
              <a:t>Different formats</a:t>
            </a:r>
            <a:endParaRPr lang="en-US">
              <a:cs typeface="Arial"/>
            </a:endParaRPr>
          </a:p>
          <a:p>
            <a:endParaRPr lang="en-US"/>
          </a:p>
        </p:txBody>
      </p:sp>
      <p:pic>
        <p:nvPicPr>
          <p:cNvPr id="7" name="Picture 6">
            <a:extLst>
              <a:ext uri="{FF2B5EF4-FFF2-40B4-BE49-F238E27FC236}">
                <a16:creationId xmlns:a16="http://schemas.microsoft.com/office/drawing/2014/main" id="{08E61D3B-CB17-4349-9541-DF90536C0F19}"/>
              </a:ext>
            </a:extLst>
          </p:cNvPr>
          <p:cNvPicPr>
            <a:picLocks noChangeAspect="1"/>
          </p:cNvPicPr>
          <p:nvPr/>
        </p:nvPicPr>
        <p:blipFill>
          <a:blip r:embed="rId3"/>
          <a:stretch>
            <a:fillRect/>
          </a:stretch>
        </p:blipFill>
        <p:spPr>
          <a:xfrm>
            <a:off x="4147188" y="1125363"/>
            <a:ext cx="4632746" cy="3088497"/>
          </a:xfrm>
          <a:prstGeom prst="rect">
            <a:avLst/>
          </a:prstGeom>
        </p:spPr>
      </p:pic>
    </p:spTree>
    <p:extLst>
      <p:ext uri="{BB962C8B-B14F-4D97-AF65-F5344CB8AC3E}">
        <p14:creationId xmlns:p14="http://schemas.microsoft.com/office/powerpoint/2010/main" val="422087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A person wearing glasses and smiling at the camera&#10;&#10;Description generated with very high confidence">
            <a:extLst>
              <a:ext uri="{FF2B5EF4-FFF2-40B4-BE49-F238E27FC236}">
                <a16:creationId xmlns:a16="http://schemas.microsoft.com/office/drawing/2014/main" id="{F6E2E35F-A053-4B6E-8E68-06B85CEE0387}"/>
              </a:ext>
            </a:extLst>
          </p:cNvPr>
          <p:cNvPicPr>
            <a:picLocks noGrp="1" noChangeAspect="1"/>
          </p:cNvPicPr>
          <p:nvPr>
            <p:ph type="pic" sz="quarter" idx="10"/>
          </p:nvPr>
        </p:nvPicPr>
        <p:blipFill rotWithShape="1">
          <a:blip r:embed="rId3"/>
          <a:srcRect l="655" r="655"/>
          <a:stretch/>
        </p:blipFill>
        <p:spPr>
          <a:xfrm>
            <a:off x="882051" y="414089"/>
            <a:ext cx="2016125" cy="1914342"/>
          </a:xfrm>
          <a:prstGeom prst="rect">
            <a:avLst/>
          </a:prstGeom>
        </p:spPr>
      </p:pic>
      <p:sp>
        <p:nvSpPr>
          <p:cNvPr id="7" name="Text Placeholder 6">
            <a:extLst>
              <a:ext uri="{FF2B5EF4-FFF2-40B4-BE49-F238E27FC236}">
                <a16:creationId xmlns:a16="http://schemas.microsoft.com/office/drawing/2014/main" id="{E86E0AF4-5E9F-4966-AA6D-C9BBEEA187C7}"/>
              </a:ext>
            </a:extLst>
          </p:cNvPr>
          <p:cNvSpPr>
            <a:spLocks noGrp="1"/>
          </p:cNvSpPr>
          <p:nvPr>
            <p:ph type="body" sz="quarter" idx="12"/>
          </p:nvPr>
        </p:nvSpPr>
        <p:spPr/>
        <p:txBody>
          <a:bodyPr/>
          <a:lstStyle/>
          <a:p>
            <a:r>
              <a:rPr lang="en-US"/>
              <a:t>Database Specialist II, OCLC</a:t>
            </a:r>
          </a:p>
        </p:txBody>
      </p:sp>
      <p:sp>
        <p:nvSpPr>
          <p:cNvPr id="8" name="Text Placeholder 7">
            <a:extLst>
              <a:ext uri="{FF2B5EF4-FFF2-40B4-BE49-F238E27FC236}">
                <a16:creationId xmlns:a16="http://schemas.microsoft.com/office/drawing/2014/main" id="{CF03D248-95E7-46B3-864B-4BA05CD1D6BF}"/>
              </a:ext>
            </a:extLst>
          </p:cNvPr>
          <p:cNvSpPr>
            <a:spLocks noGrp="1"/>
          </p:cNvSpPr>
          <p:nvPr>
            <p:ph type="body" sz="quarter" idx="13"/>
          </p:nvPr>
        </p:nvSpPr>
        <p:spPr/>
        <p:txBody>
          <a:bodyPr/>
          <a:lstStyle/>
          <a:p>
            <a:r>
              <a:rPr lang="en-US"/>
              <a:t>Charlene Morrison</a:t>
            </a:r>
          </a:p>
        </p:txBody>
      </p:sp>
      <p:sp>
        <p:nvSpPr>
          <p:cNvPr id="9" name="Text Placeholder 8">
            <a:extLst>
              <a:ext uri="{FF2B5EF4-FFF2-40B4-BE49-F238E27FC236}">
                <a16:creationId xmlns:a16="http://schemas.microsoft.com/office/drawing/2014/main" id="{CB42B875-944E-489E-BD74-0D2CF9EA68EB}"/>
              </a:ext>
            </a:extLst>
          </p:cNvPr>
          <p:cNvSpPr>
            <a:spLocks noGrp="1"/>
          </p:cNvSpPr>
          <p:nvPr>
            <p:ph type="body" sz="quarter" idx="15"/>
          </p:nvPr>
        </p:nvSpPr>
        <p:spPr/>
        <p:txBody>
          <a:bodyPr/>
          <a:lstStyle/>
          <a:p>
            <a:endParaRPr lang="en-US"/>
          </a:p>
        </p:txBody>
      </p:sp>
      <p:pic>
        <p:nvPicPr>
          <p:cNvPr id="17" name="Picture Placeholder 16" descr="A person standing in front of a window&#10;&#10;Description automatically generated">
            <a:extLst>
              <a:ext uri="{FF2B5EF4-FFF2-40B4-BE49-F238E27FC236}">
                <a16:creationId xmlns:a16="http://schemas.microsoft.com/office/drawing/2014/main" id="{C6C956A1-D5EA-4198-96D3-BC6B0817CF64}"/>
              </a:ext>
            </a:extLst>
          </p:cNvPr>
          <p:cNvPicPr>
            <a:picLocks noGrp="1" noChangeAspect="1"/>
          </p:cNvPicPr>
          <p:nvPr>
            <p:ph type="pic" sz="quarter" idx="16"/>
          </p:nvPr>
        </p:nvPicPr>
        <p:blipFill>
          <a:blip r:embed="rId4"/>
          <a:srcRect l="15130" r="15130"/>
          <a:stretch>
            <a:fillRect/>
          </a:stretch>
        </p:blipFill>
        <p:spPr/>
      </p:pic>
      <p:sp>
        <p:nvSpPr>
          <p:cNvPr id="11" name="Text Placeholder 10">
            <a:extLst>
              <a:ext uri="{FF2B5EF4-FFF2-40B4-BE49-F238E27FC236}">
                <a16:creationId xmlns:a16="http://schemas.microsoft.com/office/drawing/2014/main" id="{6F0A6258-34E5-4734-A027-C5D5A0DED530}"/>
              </a:ext>
            </a:extLst>
          </p:cNvPr>
          <p:cNvSpPr>
            <a:spLocks noGrp="1"/>
          </p:cNvSpPr>
          <p:nvPr>
            <p:ph type="body" sz="quarter" idx="17"/>
          </p:nvPr>
        </p:nvSpPr>
        <p:spPr/>
        <p:txBody>
          <a:bodyPr/>
          <a:lstStyle/>
          <a:p>
            <a:r>
              <a:rPr lang="en-US"/>
              <a:t>Database Specialist II, OCLC</a:t>
            </a:r>
          </a:p>
        </p:txBody>
      </p:sp>
      <p:sp>
        <p:nvSpPr>
          <p:cNvPr id="12" name="Text Placeholder 11">
            <a:extLst>
              <a:ext uri="{FF2B5EF4-FFF2-40B4-BE49-F238E27FC236}">
                <a16:creationId xmlns:a16="http://schemas.microsoft.com/office/drawing/2014/main" id="{1D0D90EB-366B-4AAF-9156-476C34C307F9}"/>
              </a:ext>
            </a:extLst>
          </p:cNvPr>
          <p:cNvSpPr>
            <a:spLocks noGrp="1"/>
          </p:cNvSpPr>
          <p:nvPr>
            <p:ph type="body" sz="quarter" idx="18"/>
          </p:nvPr>
        </p:nvSpPr>
        <p:spPr/>
        <p:txBody>
          <a:bodyPr/>
          <a:lstStyle/>
          <a:p>
            <a:r>
              <a:rPr lang="en-US"/>
              <a:t>Hayley Moreno</a:t>
            </a:r>
          </a:p>
        </p:txBody>
      </p:sp>
      <p:sp>
        <p:nvSpPr>
          <p:cNvPr id="13" name="Text Placeholder 12">
            <a:extLst>
              <a:ext uri="{FF2B5EF4-FFF2-40B4-BE49-F238E27FC236}">
                <a16:creationId xmlns:a16="http://schemas.microsoft.com/office/drawing/2014/main" id="{05AF5F52-FAFC-417A-9806-7667BB6D4507}"/>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422158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C8FF56-B264-4ED3-9FE0-F421C282FBF8}"/>
              </a:ext>
            </a:extLst>
          </p:cNvPr>
          <p:cNvSpPr>
            <a:spLocks noGrp="1"/>
          </p:cNvSpPr>
          <p:nvPr>
            <p:ph type="body" sz="quarter" idx="13"/>
          </p:nvPr>
        </p:nvSpPr>
        <p:spPr/>
        <p:txBody>
          <a:bodyPr/>
          <a:lstStyle/>
          <a:p>
            <a:r>
              <a:rPr lang="en-US"/>
              <a:t>Why is this important to me?</a:t>
            </a:r>
          </a:p>
        </p:txBody>
      </p:sp>
      <p:sp>
        <p:nvSpPr>
          <p:cNvPr id="3" name="Text Placeholder 2">
            <a:extLst>
              <a:ext uri="{FF2B5EF4-FFF2-40B4-BE49-F238E27FC236}">
                <a16:creationId xmlns:a16="http://schemas.microsoft.com/office/drawing/2014/main" id="{DD52BAAE-73D3-44AD-8B9E-652B66A68F6F}"/>
              </a:ext>
            </a:extLst>
          </p:cNvPr>
          <p:cNvSpPr>
            <a:spLocks noGrp="1"/>
          </p:cNvSpPr>
          <p:nvPr>
            <p:ph type="body" sz="quarter" idx="12"/>
          </p:nvPr>
        </p:nvSpPr>
        <p:spPr>
          <a:xfrm>
            <a:off x="340786" y="1029747"/>
            <a:ext cx="4127042" cy="3356378"/>
          </a:xfrm>
        </p:spPr>
        <p:txBody>
          <a:bodyPr/>
          <a:lstStyle/>
          <a:p>
            <a:r>
              <a:rPr lang="en-US"/>
              <a:t>Improves discovery</a:t>
            </a:r>
          </a:p>
          <a:p>
            <a:r>
              <a:rPr lang="en-US"/>
              <a:t>Reduces cataloger’s time</a:t>
            </a:r>
          </a:p>
          <a:p>
            <a:r>
              <a:rPr lang="en-US"/>
              <a:t>Libraries, like OCLC, also receive data from various sources (e.g. vendors)</a:t>
            </a:r>
          </a:p>
          <a:p>
            <a:endParaRPr lang="en-US"/>
          </a:p>
        </p:txBody>
      </p:sp>
      <p:pic>
        <p:nvPicPr>
          <p:cNvPr id="4" name="Picture 3">
            <a:extLst>
              <a:ext uri="{FF2B5EF4-FFF2-40B4-BE49-F238E27FC236}">
                <a16:creationId xmlns:a16="http://schemas.microsoft.com/office/drawing/2014/main" id="{B49D7226-56B5-4956-9D09-16AE2C2BF2D6}"/>
              </a:ext>
            </a:extLst>
          </p:cNvPr>
          <p:cNvPicPr>
            <a:picLocks noChangeAspect="1"/>
          </p:cNvPicPr>
          <p:nvPr/>
        </p:nvPicPr>
        <p:blipFill>
          <a:blip r:embed="rId3"/>
          <a:stretch>
            <a:fillRect/>
          </a:stretch>
        </p:blipFill>
        <p:spPr>
          <a:xfrm>
            <a:off x="4729200" y="1428750"/>
            <a:ext cx="4195822" cy="2286000"/>
          </a:xfrm>
          <a:prstGeom prst="rect">
            <a:avLst/>
          </a:prstGeom>
        </p:spPr>
      </p:pic>
    </p:spTree>
    <p:extLst>
      <p:ext uri="{BB962C8B-B14F-4D97-AF65-F5344CB8AC3E}">
        <p14:creationId xmlns:p14="http://schemas.microsoft.com/office/powerpoint/2010/main" val="2089637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F7F4DD-1CC0-4D52-9C13-AFE07C960A31}"/>
              </a:ext>
            </a:extLst>
          </p:cNvPr>
          <p:cNvSpPr>
            <a:spLocks noGrp="1"/>
          </p:cNvSpPr>
          <p:nvPr>
            <p:ph type="body" sz="quarter" idx="11"/>
          </p:nvPr>
        </p:nvSpPr>
        <p:spPr/>
        <p:txBody>
          <a:bodyPr/>
          <a:lstStyle/>
          <a:p>
            <a:r>
              <a:rPr lang="en-US"/>
              <a:t>Charlene Morrison</a:t>
            </a:r>
          </a:p>
        </p:txBody>
      </p:sp>
      <p:sp>
        <p:nvSpPr>
          <p:cNvPr id="5" name="Text Placeholder 4">
            <a:extLst>
              <a:ext uri="{FF2B5EF4-FFF2-40B4-BE49-F238E27FC236}">
                <a16:creationId xmlns:a16="http://schemas.microsoft.com/office/drawing/2014/main" id="{7BB9B6DE-0E12-4ADD-BD70-D5F36B585230}"/>
              </a:ext>
            </a:extLst>
          </p:cNvPr>
          <p:cNvSpPr>
            <a:spLocks noGrp="1"/>
          </p:cNvSpPr>
          <p:nvPr>
            <p:ph type="body" sz="quarter" idx="12"/>
          </p:nvPr>
        </p:nvSpPr>
        <p:spPr/>
        <p:txBody>
          <a:bodyPr/>
          <a:lstStyle/>
          <a:p>
            <a:r>
              <a:rPr lang="en-US"/>
              <a:t>Database Specialist II</a:t>
            </a:r>
          </a:p>
        </p:txBody>
      </p:sp>
      <p:sp>
        <p:nvSpPr>
          <p:cNvPr id="6" name="Text Placeholder 5">
            <a:extLst>
              <a:ext uri="{FF2B5EF4-FFF2-40B4-BE49-F238E27FC236}">
                <a16:creationId xmlns:a16="http://schemas.microsoft.com/office/drawing/2014/main" id="{64E046FB-30C5-44E1-92BF-A0A657D47EFF}"/>
              </a:ext>
            </a:extLst>
          </p:cNvPr>
          <p:cNvSpPr>
            <a:spLocks noGrp="1"/>
          </p:cNvSpPr>
          <p:nvPr>
            <p:ph type="body" sz="quarter" idx="13"/>
          </p:nvPr>
        </p:nvSpPr>
        <p:spPr/>
        <p:txBody>
          <a:bodyPr/>
          <a:lstStyle/>
          <a:p>
            <a:r>
              <a:rPr lang="en-US"/>
              <a:t>morrisoch@oclc.org</a:t>
            </a:r>
          </a:p>
        </p:txBody>
      </p:sp>
      <p:sp>
        <p:nvSpPr>
          <p:cNvPr id="7" name="Text Placeholder 6">
            <a:extLst>
              <a:ext uri="{FF2B5EF4-FFF2-40B4-BE49-F238E27FC236}">
                <a16:creationId xmlns:a16="http://schemas.microsoft.com/office/drawing/2014/main" id="{B1BB8A0B-532A-4822-AEE7-D23E67EBDFAC}"/>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9279508F-B1B5-4BAC-AF9A-DF9E9032C36F}"/>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7E9AB555-0F63-491D-B504-2ED41FD9743A}"/>
              </a:ext>
            </a:extLst>
          </p:cNvPr>
          <p:cNvSpPr>
            <a:spLocks noGrp="1"/>
          </p:cNvSpPr>
          <p:nvPr>
            <p:ph type="body" sz="quarter" idx="16"/>
          </p:nvPr>
        </p:nvSpPr>
        <p:spPr/>
        <p:txBody>
          <a:bodyPr/>
          <a:lstStyle/>
          <a:p>
            <a:endParaRPr lang="en-US"/>
          </a:p>
        </p:txBody>
      </p:sp>
      <p:sp>
        <p:nvSpPr>
          <p:cNvPr id="10" name="Text Placeholder 9">
            <a:extLst>
              <a:ext uri="{FF2B5EF4-FFF2-40B4-BE49-F238E27FC236}">
                <a16:creationId xmlns:a16="http://schemas.microsoft.com/office/drawing/2014/main" id="{B50C4AB6-E811-4866-B569-3DE64987D5CA}"/>
              </a:ext>
            </a:extLst>
          </p:cNvPr>
          <p:cNvSpPr>
            <a:spLocks noGrp="1"/>
          </p:cNvSpPr>
          <p:nvPr>
            <p:ph type="body" sz="quarter" idx="17"/>
          </p:nvPr>
        </p:nvSpPr>
        <p:spPr/>
        <p:txBody>
          <a:bodyPr/>
          <a:lstStyle/>
          <a:p>
            <a:r>
              <a:rPr lang="en-US"/>
              <a:t>Hayley Moreno</a:t>
            </a:r>
          </a:p>
        </p:txBody>
      </p:sp>
      <p:sp>
        <p:nvSpPr>
          <p:cNvPr id="11" name="Text Placeholder 10">
            <a:extLst>
              <a:ext uri="{FF2B5EF4-FFF2-40B4-BE49-F238E27FC236}">
                <a16:creationId xmlns:a16="http://schemas.microsoft.com/office/drawing/2014/main" id="{F6B16FAE-B010-4AD9-8CBF-958FEE6133FA}"/>
              </a:ext>
            </a:extLst>
          </p:cNvPr>
          <p:cNvSpPr>
            <a:spLocks noGrp="1"/>
          </p:cNvSpPr>
          <p:nvPr>
            <p:ph type="body" sz="quarter" idx="18"/>
          </p:nvPr>
        </p:nvSpPr>
        <p:spPr/>
        <p:txBody>
          <a:bodyPr/>
          <a:lstStyle/>
          <a:p>
            <a:r>
              <a:rPr lang="en-US"/>
              <a:t>Database Specialist II</a:t>
            </a:r>
          </a:p>
        </p:txBody>
      </p:sp>
      <p:sp>
        <p:nvSpPr>
          <p:cNvPr id="12" name="Text Placeholder 11">
            <a:extLst>
              <a:ext uri="{FF2B5EF4-FFF2-40B4-BE49-F238E27FC236}">
                <a16:creationId xmlns:a16="http://schemas.microsoft.com/office/drawing/2014/main" id="{3F06AD9F-AB60-4909-A154-CCFB12B5E03C}"/>
              </a:ext>
            </a:extLst>
          </p:cNvPr>
          <p:cNvSpPr>
            <a:spLocks noGrp="1"/>
          </p:cNvSpPr>
          <p:nvPr>
            <p:ph type="body" sz="quarter" idx="19"/>
          </p:nvPr>
        </p:nvSpPr>
        <p:spPr/>
        <p:txBody>
          <a:bodyPr/>
          <a:lstStyle/>
          <a:p>
            <a:r>
              <a:rPr lang="en-US"/>
              <a:t>morenoh@oclc.org</a:t>
            </a:r>
          </a:p>
        </p:txBody>
      </p:sp>
    </p:spTree>
    <p:extLst>
      <p:ext uri="{BB962C8B-B14F-4D97-AF65-F5344CB8AC3E}">
        <p14:creationId xmlns:p14="http://schemas.microsoft.com/office/powerpoint/2010/main" val="1605894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1E1FB-13A9-4CD3-82EA-202068957E1E}"/>
              </a:ext>
            </a:extLst>
          </p:cNvPr>
          <p:cNvPicPr>
            <a:picLocks noChangeAspect="1"/>
          </p:cNvPicPr>
          <p:nvPr/>
        </p:nvPicPr>
        <p:blipFill>
          <a:blip r:embed="rId3"/>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9260D482-9831-4F5E-B9CC-C66F482D6FA5}"/>
              </a:ext>
            </a:extLst>
          </p:cNvPr>
          <p:cNvSpPr txBox="1"/>
          <p:nvPr/>
        </p:nvSpPr>
        <p:spPr>
          <a:xfrm>
            <a:off x="2613803" y="1621678"/>
            <a:ext cx="3916393" cy="830997"/>
          </a:xfrm>
          <a:prstGeom prst="rect">
            <a:avLst/>
          </a:prstGeom>
          <a:noFill/>
        </p:spPr>
        <p:txBody>
          <a:bodyPr wrap="square" rtlCol="0">
            <a:spAutoFit/>
          </a:bodyPr>
          <a:lstStyle/>
          <a:p>
            <a:pPr algn="ctr"/>
            <a:r>
              <a:rPr lang="en-US" sz="4800" b="1">
                <a:solidFill>
                  <a:schemeClr val="bg1"/>
                </a:solidFill>
                <a:latin typeface="+mj-lt"/>
              </a:rPr>
              <a:t>Background</a:t>
            </a:r>
          </a:p>
        </p:txBody>
      </p:sp>
    </p:spTree>
    <p:extLst>
      <p:ext uri="{BB962C8B-B14F-4D97-AF65-F5344CB8AC3E}">
        <p14:creationId xmlns:p14="http://schemas.microsoft.com/office/powerpoint/2010/main" val="3922731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BD3CBA-E2D9-4415-AD76-CD0C041ADFC5}"/>
              </a:ext>
            </a:extLst>
          </p:cNvPr>
          <p:cNvSpPr>
            <a:spLocks noGrp="1"/>
          </p:cNvSpPr>
          <p:nvPr>
            <p:ph type="body" sz="quarter" idx="13"/>
          </p:nvPr>
        </p:nvSpPr>
        <p:spPr/>
        <p:txBody>
          <a:bodyPr/>
          <a:lstStyle/>
          <a:p>
            <a:r>
              <a:rPr lang="en-US"/>
              <a:t>We do listen!</a:t>
            </a:r>
          </a:p>
        </p:txBody>
      </p:sp>
      <p:sp>
        <p:nvSpPr>
          <p:cNvPr id="2" name="Text Placeholder 1">
            <a:extLst>
              <a:ext uri="{FF2B5EF4-FFF2-40B4-BE49-F238E27FC236}">
                <a16:creationId xmlns:a16="http://schemas.microsoft.com/office/drawing/2014/main" id="{C7F82C1A-73AA-41C8-8FE6-329E5822DFB4}"/>
              </a:ext>
            </a:extLst>
          </p:cNvPr>
          <p:cNvSpPr>
            <a:spLocks noGrp="1"/>
          </p:cNvSpPr>
          <p:nvPr>
            <p:ph type="body" sz="quarter" idx="12"/>
          </p:nvPr>
        </p:nvSpPr>
        <p:spPr>
          <a:xfrm>
            <a:off x="3098114" y="968690"/>
            <a:ext cx="5295610" cy="3356378"/>
          </a:xfrm>
        </p:spPr>
        <p:txBody>
          <a:bodyPr/>
          <a:lstStyle/>
          <a:p>
            <a:pPr marL="0" indent="0">
              <a:buNone/>
            </a:pPr>
            <a:r>
              <a:rPr lang="en-US"/>
              <a:t>Virtual AskQC Office Hour Session-usage of the 776 MARC field to identify duplicates</a:t>
            </a:r>
          </a:p>
          <a:p>
            <a:endParaRPr lang="en-US"/>
          </a:p>
          <a:p>
            <a:pPr marL="0" indent="0">
              <a:buNone/>
            </a:pPr>
            <a:r>
              <a:rPr lang="en-US"/>
              <a:t>2019 ALA Midwinter discussion on serial duplicates</a:t>
            </a:r>
          </a:p>
          <a:p>
            <a:endParaRPr lang="en-US"/>
          </a:p>
          <a:p>
            <a:endParaRPr lang="en-US"/>
          </a:p>
        </p:txBody>
      </p:sp>
      <p:pic>
        <p:nvPicPr>
          <p:cNvPr id="4" name="Picture 3">
            <a:extLst>
              <a:ext uri="{FF2B5EF4-FFF2-40B4-BE49-F238E27FC236}">
                <a16:creationId xmlns:a16="http://schemas.microsoft.com/office/drawing/2014/main" id="{B9816AE8-42E0-4B92-BD19-246FCE0B70A4}"/>
              </a:ext>
            </a:extLst>
          </p:cNvPr>
          <p:cNvPicPr>
            <a:picLocks noChangeAspect="1"/>
          </p:cNvPicPr>
          <p:nvPr/>
        </p:nvPicPr>
        <p:blipFill>
          <a:blip r:embed="rId3"/>
          <a:stretch>
            <a:fillRect/>
          </a:stretch>
        </p:blipFill>
        <p:spPr>
          <a:xfrm>
            <a:off x="477239" y="909519"/>
            <a:ext cx="2484421" cy="3474720"/>
          </a:xfrm>
          <a:prstGeom prst="rect">
            <a:avLst/>
          </a:prstGeom>
        </p:spPr>
      </p:pic>
    </p:spTree>
    <p:extLst>
      <p:ext uri="{BB962C8B-B14F-4D97-AF65-F5344CB8AC3E}">
        <p14:creationId xmlns:p14="http://schemas.microsoft.com/office/powerpoint/2010/main" val="1921694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84282D-C22B-48EE-91C7-9234A4617E02}"/>
              </a:ext>
            </a:extLst>
          </p:cNvPr>
          <p:cNvSpPr>
            <a:spLocks noGrp="1"/>
          </p:cNvSpPr>
          <p:nvPr>
            <p:ph type="body" sz="quarter" idx="13"/>
          </p:nvPr>
        </p:nvSpPr>
        <p:spPr/>
        <p:txBody>
          <a:bodyPr/>
          <a:lstStyle/>
          <a:p>
            <a:r>
              <a:rPr lang="en-US"/>
              <a:t>Project parameters</a:t>
            </a:r>
          </a:p>
        </p:txBody>
      </p:sp>
      <p:sp>
        <p:nvSpPr>
          <p:cNvPr id="2" name="Text Placeholder 1">
            <a:extLst>
              <a:ext uri="{FF2B5EF4-FFF2-40B4-BE49-F238E27FC236}">
                <a16:creationId xmlns:a16="http://schemas.microsoft.com/office/drawing/2014/main" id="{35239F33-304F-4D00-B36E-D05B647874DB}"/>
              </a:ext>
            </a:extLst>
          </p:cNvPr>
          <p:cNvSpPr>
            <a:spLocks noGrp="1"/>
          </p:cNvSpPr>
          <p:nvPr>
            <p:ph type="body" sz="quarter" idx="12"/>
          </p:nvPr>
        </p:nvSpPr>
        <p:spPr>
          <a:xfrm>
            <a:off x="340786" y="1029747"/>
            <a:ext cx="5173749" cy="3356378"/>
          </a:xfrm>
        </p:spPr>
        <p:txBody>
          <a:bodyPr/>
          <a:lstStyle/>
          <a:p>
            <a:r>
              <a:rPr lang="en-US"/>
              <a:t>Identify a target group of records</a:t>
            </a:r>
          </a:p>
          <a:p>
            <a:pPr lvl="1"/>
            <a:r>
              <a:rPr lang="en-US"/>
              <a:t>OCLCE</a:t>
            </a:r>
          </a:p>
          <a:p>
            <a:r>
              <a:rPr lang="en-US"/>
              <a:t>A utilitarian approach to automation</a:t>
            </a:r>
          </a:p>
          <a:p>
            <a:pPr lvl="1"/>
            <a:r>
              <a:rPr lang="en-US"/>
              <a:t>Do the most good with the least amount of harm</a:t>
            </a:r>
          </a:p>
          <a:p>
            <a:r>
              <a:rPr lang="en-US"/>
              <a:t>What is out of reach?</a:t>
            </a:r>
          </a:p>
          <a:p>
            <a:pPr lvl="1"/>
            <a:r>
              <a:rPr lang="en-US"/>
              <a:t>Anything too risky that required human interference (e.g. CONSER)</a:t>
            </a:r>
          </a:p>
          <a:p>
            <a:endParaRPr lang="en-US"/>
          </a:p>
          <a:p>
            <a:endParaRPr lang="en-US"/>
          </a:p>
          <a:p>
            <a:pPr lvl="1"/>
            <a:endParaRPr lang="en-US"/>
          </a:p>
          <a:p>
            <a:pPr lvl="1"/>
            <a:endParaRPr lang="en-US"/>
          </a:p>
        </p:txBody>
      </p:sp>
      <p:pic>
        <p:nvPicPr>
          <p:cNvPr id="5" name="Picture 5" descr="A picture containing object&#10;&#10;Description generated with very high confidence">
            <a:extLst>
              <a:ext uri="{FF2B5EF4-FFF2-40B4-BE49-F238E27FC236}">
                <a16:creationId xmlns:a16="http://schemas.microsoft.com/office/drawing/2014/main" id="{2C393EC8-3FFB-4FD1-9A90-514CAB8D200B}"/>
              </a:ext>
            </a:extLst>
          </p:cNvPr>
          <p:cNvPicPr>
            <a:picLocks noChangeAspect="1"/>
          </p:cNvPicPr>
          <p:nvPr/>
        </p:nvPicPr>
        <p:blipFill>
          <a:blip r:embed="rId3"/>
          <a:stretch>
            <a:fillRect/>
          </a:stretch>
        </p:blipFill>
        <p:spPr>
          <a:xfrm>
            <a:off x="5680407" y="1029747"/>
            <a:ext cx="3122807" cy="3356378"/>
          </a:xfrm>
          <a:prstGeom prst="rect">
            <a:avLst/>
          </a:prstGeom>
        </p:spPr>
      </p:pic>
    </p:spTree>
    <p:extLst>
      <p:ext uri="{BB962C8B-B14F-4D97-AF65-F5344CB8AC3E}">
        <p14:creationId xmlns:p14="http://schemas.microsoft.com/office/powerpoint/2010/main" val="2163877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EE1A58C-6EB7-442B-8C9C-17F877B35844}"/>
              </a:ext>
            </a:extLst>
          </p:cNvPr>
          <p:cNvSpPr>
            <a:spLocks noGrp="1"/>
          </p:cNvSpPr>
          <p:nvPr>
            <p:ph type="body" sz="quarter" idx="13"/>
          </p:nvPr>
        </p:nvSpPr>
        <p:spPr/>
        <p:txBody>
          <a:bodyPr/>
          <a:lstStyle/>
          <a:p>
            <a:r>
              <a:rPr lang="en-US"/>
              <a:t>Tackling the problem</a:t>
            </a:r>
          </a:p>
        </p:txBody>
      </p:sp>
      <p:sp>
        <p:nvSpPr>
          <p:cNvPr id="8" name="Text Placeholder 7">
            <a:extLst>
              <a:ext uri="{FF2B5EF4-FFF2-40B4-BE49-F238E27FC236}">
                <a16:creationId xmlns:a16="http://schemas.microsoft.com/office/drawing/2014/main" id="{B7DAC7BA-EB69-4936-8328-DA142D6A51F3}"/>
              </a:ext>
            </a:extLst>
          </p:cNvPr>
          <p:cNvSpPr>
            <a:spLocks noGrp="1"/>
          </p:cNvSpPr>
          <p:nvPr>
            <p:ph type="body" sz="quarter" idx="12"/>
          </p:nvPr>
        </p:nvSpPr>
        <p:spPr>
          <a:xfrm>
            <a:off x="340786" y="1029747"/>
            <a:ext cx="5394143" cy="3356378"/>
          </a:xfrm>
        </p:spPr>
        <p:txBody>
          <a:bodyPr/>
          <a:lstStyle/>
          <a:p>
            <a:r>
              <a:rPr lang="en-US"/>
              <a:t>Identify the expertise needed for the project</a:t>
            </a:r>
          </a:p>
          <a:p>
            <a:pPr lvl="1"/>
            <a:r>
              <a:rPr lang="en-US"/>
              <a:t>Serial cataloging </a:t>
            </a:r>
          </a:p>
          <a:p>
            <a:pPr lvl="1"/>
            <a:r>
              <a:rPr lang="en-US"/>
              <a:t>Electronic resource cataloging</a:t>
            </a:r>
          </a:p>
          <a:p>
            <a:pPr lvl="1"/>
            <a:r>
              <a:rPr lang="en-US"/>
              <a:t>Perl </a:t>
            </a:r>
          </a:p>
          <a:p>
            <a:pPr lvl="1"/>
            <a:r>
              <a:rPr lang="en-US"/>
              <a:t>Macro language</a:t>
            </a:r>
          </a:p>
          <a:p>
            <a:r>
              <a:rPr lang="en-US"/>
              <a:t>Meetings for …</a:t>
            </a:r>
          </a:p>
          <a:p>
            <a:pPr lvl="1"/>
            <a:r>
              <a:rPr lang="en-US"/>
              <a:t>Data analysis</a:t>
            </a:r>
          </a:p>
          <a:p>
            <a:pPr lvl="1"/>
            <a:r>
              <a:rPr lang="en-US"/>
              <a:t>Tweaking tools as needed</a:t>
            </a:r>
          </a:p>
          <a:p>
            <a:endParaRPr lang="en-US"/>
          </a:p>
        </p:txBody>
      </p:sp>
      <p:pic>
        <p:nvPicPr>
          <p:cNvPr id="2" name="Picture 2" descr="A group of people posing for the camera&#10;&#10;Description generated with very high confidence">
            <a:extLst>
              <a:ext uri="{FF2B5EF4-FFF2-40B4-BE49-F238E27FC236}">
                <a16:creationId xmlns:a16="http://schemas.microsoft.com/office/drawing/2014/main" id="{0292E143-9FB0-4876-A473-8EA3A7A5B1AA}"/>
              </a:ext>
            </a:extLst>
          </p:cNvPr>
          <p:cNvPicPr>
            <a:picLocks noChangeAspect="1"/>
          </p:cNvPicPr>
          <p:nvPr/>
        </p:nvPicPr>
        <p:blipFill>
          <a:blip r:embed="rId3"/>
          <a:stretch>
            <a:fillRect/>
          </a:stretch>
        </p:blipFill>
        <p:spPr>
          <a:xfrm>
            <a:off x="5916204" y="962525"/>
            <a:ext cx="2682454" cy="3490822"/>
          </a:xfrm>
          <a:prstGeom prst="rect">
            <a:avLst/>
          </a:prstGeom>
        </p:spPr>
      </p:pic>
    </p:spTree>
    <p:extLst>
      <p:ext uri="{BB962C8B-B14F-4D97-AF65-F5344CB8AC3E}">
        <p14:creationId xmlns:p14="http://schemas.microsoft.com/office/powerpoint/2010/main" val="2043393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EAA839-0866-4371-B1E9-EED58F0A3D8D}"/>
              </a:ext>
            </a:extLst>
          </p:cNvPr>
          <p:cNvSpPr txBox="1"/>
          <p:nvPr/>
        </p:nvSpPr>
        <p:spPr>
          <a:xfrm>
            <a:off x="917887" y="916671"/>
            <a:ext cx="2909833" cy="2308324"/>
          </a:xfrm>
          <a:prstGeom prst="rect">
            <a:avLst/>
          </a:prstGeom>
          <a:noFill/>
        </p:spPr>
        <p:txBody>
          <a:bodyPr wrap="square" rtlCol="0">
            <a:spAutoFit/>
          </a:bodyPr>
          <a:lstStyle/>
          <a:p>
            <a:pPr algn="ctr"/>
            <a:r>
              <a:rPr lang="en-US" sz="4800">
                <a:solidFill>
                  <a:schemeClr val="bg1"/>
                </a:solidFill>
              </a:rPr>
              <a:t>Scripts and Macros</a:t>
            </a:r>
          </a:p>
        </p:txBody>
      </p:sp>
      <p:sp>
        <p:nvSpPr>
          <p:cNvPr id="12" name="TextBox 11">
            <a:extLst>
              <a:ext uri="{FF2B5EF4-FFF2-40B4-BE49-F238E27FC236}">
                <a16:creationId xmlns:a16="http://schemas.microsoft.com/office/drawing/2014/main" id="{508DBBFB-A013-4920-A8C3-8155FC0BCEA0}"/>
              </a:ext>
            </a:extLst>
          </p:cNvPr>
          <p:cNvSpPr txBox="1"/>
          <p:nvPr/>
        </p:nvSpPr>
        <p:spPr>
          <a:xfrm>
            <a:off x="2910639" y="5616378"/>
            <a:ext cx="2909833" cy="2308324"/>
          </a:xfrm>
          <a:prstGeom prst="rect">
            <a:avLst/>
          </a:prstGeom>
          <a:noFill/>
        </p:spPr>
        <p:txBody>
          <a:bodyPr wrap="square" rtlCol="0">
            <a:spAutoFit/>
          </a:bodyPr>
          <a:lstStyle/>
          <a:p>
            <a:r>
              <a:rPr lang="en-US" sz="4800"/>
              <a:t>Scripts and Macros</a:t>
            </a:r>
          </a:p>
        </p:txBody>
      </p:sp>
      <p:pic>
        <p:nvPicPr>
          <p:cNvPr id="4" name="Picture 4" descr="A picture containing yellow, table, LEGO, indoor&#10;&#10;Description generated with very high confidence">
            <a:extLst>
              <a:ext uri="{FF2B5EF4-FFF2-40B4-BE49-F238E27FC236}">
                <a16:creationId xmlns:a16="http://schemas.microsoft.com/office/drawing/2014/main" id="{311D070B-5F8F-4C3B-BBDA-ED226862B99C}"/>
              </a:ext>
            </a:extLst>
          </p:cNvPr>
          <p:cNvPicPr>
            <a:picLocks noChangeAspect="1"/>
          </p:cNvPicPr>
          <p:nvPr/>
        </p:nvPicPr>
        <p:blipFill>
          <a:blip r:embed="rId3"/>
          <a:stretch>
            <a:fillRect/>
          </a:stretch>
        </p:blipFill>
        <p:spPr>
          <a:xfrm>
            <a:off x="-2156" y="324"/>
            <a:ext cx="9148312" cy="5142852"/>
          </a:xfrm>
          <a:prstGeom prst="rect">
            <a:avLst/>
          </a:prstGeom>
        </p:spPr>
      </p:pic>
      <p:sp>
        <p:nvSpPr>
          <p:cNvPr id="6" name="TextBox 5">
            <a:extLst>
              <a:ext uri="{FF2B5EF4-FFF2-40B4-BE49-F238E27FC236}">
                <a16:creationId xmlns:a16="http://schemas.microsoft.com/office/drawing/2014/main" id="{ED1BDD61-C4D0-47CE-9ED2-AB9DF38468C3}"/>
              </a:ext>
            </a:extLst>
          </p:cNvPr>
          <p:cNvSpPr txBox="1"/>
          <p:nvPr/>
        </p:nvSpPr>
        <p:spPr>
          <a:xfrm>
            <a:off x="3017089" y="2202971"/>
            <a:ext cx="312060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cs typeface="Arial"/>
              </a:rPr>
              <a:t>Scripts and Macros </a:t>
            </a:r>
            <a:endParaRPr lang="en-US" sz="4800"/>
          </a:p>
        </p:txBody>
      </p:sp>
    </p:spTree>
    <p:extLst>
      <p:ext uri="{BB962C8B-B14F-4D97-AF65-F5344CB8AC3E}">
        <p14:creationId xmlns:p14="http://schemas.microsoft.com/office/powerpoint/2010/main" val="258253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FD95E04-C8BD-4AD6-B071-E15BF227958E}"/>
              </a:ext>
            </a:extLst>
          </p:cNvPr>
          <p:cNvGrpSpPr/>
          <p:nvPr/>
        </p:nvGrpSpPr>
        <p:grpSpPr>
          <a:xfrm>
            <a:off x="2443796" y="366856"/>
            <a:ext cx="4256407" cy="4108845"/>
            <a:chOff x="2921633" y="305396"/>
            <a:chExt cx="4256407" cy="4108845"/>
          </a:xfrm>
        </p:grpSpPr>
        <p:sp>
          <p:nvSpPr>
            <p:cNvPr id="5" name="Freeform: Shape 4">
              <a:extLst>
                <a:ext uri="{FF2B5EF4-FFF2-40B4-BE49-F238E27FC236}">
                  <a16:creationId xmlns:a16="http://schemas.microsoft.com/office/drawing/2014/main" id="{31682A3B-2E71-4634-BC46-347E61B4A0D2}"/>
                </a:ext>
              </a:extLst>
            </p:cNvPr>
            <p:cNvSpPr/>
            <p:nvPr/>
          </p:nvSpPr>
          <p:spPr>
            <a:xfrm>
              <a:off x="4429116" y="305396"/>
              <a:ext cx="1241442" cy="1241442"/>
            </a:xfrm>
            <a:custGeom>
              <a:avLst/>
              <a:gdLst>
                <a:gd name="connsiteX0" fmla="*/ 0 w 1241442"/>
                <a:gd name="connsiteY0" fmla="*/ 620721 h 1241442"/>
                <a:gd name="connsiteX1" fmla="*/ 620721 w 1241442"/>
                <a:gd name="connsiteY1" fmla="*/ 0 h 1241442"/>
                <a:gd name="connsiteX2" fmla="*/ 1241442 w 1241442"/>
                <a:gd name="connsiteY2" fmla="*/ 620721 h 1241442"/>
                <a:gd name="connsiteX3" fmla="*/ 620721 w 1241442"/>
                <a:gd name="connsiteY3" fmla="*/ 1241442 h 1241442"/>
                <a:gd name="connsiteX4" fmla="*/ 0 w 1241442"/>
                <a:gd name="connsiteY4" fmla="*/ 620721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0" y="620721"/>
                  </a:moveTo>
                  <a:cubicBezTo>
                    <a:pt x="0" y="277906"/>
                    <a:pt x="277906" y="0"/>
                    <a:pt x="620721" y="0"/>
                  </a:cubicBezTo>
                  <a:cubicBezTo>
                    <a:pt x="963536" y="0"/>
                    <a:pt x="1241442" y="277906"/>
                    <a:pt x="1241442" y="620721"/>
                  </a:cubicBezTo>
                  <a:cubicBezTo>
                    <a:pt x="1241442" y="963536"/>
                    <a:pt x="963536" y="1241442"/>
                    <a:pt x="620721" y="1241442"/>
                  </a:cubicBezTo>
                  <a:cubicBezTo>
                    <a:pt x="277906" y="1241442"/>
                    <a:pt x="0" y="963536"/>
                    <a:pt x="0" y="62072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0855" tIns="200855" rIns="200855" bIns="200855" numCol="1" spcCol="1270" anchor="ctr" anchorCtr="0">
              <a:noAutofit/>
            </a:bodyPr>
            <a:lstStyle/>
            <a:p>
              <a:pPr marL="0" lvl="0" indent="0" algn="ctr" defTabSz="666750">
                <a:lnSpc>
                  <a:spcPct val="90000"/>
                </a:lnSpc>
                <a:spcBef>
                  <a:spcPct val="0"/>
                </a:spcBef>
                <a:spcAft>
                  <a:spcPct val="35000"/>
                </a:spcAft>
                <a:buNone/>
              </a:pPr>
              <a:r>
                <a:rPr lang="en-US" sz="1500" kern="1200"/>
                <a:t>Database scan </a:t>
              </a:r>
            </a:p>
          </p:txBody>
        </p:sp>
        <p:sp>
          <p:nvSpPr>
            <p:cNvPr id="6" name="Freeform: Shape 5">
              <a:extLst>
                <a:ext uri="{FF2B5EF4-FFF2-40B4-BE49-F238E27FC236}">
                  <a16:creationId xmlns:a16="http://schemas.microsoft.com/office/drawing/2014/main" id="{14E4AB33-CA51-4B93-9D3D-78E8ACF88A6D}"/>
                </a:ext>
              </a:extLst>
            </p:cNvPr>
            <p:cNvSpPr/>
            <p:nvPr/>
          </p:nvSpPr>
          <p:spPr>
            <a:xfrm rot="2160000">
              <a:off x="5631226" y="1258766"/>
              <a:ext cx="329611" cy="418986"/>
            </a:xfrm>
            <a:custGeom>
              <a:avLst/>
              <a:gdLst>
                <a:gd name="connsiteX0" fmla="*/ 0 w 329611"/>
                <a:gd name="connsiteY0" fmla="*/ 83797 h 418986"/>
                <a:gd name="connsiteX1" fmla="*/ 164806 w 329611"/>
                <a:gd name="connsiteY1" fmla="*/ 83797 h 418986"/>
                <a:gd name="connsiteX2" fmla="*/ 164806 w 329611"/>
                <a:gd name="connsiteY2" fmla="*/ 0 h 418986"/>
                <a:gd name="connsiteX3" fmla="*/ 329611 w 329611"/>
                <a:gd name="connsiteY3" fmla="*/ 209493 h 418986"/>
                <a:gd name="connsiteX4" fmla="*/ 164806 w 329611"/>
                <a:gd name="connsiteY4" fmla="*/ 418986 h 418986"/>
                <a:gd name="connsiteX5" fmla="*/ 164806 w 329611"/>
                <a:gd name="connsiteY5" fmla="*/ 335189 h 418986"/>
                <a:gd name="connsiteX6" fmla="*/ 0 w 329611"/>
                <a:gd name="connsiteY6" fmla="*/ 335189 h 418986"/>
                <a:gd name="connsiteX7" fmla="*/ 0 w 329611"/>
                <a:gd name="connsiteY7" fmla="*/ 83797 h 41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611" h="418986">
                  <a:moveTo>
                    <a:pt x="0" y="83797"/>
                  </a:moveTo>
                  <a:lnTo>
                    <a:pt x="164806" y="83797"/>
                  </a:lnTo>
                  <a:lnTo>
                    <a:pt x="164806" y="0"/>
                  </a:lnTo>
                  <a:lnTo>
                    <a:pt x="329611" y="209493"/>
                  </a:lnTo>
                  <a:lnTo>
                    <a:pt x="164806" y="418986"/>
                  </a:lnTo>
                  <a:lnTo>
                    <a:pt x="164806" y="335189"/>
                  </a:lnTo>
                  <a:lnTo>
                    <a:pt x="0" y="335189"/>
                  </a:lnTo>
                  <a:lnTo>
                    <a:pt x="0" y="8379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83796" rIns="98883" bIns="83797"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7" name="Freeform: Shape 6">
              <a:extLst>
                <a:ext uri="{FF2B5EF4-FFF2-40B4-BE49-F238E27FC236}">
                  <a16:creationId xmlns:a16="http://schemas.microsoft.com/office/drawing/2014/main" id="{F7F95180-9BD7-45FC-A9F4-3BCD803F63AD}"/>
                </a:ext>
              </a:extLst>
            </p:cNvPr>
            <p:cNvSpPr/>
            <p:nvPr/>
          </p:nvSpPr>
          <p:spPr>
            <a:xfrm>
              <a:off x="5936598" y="1400646"/>
              <a:ext cx="1241442" cy="1241442"/>
            </a:xfrm>
            <a:custGeom>
              <a:avLst/>
              <a:gdLst>
                <a:gd name="connsiteX0" fmla="*/ 0 w 1241442"/>
                <a:gd name="connsiteY0" fmla="*/ 620721 h 1241442"/>
                <a:gd name="connsiteX1" fmla="*/ 620721 w 1241442"/>
                <a:gd name="connsiteY1" fmla="*/ 0 h 1241442"/>
                <a:gd name="connsiteX2" fmla="*/ 1241442 w 1241442"/>
                <a:gd name="connsiteY2" fmla="*/ 620721 h 1241442"/>
                <a:gd name="connsiteX3" fmla="*/ 620721 w 1241442"/>
                <a:gd name="connsiteY3" fmla="*/ 1241442 h 1241442"/>
                <a:gd name="connsiteX4" fmla="*/ 0 w 1241442"/>
                <a:gd name="connsiteY4" fmla="*/ 620721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0" y="620721"/>
                  </a:moveTo>
                  <a:cubicBezTo>
                    <a:pt x="0" y="277906"/>
                    <a:pt x="277906" y="0"/>
                    <a:pt x="620721" y="0"/>
                  </a:cubicBezTo>
                  <a:cubicBezTo>
                    <a:pt x="963536" y="0"/>
                    <a:pt x="1241442" y="277906"/>
                    <a:pt x="1241442" y="620721"/>
                  </a:cubicBezTo>
                  <a:cubicBezTo>
                    <a:pt x="1241442" y="963536"/>
                    <a:pt x="963536" y="1241442"/>
                    <a:pt x="620721" y="1241442"/>
                  </a:cubicBezTo>
                  <a:cubicBezTo>
                    <a:pt x="277906" y="1241442"/>
                    <a:pt x="0" y="963536"/>
                    <a:pt x="0" y="62072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0855" tIns="200855" rIns="200855" bIns="200855" numCol="1" spcCol="1270" anchor="ctr" anchorCtr="0">
              <a:noAutofit/>
            </a:bodyPr>
            <a:lstStyle/>
            <a:p>
              <a:pPr marL="0" lvl="0" indent="0" algn="ctr" defTabSz="666750">
                <a:lnSpc>
                  <a:spcPct val="90000"/>
                </a:lnSpc>
                <a:spcBef>
                  <a:spcPct val="0"/>
                </a:spcBef>
                <a:spcAft>
                  <a:spcPct val="35000"/>
                </a:spcAft>
                <a:buNone/>
              </a:pPr>
              <a:r>
                <a:rPr lang="en-US" sz="1500" kern="1200"/>
                <a:t>Perl script </a:t>
              </a:r>
            </a:p>
          </p:txBody>
        </p:sp>
        <p:sp>
          <p:nvSpPr>
            <p:cNvPr id="8" name="Freeform: Shape 7">
              <a:extLst>
                <a:ext uri="{FF2B5EF4-FFF2-40B4-BE49-F238E27FC236}">
                  <a16:creationId xmlns:a16="http://schemas.microsoft.com/office/drawing/2014/main" id="{8B56E05C-B708-4139-8A2D-F5B83B889A14}"/>
                </a:ext>
              </a:extLst>
            </p:cNvPr>
            <p:cNvSpPr/>
            <p:nvPr/>
          </p:nvSpPr>
          <p:spPr>
            <a:xfrm rot="17280000">
              <a:off x="6107493" y="2689077"/>
              <a:ext cx="329611" cy="418987"/>
            </a:xfrm>
            <a:custGeom>
              <a:avLst/>
              <a:gdLst>
                <a:gd name="connsiteX0" fmla="*/ 0 w 329611"/>
                <a:gd name="connsiteY0" fmla="*/ 83797 h 418986"/>
                <a:gd name="connsiteX1" fmla="*/ 164806 w 329611"/>
                <a:gd name="connsiteY1" fmla="*/ 83797 h 418986"/>
                <a:gd name="connsiteX2" fmla="*/ 164806 w 329611"/>
                <a:gd name="connsiteY2" fmla="*/ 0 h 418986"/>
                <a:gd name="connsiteX3" fmla="*/ 329611 w 329611"/>
                <a:gd name="connsiteY3" fmla="*/ 209493 h 418986"/>
                <a:gd name="connsiteX4" fmla="*/ 164806 w 329611"/>
                <a:gd name="connsiteY4" fmla="*/ 418986 h 418986"/>
                <a:gd name="connsiteX5" fmla="*/ 164806 w 329611"/>
                <a:gd name="connsiteY5" fmla="*/ 335189 h 418986"/>
                <a:gd name="connsiteX6" fmla="*/ 0 w 329611"/>
                <a:gd name="connsiteY6" fmla="*/ 335189 h 418986"/>
                <a:gd name="connsiteX7" fmla="*/ 0 w 329611"/>
                <a:gd name="connsiteY7" fmla="*/ 83797 h 41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611" h="418986">
                  <a:moveTo>
                    <a:pt x="329611" y="335189"/>
                  </a:moveTo>
                  <a:lnTo>
                    <a:pt x="164805" y="335189"/>
                  </a:lnTo>
                  <a:lnTo>
                    <a:pt x="164805" y="418986"/>
                  </a:lnTo>
                  <a:lnTo>
                    <a:pt x="0" y="209493"/>
                  </a:lnTo>
                  <a:lnTo>
                    <a:pt x="164805" y="0"/>
                  </a:lnTo>
                  <a:lnTo>
                    <a:pt x="164805" y="83797"/>
                  </a:lnTo>
                  <a:lnTo>
                    <a:pt x="329611" y="83797"/>
                  </a:lnTo>
                  <a:lnTo>
                    <a:pt x="329611" y="33518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8882" tIns="83797" rIns="0" bIns="83797"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9" name="Freeform: Shape 8">
              <a:extLst>
                <a:ext uri="{FF2B5EF4-FFF2-40B4-BE49-F238E27FC236}">
                  <a16:creationId xmlns:a16="http://schemas.microsoft.com/office/drawing/2014/main" id="{16972795-EBD2-4031-B98C-0ACDA854B8B8}"/>
                </a:ext>
              </a:extLst>
            </p:cNvPr>
            <p:cNvSpPr/>
            <p:nvPr/>
          </p:nvSpPr>
          <p:spPr>
            <a:xfrm>
              <a:off x="5360791" y="3172799"/>
              <a:ext cx="1241442" cy="1241442"/>
            </a:xfrm>
            <a:custGeom>
              <a:avLst/>
              <a:gdLst>
                <a:gd name="connsiteX0" fmla="*/ 0 w 1241442"/>
                <a:gd name="connsiteY0" fmla="*/ 620721 h 1241442"/>
                <a:gd name="connsiteX1" fmla="*/ 620721 w 1241442"/>
                <a:gd name="connsiteY1" fmla="*/ 0 h 1241442"/>
                <a:gd name="connsiteX2" fmla="*/ 1241442 w 1241442"/>
                <a:gd name="connsiteY2" fmla="*/ 620721 h 1241442"/>
                <a:gd name="connsiteX3" fmla="*/ 620721 w 1241442"/>
                <a:gd name="connsiteY3" fmla="*/ 1241442 h 1241442"/>
                <a:gd name="connsiteX4" fmla="*/ 0 w 1241442"/>
                <a:gd name="connsiteY4" fmla="*/ 620721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0" y="620721"/>
                  </a:moveTo>
                  <a:cubicBezTo>
                    <a:pt x="0" y="277906"/>
                    <a:pt x="277906" y="0"/>
                    <a:pt x="620721" y="0"/>
                  </a:cubicBezTo>
                  <a:cubicBezTo>
                    <a:pt x="963536" y="0"/>
                    <a:pt x="1241442" y="277906"/>
                    <a:pt x="1241442" y="620721"/>
                  </a:cubicBezTo>
                  <a:cubicBezTo>
                    <a:pt x="1241442" y="963536"/>
                    <a:pt x="963536" y="1241442"/>
                    <a:pt x="620721" y="1241442"/>
                  </a:cubicBezTo>
                  <a:cubicBezTo>
                    <a:pt x="277906" y="1241442"/>
                    <a:pt x="0" y="963536"/>
                    <a:pt x="0" y="62072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0855" tIns="200855" rIns="200855" bIns="200855" numCol="1" spcCol="1270" anchor="ctr" anchorCtr="0">
              <a:noAutofit/>
            </a:bodyPr>
            <a:lstStyle/>
            <a:p>
              <a:pPr marL="0" lvl="0" indent="0" algn="ctr" defTabSz="666750">
                <a:lnSpc>
                  <a:spcPct val="90000"/>
                </a:lnSpc>
                <a:spcBef>
                  <a:spcPct val="0"/>
                </a:spcBef>
                <a:spcAft>
                  <a:spcPct val="35000"/>
                </a:spcAft>
                <a:buNone/>
              </a:pPr>
              <a:r>
                <a:rPr lang="en-US" sz="1500" kern="1200"/>
                <a:t>Text files split</a:t>
              </a:r>
            </a:p>
          </p:txBody>
        </p:sp>
        <p:sp>
          <p:nvSpPr>
            <p:cNvPr id="10" name="Freeform: Shape 9">
              <a:extLst>
                <a:ext uri="{FF2B5EF4-FFF2-40B4-BE49-F238E27FC236}">
                  <a16:creationId xmlns:a16="http://schemas.microsoft.com/office/drawing/2014/main" id="{17ADC510-CE24-4DCC-A2C8-D5223901A97A}"/>
                </a:ext>
              </a:extLst>
            </p:cNvPr>
            <p:cNvSpPr/>
            <p:nvPr/>
          </p:nvSpPr>
          <p:spPr>
            <a:xfrm rot="21600000">
              <a:off x="4894360" y="3584025"/>
              <a:ext cx="329611" cy="418987"/>
            </a:xfrm>
            <a:custGeom>
              <a:avLst/>
              <a:gdLst>
                <a:gd name="connsiteX0" fmla="*/ 0 w 329611"/>
                <a:gd name="connsiteY0" fmla="*/ 83797 h 418986"/>
                <a:gd name="connsiteX1" fmla="*/ 164806 w 329611"/>
                <a:gd name="connsiteY1" fmla="*/ 83797 h 418986"/>
                <a:gd name="connsiteX2" fmla="*/ 164806 w 329611"/>
                <a:gd name="connsiteY2" fmla="*/ 0 h 418986"/>
                <a:gd name="connsiteX3" fmla="*/ 329611 w 329611"/>
                <a:gd name="connsiteY3" fmla="*/ 209493 h 418986"/>
                <a:gd name="connsiteX4" fmla="*/ 164806 w 329611"/>
                <a:gd name="connsiteY4" fmla="*/ 418986 h 418986"/>
                <a:gd name="connsiteX5" fmla="*/ 164806 w 329611"/>
                <a:gd name="connsiteY5" fmla="*/ 335189 h 418986"/>
                <a:gd name="connsiteX6" fmla="*/ 0 w 329611"/>
                <a:gd name="connsiteY6" fmla="*/ 335189 h 418986"/>
                <a:gd name="connsiteX7" fmla="*/ 0 w 329611"/>
                <a:gd name="connsiteY7" fmla="*/ 83797 h 41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611" h="418986">
                  <a:moveTo>
                    <a:pt x="329611" y="335189"/>
                  </a:moveTo>
                  <a:lnTo>
                    <a:pt x="164805" y="335189"/>
                  </a:lnTo>
                  <a:lnTo>
                    <a:pt x="164805" y="418986"/>
                  </a:lnTo>
                  <a:lnTo>
                    <a:pt x="0" y="209493"/>
                  </a:lnTo>
                  <a:lnTo>
                    <a:pt x="164805" y="0"/>
                  </a:lnTo>
                  <a:lnTo>
                    <a:pt x="164805" y="83797"/>
                  </a:lnTo>
                  <a:lnTo>
                    <a:pt x="329611" y="83797"/>
                  </a:lnTo>
                  <a:lnTo>
                    <a:pt x="329611" y="33518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8883" tIns="83798" rIns="0" bIns="83797"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1" name="Freeform: Shape 10">
              <a:extLst>
                <a:ext uri="{FF2B5EF4-FFF2-40B4-BE49-F238E27FC236}">
                  <a16:creationId xmlns:a16="http://schemas.microsoft.com/office/drawing/2014/main" id="{A41953C7-B27A-4934-B3F5-0D07231F1B62}"/>
                </a:ext>
              </a:extLst>
            </p:cNvPr>
            <p:cNvSpPr/>
            <p:nvPr/>
          </p:nvSpPr>
          <p:spPr>
            <a:xfrm>
              <a:off x="3497440" y="3172799"/>
              <a:ext cx="1241442" cy="1241442"/>
            </a:xfrm>
            <a:custGeom>
              <a:avLst/>
              <a:gdLst>
                <a:gd name="connsiteX0" fmla="*/ 0 w 1241442"/>
                <a:gd name="connsiteY0" fmla="*/ 620721 h 1241442"/>
                <a:gd name="connsiteX1" fmla="*/ 620721 w 1241442"/>
                <a:gd name="connsiteY1" fmla="*/ 0 h 1241442"/>
                <a:gd name="connsiteX2" fmla="*/ 1241442 w 1241442"/>
                <a:gd name="connsiteY2" fmla="*/ 620721 h 1241442"/>
                <a:gd name="connsiteX3" fmla="*/ 620721 w 1241442"/>
                <a:gd name="connsiteY3" fmla="*/ 1241442 h 1241442"/>
                <a:gd name="connsiteX4" fmla="*/ 0 w 1241442"/>
                <a:gd name="connsiteY4" fmla="*/ 620721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0" y="620721"/>
                  </a:moveTo>
                  <a:cubicBezTo>
                    <a:pt x="0" y="277906"/>
                    <a:pt x="277906" y="0"/>
                    <a:pt x="620721" y="0"/>
                  </a:cubicBezTo>
                  <a:cubicBezTo>
                    <a:pt x="963536" y="0"/>
                    <a:pt x="1241442" y="277906"/>
                    <a:pt x="1241442" y="620721"/>
                  </a:cubicBezTo>
                  <a:cubicBezTo>
                    <a:pt x="1241442" y="963536"/>
                    <a:pt x="963536" y="1241442"/>
                    <a:pt x="620721" y="1241442"/>
                  </a:cubicBezTo>
                  <a:cubicBezTo>
                    <a:pt x="277906" y="1241442"/>
                    <a:pt x="0" y="963536"/>
                    <a:pt x="0" y="62072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0855" tIns="200855" rIns="200855" bIns="200855" numCol="1" spcCol="1270" anchor="ctr" anchorCtr="0">
              <a:noAutofit/>
            </a:bodyPr>
            <a:lstStyle/>
            <a:p>
              <a:pPr marL="0" lvl="0" indent="0" algn="ctr" defTabSz="666750">
                <a:lnSpc>
                  <a:spcPct val="90000"/>
                </a:lnSpc>
                <a:spcBef>
                  <a:spcPct val="0"/>
                </a:spcBef>
                <a:spcAft>
                  <a:spcPct val="35000"/>
                </a:spcAft>
                <a:buNone/>
              </a:pPr>
              <a:r>
                <a:rPr lang="en-US" sz="1500" kern="1200"/>
                <a:t>Merging macro </a:t>
              </a:r>
            </a:p>
          </p:txBody>
        </p:sp>
        <p:sp>
          <p:nvSpPr>
            <p:cNvPr id="12" name="Freeform: Shape 11">
              <a:extLst>
                <a:ext uri="{FF2B5EF4-FFF2-40B4-BE49-F238E27FC236}">
                  <a16:creationId xmlns:a16="http://schemas.microsoft.com/office/drawing/2014/main" id="{DD342814-5C47-463A-B74F-F751DA94305C}"/>
                </a:ext>
              </a:extLst>
            </p:cNvPr>
            <p:cNvSpPr/>
            <p:nvPr/>
          </p:nvSpPr>
          <p:spPr>
            <a:xfrm rot="25920000">
              <a:off x="3668335" y="2706821"/>
              <a:ext cx="329612" cy="418987"/>
            </a:xfrm>
            <a:custGeom>
              <a:avLst/>
              <a:gdLst>
                <a:gd name="connsiteX0" fmla="*/ 0 w 329611"/>
                <a:gd name="connsiteY0" fmla="*/ 83797 h 418986"/>
                <a:gd name="connsiteX1" fmla="*/ 164806 w 329611"/>
                <a:gd name="connsiteY1" fmla="*/ 83797 h 418986"/>
                <a:gd name="connsiteX2" fmla="*/ 164806 w 329611"/>
                <a:gd name="connsiteY2" fmla="*/ 0 h 418986"/>
                <a:gd name="connsiteX3" fmla="*/ 329611 w 329611"/>
                <a:gd name="connsiteY3" fmla="*/ 209493 h 418986"/>
                <a:gd name="connsiteX4" fmla="*/ 164806 w 329611"/>
                <a:gd name="connsiteY4" fmla="*/ 418986 h 418986"/>
                <a:gd name="connsiteX5" fmla="*/ 164806 w 329611"/>
                <a:gd name="connsiteY5" fmla="*/ 335189 h 418986"/>
                <a:gd name="connsiteX6" fmla="*/ 0 w 329611"/>
                <a:gd name="connsiteY6" fmla="*/ 335189 h 418986"/>
                <a:gd name="connsiteX7" fmla="*/ 0 w 329611"/>
                <a:gd name="connsiteY7" fmla="*/ 83797 h 41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611" h="418986">
                  <a:moveTo>
                    <a:pt x="329611" y="335189"/>
                  </a:moveTo>
                  <a:lnTo>
                    <a:pt x="164805" y="335189"/>
                  </a:lnTo>
                  <a:lnTo>
                    <a:pt x="164805" y="418986"/>
                  </a:lnTo>
                  <a:lnTo>
                    <a:pt x="0" y="209493"/>
                  </a:lnTo>
                  <a:lnTo>
                    <a:pt x="164805" y="0"/>
                  </a:lnTo>
                  <a:lnTo>
                    <a:pt x="164805" y="83797"/>
                  </a:lnTo>
                  <a:lnTo>
                    <a:pt x="329611" y="83797"/>
                  </a:lnTo>
                  <a:lnTo>
                    <a:pt x="329611" y="33518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8884" tIns="83797" rIns="-1" bIns="83797"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3" name="Freeform: Shape 12">
              <a:extLst>
                <a:ext uri="{FF2B5EF4-FFF2-40B4-BE49-F238E27FC236}">
                  <a16:creationId xmlns:a16="http://schemas.microsoft.com/office/drawing/2014/main" id="{A631DE16-AD22-420E-98F4-1D04977F4089}"/>
                </a:ext>
              </a:extLst>
            </p:cNvPr>
            <p:cNvSpPr/>
            <p:nvPr/>
          </p:nvSpPr>
          <p:spPr>
            <a:xfrm>
              <a:off x="2921633" y="1400646"/>
              <a:ext cx="1241442" cy="1241442"/>
            </a:xfrm>
            <a:custGeom>
              <a:avLst/>
              <a:gdLst>
                <a:gd name="connsiteX0" fmla="*/ 0 w 1241442"/>
                <a:gd name="connsiteY0" fmla="*/ 620721 h 1241442"/>
                <a:gd name="connsiteX1" fmla="*/ 620721 w 1241442"/>
                <a:gd name="connsiteY1" fmla="*/ 0 h 1241442"/>
                <a:gd name="connsiteX2" fmla="*/ 1241442 w 1241442"/>
                <a:gd name="connsiteY2" fmla="*/ 620721 h 1241442"/>
                <a:gd name="connsiteX3" fmla="*/ 620721 w 1241442"/>
                <a:gd name="connsiteY3" fmla="*/ 1241442 h 1241442"/>
                <a:gd name="connsiteX4" fmla="*/ 0 w 1241442"/>
                <a:gd name="connsiteY4" fmla="*/ 620721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0" y="620721"/>
                  </a:moveTo>
                  <a:cubicBezTo>
                    <a:pt x="0" y="277906"/>
                    <a:pt x="277906" y="0"/>
                    <a:pt x="620721" y="0"/>
                  </a:cubicBezTo>
                  <a:cubicBezTo>
                    <a:pt x="963536" y="0"/>
                    <a:pt x="1241442" y="277906"/>
                    <a:pt x="1241442" y="620721"/>
                  </a:cubicBezTo>
                  <a:cubicBezTo>
                    <a:pt x="1241442" y="963536"/>
                    <a:pt x="963536" y="1241442"/>
                    <a:pt x="620721" y="1241442"/>
                  </a:cubicBezTo>
                  <a:cubicBezTo>
                    <a:pt x="277906" y="1241442"/>
                    <a:pt x="0" y="963536"/>
                    <a:pt x="0" y="62072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0855" tIns="200855" rIns="200855" bIns="200855" numCol="1" spcCol="1270" anchor="ctr" anchorCtr="0">
              <a:noAutofit/>
            </a:bodyPr>
            <a:lstStyle/>
            <a:p>
              <a:pPr marL="0" lvl="0" indent="0" algn="ctr" defTabSz="666750">
                <a:lnSpc>
                  <a:spcPct val="90000"/>
                </a:lnSpc>
                <a:spcBef>
                  <a:spcPct val="0"/>
                </a:spcBef>
                <a:spcAft>
                  <a:spcPct val="35000"/>
                </a:spcAft>
                <a:buNone/>
              </a:pPr>
              <a:r>
                <a:rPr lang="en-US" sz="1500" kern="1200"/>
                <a:t>Editing macro </a:t>
              </a:r>
            </a:p>
          </p:txBody>
        </p:sp>
        <p:sp>
          <p:nvSpPr>
            <p:cNvPr id="14" name="Freeform: Shape 13">
              <a:extLst>
                <a:ext uri="{FF2B5EF4-FFF2-40B4-BE49-F238E27FC236}">
                  <a16:creationId xmlns:a16="http://schemas.microsoft.com/office/drawing/2014/main" id="{A09EBBEB-48CD-41D0-81E9-158B02247AB5}"/>
                </a:ext>
              </a:extLst>
            </p:cNvPr>
            <p:cNvSpPr/>
            <p:nvPr/>
          </p:nvSpPr>
          <p:spPr>
            <a:xfrm rot="19440000">
              <a:off x="4123743" y="1269732"/>
              <a:ext cx="329611" cy="418986"/>
            </a:xfrm>
            <a:custGeom>
              <a:avLst/>
              <a:gdLst>
                <a:gd name="connsiteX0" fmla="*/ 0 w 329611"/>
                <a:gd name="connsiteY0" fmla="*/ 83797 h 418986"/>
                <a:gd name="connsiteX1" fmla="*/ 164806 w 329611"/>
                <a:gd name="connsiteY1" fmla="*/ 83797 h 418986"/>
                <a:gd name="connsiteX2" fmla="*/ 164806 w 329611"/>
                <a:gd name="connsiteY2" fmla="*/ 0 h 418986"/>
                <a:gd name="connsiteX3" fmla="*/ 329611 w 329611"/>
                <a:gd name="connsiteY3" fmla="*/ 209493 h 418986"/>
                <a:gd name="connsiteX4" fmla="*/ 164806 w 329611"/>
                <a:gd name="connsiteY4" fmla="*/ 418986 h 418986"/>
                <a:gd name="connsiteX5" fmla="*/ 164806 w 329611"/>
                <a:gd name="connsiteY5" fmla="*/ 335189 h 418986"/>
                <a:gd name="connsiteX6" fmla="*/ 0 w 329611"/>
                <a:gd name="connsiteY6" fmla="*/ 335189 h 418986"/>
                <a:gd name="connsiteX7" fmla="*/ 0 w 329611"/>
                <a:gd name="connsiteY7" fmla="*/ 83797 h 41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611" h="418986">
                  <a:moveTo>
                    <a:pt x="0" y="83797"/>
                  </a:moveTo>
                  <a:lnTo>
                    <a:pt x="164806" y="83797"/>
                  </a:lnTo>
                  <a:lnTo>
                    <a:pt x="164806" y="0"/>
                  </a:lnTo>
                  <a:lnTo>
                    <a:pt x="329611" y="209493"/>
                  </a:lnTo>
                  <a:lnTo>
                    <a:pt x="164806" y="418986"/>
                  </a:lnTo>
                  <a:lnTo>
                    <a:pt x="164806" y="335189"/>
                  </a:lnTo>
                  <a:lnTo>
                    <a:pt x="0" y="335189"/>
                  </a:lnTo>
                  <a:lnTo>
                    <a:pt x="0" y="8379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83797" rIns="98883" bIns="83796" numCol="1" spcCol="1270" anchor="ctr" anchorCtr="0">
              <a:noAutofit/>
            </a:bodyPr>
            <a:lstStyle/>
            <a:p>
              <a:pPr marL="0" lvl="0" indent="0" algn="ctr" defTabSz="533400">
                <a:lnSpc>
                  <a:spcPct val="90000"/>
                </a:lnSpc>
                <a:spcBef>
                  <a:spcPct val="0"/>
                </a:spcBef>
                <a:spcAft>
                  <a:spcPct val="35000"/>
                </a:spcAft>
                <a:buNone/>
              </a:pPr>
              <a:endParaRPr lang="en-US" sz="1200" kern="1200"/>
            </a:p>
          </p:txBody>
        </p:sp>
      </p:grpSp>
    </p:spTree>
    <p:extLst>
      <p:ext uri="{BB962C8B-B14F-4D97-AF65-F5344CB8AC3E}">
        <p14:creationId xmlns:p14="http://schemas.microsoft.com/office/powerpoint/2010/main" val="2093885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A0A33D-B694-494F-9A08-40A9BA85BCD8}"/>
              </a:ext>
            </a:extLst>
          </p:cNvPr>
          <p:cNvSpPr>
            <a:spLocks noGrp="1"/>
          </p:cNvSpPr>
          <p:nvPr>
            <p:ph type="body" sz="quarter" idx="13"/>
          </p:nvPr>
        </p:nvSpPr>
        <p:spPr/>
        <p:txBody>
          <a:bodyPr/>
          <a:lstStyle/>
          <a:p>
            <a:r>
              <a:rPr lang="en-US"/>
              <a:t>Database scan</a:t>
            </a:r>
          </a:p>
        </p:txBody>
      </p:sp>
      <p:sp>
        <p:nvSpPr>
          <p:cNvPr id="4" name="Text Placeholder 3">
            <a:extLst>
              <a:ext uri="{FF2B5EF4-FFF2-40B4-BE49-F238E27FC236}">
                <a16:creationId xmlns:a16="http://schemas.microsoft.com/office/drawing/2014/main" id="{946D3CF7-23E0-40EE-8AFA-AD6920D9C832}"/>
              </a:ext>
            </a:extLst>
          </p:cNvPr>
          <p:cNvSpPr>
            <a:spLocks noGrp="1"/>
          </p:cNvSpPr>
          <p:nvPr>
            <p:ph type="body" sz="quarter" idx="12"/>
          </p:nvPr>
        </p:nvSpPr>
        <p:spPr/>
        <p:txBody>
          <a:bodyPr/>
          <a:lstStyle/>
          <a:p>
            <a:r>
              <a:rPr lang="en-US"/>
              <a:t>First scan:</a:t>
            </a:r>
          </a:p>
          <a:p>
            <a:pPr lvl="1"/>
            <a:r>
              <a:rPr lang="en-US" err="1"/>
              <a:t>BLvl</a:t>
            </a:r>
            <a:endParaRPr lang="en-US"/>
          </a:p>
          <a:p>
            <a:pPr lvl="1"/>
            <a:r>
              <a:rPr lang="en-US" err="1"/>
              <a:t>ELvl</a:t>
            </a:r>
            <a:r>
              <a:rPr lang="en-US"/>
              <a:t> </a:t>
            </a:r>
          </a:p>
          <a:p>
            <a:pPr lvl="1"/>
            <a:r>
              <a:rPr lang="en-US"/>
              <a:t>Field 040 $c</a:t>
            </a:r>
          </a:p>
          <a:p>
            <a:endParaRPr lang="en-US"/>
          </a:p>
          <a:p>
            <a:r>
              <a:rPr lang="en-US"/>
              <a:t>Second scan:</a:t>
            </a:r>
          </a:p>
          <a:p>
            <a:pPr lvl="1"/>
            <a:r>
              <a:rPr lang="en-US"/>
              <a:t>Field 776 $w</a:t>
            </a:r>
          </a:p>
          <a:p>
            <a:endParaRPr lang="en-US"/>
          </a:p>
        </p:txBody>
      </p:sp>
      <p:pic>
        <p:nvPicPr>
          <p:cNvPr id="5" name="Picture 4">
            <a:extLst>
              <a:ext uri="{FF2B5EF4-FFF2-40B4-BE49-F238E27FC236}">
                <a16:creationId xmlns:a16="http://schemas.microsoft.com/office/drawing/2014/main" id="{3CEBE93D-9F63-4470-B799-18C834169F62}"/>
              </a:ext>
            </a:extLst>
          </p:cNvPr>
          <p:cNvPicPr>
            <a:picLocks noChangeAspect="1"/>
          </p:cNvPicPr>
          <p:nvPr/>
        </p:nvPicPr>
        <p:blipFill>
          <a:blip r:embed="rId3"/>
          <a:stretch>
            <a:fillRect/>
          </a:stretch>
        </p:blipFill>
        <p:spPr>
          <a:xfrm>
            <a:off x="4131223" y="960298"/>
            <a:ext cx="4272534" cy="3356377"/>
          </a:xfrm>
          <a:prstGeom prst="rect">
            <a:avLst/>
          </a:prstGeom>
        </p:spPr>
      </p:pic>
    </p:spTree>
    <p:extLst>
      <p:ext uri="{BB962C8B-B14F-4D97-AF65-F5344CB8AC3E}">
        <p14:creationId xmlns:p14="http://schemas.microsoft.com/office/powerpoint/2010/main" val="2976424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BF0AE2D1389649808D9472CB064CCE" ma:contentTypeVersion="5" ma:contentTypeDescription="Create a new document." ma:contentTypeScope="" ma:versionID="71b5f4facd498cbc3a3df13ecc85d613">
  <xsd:schema xmlns:xsd="http://www.w3.org/2001/XMLSchema" xmlns:xs="http://www.w3.org/2001/XMLSchema" xmlns:p="http://schemas.microsoft.com/office/2006/metadata/properties" xmlns:ns1="http://schemas.microsoft.com/sharepoint/v3" xmlns:ns2="6d6d3201-fbff-4ac4-a4b7-e0a0217f93fc" xmlns:ns3="cbe0efe5-0ef0-41ce-a9ab-fad89b5ef4cb" targetNamespace="http://schemas.microsoft.com/office/2006/metadata/properties" ma:root="true" ma:fieldsID="65c677518e38937a1a4f6f645bcd4b79" ns1:_="" ns2:_="" ns3:_="">
    <xsd:import namespace="http://schemas.microsoft.com/sharepoint/v3"/>
    <xsd:import namespace="6d6d3201-fbff-4ac4-a4b7-e0a0217f93fc"/>
    <xsd:import namespace="cbe0efe5-0ef0-41ce-a9ab-fad89b5ef4c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d3201-fbff-4ac4-a4b7-e0a0217f93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e0efe5-0ef0-41ce-a9ab-fad89b5ef4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E7E988F0-95B4-4FCA-A550-26E1636850FD}">
  <ds:schemaRefs>
    <ds:schemaRef ds:uri="cbe0efe5-0ef0-41ce-a9ab-fad89b5ef4cb"/>
    <ds:schemaRef ds:uri="http://schemas.microsoft.com/sharepoint/v3"/>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d6d3201-fbff-4ac4-a4b7-e0a0217f93fc"/>
    <ds:schemaRef ds:uri="http://www.w3.org/XML/1998/namespace"/>
    <ds:schemaRef ds:uri="http://purl.org/dc/terms/"/>
  </ds:schemaRefs>
</ds:datastoreItem>
</file>

<file path=customXml/itemProps3.xml><?xml version="1.0" encoding="utf-8"?>
<ds:datastoreItem xmlns:ds="http://schemas.openxmlformats.org/officeDocument/2006/customXml" ds:itemID="{DACF713D-0081-4503-945B-D24318CCC500}">
  <ds:schemaRefs>
    <ds:schemaRef ds:uri="6d6d3201-fbff-4ac4-a4b7-e0a0217f93fc"/>
    <ds:schemaRef ds:uri="cbe0efe5-0ef0-41ce-a9ab-fad89b5ef4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937</Words>
  <Application>Microsoft Office PowerPoint</Application>
  <PresentationFormat>On-screen Show (16:9)</PresentationFormat>
  <Paragraphs>276</Paragraphs>
  <Slides>21</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Arial,Sans-Serif</vt:lpstr>
      <vt:lpstr>Calibri</vt:lpstr>
      <vt:lpstr>Nonconfidential</vt:lpstr>
      <vt:lpstr>1_Nonconfidential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Moreno,Hayley</cp:lastModifiedBy>
  <cp:revision>279</cp:revision>
  <dcterms:created xsi:type="dcterms:W3CDTF">2015-04-17T19:58:50Z</dcterms:created>
  <dcterms:modified xsi:type="dcterms:W3CDTF">2019-07-09T12:10:22Z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0x01010030BF0AE2D1389649808D9472CB064CCE</vt:lpwstr>
  </property>
</Properties>
</file>