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62" r:id="rId8"/>
    <p:sldId id="261" r:id="rId9"/>
    <p:sldId id="263" r:id="rId10"/>
    <p:sldId id="264" r:id="rId11"/>
    <p:sldId id="265" r:id="rId12"/>
    <p:sldId id="268" r:id="rId13"/>
    <p:sldId id="269" r:id="rId14"/>
    <p:sldId id="270" r:id="rId15"/>
    <p:sldId id="271" r:id="rId16"/>
    <p:sldId id="277" r:id="rId17"/>
    <p:sldId id="278"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112" d="100"/>
          <a:sy n="112" d="100"/>
        </p:scale>
        <p:origin x="22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DUTKIEWICZ" userId="76bc2616-5110-41c2-82d0-8efbc1808fe8" providerId="ADAL" clId="{BF4D3A7B-E37B-410F-ACC2-86AE2E4901E4}"/>
    <pc:docChg chg="custSel modSld sldOrd">
      <pc:chgData name="SCOTT DUTKIEWICZ" userId="76bc2616-5110-41c2-82d0-8efbc1808fe8" providerId="ADAL" clId="{BF4D3A7B-E37B-410F-ACC2-86AE2E4901E4}" dt="2022-03-07T14:09:22.545" v="485" actId="20577"/>
      <pc:docMkLst>
        <pc:docMk/>
      </pc:docMkLst>
      <pc:sldChg chg="modSp mod">
        <pc:chgData name="SCOTT DUTKIEWICZ" userId="76bc2616-5110-41c2-82d0-8efbc1808fe8" providerId="ADAL" clId="{BF4D3A7B-E37B-410F-ACC2-86AE2E4901E4}" dt="2022-03-07T13:13:58.239" v="17" actId="2710"/>
        <pc:sldMkLst>
          <pc:docMk/>
          <pc:sldMk cId="385278053" sldId="256"/>
        </pc:sldMkLst>
        <pc:spChg chg="mod">
          <ac:chgData name="SCOTT DUTKIEWICZ" userId="76bc2616-5110-41c2-82d0-8efbc1808fe8" providerId="ADAL" clId="{BF4D3A7B-E37B-410F-ACC2-86AE2E4901E4}" dt="2022-03-07T13:13:58.239" v="17" actId="2710"/>
          <ac:spMkLst>
            <pc:docMk/>
            <pc:sldMk cId="385278053" sldId="256"/>
            <ac:spMk id="2" creationId="{A019D627-332F-4D0E-A2E4-EA3D80CFB842}"/>
          </ac:spMkLst>
        </pc:spChg>
        <pc:spChg chg="mod">
          <ac:chgData name="SCOTT DUTKIEWICZ" userId="76bc2616-5110-41c2-82d0-8efbc1808fe8" providerId="ADAL" clId="{BF4D3A7B-E37B-410F-ACC2-86AE2E4901E4}" dt="2022-03-07T13:13:19.369" v="9" actId="255"/>
          <ac:spMkLst>
            <pc:docMk/>
            <pc:sldMk cId="385278053" sldId="256"/>
            <ac:spMk id="3" creationId="{266009DD-AE68-4D75-90B6-E0B9FE51254F}"/>
          </ac:spMkLst>
        </pc:spChg>
      </pc:sldChg>
      <pc:sldChg chg="modSp mod">
        <pc:chgData name="SCOTT DUTKIEWICZ" userId="76bc2616-5110-41c2-82d0-8efbc1808fe8" providerId="ADAL" clId="{BF4D3A7B-E37B-410F-ACC2-86AE2E4901E4}" dt="2022-03-07T14:02:16.274" v="471" actId="20577"/>
        <pc:sldMkLst>
          <pc:docMk/>
          <pc:sldMk cId="3704899301" sldId="258"/>
        </pc:sldMkLst>
        <pc:spChg chg="mod">
          <ac:chgData name="SCOTT DUTKIEWICZ" userId="76bc2616-5110-41c2-82d0-8efbc1808fe8" providerId="ADAL" clId="{BF4D3A7B-E37B-410F-ACC2-86AE2E4901E4}" dt="2022-03-07T14:02:16.274" v="471" actId="20577"/>
          <ac:spMkLst>
            <pc:docMk/>
            <pc:sldMk cId="3704899301" sldId="258"/>
            <ac:spMk id="3" creationId="{63EBC106-83F4-4903-AC2A-C1F01E7964C2}"/>
          </ac:spMkLst>
        </pc:spChg>
      </pc:sldChg>
      <pc:sldChg chg="ord">
        <pc:chgData name="SCOTT DUTKIEWICZ" userId="76bc2616-5110-41c2-82d0-8efbc1808fe8" providerId="ADAL" clId="{BF4D3A7B-E37B-410F-ACC2-86AE2E4901E4}" dt="2022-03-07T14:03:51.672" v="473"/>
        <pc:sldMkLst>
          <pc:docMk/>
          <pc:sldMk cId="2487180117" sldId="261"/>
        </pc:sldMkLst>
      </pc:sldChg>
      <pc:sldChg chg="modSp mod">
        <pc:chgData name="SCOTT DUTKIEWICZ" userId="76bc2616-5110-41c2-82d0-8efbc1808fe8" providerId="ADAL" clId="{BF4D3A7B-E37B-410F-ACC2-86AE2E4901E4}" dt="2022-03-07T14:04:51.731" v="479" actId="20577"/>
        <pc:sldMkLst>
          <pc:docMk/>
          <pc:sldMk cId="324152673" sldId="263"/>
        </pc:sldMkLst>
        <pc:spChg chg="mod">
          <ac:chgData name="SCOTT DUTKIEWICZ" userId="76bc2616-5110-41c2-82d0-8efbc1808fe8" providerId="ADAL" clId="{BF4D3A7B-E37B-410F-ACC2-86AE2E4901E4}" dt="2022-03-07T14:04:51.731" v="479" actId="20577"/>
          <ac:spMkLst>
            <pc:docMk/>
            <pc:sldMk cId="324152673" sldId="263"/>
            <ac:spMk id="2" creationId="{19F4E5C1-C136-4906-B2EE-9778964E6514}"/>
          </ac:spMkLst>
        </pc:spChg>
      </pc:sldChg>
      <pc:sldChg chg="modSp mod">
        <pc:chgData name="SCOTT DUTKIEWICZ" userId="76bc2616-5110-41c2-82d0-8efbc1808fe8" providerId="ADAL" clId="{BF4D3A7B-E37B-410F-ACC2-86AE2E4901E4}" dt="2022-03-07T13:10:40.540" v="6" actId="20577"/>
        <pc:sldMkLst>
          <pc:docMk/>
          <pc:sldMk cId="2531096868" sldId="275"/>
        </pc:sldMkLst>
        <pc:spChg chg="mod">
          <ac:chgData name="SCOTT DUTKIEWICZ" userId="76bc2616-5110-41c2-82d0-8efbc1808fe8" providerId="ADAL" clId="{BF4D3A7B-E37B-410F-ACC2-86AE2E4901E4}" dt="2022-03-07T13:10:40.540" v="6" actId="20577"/>
          <ac:spMkLst>
            <pc:docMk/>
            <pc:sldMk cId="2531096868" sldId="275"/>
            <ac:spMk id="3" creationId="{52F1B437-3A18-421B-A6A9-051D092EBFCC}"/>
          </ac:spMkLst>
        </pc:spChg>
      </pc:sldChg>
      <pc:sldChg chg="modSp mod">
        <pc:chgData name="SCOTT DUTKIEWICZ" userId="76bc2616-5110-41c2-82d0-8efbc1808fe8" providerId="ADAL" clId="{BF4D3A7B-E37B-410F-ACC2-86AE2E4901E4}" dt="2022-03-07T13:22:09.258" v="264" actId="313"/>
        <pc:sldMkLst>
          <pc:docMk/>
          <pc:sldMk cId="16500803" sldId="276"/>
        </pc:sldMkLst>
        <pc:spChg chg="mod">
          <ac:chgData name="SCOTT DUTKIEWICZ" userId="76bc2616-5110-41c2-82d0-8efbc1808fe8" providerId="ADAL" clId="{BF4D3A7B-E37B-410F-ACC2-86AE2E4901E4}" dt="2022-03-07T13:14:46.122" v="59" actId="20577"/>
          <ac:spMkLst>
            <pc:docMk/>
            <pc:sldMk cId="16500803" sldId="276"/>
            <ac:spMk id="2" creationId="{29C4786C-F399-4171-A47B-FAA61A444289}"/>
          </ac:spMkLst>
        </pc:spChg>
        <pc:spChg chg="mod">
          <ac:chgData name="SCOTT DUTKIEWICZ" userId="76bc2616-5110-41c2-82d0-8efbc1808fe8" providerId="ADAL" clId="{BF4D3A7B-E37B-410F-ACC2-86AE2E4901E4}" dt="2022-03-07T13:22:09.258" v="264" actId="313"/>
          <ac:spMkLst>
            <pc:docMk/>
            <pc:sldMk cId="16500803" sldId="276"/>
            <ac:spMk id="3" creationId="{36A99DAE-2997-4120-8AB6-F8E593836594}"/>
          </ac:spMkLst>
        </pc:spChg>
      </pc:sldChg>
      <pc:sldChg chg="modSp mod">
        <pc:chgData name="SCOTT DUTKIEWICZ" userId="76bc2616-5110-41c2-82d0-8efbc1808fe8" providerId="ADAL" clId="{BF4D3A7B-E37B-410F-ACC2-86AE2E4901E4}" dt="2022-03-07T14:09:22.545" v="485" actId="20577"/>
        <pc:sldMkLst>
          <pc:docMk/>
          <pc:sldMk cId="4100106108" sldId="278"/>
        </pc:sldMkLst>
        <pc:spChg chg="mod">
          <ac:chgData name="SCOTT DUTKIEWICZ" userId="76bc2616-5110-41c2-82d0-8efbc1808fe8" providerId="ADAL" clId="{BF4D3A7B-E37B-410F-ACC2-86AE2E4901E4}" dt="2022-03-07T14:09:22.545" v="485" actId="20577"/>
          <ac:spMkLst>
            <pc:docMk/>
            <pc:sldMk cId="4100106108" sldId="278"/>
            <ac:spMk id="3" creationId="{72660CDC-0610-4F55-851B-772353CF40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ABD4B1-3D15-4C02-9646-58810E6AF7F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F6EC1-2494-4EF8-9B05-EFE728FA9B9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466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ABD4B1-3D15-4C02-9646-58810E6AF7F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246745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ABD4B1-3D15-4C02-9646-58810E6AF7F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287215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ABD4B1-3D15-4C02-9646-58810E6AF7F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146727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ABD4B1-3D15-4C02-9646-58810E6AF7F3}"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F6EC1-2494-4EF8-9B05-EFE728FA9B9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76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ABD4B1-3D15-4C02-9646-58810E6AF7F3}"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61792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ABD4B1-3D15-4C02-9646-58810E6AF7F3}" type="datetimeFigureOut">
              <a:rPr lang="en-US" smtClean="0"/>
              <a:t>3/7/2022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47178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ABD4B1-3D15-4C02-9646-58810E6AF7F3}" type="datetimeFigureOut">
              <a:rPr lang="en-US" smtClean="0"/>
              <a:t>3/7/2022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360171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ABD4B1-3D15-4C02-9646-58810E6AF7F3}" type="datetimeFigureOut">
              <a:rPr lang="en-US" smtClean="0"/>
              <a:t>3/7/2022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360125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ABD4B1-3D15-4C02-9646-58810E6AF7F3}" type="datetimeFigureOut">
              <a:rPr lang="en-US" smtClean="0"/>
              <a:t>3/7/2022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6F6EC1-2494-4EF8-9B05-EFE728FA9B9A}" type="slidenum">
              <a:rPr lang="en-US" smtClean="0"/>
              <a:t>‹#›</a:t>
            </a:fld>
            <a:endParaRPr lang="en-US"/>
          </a:p>
        </p:txBody>
      </p:sp>
    </p:spTree>
    <p:extLst>
      <p:ext uri="{BB962C8B-B14F-4D97-AF65-F5344CB8AC3E}">
        <p14:creationId xmlns:p14="http://schemas.microsoft.com/office/powerpoint/2010/main" val="308524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ABD4B1-3D15-4C02-9646-58810E6AF7F3}"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F6EC1-2494-4EF8-9B05-EFE728FA9B9A}" type="slidenum">
              <a:rPr lang="en-US" smtClean="0"/>
              <a:t>‹#›</a:t>
            </a:fld>
            <a:endParaRPr lang="en-US"/>
          </a:p>
        </p:txBody>
      </p:sp>
    </p:spTree>
    <p:extLst>
      <p:ext uri="{BB962C8B-B14F-4D97-AF65-F5344CB8AC3E}">
        <p14:creationId xmlns:p14="http://schemas.microsoft.com/office/powerpoint/2010/main" val="109112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ABD4B1-3D15-4C02-9646-58810E6AF7F3}" type="datetimeFigureOut">
              <a:rPr lang="en-US" smtClean="0"/>
              <a:t>3/7/2022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36F6EC1-2494-4EF8-9B05-EFE728FA9B9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254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cottmd@clemson.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lacinc.org/archived-document/library-congress-genre-form-thesaurus-lcgft-moving-images-best-practi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oc.gov/aba/publications/FreeLCGFT/freelcgf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D627-332F-4D0E-A2E4-EA3D80CFB842}"/>
              </a:ext>
            </a:extLst>
          </p:cNvPr>
          <p:cNvSpPr>
            <a:spLocks noGrp="1"/>
          </p:cNvSpPr>
          <p:nvPr>
            <p:ph type="ctrTitle"/>
          </p:nvPr>
        </p:nvSpPr>
        <p:spPr>
          <a:xfrm>
            <a:off x="1524000" y="1122363"/>
            <a:ext cx="9144000" cy="1655762"/>
          </a:xfrm>
        </p:spPr>
        <p:txBody>
          <a:bodyPr>
            <a:normAutofit/>
          </a:bodyPr>
          <a:lstStyle/>
          <a:p>
            <a:pPr>
              <a:lnSpc>
                <a:spcPct val="150000"/>
              </a:lnSpc>
            </a:pPr>
            <a:r>
              <a:rPr lang="en-US" sz="2800" b="1" dirty="0"/>
              <a:t>Update! : A comparison of OLAC’s LCGFT Best Practices </a:t>
            </a:r>
            <a:br>
              <a:rPr lang="en-US" sz="2800" b="1" dirty="0"/>
            </a:br>
            <a:r>
              <a:rPr lang="en-US" sz="2800" b="1" dirty="0"/>
              <a:t>to Library of Congress’ Genre/Form Terms Manual</a:t>
            </a:r>
          </a:p>
        </p:txBody>
      </p:sp>
      <p:sp>
        <p:nvSpPr>
          <p:cNvPr id="3" name="Subtitle 2">
            <a:extLst>
              <a:ext uri="{FF2B5EF4-FFF2-40B4-BE49-F238E27FC236}">
                <a16:creationId xmlns:a16="http://schemas.microsoft.com/office/drawing/2014/main" id="{266009DD-AE68-4D75-90B6-E0B9FE51254F}"/>
              </a:ext>
            </a:extLst>
          </p:cNvPr>
          <p:cNvSpPr>
            <a:spLocks noGrp="1"/>
          </p:cNvSpPr>
          <p:nvPr>
            <p:ph type="subTitle" idx="1"/>
          </p:nvPr>
        </p:nvSpPr>
        <p:spPr/>
        <p:txBody>
          <a:bodyPr>
            <a:noAutofit/>
          </a:bodyPr>
          <a:lstStyle/>
          <a:p>
            <a:r>
              <a:rPr lang="en-US" sz="1800" dirty="0"/>
              <a:t>FSAIG Meeting, March 7, 2022</a:t>
            </a:r>
          </a:p>
          <a:p>
            <a:r>
              <a:rPr lang="en-US" sz="1800" dirty="0"/>
              <a:t>Scott M. Dutkiewicz</a:t>
            </a:r>
          </a:p>
          <a:p>
            <a:r>
              <a:rPr lang="en-US" sz="1800" dirty="0"/>
              <a:t>Clemson University</a:t>
            </a:r>
          </a:p>
          <a:p>
            <a:r>
              <a:rPr lang="en-US" sz="1800" dirty="0"/>
              <a:t>Co-chair, FSAIG</a:t>
            </a:r>
          </a:p>
        </p:txBody>
      </p:sp>
    </p:spTree>
    <p:extLst>
      <p:ext uri="{BB962C8B-B14F-4D97-AF65-F5344CB8AC3E}">
        <p14:creationId xmlns:p14="http://schemas.microsoft.com/office/powerpoint/2010/main" val="385278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272BC-0739-4BD9-860E-F3F2A70F17EB}"/>
              </a:ext>
            </a:extLst>
          </p:cNvPr>
          <p:cNvSpPr>
            <a:spLocks noGrp="1"/>
          </p:cNvSpPr>
          <p:nvPr>
            <p:ph type="title"/>
          </p:nvPr>
        </p:nvSpPr>
        <p:spPr/>
        <p:txBody>
          <a:bodyPr/>
          <a:lstStyle/>
          <a:p>
            <a:r>
              <a:rPr lang="en-US" dirty="0"/>
              <a:t>Hence, the call to reassess OLAC’s Guide</a:t>
            </a:r>
          </a:p>
        </p:txBody>
      </p:sp>
      <p:sp>
        <p:nvSpPr>
          <p:cNvPr id="3" name="Content Placeholder 2">
            <a:extLst>
              <a:ext uri="{FF2B5EF4-FFF2-40B4-BE49-F238E27FC236}">
                <a16:creationId xmlns:a16="http://schemas.microsoft.com/office/drawing/2014/main" id="{516753BF-B29E-45E8-8A2A-239A721ADB35}"/>
              </a:ext>
            </a:extLst>
          </p:cNvPr>
          <p:cNvSpPr>
            <a:spLocks noGrp="1"/>
          </p:cNvSpPr>
          <p:nvPr>
            <p:ph idx="1"/>
          </p:nvPr>
        </p:nvSpPr>
        <p:spPr/>
        <p:txBody>
          <a:bodyPr/>
          <a:lstStyle/>
          <a:p>
            <a:pPr marL="0" indent="0">
              <a:buNone/>
            </a:pPr>
            <a:endParaRPr lang="en-US" dirty="0"/>
          </a:p>
          <a:p>
            <a:pPr marL="0" indent="0">
              <a:buNone/>
            </a:pPr>
            <a:r>
              <a:rPr lang="en-US" dirty="0"/>
              <a:t>Required chronologically. The Guide predates LC’s Manual</a:t>
            </a:r>
          </a:p>
          <a:p>
            <a:pPr marL="0" indent="0">
              <a:buNone/>
            </a:pPr>
            <a:r>
              <a:rPr lang="en-US" dirty="0"/>
              <a:t>Required logistically. Automated processes for renovation will be easier with more predictable patterns.</a:t>
            </a:r>
          </a:p>
          <a:p>
            <a:pPr marL="0" indent="0">
              <a:buNone/>
            </a:pPr>
            <a:r>
              <a:rPr lang="en-US" b="1" dirty="0"/>
              <a:t>OLAC’s Cataloging Policy Committee is considering a task force to assess the Guide. Charge and formation of the task force anticipated June 2022 @ ALA annual. </a:t>
            </a:r>
            <a:endParaRPr lang="en-US" b="1" i="1" dirty="0"/>
          </a:p>
          <a:p>
            <a:pPr marL="0" indent="0">
              <a:buNone/>
            </a:pPr>
            <a:endParaRPr lang="en-US" dirty="0"/>
          </a:p>
        </p:txBody>
      </p:sp>
    </p:spTree>
    <p:extLst>
      <p:ext uri="{BB962C8B-B14F-4D97-AF65-F5344CB8AC3E}">
        <p14:creationId xmlns:p14="http://schemas.microsoft.com/office/powerpoint/2010/main" val="145726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F9558-0587-4FBE-9362-2CFEAA6A442D}"/>
              </a:ext>
            </a:extLst>
          </p:cNvPr>
          <p:cNvSpPr>
            <a:spLocks noGrp="1"/>
          </p:cNvSpPr>
          <p:nvPr>
            <p:ph type="title"/>
          </p:nvPr>
        </p:nvSpPr>
        <p:spPr/>
        <p:txBody>
          <a:bodyPr/>
          <a:lstStyle/>
          <a:p>
            <a:r>
              <a:rPr lang="en-US" dirty="0"/>
              <a:t>Public Service Announcement</a:t>
            </a:r>
          </a:p>
        </p:txBody>
      </p:sp>
      <p:sp>
        <p:nvSpPr>
          <p:cNvPr id="3" name="Content Placeholder 2">
            <a:extLst>
              <a:ext uri="{FF2B5EF4-FFF2-40B4-BE49-F238E27FC236}">
                <a16:creationId xmlns:a16="http://schemas.microsoft.com/office/drawing/2014/main" id="{A19684CB-375A-43B2-A796-43F62F841A96}"/>
              </a:ext>
            </a:extLst>
          </p:cNvPr>
          <p:cNvSpPr>
            <a:spLocks noGrp="1"/>
          </p:cNvSpPr>
          <p:nvPr>
            <p:ph idx="1"/>
          </p:nvPr>
        </p:nvSpPr>
        <p:spPr/>
        <p:txBody>
          <a:bodyPr/>
          <a:lstStyle/>
          <a:p>
            <a:pPr marL="0" indent="0">
              <a:buNone/>
            </a:pPr>
            <a:endParaRPr lang="en-US" dirty="0"/>
          </a:p>
          <a:p>
            <a:pPr marL="0" indent="0">
              <a:buNone/>
            </a:pPr>
            <a:r>
              <a:rPr lang="en-US" dirty="0"/>
              <a:t>If you are interested in participating with OLAC’s task force, please contact Scott at </a:t>
            </a:r>
            <a:r>
              <a:rPr lang="en-US" dirty="0">
                <a:hlinkClick r:id="rId2"/>
              </a:rPr>
              <a:t>scottmd@clemson.edu</a:t>
            </a:r>
            <a:endParaRPr lang="en-US" dirty="0"/>
          </a:p>
          <a:p>
            <a:pPr marL="0" indent="0">
              <a:buNone/>
            </a:pPr>
            <a:endParaRPr lang="en-US" dirty="0"/>
          </a:p>
          <a:p>
            <a:pPr marL="0" indent="0">
              <a:buNone/>
            </a:pPr>
            <a:r>
              <a:rPr lang="en-US" dirty="0"/>
              <a:t>Thank you and now we return to the rest of the presentation …</a:t>
            </a:r>
          </a:p>
          <a:p>
            <a:pPr marL="0" indent="0">
              <a:buNone/>
            </a:pPr>
            <a:endParaRPr lang="en-US" dirty="0"/>
          </a:p>
          <a:p>
            <a:pPr marL="0" indent="0">
              <a:buNone/>
            </a:pPr>
            <a:r>
              <a:rPr lang="en-US" dirty="0"/>
              <a:t>What are some of the differences between the OLAC Guide and LC’s Manual?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0063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180D6-3836-4656-A1FC-5F31CE9C0BB1}"/>
              </a:ext>
            </a:extLst>
          </p:cNvPr>
          <p:cNvSpPr>
            <a:spLocks noGrp="1"/>
          </p:cNvSpPr>
          <p:nvPr>
            <p:ph type="title"/>
          </p:nvPr>
        </p:nvSpPr>
        <p:spPr/>
        <p:txBody>
          <a:bodyPr/>
          <a:lstStyle/>
          <a:p>
            <a:r>
              <a:rPr lang="en-US" dirty="0"/>
              <a:t>Broader and narrower terms</a:t>
            </a:r>
          </a:p>
        </p:txBody>
      </p:sp>
      <p:sp>
        <p:nvSpPr>
          <p:cNvPr id="3" name="Text Placeholder 2">
            <a:extLst>
              <a:ext uri="{FF2B5EF4-FFF2-40B4-BE49-F238E27FC236}">
                <a16:creationId xmlns:a16="http://schemas.microsoft.com/office/drawing/2014/main" id="{068C44C1-120D-43BF-BE43-34C9EC4D0585}"/>
              </a:ext>
            </a:extLst>
          </p:cNvPr>
          <p:cNvSpPr>
            <a:spLocks noGrp="1"/>
          </p:cNvSpPr>
          <p:nvPr>
            <p:ph type="body" idx="1"/>
          </p:nvPr>
        </p:nvSpPr>
        <p:spPr/>
        <p:txBody>
          <a:bodyPr/>
          <a:lstStyle/>
          <a:p>
            <a:r>
              <a:rPr lang="en-US" dirty="0"/>
              <a:t>LC Manual</a:t>
            </a:r>
          </a:p>
        </p:txBody>
      </p:sp>
      <p:sp>
        <p:nvSpPr>
          <p:cNvPr id="4" name="Content Placeholder 3">
            <a:extLst>
              <a:ext uri="{FF2B5EF4-FFF2-40B4-BE49-F238E27FC236}">
                <a16:creationId xmlns:a16="http://schemas.microsoft.com/office/drawing/2014/main" id="{80E3B8D8-E3B0-499D-B6B3-2CF37D6D76B2}"/>
              </a:ext>
            </a:extLst>
          </p:cNvPr>
          <p:cNvSpPr>
            <a:spLocks noGrp="1"/>
          </p:cNvSpPr>
          <p:nvPr>
            <p:ph sz="half" idx="2"/>
          </p:nvPr>
        </p:nvSpPr>
        <p:spPr/>
        <p:txBody>
          <a:bodyPr/>
          <a:lstStyle/>
          <a:p>
            <a:pPr marL="0" indent="0">
              <a:buNone/>
            </a:pPr>
            <a:r>
              <a:rPr lang="en-US" dirty="0"/>
              <a:t>Does not permit broader terms</a:t>
            </a:r>
          </a:p>
          <a:p>
            <a:pPr marL="0" indent="0">
              <a:buNone/>
            </a:pPr>
            <a:r>
              <a:rPr lang="en-US" dirty="0"/>
              <a:t>J 110</a:t>
            </a:r>
          </a:p>
        </p:txBody>
      </p:sp>
      <p:sp>
        <p:nvSpPr>
          <p:cNvPr id="5" name="Text Placeholder 4">
            <a:extLst>
              <a:ext uri="{FF2B5EF4-FFF2-40B4-BE49-F238E27FC236}">
                <a16:creationId xmlns:a16="http://schemas.microsoft.com/office/drawing/2014/main" id="{00A582CD-C1A6-4557-9D59-3FAD1A775AA1}"/>
              </a:ext>
            </a:extLst>
          </p:cNvPr>
          <p:cNvSpPr>
            <a:spLocks noGrp="1"/>
          </p:cNvSpPr>
          <p:nvPr>
            <p:ph type="body" sz="quarter" idx="3"/>
          </p:nvPr>
        </p:nvSpPr>
        <p:spPr/>
        <p:txBody>
          <a:bodyPr/>
          <a:lstStyle/>
          <a:p>
            <a:r>
              <a:rPr lang="en-US" dirty="0"/>
              <a:t>OLAC guide</a:t>
            </a:r>
          </a:p>
        </p:txBody>
      </p:sp>
      <p:sp>
        <p:nvSpPr>
          <p:cNvPr id="6" name="Content Placeholder 5">
            <a:extLst>
              <a:ext uri="{FF2B5EF4-FFF2-40B4-BE49-F238E27FC236}">
                <a16:creationId xmlns:a16="http://schemas.microsoft.com/office/drawing/2014/main" id="{31D2138D-5363-4588-9E1B-706CF0871BC7}"/>
              </a:ext>
            </a:extLst>
          </p:cNvPr>
          <p:cNvSpPr>
            <a:spLocks noGrp="1"/>
          </p:cNvSpPr>
          <p:nvPr>
            <p:ph sz="quarter" idx="4"/>
          </p:nvPr>
        </p:nvSpPr>
        <p:spPr/>
        <p:txBody>
          <a:bodyPr/>
          <a:lstStyle/>
          <a:p>
            <a:pPr marL="0" indent="0">
              <a:buNone/>
            </a:pPr>
            <a:r>
              <a:rPr lang="en-US" dirty="0"/>
              <a:t>Section C. Permits the use of broader and narrower terms</a:t>
            </a:r>
          </a:p>
        </p:txBody>
      </p:sp>
    </p:spTree>
    <p:extLst>
      <p:ext uri="{BB962C8B-B14F-4D97-AF65-F5344CB8AC3E}">
        <p14:creationId xmlns:p14="http://schemas.microsoft.com/office/powerpoint/2010/main" val="45949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A43FD-EC12-4940-8E87-0575A254AF99}"/>
              </a:ext>
            </a:extLst>
          </p:cNvPr>
          <p:cNvSpPr>
            <a:spLocks noGrp="1"/>
          </p:cNvSpPr>
          <p:nvPr>
            <p:ph type="title"/>
          </p:nvPr>
        </p:nvSpPr>
        <p:spPr/>
        <p:txBody>
          <a:bodyPr/>
          <a:lstStyle/>
          <a:p>
            <a:r>
              <a:rPr lang="en-US" dirty="0"/>
              <a:t>Fiction and Nonfiction terms</a:t>
            </a:r>
          </a:p>
        </p:txBody>
      </p:sp>
      <p:sp>
        <p:nvSpPr>
          <p:cNvPr id="3" name="Text Placeholder 2">
            <a:extLst>
              <a:ext uri="{FF2B5EF4-FFF2-40B4-BE49-F238E27FC236}">
                <a16:creationId xmlns:a16="http://schemas.microsoft.com/office/drawing/2014/main" id="{766ACBAB-157D-4DB2-8BDA-A40D538C0BCD}"/>
              </a:ext>
            </a:extLst>
          </p:cNvPr>
          <p:cNvSpPr>
            <a:spLocks noGrp="1"/>
          </p:cNvSpPr>
          <p:nvPr>
            <p:ph type="body" idx="1"/>
          </p:nvPr>
        </p:nvSpPr>
        <p:spPr/>
        <p:txBody>
          <a:bodyPr/>
          <a:lstStyle/>
          <a:p>
            <a:r>
              <a:rPr lang="en-US" dirty="0"/>
              <a:t>LC Manual</a:t>
            </a:r>
          </a:p>
        </p:txBody>
      </p:sp>
      <p:sp>
        <p:nvSpPr>
          <p:cNvPr id="4" name="Content Placeholder 3">
            <a:extLst>
              <a:ext uri="{FF2B5EF4-FFF2-40B4-BE49-F238E27FC236}">
                <a16:creationId xmlns:a16="http://schemas.microsoft.com/office/drawing/2014/main" id="{C94E6295-3BEE-42DB-9143-472ECB3E1366}"/>
              </a:ext>
            </a:extLst>
          </p:cNvPr>
          <p:cNvSpPr>
            <a:spLocks noGrp="1"/>
          </p:cNvSpPr>
          <p:nvPr>
            <p:ph sz="half" idx="2"/>
          </p:nvPr>
        </p:nvSpPr>
        <p:spPr/>
        <p:txBody>
          <a:bodyPr>
            <a:normAutofit/>
          </a:bodyPr>
          <a:lstStyle/>
          <a:p>
            <a:pPr marL="0" indent="0">
              <a:buNone/>
            </a:pPr>
            <a:endParaRPr lang="en-US" dirty="0"/>
          </a:p>
          <a:p>
            <a:pPr marL="0" indent="0">
              <a:buNone/>
            </a:pPr>
            <a:r>
              <a:rPr lang="en-US" dirty="0"/>
              <a:t>J 240 requires one of four fiction/nonfiction terms for all moving images, and does not see any cases for omission.</a:t>
            </a:r>
          </a:p>
        </p:txBody>
      </p:sp>
      <p:sp>
        <p:nvSpPr>
          <p:cNvPr id="5" name="Text Placeholder 4">
            <a:extLst>
              <a:ext uri="{FF2B5EF4-FFF2-40B4-BE49-F238E27FC236}">
                <a16:creationId xmlns:a16="http://schemas.microsoft.com/office/drawing/2014/main" id="{9C01C5E2-41F5-4C33-8221-550479A881F1}"/>
              </a:ext>
            </a:extLst>
          </p:cNvPr>
          <p:cNvSpPr>
            <a:spLocks noGrp="1"/>
          </p:cNvSpPr>
          <p:nvPr>
            <p:ph type="body" sz="quarter" idx="3"/>
          </p:nvPr>
        </p:nvSpPr>
        <p:spPr/>
        <p:txBody>
          <a:bodyPr/>
          <a:lstStyle/>
          <a:p>
            <a:r>
              <a:rPr lang="en-US" dirty="0"/>
              <a:t>OLAC guide </a:t>
            </a:r>
          </a:p>
        </p:txBody>
      </p:sp>
      <p:sp>
        <p:nvSpPr>
          <p:cNvPr id="6" name="Content Placeholder 5">
            <a:extLst>
              <a:ext uri="{FF2B5EF4-FFF2-40B4-BE49-F238E27FC236}">
                <a16:creationId xmlns:a16="http://schemas.microsoft.com/office/drawing/2014/main" id="{21845C1E-F435-4E2E-929B-66A3FA3042D7}"/>
              </a:ext>
            </a:extLst>
          </p:cNvPr>
          <p:cNvSpPr>
            <a:spLocks noGrp="1"/>
          </p:cNvSpPr>
          <p:nvPr>
            <p:ph sz="quarter" idx="4"/>
          </p:nvPr>
        </p:nvSpPr>
        <p:spPr/>
        <p:txBody>
          <a:bodyPr>
            <a:normAutofit/>
          </a:bodyPr>
          <a:lstStyle/>
          <a:p>
            <a:pPr marL="0" indent="0">
              <a:buNone/>
            </a:pPr>
            <a:r>
              <a:rPr lang="en-US" dirty="0"/>
              <a:t>Section D. Supports the use of fiction and Nonfiction terms, but hedges …  </a:t>
            </a:r>
          </a:p>
          <a:p>
            <a:pPr marL="0" indent="0">
              <a:buNone/>
            </a:pPr>
            <a:r>
              <a:rPr lang="en-US" dirty="0"/>
              <a:t>“We encourage the consistent use of the standard fiction and nonfiction terms, but when the distinction between fiction and nonfiction is not clear or does not seem useful, institutions may wish to omit the term.”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5873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33425-BE18-415F-BA5F-15559B76C07E}"/>
              </a:ext>
            </a:extLst>
          </p:cNvPr>
          <p:cNvSpPr>
            <a:spLocks noGrp="1"/>
          </p:cNvSpPr>
          <p:nvPr>
            <p:ph type="title"/>
          </p:nvPr>
        </p:nvSpPr>
        <p:spPr/>
        <p:txBody>
          <a:bodyPr/>
          <a:lstStyle/>
          <a:p>
            <a:r>
              <a:rPr lang="en-US" dirty="0"/>
              <a:t>Duration</a:t>
            </a:r>
          </a:p>
        </p:txBody>
      </p:sp>
      <p:sp>
        <p:nvSpPr>
          <p:cNvPr id="3" name="Text Placeholder 2">
            <a:extLst>
              <a:ext uri="{FF2B5EF4-FFF2-40B4-BE49-F238E27FC236}">
                <a16:creationId xmlns:a16="http://schemas.microsoft.com/office/drawing/2014/main" id="{01F6BDEA-328E-4258-82F1-D8EB16B80EE0}"/>
              </a:ext>
            </a:extLst>
          </p:cNvPr>
          <p:cNvSpPr>
            <a:spLocks noGrp="1"/>
          </p:cNvSpPr>
          <p:nvPr>
            <p:ph type="body" idx="1"/>
          </p:nvPr>
        </p:nvSpPr>
        <p:spPr/>
        <p:txBody>
          <a:bodyPr/>
          <a:lstStyle/>
          <a:p>
            <a:r>
              <a:rPr lang="en-US" dirty="0"/>
              <a:t>LC Manual</a:t>
            </a:r>
          </a:p>
        </p:txBody>
      </p:sp>
      <p:sp>
        <p:nvSpPr>
          <p:cNvPr id="4" name="Content Placeholder 3">
            <a:extLst>
              <a:ext uri="{FF2B5EF4-FFF2-40B4-BE49-F238E27FC236}">
                <a16:creationId xmlns:a16="http://schemas.microsoft.com/office/drawing/2014/main" id="{B185F6C1-7F23-442D-B681-128AFAA0DA0A}"/>
              </a:ext>
            </a:extLst>
          </p:cNvPr>
          <p:cNvSpPr>
            <a:spLocks noGrp="1"/>
          </p:cNvSpPr>
          <p:nvPr>
            <p:ph sz="half" idx="2"/>
          </p:nvPr>
        </p:nvSpPr>
        <p:spPr/>
        <p:txBody>
          <a:bodyPr/>
          <a:lstStyle/>
          <a:p>
            <a:pPr marL="0" indent="0">
              <a:buNone/>
            </a:pPr>
            <a:endParaRPr lang="en-US" dirty="0"/>
          </a:p>
          <a:p>
            <a:pPr marL="0" indent="0">
              <a:buNone/>
            </a:pPr>
            <a:r>
              <a:rPr lang="en-US" dirty="0"/>
              <a:t>J 240 based on running time only.</a:t>
            </a:r>
          </a:p>
        </p:txBody>
      </p:sp>
      <p:sp>
        <p:nvSpPr>
          <p:cNvPr id="5" name="Text Placeholder 4">
            <a:extLst>
              <a:ext uri="{FF2B5EF4-FFF2-40B4-BE49-F238E27FC236}">
                <a16:creationId xmlns:a16="http://schemas.microsoft.com/office/drawing/2014/main" id="{42313045-D19E-4C5D-9497-9329C085ED16}"/>
              </a:ext>
            </a:extLst>
          </p:cNvPr>
          <p:cNvSpPr>
            <a:spLocks noGrp="1"/>
          </p:cNvSpPr>
          <p:nvPr>
            <p:ph type="body" sz="quarter" idx="3"/>
          </p:nvPr>
        </p:nvSpPr>
        <p:spPr/>
        <p:txBody>
          <a:bodyPr/>
          <a:lstStyle/>
          <a:p>
            <a:r>
              <a:rPr lang="en-US" dirty="0"/>
              <a:t>OLAC guide</a:t>
            </a:r>
          </a:p>
        </p:txBody>
      </p:sp>
      <p:sp>
        <p:nvSpPr>
          <p:cNvPr id="6" name="Content Placeholder 5">
            <a:extLst>
              <a:ext uri="{FF2B5EF4-FFF2-40B4-BE49-F238E27FC236}">
                <a16:creationId xmlns:a16="http://schemas.microsoft.com/office/drawing/2014/main" id="{F7DD75DA-1ADD-44C4-B931-5560F79F8DC8}"/>
              </a:ext>
            </a:extLst>
          </p:cNvPr>
          <p:cNvSpPr>
            <a:spLocks noGrp="1"/>
          </p:cNvSpPr>
          <p:nvPr>
            <p:ph sz="quarter" idx="4"/>
          </p:nvPr>
        </p:nvSpPr>
        <p:spPr/>
        <p:txBody>
          <a:bodyPr/>
          <a:lstStyle/>
          <a:p>
            <a:pPr marL="0" indent="0">
              <a:buNone/>
            </a:pPr>
            <a:r>
              <a:rPr lang="en-US" dirty="0"/>
              <a:t>Uses a narrower definition of feature films and short films:</a:t>
            </a:r>
          </a:p>
          <a:p>
            <a:pPr marL="0" indent="0">
              <a:buNone/>
            </a:pPr>
            <a:r>
              <a:rPr lang="en-US" dirty="0"/>
              <a:t>“The purpose of this narrower definition is to remove the obligation to includes [the terms] on materials where it seems counterintuitive …”</a:t>
            </a:r>
          </a:p>
        </p:txBody>
      </p:sp>
    </p:spTree>
    <p:extLst>
      <p:ext uri="{BB962C8B-B14F-4D97-AF65-F5344CB8AC3E}">
        <p14:creationId xmlns:p14="http://schemas.microsoft.com/office/powerpoint/2010/main" val="2731658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79476-EF8D-43D6-9FB8-E5C14CACC66C}"/>
              </a:ext>
            </a:extLst>
          </p:cNvPr>
          <p:cNvSpPr>
            <a:spLocks noGrp="1"/>
          </p:cNvSpPr>
          <p:nvPr>
            <p:ph type="title"/>
          </p:nvPr>
        </p:nvSpPr>
        <p:spPr/>
        <p:txBody>
          <a:bodyPr/>
          <a:lstStyle/>
          <a:p>
            <a:r>
              <a:rPr lang="en-US" dirty="0"/>
              <a:t>Accessibility. For the hearing impaired </a:t>
            </a:r>
            <a:r>
              <a:rPr lang="en-US" i="1" dirty="0"/>
              <a:t>or</a:t>
            </a:r>
            <a:r>
              <a:rPr lang="en-US" dirty="0"/>
              <a:t> For people with visual disabilities terms</a:t>
            </a:r>
          </a:p>
        </p:txBody>
      </p:sp>
      <p:sp>
        <p:nvSpPr>
          <p:cNvPr id="3" name="Text Placeholder 2">
            <a:extLst>
              <a:ext uri="{FF2B5EF4-FFF2-40B4-BE49-F238E27FC236}">
                <a16:creationId xmlns:a16="http://schemas.microsoft.com/office/drawing/2014/main" id="{4ED5AC56-B001-42B9-8E2D-B2A66941E04B}"/>
              </a:ext>
            </a:extLst>
          </p:cNvPr>
          <p:cNvSpPr>
            <a:spLocks noGrp="1"/>
          </p:cNvSpPr>
          <p:nvPr>
            <p:ph type="body" idx="1"/>
          </p:nvPr>
        </p:nvSpPr>
        <p:spPr/>
        <p:txBody>
          <a:bodyPr/>
          <a:lstStyle/>
          <a:p>
            <a:r>
              <a:rPr lang="en-US" dirty="0"/>
              <a:t>LC Manual</a:t>
            </a:r>
          </a:p>
        </p:txBody>
      </p:sp>
      <p:sp>
        <p:nvSpPr>
          <p:cNvPr id="4" name="Content Placeholder 3">
            <a:extLst>
              <a:ext uri="{FF2B5EF4-FFF2-40B4-BE49-F238E27FC236}">
                <a16:creationId xmlns:a16="http://schemas.microsoft.com/office/drawing/2014/main" id="{1A165C15-EB4A-497F-8CF0-096EF2F5DDD5}"/>
              </a:ext>
            </a:extLst>
          </p:cNvPr>
          <p:cNvSpPr>
            <a:spLocks noGrp="1"/>
          </p:cNvSpPr>
          <p:nvPr>
            <p:ph sz="half" idx="2"/>
          </p:nvPr>
        </p:nvSpPr>
        <p:spPr/>
        <p:txBody>
          <a:bodyPr/>
          <a:lstStyle/>
          <a:p>
            <a:pPr marL="0" indent="0">
              <a:buNone/>
            </a:pPr>
            <a:r>
              <a:rPr lang="en-US" dirty="0"/>
              <a:t>J 240 applies terms to the </a:t>
            </a:r>
            <a:r>
              <a:rPr lang="en-US" i="1" dirty="0"/>
              <a:t>work</a:t>
            </a:r>
            <a:endParaRPr lang="en-US" dirty="0"/>
          </a:p>
          <a:p>
            <a:pPr marL="0" indent="0">
              <a:buNone/>
            </a:pPr>
            <a:r>
              <a:rPr lang="en-US" dirty="0"/>
              <a:t>Films … Television programs …</a:t>
            </a:r>
          </a:p>
          <a:p>
            <a:pPr marL="0" indent="0">
              <a:buNone/>
            </a:pPr>
            <a:endParaRPr lang="en-US" dirty="0"/>
          </a:p>
          <a:p>
            <a:pPr marL="0" indent="0">
              <a:buNone/>
            </a:pPr>
            <a:r>
              <a:rPr lang="en-US" dirty="0"/>
              <a:t>(OLAC’s advocacy won a place for these terms. They are </a:t>
            </a:r>
            <a:r>
              <a:rPr lang="en-US" i="1" dirty="0"/>
              <a:t>audience </a:t>
            </a:r>
            <a:r>
              <a:rPr lang="en-US" dirty="0"/>
              <a:t>terms, not GF terms, is why they are “exceptions.”)</a:t>
            </a:r>
          </a:p>
          <a:p>
            <a:pPr marL="0" indent="0">
              <a:buNone/>
            </a:pPr>
            <a:endParaRPr lang="en-US" dirty="0"/>
          </a:p>
        </p:txBody>
      </p:sp>
      <p:sp>
        <p:nvSpPr>
          <p:cNvPr id="5" name="Text Placeholder 4">
            <a:extLst>
              <a:ext uri="{FF2B5EF4-FFF2-40B4-BE49-F238E27FC236}">
                <a16:creationId xmlns:a16="http://schemas.microsoft.com/office/drawing/2014/main" id="{236431DD-60CA-4D7A-A833-A97FF1DA9C2A}"/>
              </a:ext>
            </a:extLst>
          </p:cNvPr>
          <p:cNvSpPr>
            <a:spLocks noGrp="1"/>
          </p:cNvSpPr>
          <p:nvPr>
            <p:ph type="body" sz="quarter" idx="3"/>
          </p:nvPr>
        </p:nvSpPr>
        <p:spPr/>
        <p:txBody>
          <a:bodyPr/>
          <a:lstStyle/>
          <a:p>
            <a:r>
              <a:rPr lang="en-US" dirty="0"/>
              <a:t>OLAC guide</a:t>
            </a:r>
          </a:p>
        </p:txBody>
      </p:sp>
      <p:sp>
        <p:nvSpPr>
          <p:cNvPr id="6" name="Content Placeholder 5">
            <a:extLst>
              <a:ext uri="{FF2B5EF4-FFF2-40B4-BE49-F238E27FC236}">
                <a16:creationId xmlns:a16="http://schemas.microsoft.com/office/drawing/2014/main" id="{47B4BB5E-C8D9-4C11-BA57-4C9E0D8B5BAB}"/>
              </a:ext>
            </a:extLst>
          </p:cNvPr>
          <p:cNvSpPr>
            <a:spLocks noGrp="1"/>
          </p:cNvSpPr>
          <p:nvPr>
            <p:ph sz="quarter" idx="4"/>
          </p:nvPr>
        </p:nvSpPr>
        <p:spPr/>
        <p:txBody>
          <a:bodyPr/>
          <a:lstStyle/>
          <a:p>
            <a:pPr marL="0" indent="0">
              <a:buNone/>
            </a:pPr>
            <a:r>
              <a:rPr lang="en-US" dirty="0"/>
              <a:t>OLAC applies terms to the </a:t>
            </a:r>
            <a:r>
              <a:rPr lang="en-US" i="1" dirty="0"/>
              <a:t>manifestation </a:t>
            </a:r>
          </a:p>
          <a:p>
            <a:pPr marL="0" indent="0">
              <a:buNone/>
            </a:pPr>
            <a:r>
              <a:rPr lang="en-US" dirty="0"/>
              <a:t>Section F. “Base accessibility form terms on the format in hand”</a:t>
            </a:r>
          </a:p>
          <a:p>
            <a:pPr marL="0" indent="0">
              <a:buNone/>
            </a:pPr>
            <a:r>
              <a:rPr lang="en-US" dirty="0"/>
              <a:t>Films … terms “should thus be only used when cataloging moving images in film format”</a:t>
            </a:r>
          </a:p>
        </p:txBody>
      </p:sp>
    </p:spTree>
    <p:extLst>
      <p:ext uri="{BB962C8B-B14F-4D97-AF65-F5344CB8AC3E}">
        <p14:creationId xmlns:p14="http://schemas.microsoft.com/office/powerpoint/2010/main" val="30438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49151-111A-4B5E-B4C6-7FA823B085C8}"/>
              </a:ext>
            </a:extLst>
          </p:cNvPr>
          <p:cNvSpPr>
            <a:spLocks noGrp="1"/>
          </p:cNvSpPr>
          <p:nvPr>
            <p:ph type="title"/>
          </p:nvPr>
        </p:nvSpPr>
        <p:spPr/>
        <p:txBody>
          <a:bodyPr/>
          <a:lstStyle/>
          <a:p>
            <a:r>
              <a:rPr lang="en-US" dirty="0"/>
              <a:t>Accessibility terms not equivalent or equitable</a:t>
            </a:r>
          </a:p>
        </p:txBody>
      </p:sp>
      <p:sp>
        <p:nvSpPr>
          <p:cNvPr id="3" name="Content Placeholder 2">
            <a:extLst>
              <a:ext uri="{FF2B5EF4-FFF2-40B4-BE49-F238E27FC236}">
                <a16:creationId xmlns:a16="http://schemas.microsoft.com/office/drawing/2014/main" id="{BD6DA5B2-788D-488D-96EC-2F4BC0AA5601}"/>
              </a:ext>
            </a:extLst>
          </p:cNvPr>
          <p:cNvSpPr>
            <a:spLocks noGrp="1"/>
          </p:cNvSpPr>
          <p:nvPr>
            <p:ph idx="1"/>
          </p:nvPr>
        </p:nvSpPr>
        <p:spPr/>
        <p:txBody>
          <a:bodyPr/>
          <a:lstStyle/>
          <a:p>
            <a:pPr marL="0" indent="0">
              <a:buNone/>
            </a:pPr>
            <a:endParaRPr lang="en-US" dirty="0"/>
          </a:p>
          <a:p>
            <a:pPr marL="0" indent="0">
              <a:buNone/>
            </a:pPr>
            <a:r>
              <a:rPr lang="en-US" dirty="0"/>
              <a:t>Films for the hearing impaired</a:t>
            </a:r>
          </a:p>
          <a:p>
            <a:pPr marL="0" indent="0">
              <a:buNone/>
            </a:pPr>
            <a:r>
              <a:rPr lang="en-US" dirty="0"/>
              <a:t>Films for people with visual disabilities</a:t>
            </a:r>
          </a:p>
          <a:p>
            <a:pPr marL="0" indent="0">
              <a:buNone/>
            </a:pPr>
            <a:endParaRPr lang="en-US" dirty="0"/>
          </a:p>
          <a:p>
            <a:pPr marL="0" indent="0">
              <a:buNone/>
            </a:pPr>
            <a:r>
              <a:rPr lang="en-US" dirty="0"/>
              <a:t>“People with” better; what happened with “the hearing impaired”?</a:t>
            </a:r>
          </a:p>
          <a:p>
            <a:pPr marL="0" indent="0">
              <a:buNone/>
            </a:pPr>
            <a:r>
              <a:rPr lang="en-US" dirty="0"/>
              <a:t>Coordinates with LCSH: People with visual disabilities; Hearing impaired</a:t>
            </a:r>
          </a:p>
        </p:txBody>
      </p:sp>
    </p:spTree>
    <p:extLst>
      <p:ext uri="{BB962C8B-B14F-4D97-AF65-F5344CB8AC3E}">
        <p14:creationId xmlns:p14="http://schemas.microsoft.com/office/powerpoint/2010/main" val="331497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3FC0-7905-4DCB-A109-7C75DA81D0FB}"/>
              </a:ext>
            </a:extLst>
          </p:cNvPr>
          <p:cNvSpPr>
            <a:spLocks noGrp="1"/>
          </p:cNvSpPr>
          <p:nvPr>
            <p:ph type="title"/>
          </p:nvPr>
        </p:nvSpPr>
        <p:spPr/>
        <p:txBody>
          <a:bodyPr/>
          <a:lstStyle/>
          <a:p>
            <a:r>
              <a:rPr lang="en-US" dirty="0"/>
              <a:t>Possible solution</a:t>
            </a:r>
          </a:p>
        </p:txBody>
      </p:sp>
      <p:sp>
        <p:nvSpPr>
          <p:cNvPr id="3" name="Content Placeholder 2">
            <a:extLst>
              <a:ext uri="{FF2B5EF4-FFF2-40B4-BE49-F238E27FC236}">
                <a16:creationId xmlns:a16="http://schemas.microsoft.com/office/drawing/2014/main" id="{72660CDC-0610-4F55-851B-772353CF4040}"/>
              </a:ext>
            </a:extLst>
          </p:cNvPr>
          <p:cNvSpPr>
            <a:spLocks noGrp="1"/>
          </p:cNvSpPr>
          <p:nvPr>
            <p:ph idx="1"/>
          </p:nvPr>
        </p:nvSpPr>
        <p:spPr/>
        <p:txBody>
          <a:bodyPr>
            <a:normAutofit/>
          </a:bodyPr>
          <a:lstStyle/>
          <a:p>
            <a:pPr marL="0" indent="0">
              <a:buNone/>
            </a:pPr>
            <a:r>
              <a:rPr lang="en-US" dirty="0"/>
              <a:t>Since these terms refer to </a:t>
            </a:r>
            <a:r>
              <a:rPr lang="en-US" i="1" dirty="0"/>
              <a:t>audience</a:t>
            </a:r>
            <a:r>
              <a:rPr lang="en-US" dirty="0"/>
              <a:t>, why not replace the LCGFT terms with LCDGT (demographic terms)? This would solve the work-manifestation issue.</a:t>
            </a:r>
          </a:p>
          <a:p>
            <a:pPr marL="0" indent="0">
              <a:buNone/>
            </a:pPr>
            <a:r>
              <a:rPr lang="en-US" dirty="0"/>
              <a:t>Thus, a film or video recording for either group could be coded </a:t>
            </a:r>
          </a:p>
          <a:p>
            <a:pPr marL="0" indent="0">
              <a:buNone/>
            </a:pPr>
            <a:endParaRPr lang="en-US" dirty="0"/>
          </a:p>
          <a:p>
            <a:pPr marL="0" indent="0">
              <a:buNone/>
            </a:pPr>
            <a:r>
              <a:rPr lang="en-US" dirty="0"/>
              <a:t>385  Hearing impaired. $2 </a:t>
            </a:r>
            <a:r>
              <a:rPr lang="en-US" dirty="0" err="1"/>
              <a:t>lcdgt</a:t>
            </a:r>
            <a:endParaRPr lang="en-US" dirty="0"/>
          </a:p>
          <a:p>
            <a:pPr marL="0" indent="0">
              <a:buNone/>
            </a:pPr>
            <a:r>
              <a:rPr lang="en-US" dirty="0"/>
              <a:t>385  People with visual disabilities. $2 </a:t>
            </a:r>
            <a:r>
              <a:rPr lang="en-US" dirty="0" err="1"/>
              <a:t>lcdgt</a:t>
            </a:r>
            <a:endParaRPr lang="en-US" dirty="0"/>
          </a:p>
          <a:p>
            <a:pPr marL="514350" indent="-514350">
              <a:buAutoNum type="arabicPlain" startAt="386"/>
            </a:pPr>
            <a:endParaRPr lang="en-US" dirty="0"/>
          </a:p>
          <a:p>
            <a:pPr marL="0" indent="0">
              <a:buNone/>
            </a:pPr>
            <a:r>
              <a:rPr lang="en-US" dirty="0"/>
              <a:t>Revise Hearing impaired to “people with” term?</a:t>
            </a:r>
          </a:p>
        </p:txBody>
      </p:sp>
    </p:spTree>
    <p:extLst>
      <p:ext uri="{BB962C8B-B14F-4D97-AF65-F5344CB8AC3E}">
        <p14:creationId xmlns:p14="http://schemas.microsoft.com/office/powerpoint/2010/main" val="4100106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9FD19-2DE2-4A47-903E-B104BF722371}"/>
              </a:ext>
            </a:extLst>
          </p:cNvPr>
          <p:cNvSpPr>
            <a:spLocks noGrp="1"/>
          </p:cNvSpPr>
          <p:nvPr>
            <p:ph type="title"/>
          </p:nvPr>
        </p:nvSpPr>
        <p:spPr/>
        <p:txBody>
          <a:bodyPr/>
          <a:lstStyle/>
          <a:p>
            <a:r>
              <a:rPr lang="en-US" dirty="0"/>
              <a:t>Many other differences …</a:t>
            </a:r>
          </a:p>
        </p:txBody>
      </p:sp>
      <p:sp>
        <p:nvSpPr>
          <p:cNvPr id="3" name="Content Placeholder 2">
            <a:extLst>
              <a:ext uri="{FF2B5EF4-FFF2-40B4-BE49-F238E27FC236}">
                <a16:creationId xmlns:a16="http://schemas.microsoft.com/office/drawing/2014/main" id="{84407EE3-D18E-4D5E-8B74-0EFA8D94D6B2}"/>
              </a:ext>
            </a:extLst>
          </p:cNvPr>
          <p:cNvSpPr>
            <a:spLocks noGrp="1"/>
          </p:cNvSpPr>
          <p:nvPr>
            <p:ph idx="1"/>
          </p:nvPr>
        </p:nvSpPr>
        <p:spPr>
          <a:xfrm>
            <a:off x="838200" y="1311442"/>
            <a:ext cx="10515600" cy="5414211"/>
          </a:xfrm>
        </p:spPr>
        <p:txBody>
          <a:bodyPr/>
          <a:lstStyle/>
          <a:p>
            <a:pPr marL="0" indent="0">
              <a:buNone/>
            </a:pPr>
            <a:endParaRPr lang="en-US" dirty="0"/>
          </a:p>
          <a:p>
            <a:pPr marL="0" indent="0">
              <a:buNone/>
            </a:pPr>
            <a:r>
              <a:rPr lang="en-US" dirty="0"/>
              <a:t>Time does not permit a full discussion of divergences between the OLAC Guide and LC Manual. Other glaring differences include—</a:t>
            </a:r>
          </a:p>
          <a:p>
            <a:pPr marL="0" indent="0">
              <a:buNone/>
            </a:pPr>
            <a:endParaRPr lang="en-US" dirty="0"/>
          </a:p>
          <a:p>
            <a:pPr marL="0" indent="0">
              <a:buNone/>
            </a:pPr>
            <a:r>
              <a:rPr lang="en-US" dirty="0"/>
              <a:t>Order of headings Section G vs. J 113.</a:t>
            </a:r>
          </a:p>
          <a:p>
            <a:pPr marL="0" indent="0">
              <a:buNone/>
            </a:pPr>
            <a:endParaRPr lang="en-US" dirty="0"/>
          </a:p>
        </p:txBody>
      </p:sp>
    </p:spTree>
    <p:extLst>
      <p:ext uri="{BB962C8B-B14F-4D97-AF65-F5344CB8AC3E}">
        <p14:creationId xmlns:p14="http://schemas.microsoft.com/office/powerpoint/2010/main" val="1374474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D97AD-1865-4F01-B06F-D74CCB77C24F}"/>
              </a:ext>
            </a:extLst>
          </p:cNvPr>
          <p:cNvSpPr>
            <a:spLocks noGrp="1"/>
          </p:cNvSpPr>
          <p:nvPr>
            <p:ph type="title"/>
          </p:nvPr>
        </p:nvSpPr>
        <p:spPr/>
        <p:txBody>
          <a:bodyPr/>
          <a:lstStyle/>
          <a:p>
            <a:r>
              <a:rPr lang="en-US" dirty="0"/>
              <a:t>Character and franchise terms </a:t>
            </a:r>
          </a:p>
        </p:txBody>
      </p:sp>
      <p:sp>
        <p:nvSpPr>
          <p:cNvPr id="3" name="Content Placeholder 2">
            <a:extLst>
              <a:ext uri="{FF2B5EF4-FFF2-40B4-BE49-F238E27FC236}">
                <a16:creationId xmlns:a16="http://schemas.microsoft.com/office/drawing/2014/main" id="{52F1B437-3A18-421B-A6A9-051D092EBFCC}"/>
              </a:ext>
            </a:extLst>
          </p:cNvPr>
          <p:cNvSpPr>
            <a:spLocks noGrp="1"/>
          </p:cNvSpPr>
          <p:nvPr>
            <p:ph idx="1"/>
          </p:nvPr>
        </p:nvSpPr>
        <p:spPr/>
        <p:txBody>
          <a:bodyPr/>
          <a:lstStyle/>
          <a:p>
            <a:pPr marL="0" indent="0">
              <a:buNone/>
            </a:pPr>
            <a:r>
              <a:rPr lang="en-US" dirty="0"/>
              <a:t>Section K. LC withdrew such terms as </a:t>
            </a:r>
            <a:r>
              <a:rPr lang="en-US" i="1" dirty="0"/>
              <a:t>James Bond films </a:t>
            </a:r>
            <a:r>
              <a:rPr lang="en-US" dirty="0"/>
              <a:t>in preference for a personal name heading and a combination of genre form terms.</a:t>
            </a:r>
          </a:p>
          <a:p>
            <a:pPr marL="0" indent="0">
              <a:buNone/>
            </a:pPr>
            <a:r>
              <a:rPr lang="en-US" dirty="0"/>
              <a:t>600  10  Bond, James $c (Fictitious character) $v Drama</a:t>
            </a:r>
          </a:p>
          <a:p>
            <a:pPr marL="0" indent="0">
              <a:buNone/>
            </a:pPr>
            <a:r>
              <a:rPr lang="en-US" dirty="0"/>
              <a:t>655    7  Spy films. $2 </a:t>
            </a:r>
            <a:r>
              <a:rPr lang="en-US" dirty="0" err="1"/>
              <a:t>lcgft</a:t>
            </a:r>
            <a:r>
              <a:rPr lang="en-US" dirty="0"/>
              <a:t>  </a:t>
            </a:r>
          </a:p>
          <a:p>
            <a:pPr marL="0" indent="0">
              <a:buNone/>
            </a:pPr>
            <a:r>
              <a:rPr lang="en-US" dirty="0"/>
              <a:t>655    7  Action and adventure films. $2 </a:t>
            </a:r>
            <a:r>
              <a:rPr lang="en-US" dirty="0" err="1"/>
              <a:t>lcgft</a:t>
            </a:r>
            <a:endParaRPr lang="en-US" dirty="0"/>
          </a:p>
          <a:p>
            <a:pPr marL="0" indent="0">
              <a:buNone/>
            </a:pPr>
            <a:r>
              <a:rPr lang="en-US" dirty="0"/>
              <a:t>655    7  Feature films. $2 </a:t>
            </a:r>
            <a:r>
              <a:rPr lang="en-US" dirty="0" err="1"/>
              <a:t>lcgft</a:t>
            </a:r>
            <a:endParaRPr lang="en-US" dirty="0"/>
          </a:p>
          <a:p>
            <a:pPr marL="0" indent="0">
              <a:buNone/>
            </a:pPr>
            <a:r>
              <a:rPr lang="en-US" dirty="0"/>
              <a:t>655    7  Fiction films. $2 </a:t>
            </a:r>
            <a:r>
              <a:rPr lang="en-US" dirty="0" err="1"/>
              <a:t>lcgft</a:t>
            </a:r>
            <a:endParaRPr lang="en-US" dirty="0"/>
          </a:p>
          <a:p>
            <a:endParaRPr lang="en-US" dirty="0"/>
          </a:p>
        </p:txBody>
      </p:sp>
    </p:spTree>
    <p:extLst>
      <p:ext uri="{BB962C8B-B14F-4D97-AF65-F5344CB8AC3E}">
        <p14:creationId xmlns:p14="http://schemas.microsoft.com/office/powerpoint/2010/main" val="253109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4786C-F399-4171-A47B-FAA61A444289}"/>
              </a:ext>
            </a:extLst>
          </p:cNvPr>
          <p:cNvSpPr>
            <a:spLocks noGrp="1"/>
          </p:cNvSpPr>
          <p:nvPr>
            <p:ph type="title"/>
          </p:nvPr>
        </p:nvSpPr>
        <p:spPr/>
        <p:txBody>
          <a:bodyPr/>
          <a:lstStyle/>
          <a:p>
            <a:r>
              <a:rPr lang="en-US" dirty="0"/>
              <a:t>The need to change</a:t>
            </a:r>
          </a:p>
        </p:txBody>
      </p:sp>
      <p:sp>
        <p:nvSpPr>
          <p:cNvPr id="3" name="Content Placeholder 2">
            <a:extLst>
              <a:ext uri="{FF2B5EF4-FFF2-40B4-BE49-F238E27FC236}">
                <a16:creationId xmlns:a16="http://schemas.microsoft.com/office/drawing/2014/main" id="{36A99DAE-2997-4120-8AB6-F8E593836594}"/>
              </a:ext>
            </a:extLst>
          </p:cNvPr>
          <p:cNvSpPr>
            <a:spLocks noGrp="1"/>
          </p:cNvSpPr>
          <p:nvPr>
            <p:ph idx="1"/>
          </p:nvPr>
        </p:nvSpPr>
        <p:spPr/>
        <p:txBody>
          <a:bodyPr/>
          <a:lstStyle/>
          <a:p>
            <a:pPr marL="0" indent="0">
              <a:buNone/>
            </a:pPr>
            <a:endParaRPr lang="en-US" dirty="0"/>
          </a:p>
          <a:p>
            <a:pPr marL="0" indent="0">
              <a:buNone/>
            </a:pPr>
            <a:r>
              <a:rPr lang="en-US" dirty="0"/>
              <a:t>“The need to change does not mean that what you are doing is wrong.</a:t>
            </a:r>
          </a:p>
          <a:p>
            <a:pPr marL="0" indent="0">
              <a:buNone/>
            </a:pPr>
            <a:r>
              <a:rPr lang="en-US" dirty="0"/>
              <a:t>Instead, it often means that something in your environment has changed,</a:t>
            </a:r>
          </a:p>
          <a:p>
            <a:pPr marL="0" indent="0">
              <a:buNone/>
            </a:pPr>
            <a:r>
              <a:rPr lang="en-US" dirty="0"/>
              <a:t>something that you cannot control.”</a:t>
            </a:r>
          </a:p>
          <a:p>
            <a:pPr marL="0" indent="0">
              <a:buNone/>
            </a:pPr>
            <a:r>
              <a:rPr lang="en-US" dirty="0"/>
              <a:t>--Karen Coyle, Understanding the Semantic Web: Bibliographic Data and Metadata</a:t>
            </a:r>
          </a:p>
        </p:txBody>
      </p:sp>
    </p:spTree>
    <p:extLst>
      <p:ext uri="{BB962C8B-B14F-4D97-AF65-F5344CB8AC3E}">
        <p14:creationId xmlns:p14="http://schemas.microsoft.com/office/powerpoint/2010/main" val="16500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5E75-98AD-41B9-AFA9-47B0A911A58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22CC795-EEF1-48CA-A71F-A88ACF71E2F9}"/>
              </a:ext>
            </a:extLst>
          </p:cNvPr>
          <p:cNvSpPr>
            <a:spLocks noGrp="1"/>
          </p:cNvSpPr>
          <p:nvPr>
            <p:ph idx="1"/>
          </p:nvPr>
        </p:nvSpPr>
        <p:spPr>
          <a:xfrm>
            <a:off x="762000" y="1690688"/>
            <a:ext cx="10515600" cy="4351338"/>
          </a:xfrm>
        </p:spPr>
        <p:txBody>
          <a:bodyPr/>
          <a:lstStyle/>
          <a:p>
            <a:pPr marL="0" indent="0">
              <a:buNone/>
            </a:pPr>
            <a:r>
              <a:rPr lang="en-US" dirty="0"/>
              <a:t>LC launched the Genre-form project in 2008. First vocabulary group chosen was moving images because a vocabulary for film and television existed in LCSH.</a:t>
            </a:r>
          </a:p>
          <a:p>
            <a:pPr marL="0" indent="0">
              <a:buNone/>
            </a:pPr>
            <a:endParaRPr lang="en-US" dirty="0"/>
          </a:p>
          <a:p>
            <a:pPr marL="0" indent="0">
              <a:buNone/>
            </a:pPr>
            <a:r>
              <a:rPr lang="en-US" dirty="0"/>
              <a:t>OLAC (Online Audiovisual Catalogers, Inc.) started task force to develop best practices for moving image LCGFT</a:t>
            </a:r>
          </a:p>
          <a:p>
            <a:pPr marL="0" indent="0">
              <a:buNone/>
            </a:pPr>
            <a:r>
              <a:rPr lang="en-US" dirty="0"/>
              <a:t>“Founded in 1980, OLAC is an organization for catalogers concerned with all types of nonprint materials, including a wide range of digital resources as well as more “traditional” formats: video and sound recordings, websites, maps, multimedia, graphic materials, and realia.”</a:t>
            </a:r>
          </a:p>
        </p:txBody>
      </p:sp>
    </p:spTree>
    <p:extLst>
      <p:ext uri="{BB962C8B-B14F-4D97-AF65-F5344CB8AC3E}">
        <p14:creationId xmlns:p14="http://schemas.microsoft.com/office/powerpoint/2010/main" val="167749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93CE-4227-4E20-824E-032F2FDB8904}"/>
              </a:ext>
            </a:extLst>
          </p:cNvPr>
          <p:cNvSpPr>
            <a:spLocks noGrp="1"/>
          </p:cNvSpPr>
          <p:nvPr>
            <p:ph type="title"/>
          </p:nvPr>
        </p:nvSpPr>
        <p:spPr/>
        <p:txBody>
          <a:bodyPr/>
          <a:lstStyle/>
          <a:p>
            <a:r>
              <a:rPr lang="en-US" dirty="0"/>
              <a:t>OLAC’s Best Practice Guide</a:t>
            </a:r>
          </a:p>
        </p:txBody>
      </p:sp>
      <p:sp>
        <p:nvSpPr>
          <p:cNvPr id="3" name="Content Placeholder 2">
            <a:extLst>
              <a:ext uri="{FF2B5EF4-FFF2-40B4-BE49-F238E27FC236}">
                <a16:creationId xmlns:a16="http://schemas.microsoft.com/office/drawing/2014/main" id="{63EBC106-83F4-4903-AC2A-C1F01E7964C2}"/>
              </a:ext>
            </a:extLst>
          </p:cNvPr>
          <p:cNvSpPr>
            <a:spLocks noGrp="1"/>
          </p:cNvSpPr>
          <p:nvPr>
            <p:ph idx="1"/>
          </p:nvPr>
        </p:nvSpPr>
        <p:spPr/>
        <p:txBody>
          <a:bodyPr/>
          <a:lstStyle/>
          <a:p>
            <a:pPr marL="0" indent="0">
              <a:buNone/>
            </a:pPr>
            <a:r>
              <a:rPr lang="en-US" dirty="0"/>
              <a:t>OLAC published Library of Congress Genre-Form Thesaurus (LCGFT) for Moving Images: Best Practices, December 2011</a:t>
            </a:r>
          </a:p>
          <a:p>
            <a:pPr marL="0" indent="0">
              <a:buNone/>
            </a:pPr>
            <a:r>
              <a:rPr lang="en-US" dirty="0">
                <a:hlinkClick r:id="rId2"/>
              </a:rPr>
              <a:t>https://www.olacinc.org/archived-document/library-congress-genre-form-thesaurus-lcgft-moving-images-best-practices</a:t>
            </a:r>
            <a:endParaRPr lang="en-US" dirty="0"/>
          </a:p>
          <a:p>
            <a:pPr marL="0" indent="0">
              <a:buNone/>
            </a:pPr>
            <a:endParaRPr lang="en-US" dirty="0"/>
          </a:p>
          <a:p>
            <a:pPr marL="0" indent="0">
              <a:buNone/>
            </a:pPr>
            <a:r>
              <a:rPr lang="en-US" dirty="0"/>
              <a:t>  655  0  Speeches.</a:t>
            </a:r>
          </a:p>
          <a:p>
            <a:pPr marL="0" indent="0">
              <a:buNone/>
            </a:pPr>
            <a:r>
              <a:rPr lang="en-US" dirty="0"/>
              <a:t>  655  7  Speeches. $2 </a:t>
            </a:r>
            <a:r>
              <a:rPr lang="en-US" dirty="0" err="1"/>
              <a:t>lcgft</a:t>
            </a:r>
            <a:endParaRPr lang="en-US" dirty="0"/>
          </a:p>
        </p:txBody>
      </p:sp>
    </p:spTree>
    <p:extLst>
      <p:ext uri="{BB962C8B-B14F-4D97-AF65-F5344CB8AC3E}">
        <p14:creationId xmlns:p14="http://schemas.microsoft.com/office/powerpoint/2010/main" val="370489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701E-2EBB-4441-B60E-C9563AE0D8CB}"/>
              </a:ext>
            </a:extLst>
          </p:cNvPr>
          <p:cNvSpPr>
            <a:spLocks noGrp="1"/>
          </p:cNvSpPr>
          <p:nvPr>
            <p:ph type="title"/>
          </p:nvPr>
        </p:nvSpPr>
        <p:spPr/>
        <p:txBody>
          <a:bodyPr/>
          <a:lstStyle/>
          <a:p>
            <a:r>
              <a:rPr lang="en-US" dirty="0"/>
              <a:t>OLAC’s Best Practices</a:t>
            </a:r>
            <a:br>
              <a:rPr lang="en-US" dirty="0"/>
            </a:br>
            <a:endParaRPr lang="en-US" dirty="0"/>
          </a:p>
        </p:txBody>
      </p:sp>
      <p:sp>
        <p:nvSpPr>
          <p:cNvPr id="3" name="Content Placeholder 2">
            <a:extLst>
              <a:ext uri="{FF2B5EF4-FFF2-40B4-BE49-F238E27FC236}">
                <a16:creationId xmlns:a16="http://schemas.microsoft.com/office/drawing/2014/main" id="{4D3201D6-82C0-420F-AEEC-2F71A080B8B7}"/>
              </a:ext>
            </a:extLst>
          </p:cNvPr>
          <p:cNvSpPr>
            <a:spLocks noGrp="1"/>
          </p:cNvSpPr>
          <p:nvPr>
            <p:ph idx="1"/>
          </p:nvPr>
        </p:nvSpPr>
        <p:spPr/>
        <p:txBody>
          <a:bodyPr/>
          <a:lstStyle/>
          <a:p>
            <a:pPr marL="0" indent="0">
              <a:buNone/>
            </a:pPr>
            <a:r>
              <a:rPr lang="en-US" dirty="0"/>
              <a:t>Intentions--</a:t>
            </a:r>
          </a:p>
          <a:p>
            <a:pPr marL="0" indent="0">
              <a:buNone/>
            </a:pPr>
            <a:r>
              <a:rPr lang="en-US" dirty="0"/>
              <a:t>“These guidelines are intended to complement existing official guidelines. As genre/form practice in general is currently being reviewed by several other committees, </a:t>
            </a:r>
            <a:r>
              <a:rPr lang="en-US" dirty="0">
                <a:highlight>
                  <a:srgbClr val="FFFF00"/>
                </a:highlight>
              </a:rPr>
              <a:t>these guidelines will need to be revisited in the future</a:t>
            </a:r>
            <a:r>
              <a:rPr lang="en-US" dirty="0"/>
              <a:t>; however, these best practices fulfill the need for </a:t>
            </a:r>
            <a:r>
              <a:rPr lang="en-US" dirty="0">
                <a:highlight>
                  <a:srgbClr val="00FF00"/>
                </a:highlight>
              </a:rPr>
              <a:t>short-term guidance.</a:t>
            </a:r>
          </a:p>
        </p:txBody>
      </p:sp>
    </p:spTree>
    <p:extLst>
      <p:ext uri="{BB962C8B-B14F-4D97-AF65-F5344CB8AC3E}">
        <p14:creationId xmlns:p14="http://schemas.microsoft.com/office/powerpoint/2010/main" val="150294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CECE9-FA25-4B7B-8662-1005AAE89ABD}"/>
              </a:ext>
            </a:extLst>
          </p:cNvPr>
          <p:cNvSpPr>
            <a:spLocks noGrp="1"/>
          </p:cNvSpPr>
          <p:nvPr>
            <p:ph type="title"/>
          </p:nvPr>
        </p:nvSpPr>
        <p:spPr/>
        <p:txBody>
          <a:bodyPr/>
          <a:lstStyle/>
          <a:p>
            <a:r>
              <a:rPr lang="en-US" dirty="0"/>
              <a:t>LC’s LCGFT Manual (2016)</a:t>
            </a:r>
          </a:p>
        </p:txBody>
      </p:sp>
      <p:sp>
        <p:nvSpPr>
          <p:cNvPr id="3" name="Content Placeholder 2">
            <a:extLst>
              <a:ext uri="{FF2B5EF4-FFF2-40B4-BE49-F238E27FC236}">
                <a16:creationId xmlns:a16="http://schemas.microsoft.com/office/drawing/2014/main" id="{351FE91A-F864-4C43-84CE-2056B63737B4}"/>
              </a:ext>
            </a:extLst>
          </p:cNvPr>
          <p:cNvSpPr>
            <a:spLocks noGrp="1"/>
          </p:cNvSpPr>
          <p:nvPr>
            <p:ph idx="1"/>
          </p:nvPr>
        </p:nvSpPr>
        <p:spPr/>
        <p:txBody>
          <a:bodyPr>
            <a:normAutofit/>
          </a:bodyPr>
          <a:lstStyle/>
          <a:p>
            <a:pPr marL="0" indent="0">
              <a:buNone/>
            </a:pPr>
            <a:r>
              <a:rPr lang="en-US" dirty="0"/>
              <a:t>The manual is called Library of Congress Genre/Form Terms Manual which is published in a J-series of instruction sheets. </a:t>
            </a:r>
          </a:p>
          <a:p>
            <a:pPr marL="0" indent="0">
              <a:buNone/>
            </a:pPr>
            <a:r>
              <a:rPr lang="en-US" dirty="0">
                <a:hlinkClick r:id="rId2"/>
              </a:rPr>
              <a:t>https://www.loc.gov/aba/publications/FreeLCGFT/freelcgft.html</a:t>
            </a:r>
            <a:endParaRPr lang="en-US" dirty="0"/>
          </a:p>
          <a:p>
            <a:pPr marL="0" indent="0">
              <a:buNone/>
            </a:pPr>
            <a:endParaRPr lang="en-US" dirty="0"/>
          </a:p>
          <a:p>
            <a:pPr marL="0" indent="0">
              <a:buNone/>
            </a:pPr>
            <a:r>
              <a:rPr lang="en-US" dirty="0"/>
              <a:t>The most pertinent sheets for moving images are</a:t>
            </a:r>
          </a:p>
          <a:p>
            <a:pPr marL="0" indent="0">
              <a:buNone/>
            </a:pPr>
            <a:r>
              <a:rPr lang="en-US" dirty="0"/>
              <a:t>J 105  MARC coding</a:t>
            </a:r>
          </a:p>
          <a:p>
            <a:pPr marL="0" indent="0">
              <a:buNone/>
            </a:pPr>
            <a:r>
              <a:rPr lang="en-US" dirty="0"/>
              <a:t>J 110 Assigning Genre/Form Terms</a:t>
            </a:r>
          </a:p>
          <a:p>
            <a:pPr marL="0" indent="0">
              <a:buNone/>
            </a:pPr>
            <a:r>
              <a:rPr lang="en-US" dirty="0"/>
              <a:t>J 113  Order of Genre/Form Terms</a:t>
            </a:r>
          </a:p>
          <a:p>
            <a:pPr marL="0" indent="0">
              <a:buNone/>
            </a:pPr>
            <a:r>
              <a:rPr lang="en-US" dirty="0"/>
              <a:t>J 240  Moving Images</a:t>
            </a:r>
          </a:p>
          <a:p>
            <a:endParaRPr lang="en-US" dirty="0"/>
          </a:p>
          <a:p>
            <a:endParaRPr lang="en-US" dirty="0"/>
          </a:p>
        </p:txBody>
      </p:sp>
    </p:spTree>
    <p:extLst>
      <p:ext uri="{BB962C8B-B14F-4D97-AF65-F5344CB8AC3E}">
        <p14:creationId xmlns:p14="http://schemas.microsoft.com/office/powerpoint/2010/main" val="358666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B65C-E87E-4BA7-8781-8C2AAB20CF75}"/>
              </a:ext>
            </a:extLst>
          </p:cNvPr>
          <p:cNvSpPr>
            <a:spLocks noGrp="1"/>
          </p:cNvSpPr>
          <p:nvPr>
            <p:ph type="title"/>
          </p:nvPr>
        </p:nvSpPr>
        <p:spPr/>
        <p:txBody>
          <a:bodyPr/>
          <a:lstStyle/>
          <a:p>
            <a:r>
              <a:rPr lang="en-US" dirty="0"/>
              <a:t>The tale of two types of documentation</a:t>
            </a:r>
          </a:p>
        </p:txBody>
      </p:sp>
      <p:sp>
        <p:nvSpPr>
          <p:cNvPr id="3" name="Content Placeholder 2">
            <a:extLst>
              <a:ext uri="{FF2B5EF4-FFF2-40B4-BE49-F238E27FC236}">
                <a16:creationId xmlns:a16="http://schemas.microsoft.com/office/drawing/2014/main" id="{FB9EDC72-BD22-459D-A401-ED4FE6DB438F}"/>
              </a:ext>
            </a:extLst>
          </p:cNvPr>
          <p:cNvSpPr>
            <a:spLocks noGrp="1"/>
          </p:cNvSpPr>
          <p:nvPr>
            <p:ph idx="1"/>
          </p:nvPr>
        </p:nvSpPr>
        <p:spPr/>
        <p:txBody>
          <a:bodyPr>
            <a:normAutofit/>
          </a:bodyPr>
          <a:lstStyle/>
          <a:p>
            <a:pPr marL="0" indent="0">
              <a:buNone/>
            </a:pPr>
            <a:endParaRPr lang="en-US" dirty="0"/>
          </a:p>
          <a:p>
            <a:pPr marL="0" indent="0">
              <a:buNone/>
            </a:pPr>
            <a:r>
              <a:rPr lang="en-US" dirty="0"/>
              <a:t>OLAC Guide: best practices for </a:t>
            </a:r>
            <a:r>
              <a:rPr lang="en-US" i="1" dirty="0"/>
              <a:t>Elaboration</a:t>
            </a:r>
          </a:p>
          <a:p>
            <a:pPr marL="0" indent="0">
              <a:buNone/>
            </a:pPr>
            <a:r>
              <a:rPr lang="en-US" i="1" dirty="0"/>
              <a:t>Envisions hand-crafted records with deep knowledge of special formats; treats special cases. Encourages and even celebrates cataloger judgment</a:t>
            </a:r>
          </a:p>
          <a:p>
            <a:pPr marL="0" indent="0">
              <a:buNone/>
            </a:pPr>
            <a:endParaRPr lang="en-US" i="1" dirty="0"/>
          </a:p>
          <a:p>
            <a:pPr marL="0" indent="0">
              <a:buNone/>
            </a:pPr>
            <a:r>
              <a:rPr lang="en-US" dirty="0"/>
              <a:t>LC’s Manual: standards--</a:t>
            </a:r>
            <a:r>
              <a:rPr lang="en-US" i="1" dirty="0"/>
              <a:t>Production</a:t>
            </a:r>
          </a:p>
          <a:p>
            <a:pPr marL="0" indent="0">
              <a:buNone/>
            </a:pPr>
            <a:r>
              <a:rPr lang="en-US" i="1" dirty="0"/>
              <a:t>Envisions efficient and uniform treatment of resources, with a minimum of cataloger judgment</a:t>
            </a:r>
          </a:p>
          <a:p>
            <a:pPr marL="0" indent="0">
              <a:buNone/>
            </a:pPr>
            <a:endParaRPr lang="en-US" i="1" dirty="0"/>
          </a:p>
        </p:txBody>
      </p:sp>
    </p:spTree>
    <p:extLst>
      <p:ext uri="{BB962C8B-B14F-4D97-AF65-F5344CB8AC3E}">
        <p14:creationId xmlns:p14="http://schemas.microsoft.com/office/powerpoint/2010/main" val="248337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A976-37F7-4F5E-BB19-D7E2BCD82019}"/>
              </a:ext>
            </a:extLst>
          </p:cNvPr>
          <p:cNvSpPr>
            <a:spLocks noGrp="1"/>
          </p:cNvSpPr>
          <p:nvPr>
            <p:ph type="title"/>
          </p:nvPr>
        </p:nvSpPr>
        <p:spPr/>
        <p:txBody>
          <a:bodyPr/>
          <a:lstStyle/>
          <a:p>
            <a:r>
              <a:rPr lang="en-US" dirty="0"/>
              <a:t>SAC Subcommittee on Faceted Vocabularies (SSFV) </a:t>
            </a:r>
          </a:p>
        </p:txBody>
      </p:sp>
      <p:sp>
        <p:nvSpPr>
          <p:cNvPr id="3" name="Content Placeholder 2">
            <a:extLst>
              <a:ext uri="{FF2B5EF4-FFF2-40B4-BE49-F238E27FC236}">
                <a16:creationId xmlns:a16="http://schemas.microsoft.com/office/drawing/2014/main" id="{2E495B2D-CE54-4E94-A9C0-E591667D17E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Retrospective Implementation of Library of Congress Faceted Vocabularies: Best Practices for Librarians and Programmers</a:t>
            </a:r>
          </a:p>
          <a:p>
            <a:pPr marL="0" indent="0">
              <a:buNone/>
            </a:pPr>
            <a:endParaRPr lang="en-US" dirty="0"/>
          </a:p>
          <a:p>
            <a:pPr marL="0" indent="0">
              <a:buNone/>
            </a:pPr>
            <a:r>
              <a:rPr lang="en-US" dirty="0"/>
              <a:t>References the OLAC Best Practices, because I suggested, BUT OLAC’s guide is pre-LC Manual!</a:t>
            </a:r>
          </a:p>
        </p:txBody>
      </p:sp>
    </p:spTree>
    <p:extLst>
      <p:ext uri="{BB962C8B-B14F-4D97-AF65-F5344CB8AC3E}">
        <p14:creationId xmlns:p14="http://schemas.microsoft.com/office/powerpoint/2010/main" val="248718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4E5C1-C136-4906-B2EE-9778964E6514}"/>
              </a:ext>
            </a:extLst>
          </p:cNvPr>
          <p:cNvSpPr>
            <a:spLocks noGrp="1"/>
          </p:cNvSpPr>
          <p:nvPr>
            <p:ph type="title"/>
          </p:nvPr>
        </p:nvSpPr>
        <p:spPr/>
        <p:txBody>
          <a:bodyPr/>
          <a:lstStyle/>
          <a:p>
            <a:r>
              <a:rPr lang="en-US" dirty="0"/>
              <a:t>SSFV’s Best Practices</a:t>
            </a:r>
          </a:p>
        </p:txBody>
      </p:sp>
      <p:sp>
        <p:nvSpPr>
          <p:cNvPr id="3" name="Content Placeholder 2">
            <a:extLst>
              <a:ext uri="{FF2B5EF4-FFF2-40B4-BE49-F238E27FC236}">
                <a16:creationId xmlns:a16="http://schemas.microsoft.com/office/drawing/2014/main" id="{09301958-95BC-467D-A951-F9B521310B89}"/>
              </a:ext>
            </a:extLst>
          </p:cNvPr>
          <p:cNvSpPr>
            <a:spLocks noGrp="1"/>
          </p:cNvSpPr>
          <p:nvPr>
            <p:ph idx="1"/>
          </p:nvPr>
        </p:nvSpPr>
        <p:spPr/>
        <p:txBody>
          <a:bodyPr/>
          <a:lstStyle/>
          <a:p>
            <a:pPr marL="0" indent="0">
              <a:buNone/>
            </a:pPr>
            <a:endParaRPr lang="en-US" dirty="0"/>
          </a:p>
          <a:p>
            <a:pPr marL="0" indent="0">
              <a:buNone/>
            </a:pPr>
            <a:r>
              <a:rPr lang="en-US" dirty="0"/>
              <a:t>SSFV’s contribution is tools for </a:t>
            </a:r>
            <a:r>
              <a:rPr lang="en-US" i="1" dirty="0"/>
              <a:t>Renovation</a:t>
            </a:r>
          </a:p>
          <a:p>
            <a:pPr marL="0" indent="0">
              <a:buNone/>
            </a:pPr>
            <a:endParaRPr lang="en-US" i="1" dirty="0"/>
          </a:p>
          <a:p>
            <a:pPr marL="0" indent="0">
              <a:buNone/>
            </a:pPr>
            <a:r>
              <a:rPr lang="en-US" dirty="0"/>
              <a:t>Envisions leveraging existing metadata to retrospectively add genre/form terms</a:t>
            </a:r>
          </a:p>
          <a:p>
            <a:pPr marL="0" indent="0">
              <a:buNone/>
            </a:pPr>
            <a:endParaRPr lang="en-US" dirty="0"/>
          </a:p>
          <a:p>
            <a:pPr marL="0" indent="0">
              <a:buNone/>
            </a:pPr>
            <a:r>
              <a:rPr lang="en-US" dirty="0"/>
              <a:t>Rules for conversion will be easier to develop if records have predictable patterns. Too much cataloger judgement tends to make the </a:t>
            </a:r>
            <a:r>
              <a:rPr lang="en-US" dirty="0" err="1"/>
              <a:t>the</a:t>
            </a:r>
            <a:r>
              <a:rPr lang="en-US" dirty="0"/>
              <a:t> process more difficult.</a:t>
            </a:r>
          </a:p>
          <a:p>
            <a:pPr marL="0" indent="0">
              <a:buNone/>
            </a:pPr>
            <a:endParaRPr lang="en-US" dirty="0"/>
          </a:p>
        </p:txBody>
      </p:sp>
    </p:spTree>
    <p:extLst>
      <p:ext uri="{BB962C8B-B14F-4D97-AF65-F5344CB8AC3E}">
        <p14:creationId xmlns:p14="http://schemas.microsoft.com/office/powerpoint/2010/main" val="32415267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2073</TotalTime>
  <Words>1092</Words>
  <Application>Microsoft Office PowerPoint</Application>
  <PresentationFormat>Widescreen</PresentationFormat>
  <Paragraphs>123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Retrospect</vt:lpstr>
      <vt:lpstr>Update! : A comparison of OLAC’s LCGFT Best Practices  to Library of Congress’ Genre/Form Terms Manual</vt:lpstr>
      <vt:lpstr>The need to change</vt:lpstr>
      <vt:lpstr>Background</vt:lpstr>
      <vt:lpstr>OLAC’s Best Practice Guide</vt:lpstr>
      <vt:lpstr>OLAC’s Best Practices </vt:lpstr>
      <vt:lpstr>LC’s LCGFT Manual (2016)</vt:lpstr>
      <vt:lpstr>The tale of two types of documentation</vt:lpstr>
      <vt:lpstr>SAC Subcommittee on Faceted Vocabularies (SSFV) </vt:lpstr>
      <vt:lpstr>SSFV’s Best Practices</vt:lpstr>
      <vt:lpstr>Hence, the call to reassess OLAC’s Guide</vt:lpstr>
      <vt:lpstr>Public Service Announcement</vt:lpstr>
      <vt:lpstr>Broader and narrower terms</vt:lpstr>
      <vt:lpstr>Fiction and Nonfiction terms</vt:lpstr>
      <vt:lpstr>Duration</vt:lpstr>
      <vt:lpstr>Accessibility. For the hearing impaired or For people with visual disabilities terms</vt:lpstr>
      <vt:lpstr>Accessibility terms not equivalent or equitable</vt:lpstr>
      <vt:lpstr>Possible solution</vt:lpstr>
      <vt:lpstr>Many other differences …</vt:lpstr>
      <vt:lpstr>Character and franchise terms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comparison of OLAC’s LCGFT Best Practices to Library of Congress’ Genre/Form Terms Manual</dc:title>
  <dc:creator>SCOTT DUTKIEWICZ</dc:creator>
  <cp:lastModifiedBy>SCOTT DUTKIEWICZ</cp:lastModifiedBy>
  <cp:revision>24</cp:revision>
  <dcterms:created xsi:type="dcterms:W3CDTF">2022-03-05T13:56:28Z</dcterms:created>
  <dcterms:modified xsi:type="dcterms:W3CDTF">2022-03-07T14:11:42Z</dcterms:modified>
</cp:coreProperties>
</file>